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THI_Huong" initials="PT" lastIdx="1" clrIdx="0">
    <p:extLst>
      <p:ext uri="{19B8F6BF-5375-455C-9EA6-DF929625EA0E}">
        <p15:presenceInfo xmlns:p15="http://schemas.microsoft.com/office/powerpoint/2012/main" userId="S-1-5-21-3734395507-3439540992-2097805461-1098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FABA-6CE2-4C7B-A5F0-AC4D87C0A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1E6DE-8921-4601-8AA0-CE02CCE6C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43D1A-3B6E-4BB8-9B03-1ED4C88B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2933-EBA2-417E-8FF9-822471DBA51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F18C5-2FBD-406F-96ED-777077C8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683CD-B01F-4D76-B565-5EB37A5B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E0-4A6E-45ED-8DAC-AC6E9C6E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4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98A-EE48-4CBD-887C-41146C20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3224E-84CF-43FC-8D63-FBC2E247C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712E-F030-47E1-A8AA-45A22C71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2933-EBA2-417E-8FF9-822471DBA51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8FFE-51F9-4C34-BBBC-042418E2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A6078-B05D-4D1F-8D1F-5F43F149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E0-4A6E-45ED-8DAC-AC6E9C6E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5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26A-7F2C-4BA2-A687-98BD003D5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0154B-F17E-4B1A-B784-F7C8C8A47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2E46-D9E0-481F-BA53-06446735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2933-EBA2-417E-8FF9-822471DBA51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D6C86-3A6B-476E-B178-F2BC2087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0DA4C-3D9B-4244-AC03-0087E10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E0-4A6E-45ED-8DAC-AC6E9C6E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9BB0-A65D-49CB-A2F4-3EE2091C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FD81-FF47-49F0-B74B-B38268F57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E813-21C7-4423-BFB7-74BAA38C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2933-EBA2-417E-8FF9-822471DBA51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8245D-2F75-4445-B6F5-55167357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1FC6-3955-484D-BEB3-3A2C1E56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E0-4A6E-45ED-8DAC-AC6E9C6E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7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22F1-A504-46AE-A4AD-04FAC48F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E463D-7473-4933-8489-9EC2F5344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FC53C-BFE1-45C8-B8BA-87D2BE7C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2933-EBA2-417E-8FF9-822471DBA51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4C39-15D4-4F20-885A-26E2CDD3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E0FF3-CCEE-4D0C-942A-D6972044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E0-4A6E-45ED-8DAC-AC6E9C6E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0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2D74-DCDF-457F-B769-C84AD4E5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C8D1-58AD-4D4D-A843-1AE01ECAB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77B72-3C41-4AC1-BD06-46DEE3AD3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1927F-0372-41BC-BF65-E14D13DC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2933-EBA2-417E-8FF9-822471DBA51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4ED3D-5B04-4EE8-9819-ED7C1409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FF4F1-7D0B-4772-BD46-16CE6A93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E0-4A6E-45ED-8DAC-AC6E9C6E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7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14FF-1015-4CDD-8941-0377EF65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62297-DA34-40AB-8643-95E0A639F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A6738-F7AF-48C1-B099-1EA8BF74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7AE9B-BD70-43A8-AD76-8A2298999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89873-F72C-4F63-936C-FE0BB4A19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FA6B4-F31D-40D6-BEF6-343574C9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2933-EBA2-417E-8FF9-822471DBA51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B2935-BD37-4964-81A0-A85E09C3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AA99D-C549-481C-A787-E1EBF28B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E0-4A6E-45ED-8DAC-AC6E9C6E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3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BDA0-1C9D-4E50-9656-7592E21B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B8F5A-1F55-444E-B501-C14647DA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2933-EBA2-417E-8FF9-822471DBA51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C5F02-9EB5-4ED6-AB02-CEE7693E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8D562-77BB-4C1A-8DC0-49E7A7C8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E0-4A6E-45ED-8DAC-AC6E9C6E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9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B8AC4-B693-4106-AE26-A9990205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2933-EBA2-417E-8FF9-822471DBA51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12378-0E84-4901-8658-B9AF1851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E4657-EC8E-4A9A-B847-C4DB36AB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E0-4A6E-45ED-8DAC-AC6E9C6E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9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77B0-3D57-48FD-9FAA-4769942F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59AE-E0C9-43D7-B586-E8F49DBF2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9B320-0F81-4AED-82FA-26C23B324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B0663-EFE9-4E48-B47E-80D7D698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2933-EBA2-417E-8FF9-822471DBA51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79705-F72A-41B9-B120-6CAD67E7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59FA0-9E5E-48D3-9C24-04503C78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E0-4A6E-45ED-8DAC-AC6E9C6E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6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2572-67F5-478E-A6F1-F41C3CF7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652C5-E0D4-4548-8268-F7DD27E78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F4B8F-0211-478D-B467-685DFC07F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024E6-5CDC-4A79-946E-2D52BA63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2933-EBA2-417E-8FF9-822471DBA51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93328-71CE-4D39-A7B6-A4D07CD4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B086D-3574-4711-AC26-2EB53F20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E0-4A6E-45ED-8DAC-AC6E9C6E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4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3CC07-BA6D-4D7A-BFC8-A4B319D1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531B2-E834-4817-998E-60F39845F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F78F-AEAC-466C-A186-4464991A7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42933-EBA2-417E-8FF9-822471DBA51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23FA-620C-4360-9279-E105ADAFE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93781-1D33-40A0-AF96-A1E273F9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5A8E0-4A6E-45ED-8DAC-AC6E9C6E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4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FC1815-44FE-403A-9E1E-00831953AFA4}"/>
              </a:ext>
            </a:extLst>
          </p:cNvPr>
          <p:cNvSpPr/>
          <p:nvPr/>
        </p:nvSpPr>
        <p:spPr>
          <a:xfrm>
            <a:off x="0" y="0"/>
            <a:ext cx="12192000" cy="33977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2BE18D-21A2-46E0-B4AC-451A50136CE3}"/>
              </a:ext>
            </a:extLst>
          </p:cNvPr>
          <p:cNvGrpSpPr/>
          <p:nvPr/>
        </p:nvGrpSpPr>
        <p:grpSpPr>
          <a:xfrm>
            <a:off x="101598" y="800100"/>
            <a:ext cx="11988800" cy="5973696"/>
            <a:chOff x="101598" y="1465465"/>
            <a:chExt cx="9881243" cy="53085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649D55-A636-4791-BF90-6DEA0904F265}"/>
                </a:ext>
              </a:extLst>
            </p:cNvPr>
            <p:cNvGrpSpPr/>
            <p:nvPr/>
          </p:nvGrpSpPr>
          <p:grpSpPr>
            <a:xfrm>
              <a:off x="101598" y="1465465"/>
              <a:ext cx="4905831" cy="5308526"/>
              <a:chOff x="101598" y="1465942"/>
              <a:chExt cx="4905831" cy="5308526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52A3ACD-7F19-47F1-AF4B-A037F443609C}"/>
                  </a:ext>
                </a:extLst>
              </p:cNvPr>
              <p:cNvSpPr/>
              <p:nvPr/>
            </p:nvSpPr>
            <p:spPr>
              <a:xfrm>
                <a:off x="101598" y="1465942"/>
                <a:ext cx="4905831" cy="4200328"/>
              </a:xfrm>
              <a:prstGeom prst="roundRect">
                <a:avLst>
                  <a:gd name="adj" fmla="val 1578"/>
                </a:avLst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Wingdings" panose="05000000000000000000" pitchFamily="2" charset="2"/>
                  <a:buChar char="§"/>
                </a:pPr>
                <a:endPara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CAFDDF3-8B39-4585-93AA-E7A3F34A2D11}"/>
                  </a:ext>
                </a:extLst>
              </p:cNvPr>
              <p:cNvSpPr/>
              <p:nvPr/>
            </p:nvSpPr>
            <p:spPr>
              <a:xfrm>
                <a:off x="101598" y="5732824"/>
                <a:ext cx="4905831" cy="1041644"/>
              </a:xfrm>
              <a:prstGeom prst="roundRect">
                <a:avLst>
                  <a:gd name="adj" fmla="val 7292"/>
                </a:avLst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kumimoji="1" lang="en-US" altLang="ja-JP" sz="1400" b="1" u="sng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Currently </a:t>
                </a:r>
                <a:endParaRPr lang="en-US" altLang="en-US" sz="1400" b="1" dirty="0">
                  <a:solidFill>
                    <a:srgbClr val="FF0000"/>
                  </a:solidFill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en-US" sz="1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Manual check OQC display OK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sz="1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Manual transfer F/G to SCS (SAP system)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sz="1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Printing hard movement slip: 3600pcs/monthly </a:t>
                </a:r>
                <a:r>
                  <a:rPr lang="en-GB" altLang="en-US" sz="1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Wingdings" panose="05000000000000000000" pitchFamily="2" charset="2"/>
                  </a:rPr>
                  <a:t> 7.2Ream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sz="14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Wingdings" panose="05000000000000000000" pitchFamily="2" charset="2"/>
                  </a:rPr>
                  <a:t>Cost: 7.2*2.47$ = 17.78$/month ~ 213.4$/Year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55BD83-1175-4E8C-822E-6670BF863387}"/>
                </a:ext>
              </a:extLst>
            </p:cNvPr>
            <p:cNvGrpSpPr/>
            <p:nvPr/>
          </p:nvGrpSpPr>
          <p:grpSpPr>
            <a:xfrm>
              <a:off x="5077010" y="1465467"/>
              <a:ext cx="4905831" cy="5308525"/>
              <a:chOff x="101598" y="1465944"/>
              <a:chExt cx="4905831" cy="5308525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9E3DA1B-5546-4E8C-A6D7-205DDE150782}"/>
                  </a:ext>
                </a:extLst>
              </p:cNvPr>
              <p:cNvSpPr/>
              <p:nvPr/>
            </p:nvSpPr>
            <p:spPr>
              <a:xfrm>
                <a:off x="101598" y="1465944"/>
                <a:ext cx="4905831" cy="4200327"/>
              </a:xfrm>
              <a:prstGeom prst="roundRect">
                <a:avLst>
                  <a:gd name="adj" fmla="val 1578"/>
                </a:avLst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Wingdings" panose="05000000000000000000" pitchFamily="2" charset="2"/>
                  <a:buChar char="§"/>
                </a:pPr>
                <a:endPara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1F65A12-7CAD-4C0A-A95E-D8D684FFC358}"/>
                  </a:ext>
                </a:extLst>
              </p:cNvPr>
              <p:cNvSpPr/>
              <p:nvPr/>
            </p:nvSpPr>
            <p:spPr>
              <a:xfrm>
                <a:off x="101598" y="5732824"/>
                <a:ext cx="4905831" cy="1041645"/>
              </a:xfrm>
              <a:prstGeom prst="roundRect">
                <a:avLst>
                  <a:gd name="adj" fmla="val 7292"/>
                </a:avLst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spcBef>
                    <a:spcPct val="0"/>
                  </a:spcBef>
                  <a:buFont typeface="Wingdings" panose="05000000000000000000" pitchFamily="2" charset="2"/>
                  <a:buChar char="q"/>
                </a:pPr>
                <a:r>
                  <a:rPr kumimoji="1" lang="en-US" altLang="ja-JP" sz="1400" b="1" u="sng" dirty="0">
                    <a:solidFill>
                      <a:srgbClr val="0000FF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Improvement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en-US" sz="1400" b="1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Check OQC OK by PDA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sz="1400" b="1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Auto transfer F/G to SCS (SAP system)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sz="1400" b="1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Abolish hard movement slip: </a:t>
                </a:r>
                <a:r>
                  <a:rPr lang="en-GB" altLang="en-US" sz="1400" b="1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Wingdings" panose="05000000000000000000" pitchFamily="2" charset="2"/>
                  </a:rPr>
                  <a:t> 7.2Ream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sz="1400" b="1" dirty="0">
                    <a:solidFill>
                      <a:srgbClr val="0000FF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sym typeface="Wingdings" panose="05000000000000000000" pitchFamily="2" charset="2"/>
                  </a:rPr>
                  <a:t>Save Cost: 213.4$/Year</a:t>
                </a:r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E7E560-5D69-4FFE-8BDF-9E194E98180E}"/>
              </a:ext>
            </a:extLst>
          </p:cNvPr>
          <p:cNvSpPr/>
          <p:nvPr/>
        </p:nvSpPr>
        <p:spPr>
          <a:xfrm>
            <a:off x="2359530" y="733387"/>
            <a:ext cx="1371600" cy="27800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BEFORE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9B7E72-60EE-4EF8-A4E1-96B30C6DB0D4}"/>
              </a:ext>
            </a:extLst>
          </p:cNvPr>
          <p:cNvSpPr/>
          <p:nvPr/>
        </p:nvSpPr>
        <p:spPr>
          <a:xfrm>
            <a:off x="8428503" y="715448"/>
            <a:ext cx="1371600" cy="295942"/>
          </a:xfrm>
          <a:prstGeom prst="rect">
            <a:avLst/>
          </a:prstGeom>
          <a:solidFill>
            <a:srgbClr val="0000C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AFTER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EFD7F1E-0079-4439-B145-F38CC9E85AE9}"/>
              </a:ext>
            </a:extLst>
          </p:cNvPr>
          <p:cNvSpPr/>
          <p:nvPr/>
        </p:nvSpPr>
        <p:spPr>
          <a:xfrm>
            <a:off x="44823" y="6437"/>
            <a:ext cx="1533293" cy="33718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PRODUCTIVITY</a:t>
            </a:r>
          </a:p>
        </p:txBody>
      </p:sp>
      <p:grpSp>
        <p:nvGrpSpPr>
          <p:cNvPr id="414" name="Group 4">
            <a:extLst>
              <a:ext uri="{FF2B5EF4-FFF2-40B4-BE49-F238E27FC236}">
                <a16:creationId xmlns:a16="http://schemas.microsoft.com/office/drawing/2014/main" id="{23ED84F3-1C62-4773-AD2D-9541C873F9C1}"/>
              </a:ext>
            </a:extLst>
          </p:cNvPr>
          <p:cNvGrpSpPr>
            <a:grpSpLocks/>
          </p:cNvGrpSpPr>
          <p:nvPr/>
        </p:nvGrpSpPr>
        <p:grpSpPr bwMode="auto">
          <a:xfrm>
            <a:off x="112711" y="417198"/>
            <a:ext cx="11977687" cy="229778"/>
            <a:chOff x="158589" y="583596"/>
            <a:chExt cx="11887946" cy="309765"/>
          </a:xfrm>
          <a:solidFill>
            <a:schemeClr val="bg1">
              <a:lumMod val="95000"/>
            </a:schemeClr>
          </a:solidFill>
        </p:grpSpPr>
        <p:sp>
          <p:nvSpPr>
            <p:cNvPr id="431" name="AutoShape 6">
              <a:extLst>
                <a:ext uri="{FF2B5EF4-FFF2-40B4-BE49-F238E27FC236}">
                  <a16:creationId xmlns:a16="http://schemas.microsoft.com/office/drawing/2014/main" id="{9216CA91-5209-4CC4-9FC0-48BDB54C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89" y="583596"/>
              <a:ext cx="1983687" cy="309765"/>
            </a:xfrm>
            <a:prstGeom prst="roundRect">
              <a:avLst>
                <a:gd name="adj" fmla="val 16667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27000" rIns="27000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ja-JP" sz="16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Meiryo UI" panose="020B0604030504040204" pitchFamily="34" charset="-128"/>
                  <a:ea typeface="Meiryo UI" panose="020B0604030504040204" pitchFamily="34" charset="-128"/>
                  <a:cs typeface="Arial" pitchFamily="34" charset="0"/>
                  <a:sym typeface="Wingdings" pitchFamily="2" charset="2"/>
                </a:rPr>
                <a:t>Section: DP</a:t>
              </a:r>
            </a:p>
          </p:txBody>
        </p:sp>
        <p:sp>
          <p:nvSpPr>
            <p:cNvPr id="441" name="AutoShape 6">
              <a:extLst>
                <a:ext uri="{FF2B5EF4-FFF2-40B4-BE49-F238E27FC236}">
                  <a16:creationId xmlns:a16="http://schemas.microsoft.com/office/drawing/2014/main" id="{0B5C85CF-6318-4553-9433-FDAC5D018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100" y="583596"/>
              <a:ext cx="2525697" cy="309765"/>
            </a:xfrm>
            <a:prstGeom prst="roundRect">
              <a:avLst>
                <a:gd name="adj" fmla="val 16667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27000" rIns="27000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ja-JP" sz="16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Meiryo UI" panose="020B0604030504040204" pitchFamily="34" charset="-128"/>
                  <a:ea typeface="Meiryo UI" panose="020B0604030504040204" pitchFamily="34" charset="-128"/>
                  <a:sym typeface="Wingdings" pitchFamily="2" charset="2"/>
                </a:rPr>
                <a:t>Investment: 0K USD</a:t>
              </a:r>
              <a:endParaRPr lang="en-US" altLang="ja-JP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sym typeface="Wingdings" pitchFamily="2" charset="2"/>
              </a:endParaRPr>
            </a:p>
          </p:txBody>
        </p:sp>
        <p:sp>
          <p:nvSpPr>
            <p:cNvPr id="450" name="AutoShape 6">
              <a:extLst>
                <a:ext uri="{FF2B5EF4-FFF2-40B4-BE49-F238E27FC236}">
                  <a16:creationId xmlns:a16="http://schemas.microsoft.com/office/drawing/2014/main" id="{B2D62592-6381-44E0-8737-2F71EACBF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455" y="583596"/>
              <a:ext cx="2516243" cy="309765"/>
            </a:xfrm>
            <a:prstGeom prst="roundRect">
              <a:avLst>
                <a:gd name="adj" fmla="val 16667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27000" rIns="27000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ja-JP" sz="16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Meiryo UI" panose="020B0604030504040204" pitchFamily="34" charset="-128"/>
                  <a:ea typeface="Meiryo UI" panose="020B0604030504040204" pitchFamily="34" charset="-128"/>
                  <a:sym typeface="Wingdings" pitchFamily="2" charset="2"/>
                </a:rPr>
                <a:t>Issue date: Sep.2024</a:t>
              </a:r>
              <a:endParaRPr lang="en-US" altLang="ja-JP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sym typeface="Wingdings" pitchFamily="2" charset="2"/>
              </a:endParaRPr>
            </a:p>
          </p:txBody>
        </p:sp>
        <p:sp>
          <p:nvSpPr>
            <p:cNvPr id="461" name="AutoShape 6">
              <a:extLst>
                <a:ext uri="{FF2B5EF4-FFF2-40B4-BE49-F238E27FC236}">
                  <a16:creationId xmlns:a16="http://schemas.microsoft.com/office/drawing/2014/main" id="{7AB62CA3-BEBB-4E8F-93D6-43C0B3DD4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6176" y="583596"/>
              <a:ext cx="2560359" cy="309765"/>
            </a:xfrm>
            <a:prstGeom prst="roundRect">
              <a:avLst>
                <a:gd name="adj" fmla="val 16667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27000" rIns="27000" anchor="ctr"/>
            <a:lstStyle/>
            <a:p>
              <a:pPr>
                <a:defRPr/>
              </a:pPr>
              <a:r>
                <a:rPr lang="en-US" altLang="ja-JP" sz="16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Meiryo UI" panose="020B0604030504040204" pitchFamily="34" charset="-128"/>
                  <a:ea typeface="Meiryo UI" panose="020B0604030504040204" pitchFamily="34" charset="-128"/>
                  <a:sym typeface="Wingdings" pitchFamily="2" charset="2"/>
                </a:rPr>
                <a:t>Status: Completed</a:t>
              </a:r>
            </a:p>
          </p:txBody>
        </p:sp>
        <p:sp>
          <p:nvSpPr>
            <p:cNvPr id="462" name="AutoShape 6">
              <a:extLst>
                <a:ext uri="{FF2B5EF4-FFF2-40B4-BE49-F238E27FC236}">
                  <a16:creationId xmlns:a16="http://schemas.microsoft.com/office/drawing/2014/main" id="{D71D1A21-219B-4E19-AADD-754A8F772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935" y="583596"/>
              <a:ext cx="1983687" cy="309765"/>
            </a:xfrm>
            <a:prstGeom prst="roundRect">
              <a:avLst>
                <a:gd name="adj" fmla="val 16667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27000" rIns="27000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ja-JP" sz="16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Meiryo UI" panose="020B0604030504040204" pitchFamily="34" charset="-128"/>
                  <a:ea typeface="Meiryo UI" panose="020B0604030504040204" pitchFamily="34" charset="-128"/>
                  <a:sym typeface="Wingdings" pitchFamily="2" charset="2"/>
                </a:rPr>
                <a:t>PIC: P .T .Huong</a:t>
              </a:r>
              <a:endParaRPr lang="en-US" altLang="ja-JP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sym typeface="Wingdings" pitchFamily="2" charset="2"/>
              </a:endParaRPr>
            </a:p>
          </p:txBody>
        </p:sp>
      </p:grpSp>
      <p:sp>
        <p:nvSpPr>
          <p:cNvPr id="572" name="AutoShape 2">
            <a:extLst>
              <a:ext uri="{FF2B5EF4-FFF2-40B4-BE49-F238E27FC236}">
                <a16:creationId xmlns:a16="http://schemas.microsoft.com/office/drawing/2014/main" id="{046C84D2-F06F-4498-9077-10CDC9CBB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741" y="6364804"/>
            <a:ext cx="3067178" cy="493196"/>
          </a:xfrm>
          <a:prstGeom prst="roundRect">
            <a:avLst>
              <a:gd name="adj" fmla="val 7308"/>
            </a:avLst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kumimoji="1" lang="en-US" altLang="ja-JP" sz="1800" b="1" dirty="0">
                <a:solidFill>
                  <a:srgbClr val="FFFF00"/>
                </a:solidFill>
                <a:effectLst>
                  <a:glow rad="139700">
                    <a:schemeClr val="tx1"/>
                  </a:glo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Reduced : 213.4 S/Y</a:t>
            </a:r>
          </a:p>
        </p:txBody>
      </p:sp>
      <p:sp>
        <p:nvSpPr>
          <p:cNvPr id="90" name="Slide Number Placeholder 1">
            <a:extLst>
              <a:ext uri="{FF2B5EF4-FFF2-40B4-BE49-F238E27FC236}">
                <a16:creationId xmlns:a16="http://schemas.microsoft.com/office/drawing/2014/main" id="{647178FB-2E80-46FD-A9FA-1A0569FA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458" y="-25350"/>
            <a:ext cx="878542" cy="365125"/>
          </a:xfrm>
          <a:ln>
            <a:solidFill>
              <a:schemeClr val="bg1"/>
            </a:solidFill>
            <a:prstDash val="dashDot"/>
          </a:ln>
        </p:spPr>
        <p:txBody>
          <a:bodyPr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</a:p>
        </p:txBody>
      </p:sp>
      <p:sp>
        <p:nvSpPr>
          <p:cNvPr id="86" name="TextBox 25">
            <a:extLst>
              <a:ext uri="{FF2B5EF4-FFF2-40B4-BE49-F238E27FC236}">
                <a16:creationId xmlns:a16="http://schemas.microsoft.com/office/drawing/2014/main" id="{33927E3A-1955-4F77-9598-53266DF38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69" y="874507"/>
            <a:ext cx="189831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Current process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D581A6D-1EC4-4CA0-A825-5FD93BC04927}"/>
              </a:ext>
            </a:extLst>
          </p:cNvPr>
          <p:cNvSpPr/>
          <p:nvPr/>
        </p:nvSpPr>
        <p:spPr>
          <a:xfrm>
            <a:off x="101598" y="4609588"/>
            <a:ext cx="1437119" cy="5065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Print movement slip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2405A0D-9CF4-4FBD-978F-2E29AA95025E}"/>
              </a:ext>
            </a:extLst>
          </p:cNvPr>
          <p:cNvSpPr/>
          <p:nvPr/>
        </p:nvSpPr>
        <p:spPr>
          <a:xfrm>
            <a:off x="372585" y="2980107"/>
            <a:ext cx="1210709" cy="5065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Manual check OQC OK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9BC890-4474-4A51-A7AC-DE8DBC32FDA6}"/>
              </a:ext>
            </a:extLst>
          </p:cNvPr>
          <p:cNvCxnSpPr>
            <a:cxnSpLocks/>
            <a:stCxn id="94" idx="2"/>
            <a:endCxn id="99" idx="0"/>
          </p:cNvCxnSpPr>
          <p:nvPr/>
        </p:nvCxnSpPr>
        <p:spPr>
          <a:xfrm>
            <a:off x="1496505" y="1553059"/>
            <a:ext cx="0" cy="3484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B62C75E-04F9-42D0-B545-697946A9A36B}"/>
              </a:ext>
            </a:extLst>
          </p:cNvPr>
          <p:cNvSpPr/>
          <p:nvPr/>
        </p:nvSpPr>
        <p:spPr>
          <a:xfrm>
            <a:off x="633479" y="1206713"/>
            <a:ext cx="1726052" cy="346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Production F/G OK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501E63-C593-4240-85F4-E6B60D3C8CBE}"/>
              </a:ext>
            </a:extLst>
          </p:cNvPr>
          <p:cNvSpPr/>
          <p:nvPr/>
        </p:nvSpPr>
        <p:spPr>
          <a:xfrm>
            <a:off x="633477" y="1688177"/>
            <a:ext cx="1726052" cy="4969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FA Make ID ID pallet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290A1D6-0893-46CE-AA95-25C573AFCC36}"/>
              </a:ext>
            </a:extLst>
          </p:cNvPr>
          <p:cNvSpPr/>
          <p:nvPr/>
        </p:nvSpPr>
        <p:spPr>
          <a:xfrm>
            <a:off x="627131" y="2586718"/>
            <a:ext cx="1726052" cy="44351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OQC stamping OK on slip sheet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50F7D7-5B24-4CFC-9BEE-9FD0F3A6C229}"/>
              </a:ext>
            </a:extLst>
          </p:cNvPr>
          <p:cNvSpPr/>
          <p:nvPr/>
        </p:nvSpPr>
        <p:spPr>
          <a:xfrm>
            <a:off x="141741" y="2153133"/>
            <a:ext cx="1572169" cy="4683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Waiting OQC check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2238A0C-7FF9-40AA-A0DF-35FE27A194BF}"/>
              </a:ext>
            </a:extLst>
          </p:cNvPr>
          <p:cNvSpPr/>
          <p:nvPr/>
        </p:nvSpPr>
        <p:spPr>
          <a:xfrm>
            <a:off x="627131" y="4142194"/>
            <a:ext cx="1719194" cy="5089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FA transfer SCS (SAP system)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7FD000E-C61C-4AFA-8607-0E003CC33BE9}"/>
              </a:ext>
            </a:extLst>
          </p:cNvPr>
          <p:cNvSpPr/>
          <p:nvPr/>
        </p:nvSpPr>
        <p:spPr>
          <a:xfrm>
            <a:off x="633479" y="5037649"/>
            <a:ext cx="1726051" cy="4551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FA transfer SCS (Actual)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C31BC9-4F05-4B07-BA0E-6517CB5BC61F}"/>
              </a:ext>
            </a:extLst>
          </p:cNvPr>
          <p:cNvSpPr/>
          <p:nvPr/>
        </p:nvSpPr>
        <p:spPr>
          <a:xfrm>
            <a:off x="1223993" y="3016346"/>
            <a:ext cx="1381590" cy="4683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OQC OK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0A04080-3A03-4878-AEE5-784B2756A541}"/>
              </a:ext>
            </a:extLst>
          </p:cNvPr>
          <p:cNvSpPr/>
          <p:nvPr/>
        </p:nvSpPr>
        <p:spPr>
          <a:xfrm>
            <a:off x="623702" y="3440852"/>
            <a:ext cx="1726051" cy="4302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Download ID pallet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scaned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724955EC-5B47-4BD0-A248-D44E49FB6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57" r="1238"/>
          <a:stretch/>
        </p:blipFill>
        <p:spPr>
          <a:xfrm>
            <a:off x="2627888" y="4142195"/>
            <a:ext cx="1572167" cy="50897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6330CEE0-A04A-4F2C-90AF-2E1D15447B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073" r="-2887"/>
          <a:stretch/>
        </p:blipFill>
        <p:spPr>
          <a:xfrm>
            <a:off x="2647511" y="2604006"/>
            <a:ext cx="1622862" cy="42622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CAF153-8C18-43AC-8658-C38BB9933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486" y="3429000"/>
            <a:ext cx="1564217" cy="42622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F207D10-FD29-45E6-891B-36A720DDA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684" y="1254166"/>
            <a:ext cx="463612" cy="369021"/>
          </a:xfrm>
          <a:prstGeom prst="rect">
            <a:avLst/>
          </a:prstGeom>
        </p:spPr>
      </p:pic>
      <p:pic>
        <p:nvPicPr>
          <p:cNvPr id="451" name="Picture 450">
            <a:extLst>
              <a:ext uri="{FF2B5EF4-FFF2-40B4-BE49-F238E27FC236}">
                <a16:creationId xmlns:a16="http://schemas.microsoft.com/office/drawing/2014/main" id="{E0F879B5-99AF-4778-9080-5664CE4B30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460" t="19474" r="24990"/>
          <a:stretch/>
        </p:blipFill>
        <p:spPr>
          <a:xfrm>
            <a:off x="2643684" y="1703148"/>
            <a:ext cx="1618886" cy="505073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155CDD95-6D7C-410F-BF54-EDAB58426137}"/>
              </a:ext>
            </a:extLst>
          </p:cNvPr>
          <p:cNvSpPr/>
          <p:nvPr/>
        </p:nvSpPr>
        <p:spPr>
          <a:xfrm>
            <a:off x="6644646" y="4626449"/>
            <a:ext cx="1437119" cy="5065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Print movement slip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DBEBA37-266D-4F8C-8586-24C5F95719B1}"/>
              </a:ext>
            </a:extLst>
          </p:cNvPr>
          <p:cNvCxnSpPr>
            <a:cxnSpLocks/>
            <a:stCxn id="118" idx="2"/>
            <a:endCxn id="123" idx="0"/>
          </p:cNvCxnSpPr>
          <p:nvPr/>
        </p:nvCxnSpPr>
        <p:spPr>
          <a:xfrm>
            <a:off x="8055944" y="1553059"/>
            <a:ext cx="0" cy="3484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AE27B84-351C-41B0-9303-1DA55755D12D}"/>
              </a:ext>
            </a:extLst>
          </p:cNvPr>
          <p:cNvSpPr/>
          <p:nvPr/>
        </p:nvSpPr>
        <p:spPr>
          <a:xfrm>
            <a:off x="7192918" y="1206713"/>
            <a:ext cx="1726052" cy="346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Production F/G OK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BDAB100-9D2E-4E89-A034-F535DF6E874C}"/>
              </a:ext>
            </a:extLst>
          </p:cNvPr>
          <p:cNvSpPr/>
          <p:nvPr/>
        </p:nvSpPr>
        <p:spPr>
          <a:xfrm>
            <a:off x="7192916" y="1688177"/>
            <a:ext cx="1726052" cy="4969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FA Make ID ID pallet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3DE6BA-22A4-48FD-9B72-E349C010F27E}"/>
              </a:ext>
            </a:extLst>
          </p:cNvPr>
          <p:cNvSpPr/>
          <p:nvPr/>
        </p:nvSpPr>
        <p:spPr>
          <a:xfrm>
            <a:off x="7186570" y="2586718"/>
            <a:ext cx="1726052" cy="44351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OQC stamping OK on System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06AD68E-60A3-40ED-B281-63B333F25ED2}"/>
              </a:ext>
            </a:extLst>
          </p:cNvPr>
          <p:cNvSpPr/>
          <p:nvPr/>
        </p:nvSpPr>
        <p:spPr>
          <a:xfrm>
            <a:off x="6701180" y="2153133"/>
            <a:ext cx="1572169" cy="4683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Waiting OQC check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698CA03-B9FF-4B94-8448-AD3D4F94DF54}"/>
              </a:ext>
            </a:extLst>
          </p:cNvPr>
          <p:cNvSpPr/>
          <p:nvPr/>
        </p:nvSpPr>
        <p:spPr>
          <a:xfrm>
            <a:off x="7186570" y="4142194"/>
            <a:ext cx="1719194" cy="5089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Auto transfer 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SCS (SAP system)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1E2BBB6-01F6-437E-ABE1-7380A4E731BD}"/>
              </a:ext>
            </a:extLst>
          </p:cNvPr>
          <p:cNvSpPr/>
          <p:nvPr/>
        </p:nvSpPr>
        <p:spPr>
          <a:xfrm>
            <a:off x="7192918" y="5037649"/>
            <a:ext cx="1726051" cy="4551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FA transfer SCS (Actual)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456DC9C-9B0E-4053-A208-03D437A56A46}"/>
              </a:ext>
            </a:extLst>
          </p:cNvPr>
          <p:cNvSpPr/>
          <p:nvPr/>
        </p:nvSpPr>
        <p:spPr>
          <a:xfrm>
            <a:off x="7783432" y="3016346"/>
            <a:ext cx="1381590" cy="4683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OQC OK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DAA682B-5B62-4D55-8A77-787CB77FAB63}"/>
              </a:ext>
            </a:extLst>
          </p:cNvPr>
          <p:cNvSpPr/>
          <p:nvPr/>
        </p:nvSpPr>
        <p:spPr>
          <a:xfrm>
            <a:off x="7183141" y="3459902"/>
            <a:ext cx="1726051" cy="4302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Download ID pallet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scaned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551EEFD-92DA-4384-BBDD-A4624330A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57" r="1238"/>
          <a:stretch/>
        </p:blipFill>
        <p:spPr>
          <a:xfrm>
            <a:off x="9187327" y="4142195"/>
            <a:ext cx="1719194" cy="50897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E0721458-2CE3-44BD-BFE6-28B2D375C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925" y="3448050"/>
            <a:ext cx="1564217" cy="426223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7F29BEE1-5377-40A1-9CFD-1F46F16B6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123" y="1254166"/>
            <a:ext cx="463612" cy="36902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5E40E23F-E9CC-4356-BD55-F6FC6FB35F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460" t="19474" r="24990"/>
          <a:stretch/>
        </p:blipFill>
        <p:spPr>
          <a:xfrm>
            <a:off x="9203123" y="1703148"/>
            <a:ext cx="1664376" cy="505073"/>
          </a:xfrm>
          <a:prstGeom prst="rect">
            <a:avLst/>
          </a:prstGeom>
        </p:spPr>
      </p:pic>
      <p:sp>
        <p:nvSpPr>
          <p:cNvPr id="131" name="TextBox 25">
            <a:extLst>
              <a:ext uri="{FF2B5EF4-FFF2-40B4-BE49-F238E27FC236}">
                <a16:creationId xmlns:a16="http://schemas.microsoft.com/office/drawing/2014/main" id="{EB68B42B-0D99-4027-AA0B-6CFD0FC16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009" y="854822"/>
            <a:ext cx="229549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Improvement process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084B016-2AE1-48FB-9B35-6D0A41BAB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1705" y="2550886"/>
            <a:ext cx="1707090" cy="505073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31992CD6-8B22-4F91-B17E-35E90899F56D}"/>
              </a:ext>
            </a:extLst>
          </p:cNvPr>
          <p:cNvSpPr/>
          <p:nvPr/>
        </p:nvSpPr>
        <p:spPr>
          <a:xfrm>
            <a:off x="11146987" y="2516959"/>
            <a:ext cx="834353" cy="50507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rgbClr val="0000FF"/>
                </a:solidFill>
              </a:rPr>
              <a:t>OQC OK</a:t>
            </a: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B4ECE85B-EDA2-4EB6-A3F6-FF8DE53B8521}"/>
              </a:ext>
            </a:extLst>
          </p:cNvPr>
          <p:cNvSpPr/>
          <p:nvPr/>
        </p:nvSpPr>
        <p:spPr>
          <a:xfrm>
            <a:off x="10567816" y="2707132"/>
            <a:ext cx="299683" cy="144425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50788538-123D-4C61-8EE5-6D87A9A94414}"/>
              </a:ext>
            </a:extLst>
          </p:cNvPr>
          <p:cNvCxnSpPr>
            <a:cxnSpLocks/>
          </p:cNvCxnSpPr>
          <p:nvPr/>
        </p:nvCxnSpPr>
        <p:spPr>
          <a:xfrm flipV="1">
            <a:off x="10867499" y="2516959"/>
            <a:ext cx="279488" cy="18729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B5080B7-1D32-45A0-BD13-48746D4BD657}"/>
              </a:ext>
            </a:extLst>
          </p:cNvPr>
          <p:cNvCxnSpPr>
            <a:cxnSpLocks/>
          </p:cNvCxnSpPr>
          <p:nvPr/>
        </p:nvCxnSpPr>
        <p:spPr>
          <a:xfrm>
            <a:off x="10857178" y="2852396"/>
            <a:ext cx="289809" cy="15228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1DFBFE4-609D-4135-9C66-BEFBD237CBD7}"/>
              </a:ext>
            </a:extLst>
          </p:cNvPr>
          <p:cNvSpPr/>
          <p:nvPr/>
        </p:nvSpPr>
        <p:spPr>
          <a:xfrm>
            <a:off x="6883877" y="3061051"/>
            <a:ext cx="1129856" cy="3731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Check OQC OK by PDA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30785C7-E00A-4BFA-B24E-B623B3B2DA12}"/>
              </a:ext>
            </a:extLst>
          </p:cNvPr>
          <p:cNvGrpSpPr/>
          <p:nvPr/>
        </p:nvGrpSpPr>
        <p:grpSpPr>
          <a:xfrm>
            <a:off x="7169067" y="3456354"/>
            <a:ext cx="3839745" cy="423205"/>
            <a:chOff x="7789716" y="2725497"/>
            <a:chExt cx="4206310" cy="731854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EDA7D1F-096B-462B-8B14-CC646D882738}"/>
                </a:ext>
              </a:extLst>
            </p:cNvPr>
            <p:cNvSpPr/>
            <p:nvPr/>
          </p:nvSpPr>
          <p:spPr>
            <a:xfrm>
              <a:off x="7789716" y="2725497"/>
              <a:ext cx="4206310" cy="727788"/>
            </a:xfrm>
            <a:prstGeom prst="rect">
              <a:avLst/>
            </a:prstGeom>
            <a:solidFill>
              <a:schemeClr val="tx1">
                <a:alpha val="58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8F70309-5A9D-4C61-AA12-B354AB11F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9716" y="2757587"/>
              <a:ext cx="4206310" cy="69976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563EC84-3623-4A96-8603-DDF5041F5F2A}"/>
                </a:ext>
              </a:extLst>
            </p:cNvPr>
            <p:cNvCxnSpPr>
              <a:cxnSpLocks/>
            </p:cNvCxnSpPr>
            <p:nvPr/>
          </p:nvCxnSpPr>
          <p:spPr>
            <a:xfrm>
              <a:off x="7789716" y="2742724"/>
              <a:ext cx="4206310" cy="64832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F051FA7-08BA-49E5-AC81-429335E1E5C1}"/>
              </a:ext>
            </a:extLst>
          </p:cNvPr>
          <p:cNvGrpSpPr/>
          <p:nvPr/>
        </p:nvGrpSpPr>
        <p:grpSpPr>
          <a:xfrm>
            <a:off x="6712678" y="4673350"/>
            <a:ext cx="1301056" cy="357476"/>
            <a:chOff x="7789716" y="2725497"/>
            <a:chExt cx="4206310" cy="731854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5D5A41E-FCC1-4B25-ADA4-8445D0217713}"/>
                </a:ext>
              </a:extLst>
            </p:cNvPr>
            <p:cNvSpPr/>
            <p:nvPr/>
          </p:nvSpPr>
          <p:spPr>
            <a:xfrm>
              <a:off x="7789716" y="2725497"/>
              <a:ext cx="4206310" cy="727788"/>
            </a:xfrm>
            <a:prstGeom prst="rect">
              <a:avLst/>
            </a:prstGeom>
            <a:solidFill>
              <a:schemeClr val="tx1">
                <a:alpha val="58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E52DF47-DEEA-42BE-9D97-7C51FFA23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9716" y="2757587"/>
              <a:ext cx="4206310" cy="69976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11DD064-C06E-426A-9C81-8DC72D637C6C}"/>
                </a:ext>
              </a:extLst>
            </p:cNvPr>
            <p:cNvCxnSpPr>
              <a:cxnSpLocks/>
            </p:cNvCxnSpPr>
            <p:nvPr/>
          </p:nvCxnSpPr>
          <p:spPr>
            <a:xfrm>
              <a:off x="7789716" y="2742724"/>
              <a:ext cx="4206310" cy="64832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5669A3E-43F1-44EF-8D83-61026B946E5B}"/>
              </a:ext>
            </a:extLst>
          </p:cNvPr>
          <p:cNvGrpSpPr/>
          <p:nvPr/>
        </p:nvGrpSpPr>
        <p:grpSpPr>
          <a:xfrm rot="16200000">
            <a:off x="6205827" y="3448683"/>
            <a:ext cx="1629917" cy="273815"/>
            <a:chOff x="4639692" y="4259985"/>
            <a:chExt cx="4507896" cy="360808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D0E3D0E-E4C3-46EC-9F31-E8479EE2D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9692" y="4265317"/>
              <a:ext cx="4507896" cy="114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4C3ED3A2-16AF-4094-AC1F-93B2B4BF69D9}"/>
                </a:ext>
              </a:extLst>
            </p:cNvPr>
            <p:cNvCxnSpPr>
              <a:cxnSpLocks/>
            </p:cNvCxnSpPr>
            <p:nvPr/>
          </p:nvCxnSpPr>
          <p:spPr>
            <a:xfrm>
              <a:off x="4649217" y="4265317"/>
              <a:ext cx="0" cy="3554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681BE97-8776-4635-92C0-49A92D3C840B}"/>
                </a:ext>
              </a:extLst>
            </p:cNvPr>
            <p:cNvCxnSpPr>
              <a:cxnSpLocks/>
            </p:cNvCxnSpPr>
            <p:nvPr/>
          </p:nvCxnSpPr>
          <p:spPr>
            <a:xfrm>
              <a:off x="9147588" y="4259985"/>
              <a:ext cx="0" cy="3554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12C667A-2D15-4A77-B1F7-F61C5C39968C}"/>
              </a:ext>
            </a:extLst>
          </p:cNvPr>
          <p:cNvSpPr/>
          <p:nvPr/>
        </p:nvSpPr>
        <p:spPr>
          <a:xfrm>
            <a:off x="6247676" y="3363509"/>
            <a:ext cx="599085" cy="2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LINK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EB702BF-31F6-4D10-8B92-5D68BB64EF75}"/>
              </a:ext>
            </a:extLst>
          </p:cNvPr>
          <p:cNvSpPr/>
          <p:nvPr/>
        </p:nvSpPr>
        <p:spPr>
          <a:xfrm>
            <a:off x="9226484" y="4849474"/>
            <a:ext cx="1662311" cy="6772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SCS Receive the finish goods Scan ID Pallet Code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64775E3-3684-4484-A4E1-F80A3E329DAB}"/>
              </a:ext>
            </a:extLst>
          </p:cNvPr>
          <p:cNvSpPr/>
          <p:nvPr/>
        </p:nvSpPr>
        <p:spPr>
          <a:xfrm>
            <a:off x="346610" y="-18304"/>
            <a:ext cx="12192000" cy="339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OQC digital system - Change method transfer F/G to SCS</a:t>
            </a:r>
          </a:p>
        </p:txBody>
      </p:sp>
    </p:spTree>
    <p:extLst>
      <p:ext uri="{BB962C8B-B14F-4D97-AF65-F5344CB8AC3E}">
        <p14:creationId xmlns:p14="http://schemas.microsoft.com/office/powerpoint/2010/main" val="403632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219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Meiryo UI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THI_Huong</dc:creator>
  <cp:lastModifiedBy>PHAM THI_Huong</cp:lastModifiedBy>
  <cp:revision>24</cp:revision>
  <dcterms:created xsi:type="dcterms:W3CDTF">2024-09-20T09:12:40Z</dcterms:created>
  <dcterms:modified xsi:type="dcterms:W3CDTF">2024-09-25T10:07:13Z</dcterms:modified>
</cp:coreProperties>
</file>