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93" r:id="rId2"/>
    <p:sldId id="29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13FC5-A3BC-48E8-938B-198590285AC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33999-F1AF-4823-B41E-5FFC94DE26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B6FA-6179-4A7F-BC14-A03B4F8B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E3F73-F4A5-4F76-9ADE-295E60BFD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7E692-6585-4F49-8DBB-75A5966C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26DF-120E-40D4-B66E-AFAC67AC4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35FC0-62B9-4753-AAFE-D460268C3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83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5E113-070A-4A60-B475-1F42A66C7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400D8B-0B57-47DE-934C-E33CC073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BFC3-1886-4D0F-88AF-8A3C178A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88E75-4999-46C3-BB68-40E878AD7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62438-E4D7-49BB-92F8-5D2BD58D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125992-760E-4AA0-9B15-30D2C8F9B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5D138-6647-407D-9618-36CCF42B3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8B2A-319F-475C-9DCF-7B8BB0D0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73540-ECAB-44AC-9CC1-BD0AC7B9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6269-95CF-4B92-B901-1C4DE295F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759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AE95-A62F-45AD-953B-2CC11854A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FC9F-D977-4070-9055-077EEDAB1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36B09-B4C2-4EE3-BD00-C2648824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734E5-AF6E-4AE1-956F-A936F351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98A26-6734-4291-81C1-5524AA80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5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66CA-4068-48F0-ABF3-A3AC004A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61EC4-9450-4FA3-81A5-02AB9E38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01EB-066A-47B3-85A6-D45B25FFE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DB157-0A04-41CB-881C-12A6C267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3DE0-EE26-4238-B87F-53630D43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0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6B1B-4F62-42DF-89E9-AF58C426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96044-2676-49BF-B3CB-CF66463DE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E845F1-D4A7-460E-86DB-F32C0A0D7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EE74B-9FC4-4648-9E5A-CD832B9A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8D06B-BEB7-452A-AAE3-BD1F92A77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D5675-514C-49EB-9AA8-5EFC5AB7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06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A23B-AB94-4CD6-AE61-BD536DE2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3F29-847E-473A-B052-FBB91AE37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4D0881-8112-416F-B459-1A47793EE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35348-4FDC-49B5-80C2-D9FD4F402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7BB361-C189-425D-821E-DE1CB9D9C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74A70-5078-4B34-A1A2-BBE00547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DBD94-832F-4230-9743-64A6E9FCC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4B7BBC-C00C-4B7B-866A-257DD6A4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0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EEF6C-9B41-4C7B-956B-167597E8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59DD8-B28A-4E56-A9CF-E3094A2E4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63DD4-9E00-43DA-8E8F-0A8B4C4F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26B7-3979-40FD-9527-21A401154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9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ECCB15-740A-4944-A549-B6DFFBCF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B6E19-AE2B-4BAB-B961-FD34356C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F440B-31C2-4339-846C-36F450564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5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64FB9-BE6E-4654-A4EE-8FA9BB9C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3DAA-5916-4428-8B56-97D2C2308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E126B-FDE5-4C11-8CAA-D0D2CA77F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4B47-0BA4-41EA-A4CA-2170A21B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C1CB6-ED55-4986-8670-81859FFF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E4A2B-9B8B-457C-B3BA-78C33AB9E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9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429E-1C67-4EAE-9B8B-AA19DC656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69813-B482-4960-BE5B-30B1CEADB4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08E0F-5463-42E0-97A3-329FC4911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0E047-F1D9-42EE-85DF-DAD81376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12FC-22C5-4D05-A608-60B5CF1D83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6DF11-8F86-49A3-B9B8-6B971C73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F3F58-0CC3-4D5F-BABC-1B40BA6C2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62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62B0C-4CC4-4D99-A3CE-B88116794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AA561-D7F3-4412-A1FA-46AE91B4C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CE839-EE89-4A3D-81C2-7DCB1445C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12FC-22C5-4D05-A608-60B5CF1D83E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A2ADD-33E3-4833-8907-3A4A5BC95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86A7E-2324-4861-9DD7-898AD337F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17ED5-C95A-48FA-B198-05CB40CF2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9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159">
            <a:extLst>
              <a:ext uri="{FF2B5EF4-FFF2-40B4-BE49-F238E27FC236}">
                <a16:creationId xmlns:a16="http://schemas.microsoft.com/office/drawing/2014/main" id="{E2FB5A57-6BEF-4CB4-9270-FCDA9884BC73}"/>
              </a:ext>
            </a:extLst>
          </p:cNvPr>
          <p:cNvSpPr/>
          <p:nvPr/>
        </p:nvSpPr>
        <p:spPr>
          <a:xfrm>
            <a:off x="6210070" y="2649227"/>
            <a:ext cx="5930499" cy="2027904"/>
          </a:xfrm>
          <a:prstGeom prst="rect">
            <a:avLst/>
          </a:prstGeom>
          <a:solidFill>
            <a:schemeClr val="bg2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NG case 3: </a:t>
            </a:r>
            <a:r>
              <a:rPr lang="en-US" sz="1600" dirty="0" err="1">
                <a:solidFill>
                  <a:schemeClr val="tx1"/>
                </a:solidFill>
              </a:rPr>
              <a:t>Reckeck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từ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kho</a:t>
            </a:r>
            <a:r>
              <a:rPr lang="en-US" sz="1600" dirty="0">
                <a:solidFill>
                  <a:schemeClr val="tx1"/>
                </a:solidFill>
              </a:rPr>
              <a:t> NG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5CACC4E-D04E-444B-85DF-E84C7D2D5401}"/>
              </a:ext>
            </a:extLst>
          </p:cNvPr>
          <p:cNvSpPr/>
          <p:nvPr/>
        </p:nvSpPr>
        <p:spPr>
          <a:xfrm>
            <a:off x="6210070" y="523472"/>
            <a:ext cx="5930499" cy="2027904"/>
          </a:xfrm>
          <a:prstGeom prst="rect">
            <a:avLst/>
          </a:prstGeom>
          <a:solidFill>
            <a:schemeClr val="bg2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u="sng" dirty="0">
                <a:solidFill>
                  <a:schemeClr val="tx1"/>
                </a:solidFill>
              </a:rPr>
              <a:t>NG case 3: </a:t>
            </a:r>
            <a:r>
              <a:rPr lang="en-US" sz="1600" dirty="0">
                <a:solidFill>
                  <a:schemeClr val="tx1"/>
                </a:solidFill>
              </a:rPr>
              <a:t>Recheck </a:t>
            </a:r>
            <a:r>
              <a:rPr lang="en-US" sz="1600" dirty="0" err="1">
                <a:solidFill>
                  <a:schemeClr val="tx1"/>
                </a:solidFill>
              </a:rPr>
              <a:t>từ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kho</a:t>
            </a:r>
            <a:r>
              <a:rPr lang="en-US" sz="1600" dirty="0">
                <a:solidFill>
                  <a:schemeClr val="tx1"/>
                </a:solidFill>
              </a:rPr>
              <a:t> OK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AFAD39C-A5F9-41E6-9050-1BB4590A455F}"/>
              </a:ext>
            </a:extLst>
          </p:cNvPr>
          <p:cNvSpPr/>
          <p:nvPr/>
        </p:nvSpPr>
        <p:spPr>
          <a:xfrm>
            <a:off x="79526" y="4750161"/>
            <a:ext cx="5930499" cy="2027904"/>
          </a:xfrm>
          <a:prstGeom prst="rect">
            <a:avLst/>
          </a:prstGeom>
          <a:solidFill>
            <a:schemeClr val="bg2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u="sng" dirty="0">
                <a:solidFill>
                  <a:schemeClr val="tx1"/>
                </a:solidFill>
              </a:rPr>
              <a:t>NG case 2</a:t>
            </a:r>
            <a:r>
              <a:rPr lang="en-US" sz="1600" dirty="0">
                <a:solidFill>
                  <a:schemeClr val="tx1"/>
                </a:solidFill>
              </a:rPr>
              <a:t>: Incoming OK lot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57A6EBBB-BD86-4AB1-B142-1F32441B4BB4}"/>
              </a:ext>
            </a:extLst>
          </p:cNvPr>
          <p:cNvSpPr/>
          <p:nvPr/>
        </p:nvSpPr>
        <p:spPr>
          <a:xfrm>
            <a:off x="97105" y="2622230"/>
            <a:ext cx="5930499" cy="2027904"/>
          </a:xfrm>
          <a:prstGeom prst="rect">
            <a:avLst/>
          </a:prstGeom>
          <a:solidFill>
            <a:schemeClr val="bg2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u="sng" dirty="0">
                <a:solidFill>
                  <a:schemeClr val="tx1"/>
                </a:solidFill>
              </a:rPr>
              <a:t>NG case 1</a:t>
            </a:r>
            <a:r>
              <a:rPr lang="en-US" sz="1600" dirty="0">
                <a:solidFill>
                  <a:schemeClr val="tx1"/>
                </a:solidFill>
              </a:rPr>
              <a:t>: Incoming NG lot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40A6AE13-AF8D-41EC-A612-D87D5CF299C8}"/>
              </a:ext>
            </a:extLst>
          </p:cNvPr>
          <p:cNvSpPr/>
          <p:nvPr/>
        </p:nvSpPr>
        <p:spPr>
          <a:xfrm>
            <a:off x="120159" y="570419"/>
            <a:ext cx="5930499" cy="2027904"/>
          </a:xfrm>
          <a:prstGeom prst="rect">
            <a:avLst/>
          </a:prstGeom>
          <a:solidFill>
            <a:schemeClr val="bg2"/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</a:rPr>
              <a:t>RoHS &amp; </a:t>
            </a:r>
            <a:r>
              <a:rPr lang="en-US" sz="1600" dirty="0" err="1">
                <a:solidFill>
                  <a:schemeClr val="tx1"/>
                </a:solidFill>
              </a:rPr>
              <a:t>Đặc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tính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Done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266E6-5EF2-40AE-B145-8F3D84816A27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Moving NG product after IQC check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7838D1-0A8E-4024-8EB0-788412473EE9}"/>
              </a:ext>
            </a:extLst>
          </p:cNvPr>
          <p:cNvSpPr txBox="1"/>
          <p:nvPr/>
        </p:nvSpPr>
        <p:spPr>
          <a:xfrm>
            <a:off x="11333017" y="32065"/>
            <a:ext cx="65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1/2</a:t>
            </a:r>
          </a:p>
        </p:txBody>
      </p:sp>
      <p:sp>
        <p:nvSpPr>
          <p:cNvPr id="6" name="TextBox 127">
            <a:extLst>
              <a:ext uri="{FF2B5EF4-FFF2-40B4-BE49-F238E27FC236}">
                <a16:creationId xmlns:a16="http://schemas.microsoft.com/office/drawing/2014/main" id="{FCEC6391-66A9-4691-B150-F7A42A44955E}"/>
              </a:ext>
            </a:extLst>
          </p:cNvPr>
          <p:cNvSpPr txBox="1"/>
          <p:nvPr/>
        </p:nvSpPr>
        <p:spPr>
          <a:xfrm>
            <a:off x="249193" y="3200776"/>
            <a:ext cx="1120435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Part</a:t>
            </a:r>
            <a:r>
              <a:rPr lang="en-US" sz="1100" baseline="0" dirty="0"/>
              <a:t> Incoming</a:t>
            </a:r>
          </a:p>
          <a:p>
            <a:pPr algn="ctr"/>
            <a:r>
              <a:rPr lang="en-US" dirty="0"/>
              <a:t>Q’ty 100pcs</a:t>
            </a:r>
            <a:endParaRPr lang="en-US" sz="1100" dirty="0"/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0EE3F449-B6EB-461B-9AB6-72FD1846A5EC}"/>
              </a:ext>
            </a:extLst>
          </p:cNvPr>
          <p:cNvSpPr/>
          <p:nvPr/>
        </p:nvSpPr>
        <p:spPr>
          <a:xfrm>
            <a:off x="1734161" y="3007497"/>
            <a:ext cx="1296884" cy="804430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SPL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NG </a:t>
            </a:r>
            <a:r>
              <a:rPr lang="en-US" dirty="0">
                <a:solidFill>
                  <a:srgbClr val="FF0000"/>
                </a:solidFill>
              </a:rPr>
              <a:t>5 pcs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127">
            <a:extLst>
              <a:ext uri="{FF2B5EF4-FFF2-40B4-BE49-F238E27FC236}">
                <a16:creationId xmlns:a16="http://schemas.microsoft.com/office/drawing/2014/main" id="{CE81298D-F293-4A6D-94A9-85B5B8004FAF}"/>
              </a:ext>
            </a:extLst>
          </p:cNvPr>
          <p:cNvSpPr txBox="1"/>
          <p:nvPr/>
        </p:nvSpPr>
        <p:spPr>
          <a:xfrm>
            <a:off x="3213511" y="3257987"/>
            <a:ext cx="724191" cy="30724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Lô 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344D06-0976-44CC-8FE2-C6EB2C7847F4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031045" y="3409712"/>
            <a:ext cx="182466" cy="1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485115-C8CF-4883-BE92-E0E702857EA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1369628" y="3400831"/>
            <a:ext cx="364533" cy="8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63">
            <a:extLst>
              <a:ext uri="{FF2B5EF4-FFF2-40B4-BE49-F238E27FC236}">
                <a16:creationId xmlns:a16="http://schemas.microsoft.com/office/drawing/2014/main" id="{D0E4B0B4-C98C-477B-A154-480F54507152}"/>
              </a:ext>
            </a:extLst>
          </p:cNvPr>
          <p:cNvCxnSpPr>
            <a:cxnSpLocks/>
            <a:stCxn id="8" idx="2"/>
            <a:endCxn id="29" idx="1"/>
          </p:cNvCxnSpPr>
          <p:nvPr/>
        </p:nvCxnSpPr>
        <p:spPr>
          <a:xfrm rot="16200000" flipH="1">
            <a:off x="3511044" y="2683485"/>
            <a:ext cx="185952" cy="2442835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27">
            <a:extLst>
              <a:ext uri="{FF2B5EF4-FFF2-40B4-BE49-F238E27FC236}">
                <a16:creationId xmlns:a16="http://schemas.microsoft.com/office/drawing/2014/main" id="{3FF49F86-1573-45F3-A36D-540E728F9E26}"/>
              </a:ext>
            </a:extLst>
          </p:cNvPr>
          <p:cNvSpPr txBox="1"/>
          <p:nvPr/>
        </p:nvSpPr>
        <p:spPr>
          <a:xfrm>
            <a:off x="4825438" y="3788662"/>
            <a:ext cx="855201" cy="418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Kho **97</a:t>
            </a:r>
          </a:p>
          <a:p>
            <a:pPr algn="ctr"/>
            <a:r>
              <a:rPr lang="en-US" dirty="0"/>
              <a:t>Q’ty 100pcs</a:t>
            </a:r>
            <a:endParaRPr lang="en-US" sz="1100" dirty="0"/>
          </a:p>
        </p:txBody>
      </p:sp>
      <p:sp>
        <p:nvSpPr>
          <p:cNvPr id="34" name="TextBox 127">
            <a:extLst>
              <a:ext uri="{FF2B5EF4-FFF2-40B4-BE49-F238E27FC236}">
                <a16:creationId xmlns:a16="http://schemas.microsoft.com/office/drawing/2014/main" id="{53C1E551-B545-4E2C-AA78-1EF9B1A277FC}"/>
              </a:ext>
            </a:extLst>
          </p:cNvPr>
          <p:cNvSpPr txBox="1"/>
          <p:nvPr/>
        </p:nvSpPr>
        <p:spPr>
          <a:xfrm>
            <a:off x="214645" y="5525810"/>
            <a:ext cx="1120436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Part</a:t>
            </a:r>
            <a:r>
              <a:rPr lang="en-US" sz="1100" baseline="0" dirty="0"/>
              <a:t> Incoming</a:t>
            </a:r>
          </a:p>
          <a:p>
            <a:pPr algn="ctr"/>
            <a:r>
              <a:rPr lang="en-US" dirty="0"/>
              <a:t>Q’ty 100pcs</a:t>
            </a:r>
            <a:endParaRPr lang="en-US" sz="1100" dirty="0"/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DCA637BD-7143-4771-8B3A-429850D3F2CD}"/>
              </a:ext>
            </a:extLst>
          </p:cNvPr>
          <p:cNvSpPr/>
          <p:nvPr/>
        </p:nvSpPr>
        <p:spPr>
          <a:xfrm>
            <a:off x="1699614" y="5319515"/>
            <a:ext cx="1296884" cy="678638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SPL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NG </a:t>
            </a:r>
            <a:r>
              <a:rPr lang="en-US" dirty="0">
                <a:solidFill>
                  <a:srgbClr val="FF0000"/>
                </a:solidFill>
              </a:rPr>
              <a:t>2pcs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36" name="TextBox 127">
            <a:extLst>
              <a:ext uri="{FF2B5EF4-FFF2-40B4-BE49-F238E27FC236}">
                <a16:creationId xmlns:a16="http://schemas.microsoft.com/office/drawing/2014/main" id="{48E9D229-71F3-46BB-8A63-76DD69F04BC2}"/>
              </a:ext>
            </a:extLst>
          </p:cNvPr>
          <p:cNvSpPr txBox="1"/>
          <p:nvPr/>
        </p:nvSpPr>
        <p:spPr>
          <a:xfrm>
            <a:off x="3152264" y="5525810"/>
            <a:ext cx="588463" cy="30724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Lô OK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A77B21-D053-4443-AE67-58BE5AD3893B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2996498" y="5658834"/>
            <a:ext cx="155766" cy="20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167D121-40A7-44C2-AE5A-1A75B6A42520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335081" y="5725865"/>
            <a:ext cx="364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63">
            <a:extLst>
              <a:ext uri="{FF2B5EF4-FFF2-40B4-BE49-F238E27FC236}">
                <a16:creationId xmlns:a16="http://schemas.microsoft.com/office/drawing/2014/main" id="{598634D4-0F0F-48A3-A89C-1AB18287A72C}"/>
              </a:ext>
            </a:extLst>
          </p:cNvPr>
          <p:cNvCxnSpPr>
            <a:cxnSpLocks/>
            <a:stCxn id="35" idx="2"/>
          </p:cNvCxnSpPr>
          <p:nvPr/>
        </p:nvCxnSpPr>
        <p:spPr>
          <a:xfrm rot="16200000" flipH="1">
            <a:off x="2800808" y="5545400"/>
            <a:ext cx="177824" cy="1083329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127">
            <a:extLst>
              <a:ext uri="{FF2B5EF4-FFF2-40B4-BE49-F238E27FC236}">
                <a16:creationId xmlns:a16="http://schemas.microsoft.com/office/drawing/2014/main" id="{BE5FFCE2-1818-4775-9315-176EB396F8DB}"/>
              </a:ext>
            </a:extLst>
          </p:cNvPr>
          <p:cNvSpPr txBox="1"/>
          <p:nvPr/>
        </p:nvSpPr>
        <p:spPr>
          <a:xfrm>
            <a:off x="3431384" y="6003866"/>
            <a:ext cx="828790" cy="4175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Kho *610</a:t>
            </a:r>
          </a:p>
          <a:p>
            <a:pPr algn="ctr"/>
            <a:r>
              <a:rPr lang="en-US" dirty="0"/>
              <a:t>Q’ty 2pcs</a:t>
            </a:r>
            <a:endParaRPr lang="en-US" sz="1100" dirty="0"/>
          </a:p>
        </p:txBody>
      </p:sp>
      <p:sp>
        <p:nvSpPr>
          <p:cNvPr id="42" name="TextBox 127">
            <a:extLst>
              <a:ext uri="{FF2B5EF4-FFF2-40B4-BE49-F238E27FC236}">
                <a16:creationId xmlns:a16="http://schemas.microsoft.com/office/drawing/2014/main" id="{FBAA5703-E2A3-44ED-8A87-65851A88CC32}"/>
              </a:ext>
            </a:extLst>
          </p:cNvPr>
          <p:cNvSpPr txBox="1"/>
          <p:nvPr/>
        </p:nvSpPr>
        <p:spPr>
          <a:xfrm>
            <a:off x="4814991" y="4971257"/>
            <a:ext cx="828791" cy="418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Kho OK</a:t>
            </a:r>
          </a:p>
          <a:p>
            <a:pPr algn="ctr"/>
            <a:r>
              <a:rPr lang="en-US" dirty="0"/>
              <a:t>Q’ty 98pcs</a:t>
            </a:r>
            <a:endParaRPr lang="en-US" sz="1100" dirty="0"/>
          </a:p>
        </p:txBody>
      </p:sp>
      <p:cxnSp>
        <p:nvCxnSpPr>
          <p:cNvPr id="43" name="Straight Arrow Connector 63">
            <a:extLst>
              <a:ext uri="{FF2B5EF4-FFF2-40B4-BE49-F238E27FC236}">
                <a16:creationId xmlns:a16="http://schemas.microsoft.com/office/drawing/2014/main" id="{AD0D1980-A10E-4262-8BEF-A91CC001F9DC}"/>
              </a:ext>
            </a:extLst>
          </p:cNvPr>
          <p:cNvCxnSpPr>
            <a:cxnSpLocks/>
            <a:stCxn id="35" idx="0"/>
            <a:endCxn id="42" idx="1"/>
          </p:cNvCxnSpPr>
          <p:nvPr/>
        </p:nvCxnSpPr>
        <p:spPr>
          <a:xfrm rot="5400000" flipH="1" flipV="1">
            <a:off x="3512003" y="4016528"/>
            <a:ext cx="139041" cy="2466935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27">
            <a:extLst>
              <a:ext uri="{FF2B5EF4-FFF2-40B4-BE49-F238E27FC236}">
                <a16:creationId xmlns:a16="http://schemas.microsoft.com/office/drawing/2014/main" id="{5AA6D748-0C7A-4F7A-8609-EAC21CD5853A}"/>
              </a:ext>
            </a:extLst>
          </p:cNvPr>
          <p:cNvSpPr txBox="1"/>
          <p:nvPr/>
        </p:nvSpPr>
        <p:spPr>
          <a:xfrm>
            <a:off x="4792560" y="6003403"/>
            <a:ext cx="879941" cy="418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Kho **97</a:t>
            </a:r>
          </a:p>
          <a:p>
            <a:pPr algn="ctr"/>
            <a:r>
              <a:rPr lang="en-US" dirty="0"/>
              <a:t>Q’ty 2pcs</a:t>
            </a:r>
            <a:endParaRPr lang="en-US" sz="1100" dirty="0"/>
          </a:p>
        </p:txBody>
      </p:sp>
      <p:cxnSp>
        <p:nvCxnSpPr>
          <p:cNvPr id="46" name="Straight Arrow Connector 63">
            <a:extLst>
              <a:ext uri="{FF2B5EF4-FFF2-40B4-BE49-F238E27FC236}">
                <a16:creationId xmlns:a16="http://schemas.microsoft.com/office/drawing/2014/main" id="{89BD5D25-A5BC-4972-A358-677F43CC4E5F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>
          <a:xfrm flipV="1">
            <a:off x="4260174" y="6212620"/>
            <a:ext cx="53238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127">
            <a:extLst>
              <a:ext uri="{FF2B5EF4-FFF2-40B4-BE49-F238E27FC236}">
                <a16:creationId xmlns:a16="http://schemas.microsoft.com/office/drawing/2014/main" id="{01A95E6C-448B-4E69-95B2-53E9B855B8CA}"/>
              </a:ext>
            </a:extLst>
          </p:cNvPr>
          <p:cNvSpPr txBox="1"/>
          <p:nvPr/>
        </p:nvSpPr>
        <p:spPr>
          <a:xfrm>
            <a:off x="310258" y="1241918"/>
            <a:ext cx="1000452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Part</a:t>
            </a:r>
            <a:r>
              <a:rPr lang="en-US" sz="1100" baseline="0" dirty="0"/>
              <a:t> Incoming</a:t>
            </a:r>
          </a:p>
          <a:p>
            <a:pPr algn="ctr"/>
            <a:r>
              <a:rPr lang="en-US" dirty="0"/>
              <a:t>Q’ty 100pcs</a:t>
            </a:r>
            <a:endParaRPr lang="en-US" sz="1100" dirty="0"/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FBB90D00-3544-4DC2-BA22-6423FDC8443C}"/>
              </a:ext>
            </a:extLst>
          </p:cNvPr>
          <p:cNvSpPr/>
          <p:nvPr/>
        </p:nvSpPr>
        <p:spPr>
          <a:xfrm>
            <a:off x="1675242" y="984005"/>
            <a:ext cx="1296884" cy="900847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SPL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RoHS scrap 2</a:t>
            </a:r>
            <a:r>
              <a:rPr lang="en-US" dirty="0">
                <a:solidFill>
                  <a:srgbClr val="FF0000"/>
                </a:solidFill>
              </a:rPr>
              <a:t> pcs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55" name="TextBox 127">
            <a:extLst>
              <a:ext uri="{FF2B5EF4-FFF2-40B4-BE49-F238E27FC236}">
                <a16:creationId xmlns:a16="http://schemas.microsoft.com/office/drawing/2014/main" id="{B0E669A1-C857-40D0-A12E-9645B57D23EB}"/>
              </a:ext>
            </a:extLst>
          </p:cNvPr>
          <p:cNvSpPr txBox="1"/>
          <p:nvPr/>
        </p:nvSpPr>
        <p:spPr>
          <a:xfrm>
            <a:off x="3152884" y="1294215"/>
            <a:ext cx="724191" cy="30724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Lô OK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9B6F68-C15B-41D2-8D7B-7EB797D55CD2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2972126" y="1434429"/>
            <a:ext cx="180758" cy="13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3DD0966-BA80-421F-A1A4-9B697CDC6B08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1310710" y="1441973"/>
            <a:ext cx="364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63">
            <a:extLst>
              <a:ext uri="{FF2B5EF4-FFF2-40B4-BE49-F238E27FC236}">
                <a16:creationId xmlns:a16="http://schemas.microsoft.com/office/drawing/2014/main" id="{3D4D76B5-D465-4A16-ABD8-60C703DCA491}"/>
              </a:ext>
            </a:extLst>
          </p:cNvPr>
          <p:cNvCxnSpPr>
            <a:cxnSpLocks/>
            <a:stCxn id="54" idx="2"/>
            <a:endCxn id="59" idx="1"/>
          </p:cNvCxnSpPr>
          <p:nvPr/>
        </p:nvCxnSpPr>
        <p:spPr>
          <a:xfrm rot="16200000" flipH="1">
            <a:off x="2858527" y="1350009"/>
            <a:ext cx="49277" cy="1118962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127">
            <a:extLst>
              <a:ext uri="{FF2B5EF4-FFF2-40B4-BE49-F238E27FC236}">
                <a16:creationId xmlns:a16="http://schemas.microsoft.com/office/drawing/2014/main" id="{AE0B6ECB-C60B-4161-93F8-D24FE3EDCEC9}"/>
              </a:ext>
            </a:extLst>
          </p:cNvPr>
          <p:cNvSpPr txBox="1"/>
          <p:nvPr/>
        </p:nvSpPr>
        <p:spPr>
          <a:xfrm>
            <a:off x="3442646" y="1724912"/>
            <a:ext cx="913140" cy="418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Kho *699</a:t>
            </a:r>
          </a:p>
          <a:p>
            <a:pPr algn="ctr"/>
            <a:r>
              <a:rPr lang="en-US" dirty="0"/>
              <a:t>Q’ty 2 pcs</a:t>
            </a:r>
            <a:endParaRPr lang="en-US" sz="1100" dirty="0"/>
          </a:p>
        </p:txBody>
      </p:sp>
      <p:sp>
        <p:nvSpPr>
          <p:cNvPr id="95" name="TextBox 127">
            <a:extLst>
              <a:ext uri="{FF2B5EF4-FFF2-40B4-BE49-F238E27FC236}">
                <a16:creationId xmlns:a16="http://schemas.microsoft.com/office/drawing/2014/main" id="{2481E46B-272E-4091-95A4-31CB43DAF900}"/>
              </a:ext>
            </a:extLst>
          </p:cNvPr>
          <p:cNvSpPr txBox="1"/>
          <p:nvPr/>
        </p:nvSpPr>
        <p:spPr>
          <a:xfrm>
            <a:off x="4888172" y="1721989"/>
            <a:ext cx="879941" cy="418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Scrap</a:t>
            </a:r>
          </a:p>
        </p:txBody>
      </p:sp>
      <p:sp>
        <p:nvSpPr>
          <p:cNvPr id="97" name="TextBox 127">
            <a:extLst>
              <a:ext uri="{FF2B5EF4-FFF2-40B4-BE49-F238E27FC236}">
                <a16:creationId xmlns:a16="http://schemas.microsoft.com/office/drawing/2014/main" id="{C6D77CBE-2597-4BD2-8090-8F7B534FFB04}"/>
              </a:ext>
            </a:extLst>
          </p:cNvPr>
          <p:cNvSpPr txBox="1"/>
          <p:nvPr/>
        </p:nvSpPr>
        <p:spPr>
          <a:xfrm>
            <a:off x="4889209" y="642430"/>
            <a:ext cx="913140" cy="418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Kho OK</a:t>
            </a:r>
          </a:p>
          <a:p>
            <a:pPr algn="ctr"/>
            <a:r>
              <a:rPr lang="en-US" dirty="0"/>
              <a:t>Q’ty 98pcs</a:t>
            </a:r>
            <a:endParaRPr lang="en-US" sz="1100" dirty="0"/>
          </a:p>
        </p:txBody>
      </p:sp>
      <p:cxnSp>
        <p:nvCxnSpPr>
          <p:cNvPr id="98" name="Straight Arrow Connector 63">
            <a:extLst>
              <a:ext uri="{FF2B5EF4-FFF2-40B4-BE49-F238E27FC236}">
                <a16:creationId xmlns:a16="http://schemas.microsoft.com/office/drawing/2014/main" id="{63A9D03B-DC3F-4AA2-86FC-4FAE52F7668B}"/>
              </a:ext>
            </a:extLst>
          </p:cNvPr>
          <p:cNvCxnSpPr>
            <a:cxnSpLocks/>
            <a:stCxn id="54" idx="0"/>
            <a:endCxn id="97" idx="1"/>
          </p:cNvCxnSpPr>
          <p:nvPr/>
        </p:nvCxnSpPr>
        <p:spPr>
          <a:xfrm rot="5400000" flipH="1" flipV="1">
            <a:off x="3540267" y="-364936"/>
            <a:ext cx="132358" cy="2565525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63">
            <a:extLst>
              <a:ext uri="{FF2B5EF4-FFF2-40B4-BE49-F238E27FC236}">
                <a16:creationId xmlns:a16="http://schemas.microsoft.com/office/drawing/2014/main" id="{F27F31FC-AFF6-41FC-A869-D3EA3E225123}"/>
              </a:ext>
            </a:extLst>
          </p:cNvPr>
          <p:cNvCxnSpPr>
            <a:cxnSpLocks/>
            <a:stCxn id="59" idx="3"/>
            <a:endCxn id="95" idx="1"/>
          </p:cNvCxnSpPr>
          <p:nvPr/>
        </p:nvCxnSpPr>
        <p:spPr>
          <a:xfrm flipV="1">
            <a:off x="4355786" y="1931206"/>
            <a:ext cx="532386" cy="2923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7">
            <a:extLst>
              <a:ext uri="{FF2B5EF4-FFF2-40B4-BE49-F238E27FC236}">
                <a16:creationId xmlns:a16="http://schemas.microsoft.com/office/drawing/2014/main" id="{0E4AF26F-2A98-451A-AC54-6E1F6D7A0949}"/>
              </a:ext>
            </a:extLst>
          </p:cNvPr>
          <p:cNvSpPr txBox="1"/>
          <p:nvPr/>
        </p:nvSpPr>
        <p:spPr>
          <a:xfrm>
            <a:off x="6476222" y="1110600"/>
            <a:ext cx="1120436" cy="650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Kho OK Recheck</a:t>
            </a:r>
            <a:endParaRPr lang="en-US" sz="1100" baseline="0" dirty="0"/>
          </a:p>
          <a:p>
            <a:pPr algn="ctr"/>
            <a:r>
              <a:rPr lang="en-US" dirty="0"/>
              <a:t>Q’ty 100pcs</a:t>
            </a:r>
            <a:endParaRPr lang="en-US" sz="1100" dirty="0"/>
          </a:p>
        </p:txBody>
      </p:sp>
      <p:sp>
        <p:nvSpPr>
          <p:cNvPr id="127" name="Flowchart: Decision 126">
            <a:extLst>
              <a:ext uri="{FF2B5EF4-FFF2-40B4-BE49-F238E27FC236}">
                <a16:creationId xmlns:a16="http://schemas.microsoft.com/office/drawing/2014/main" id="{0A184E1E-416B-4F8F-9864-EFD2DD579934}"/>
              </a:ext>
            </a:extLst>
          </p:cNvPr>
          <p:cNvSpPr/>
          <p:nvPr/>
        </p:nvSpPr>
        <p:spPr>
          <a:xfrm>
            <a:off x="7985216" y="1096366"/>
            <a:ext cx="1296884" cy="678638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SPL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NG </a:t>
            </a:r>
            <a:r>
              <a:rPr lang="en-US" dirty="0">
                <a:solidFill>
                  <a:srgbClr val="FF0000"/>
                </a:solidFill>
              </a:rPr>
              <a:t>30pcs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CEAC4CF-8B32-4462-8B4E-930179B10B55}"/>
              </a:ext>
            </a:extLst>
          </p:cNvPr>
          <p:cNvSpPr txBox="1"/>
          <p:nvPr/>
        </p:nvSpPr>
        <p:spPr>
          <a:xfrm>
            <a:off x="9437865" y="1282062"/>
            <a:ext cx="724191" cy="30724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Lô OK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934CF88-654C-420D-8CEF-FB7A204A98F4}"/>
              </a:ext>
            </a:extLst>
          </p:cNvPr>
          <p:cNvCxnSpPr>
            <a:cxnSpLocks/>
            <a:stCxn id="127" idx="3"/>
            <a:endCxn id="128" idx="1"/>
          </p:cNvCxnSpPr>
          <p:nvPr/>
        </p:nvCxnSpPr>
        <p:spPr>
          <a:xfrm>
            <a:off x="9282100" y="1435685"/>
            <a:ext cx="15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D8329BAE-0A11-4949-8B0F-C492A2BB0387}"/>
              </a:ext>
            </a:extLst>
          </p:cNvPr>
          <p:cNvCxnSpPr>
            <a:cxnSpLocks/>
            <a:stCxn id="126" idx="3"/>
            <a:endCxn id="127" idx="1"/>
          </p:cNvCxnSpPr>
          <p:nvPr/>
        </p:nvCxnSpPr>
        <p:spPr>
          <a:xfrm>
            <a:off x="7596658" y="1435684"/>
            <a:ext cx="388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63">
            <a:extLst>
              <a:ext uri="{FF2B5EF4-FFF2-40B4-BE49-F238E27FC236}">
                <a16:creationId xmlns:a16="http://schemas.microsoft.com/office/drawing/2014/main" id="{5BE23597-2F2B-49F8-B0C0-5345E9AA920A}"/>
              </a:ext>
            </a:extLst>
          </p:cNvPr>
          <p:cNvCxnSpPr>
            <a:cxnSpLocks/>
            <a:stCxn id="127" idx="2"/>
          </p:cNvCxnSpPr>
          <p:nvPr/>
        </p:nvCxnSpPr>
        <p:spPr>
          <a:xfrm rot="16200000" flipH="1">
            <a:off x="9086410" y="1322251"/>
            <a:ext cx="177824" cy="1083329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27">
            <a:extLst>
              <a:ext uri="{FF2B5EF4-FFF2-40B4-BE49-F238E27FC236}">
                <a16:creationId xmlns:a16="http://schemas.microsoft.com/office/drawing/2014/main" id="{FB6045A7-2C72-4305-A71B-580E92F72FF8}"/>
              </a:ext>
            </a:extLst>
          </p:cNvPr>
          <p:cNvSpPr txBox="1"/>
          <p:nvPr/>
        </p:nvSpPr>
        <p:spPr>
          <a:xfrm>
            <a:off x="9716986" y="1780717"/>
            <a:ext cx="828790" cy="41750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Kho *610</a:t>
            </a:r>
          </a:p>
          <a:p>
            <a:pPr algn="ctr"/>
            <a:r>
              <a:rPr lang="en-US" dirty="0"/>
              <a:t>Q’ty </a:t>
            </a:r>
            <a:r>
              <a:rPr lang="en-US" dirty="0">
                <a:solidFill>
                  <a:srgbClr val="FF0000"/>
                </a:solidFill>
              </a:rPr>
              <a:t>30pcs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33" name="TextBox 127">
            <a:extLst>
              <a:ext uri="{FF2B5EF4-FFF2-40B4-BE49-F238E27FC236}">
                <a16:creationId xmlns:a16="http://schemas.microsoft.com/office/drawing/2014/main" id="{4F4E803D-90CB-4ED1-A728-DCF361C571DA}"/>
              </a:ext>
            </a:extLst>
          </p:cNvPr>
          <p:cNvSpPr txBox="1"/>
          <p:nvPr/>
        </p:nvSpPr>
        <p:spPr>
          <a:xfrm>
            <a:off x="11077730" y="749313"/>
            <a:ext cx="828791" cy="418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Kho OK</a:t>
            </a:r>
          </a:p>
          <a:p>
            <a:pPr algn="ctr"/>
            <a:r>
              <a:rPr lang="en-US" dirty="0"/>
              <a:t>Q’ty 70pcs</a:t>
            </a:r>
            <a:endParaRPr lang="en-US" sz="1100" dirty="0"/>
          </a:p>
        </p:txBody>
      </p:sp>
      <p:cxnSp>
        <p:nvCxnSpPr>
          <p:cNvPr id="134" name="Straight Arrow Connector 63">
            <a:extLst>
              <a:ext uri="{FF2B5EF4-FFF2-40B4-BE49-F238E27FC236}">
                <a16:creationId xmlns:a16="http://schemas.microsoft.com/office/drawing/2014/main" id="{F67368E2-2CE1-43BD-8887-1ACFBD750056}"/>
              </a:ext>
            </a:extLst>
          </p:cNvPr>
          <p:cNvCxnSpPr>
            <a:cxnSpLocks/>
            <a:stCxn id="127" idx="0"/>
            <a:endCxn id="133" idx="1"/>
          </p:cNvCxnSpPr>
          <p:nvPr/>
        </p:nvCxnSpPr>
        <p:spPr>
          <a:xfrm rot="5400000" flipH="1" flipV="1">
            <a:off x="9786776" y="-194588"/>
            <a:ext cx="137836" cy="2444072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27">
            <a:extLst>
              <a:ext uri="{FF2B5EF4-FFF2-40B4-BE49-F238E27FC236}">
                <a16:creationId xmlns:a16="http://schemas.microsoft.com/office/drawing/2014/main" id="{FCAAA1EB-3598-4139-990D-10AA867F3683}"/>
              </a:ext>
            </a:extLst>
          </p:cNvPr>
          <p:cNvSpPr txBox="1"/>
          <p:nvPr/>
        </p:nvSpPr>
        <p:spPr>
          <a:xfrm>
            <a:off x="11078162" y="1780254"/>
            <a:ext cx="879941" cy="418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Kho **97</a:t>
            </a:r>
          </a:p>
          <a:p>
            <a:pPr algn="ctr"/>
            <a:r>
              <a:rPr lang="en-US" dirty="0"/>
              <a:t>Q’ty </a:t>
            </a:r>
            <a:r>
              <a:rPr lang="en-US" dirty="0">
                <a:solidFill>
                  <a:srgbClr val="FF0000"/>
                </a:solidFill>
              </a:rPr>
              <a:t>30pcs</a:t>
            </a:r>
            <a:endParaRPr lang="en-US" sz="1100" dirty="0">
              <a:solidFill>
                <a:srgbClr val="FF0000"/>
              </a:solidFill>
            </a:endParaRPr>
          </a:p>
        </p:txBody>
      </p:sp>
      <p:cxnSp>
        <p:nvCxnSpPr>
          <p:cNvPr id="136" name="Straight Arrow Connector 63">
            <a:extLst>
              <a:ext uri="{FF2B5EF4-FFF2-40B4-BE49-F238E27FC236}">
                <a16:creationId xmlns:a16="http://schemas.microsoft.com/office/drawing/2014/main" id="{DE623091-E717-494F-86F4-67576C02D61B}"/>
              </a:ext>
            </a:extLst>
          </p:cNvPr>
          <p:cNvCxnSpPr>
            <a:cxnSpLocks/>
            <a:stCxn id="132" idx="3"/>
            <a:endCxn id="135" idx="1"/>
          </p:cNvCxnSpPr>
          <p:nvPr/>
        </p:nvCxnSpPr>
        <p:spPr>
          <a:xfrm flipV="1">
            <a:off x="10545776" y="1989471"/>
            <a:ext cx="532386" cy="1"/>
          </a:xfrm>
          <a:prstGeom prst="bentConnector3">
            <a:avLst>
              <a:gd name="adj1" fmla="val 50000"/>
            </a:avLst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27">
            <a:extLst>
              <a:ext uri="{FF2B5EF4-FFF2-40B4-BE49-F238E27FC236}">
                <a16:creationId xmlns:a16="http://schemas.microsoft.com/office/drawing/2014/main" id="{5BBD924A-B9AC-48C9-91C9-7CAE6623F243}"/>
              </a:ext>
            </a:extLst>
          </p:cNvPr>
          <p:cNvSpPr txBox="1"/>
          <p:nvPr/>
        </p:nvSpPr>
        <p:spPr>
          <a:xfrm>
            <a:off x="6476222" y="3386839"/>
            <a:ext cx="1120436" cy="6501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Kho NG Recheck</a:t>
            </a:r>
            <a:endParaRPr lang="en-US" sz="1100" baseline="0" dirty="0"/>
          </a:p>
          <a:p>
            <a:pPr algn="ctr"/>
            <a:r>
              <a:rPr lang="en-US" dirty="0"/>
              <a:t>Q’ty 100pcs</a:t>
            </a:r>
            <a:endParaRPr lang="en-US" sz="1100" dirty="0"/>
          </a:p>
        </p:txBody>
      </p:sp>
      <p:sp>
        <p:nvSpPr>
          <p:cNvPr id="141" name="Flowchart: Decision 140">
            <a:extLst>
              <a:ext uri="{FF2B5EF4-FFF2-40B4-BE49-F238E27FC236}">
                <a16:creationId xmlns:a16="http://schemas.microsoft.com/office/drawing/2014/main" id="{B2C03A81-0F33-409F-BFB5-E5A3ED7D956C}"/>
              </a:ext>
            </a:extLst>
          </p:cNvPr>
          <p:cNvSpPr/>
          <p:nvPr/>
        </p:nvSpPr>
        <p:spPr>
          <a:xfrm>
            <a:off x="7985216" y="3372605"/>
            <a:ext cx="1296884" cy="678638"/>
          </a:xfrm>
          <a:prstGeom prst="flowChartDecision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SPL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NG </a:t>
            </a:r>
            <a:r>
              <a:rPr lang="en-US" dirty="0">
                <a:solidFill>
                  <a:srgbClr val="FF0000"/>
                </a:solidFill>
              </a:rPr>
              <a:t>30pcs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9CF965F-ADB9-4FA8-BB5E-7524C6AC4552}"/>
              </a:ext>
            </a:extLst>
          </p:cNvPr>
          <p:cNvSpPr txBox="1"/>
          <p:nvPr/>
        </p:nvSpPr>
        <p:spPr>
          <a:xfrm>
            <a:off x="9437865" y="3558301"/>
            <a:ext cx="724191" cy="30724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Lô OK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25A9F71-82E1-4640-945B-EBDC2C514FAF}"/>
              </a:ext>
            </a:extLst>
          </p:cNvPr>
          <p:cNvCxnSpPr>
            <a:cxnSpLocks/>
            <a:stCxn id="141" idx="3"/>
            <a:endCxn id="142" idx="1"/>
          </p:cNvCxnSpPr>
          <p:nvPr/>
        </p:nvCxnSpPr>
        <p:spPr>
          <a:xfrm>
            <a:off x="9282100" y="3711924"/>
            <a:ext cx="1557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0F9B391-89E0-4947-A71F-CFF700D369FF}"/>
              </a:ext>
            </a:extLst>
          </p:cNvPr>
          <p:cNvCxnSpPr>
            <a:cxnSpLocks/>
            <a:stCxn id="140" idx="3"/>
            <a:endCxn id="141" idx="1"/>
          </p:cNvCxnSpPr>
          <p:nvPr/>
        </p:nvCxnSpPr>
        <p:spPr>
          <a:xfrm>
            <a:off x="7596658" y="3711923"/>
            <a:ext cx="3885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63">
            <a:extLst>
              <a:ext uri="{FF2B5EF4-FFF2-40B4-BE49-F238E27FC236}">
                <a16:creationId xmlns:a16="http://schemas.microsoft.com/office/drawing/2014/main" id="{414EDC82-AFDE-4B95-B0DF-956D109DD900}"/>
              </a:ext>
            </a:extLst>
          </p:cNvPr>
          <p:cNvCxnSpPr>
            <a:cxnSpLocks/>
            <a:stCxn id="141" idx="2"/>
            <a:endCxn id="149" idx="1"/>
          </p:cNvCxnSpPr>
          <p:nvPr/>
        </p:nvCxnSpPr>
        <p:spPr>
          <a:xfrm rot="16200000" flipH="1">
            <a:off x="9748677" y="2936224"/>
            <a:ext cx="214467" cy="2444504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27">
            <a:extLst>
              <a:ext uri="{FF2B5EF4-FFF2-40B4-BE49-F238E27FC236}">
                <a16:creationId xmlns:a16="http://schemas.microsoft.com/office/drawing/2014/main" id="{2C366AC8-D6AB-4868-B3F2-A83D014576D0}"/>
              </a:ext>
            </a:extLst>
          </p:cNvPr>
          <p:cNvSpPr txBox="1"/>
          <p:nvPr/>
        </p:nvSpPr>
        <p:spPr>
          <a:xfrm>
            <a:off x="11057246" y="3025658"/>
            <a:ext cx="828791" cy="418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Kho OK</a:t>
            </a:r>
          </a:p>
          <a:p>
            <a:pPr algn="ctr"/>
            <a:r>
              <a:rPr lang="en-US" dirty="0"/>
              <a:t>Q’ty 70pcs</a:t>
            </a:r>
            <a:endParaRPr lang="en-US" sz="1100" dirty="0"/>
          </a:p>
        </p:txBody>
      </p:sp>
      <p:cxnSp>
        <p:nvCxnSpPr>
          <p:cNvPr id="148" name="Straight Arrow Connector 63">
            <a:extLst>
              <a:ext uri="{FF2B5EF4-FFF2-40B4-BE49-F238E27FC236}">
                <a16:creationId xmlns:a16="http://schemas.microsoft.com/office/drawing/2014/main" id="{09895F0A-7FBF-4B29-8F02-3F1B00FB2D0B}"/>
              </a:ext>
            </a:extLst>
          </p:cNvPr>
          <p:cNvCxnSpPr>
            <a:cxnSpLocks/>
            <a:stCxn id="141" idx="0"/>
            <a:endCxn id="147" idx="1"/>
          </p:cNvCxnSpPr>
          <p:nvPr/>
        </p:nvCxnSpPr>
        <p:spPr>
          <a:xfrm rot="5400000" flipH="1" flipV="1">
            <a:off x="9776587" y="2091946"/>
            <a:ext cx="137730" cy="2423588"/>
          </a:xfrm>
          <a:prstGeom prst="bentConnector2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27">
            <a:extLst>
              <a:ext uri="{FF2B5EF4-FFF2-40B4-BE49-F238E27FC236}">
                <a16:creationId xmlns:a16="http://schemas.microsoft.com/office/drawing/2014/main" id="{D7B8F44B-71F7-4F0F-B538-C4D812D578CD}"/>
              </a:ext>
            </a:extLst>
          </p:cNvPr>
          <p:cNvSpPr txBox="1"/>
          <p:nvPr/>
        </p:nvSpPr>
        <p:spPr>
          <a:xfrm>
            <a:off x="11078162" y="4056493"/>
            <a:ext cx="879941" cy="4184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Kho **97</a:t>
            </a:r>
          </a:p>
          <a:p>
            <a:pPr algn="ctr"/>
            <a:r>
              <a:rPr lang="en-US" dirty="0"/>
              <a:t>Q’ty </a:t>
            </a:r>
            <a:r>
              <a:rPr lang="en-US" dirty="0">
                <a:solidFill>
                  <a:srgbClr val="FF0000"/>
                </a:solidFill>
              </a:rPr>
              <a:t>30</a:t>
            </a:r>
            <a:r>
              <a:rPr lang="en-US" dirty="0"/>
              <a:t>pcs</a:t>
            </a:r>
            <a:endParaRPr lang="en-US" sz="1100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2D03A7E2-158C-40C2-BD8D-EE8E361F0FAA}"/>
              </a:ext>
            </a:extLst>
          </p:cNvPr>
          <p:cNvSpPr txBox="1"/>
          <p:nvPr/>
        </p:nvSpPr>
        <p:spPr>
          <a:xfrm>
            <a:off x="6550516" y="5128370"/>
            <a:ext cx="59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4A54C30C-D1AF-4AB3-9A7E-E378803366D5}"/>
              </a:ext>
            </a:extLst>
          </p:cNvPr>
          <p:cNvSpPr txBox="1"/>
          <p:nvPr/>
        </p:nvSpPr>
        <p:spPr>
          <a:xfrm>
            <a:off x="4383966" y="1525691"/>
            <a:ext cx="515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EA97615-3F3F-4A7C-9EEA-DDB09E867904}"/>
              </a:ext>
            </a:extLst>
          </p:cNvPr>
          <p:cNvSpPr/>
          <p:nvPr/>
        </p:nvSpPr>
        <p:spPr>
          <a:xfrm>
            <a:off x="3152263" y="1545291"/>
            <a:ext cx="2733586" cy="885529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136CFA9-99F8-4AC1-9F5C-B16DDDC9B0CC}"/>
              </a:ext>
            </a:extLst>
          </p:cNvPr>
          <p:cNvSpPr txBox="1"/>
          <p:nvPr/>
        </p:nvSpPr>
        <p:spPr>
          <a:xfrm>
            <a:off x="7242630" y="5085863"/>
            <a:ext cx="492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Applied </a:t>
            </a:r>
            <a:r>
              <a:rPr lang="en-US" dirty="0" err="1"/>
              <a:t>cho</a:t>
            </a:r>
            <a:r>
              <a:rPr lang="en-US" dirty="0"/>
              <a:t> SMT/PAPVN/Projector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178F7BB-4006-4B20-8A47-CBE1FDCFD21D}"/>
              </a:ext>
            </a:extLst>
          </p:cNvPr>
          <p:cNvSpPr txBox="1"/>
          <p:nvPr/>
        </p:nvSpPr>
        <p:spPr>
          <a:xfrm>
            <a:off x="5032932" y="4213070"/>
            <a:ext cx="59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79B2443-E74D-4FDC-8C20-2A03BA0740A4}"/>
              </a:ext>
            </a:extLst>
          </p:cNvPr>
          <p:cNvSpPr txBox="1"/>
          <p:nvPr/>
        </p:nvSpPr>
        <p:spPr>
          <a:xfrm>
            <a:off x="6336448" y="5514154"/>
            <a:ext cx="99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❷/❺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9A0D91B-CFB8-4CEB-8FAA-358D61DD0AED}"/>
              </a:ext>
            </a:extLst>
          </p:cNvPr>
          <p:cNvSpPr txBox="1"/>
          <p:nvPr/>
        </p:nvSpPr>
        <p:spPr>
          <a:xfrm>
            <a:off x="7242630" y="5477136"/>
            <a:ext cx="489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kho</a:t>
            </a:r>
            <a:endParaRPr lang="en-US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71A0F32-93FE-4466-8601-41CF4FD0B171}"/>
              </a:ext>
            </a:extLst>
          </p:cNvPr>
          <p:cNvSpPr/>
          <p:nvPr/>
        </p:nvSpPr>
        <p:spPr>
          <a:xfrm>
            <a:off x="3085408" y="5839830"/>
            <a:ext cx="2733586" cy="81555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F435D1E-0CA4-400E-82A9-6F979965045B}"/>
              </a:ext>
            </a:extLst>
          </p:cNvPr>
          <p:cNvSpPr txBox="1"/>
          <p:nvPr/>
        </p:nvSpPr>
        <p:spPr>
          <a:xfrm>
            <a:off x="4326769" y="6259155"/>
            <a:ext cx="59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472E071-AF7D-42DF-9A8F-BDC7DE73BC96}"/>
              </a:ext>
            </a:extLst>
          </p:cNvPr>
          <p:cNvSpPr txBox="1"/>
          <p:nvPr/>
        </p:nvSpPr>
        <p:spPr>
          <a:xfrm>
            <a:off x="6370571" y="5979588"/>
            <a:ext cx="92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❸/❹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0DA94F14-DA08-48D7-91C8-DE5EB5A431B5}"/>
              </a:ext>
            </a:extLst>
          </p:cNvPr>
          <p:cNvSpPr/>
          <p:nvPr/>
        </p:nvSpPr>
        <p:spPr>
          <a:xfrm>
            <a:off x="9371804" y="1642029"/>
            <a:ext cx="2700037" cy="755056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579A0BAC-99EC-4C46-A79C-66C922FD114B}"/>
              </a:ext>
            </a:extLst>
          </p:cNvPr>
          <p:cNvSpPr txBox="1"/>
          <p:nvPr/>
        </p:nvSpPr>
        <p:spPr>
          <a:xfrm>
            <a:off x="10595748" y="2047295"/>
            <a:ext cx="59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88CA0FB-52CC-418B-A492-FDE53A0039DE}"/>
              </a:ext>
            </a:extLst>
          </p:cNvPr>
          <p:cNvSpPr txBox="1"/>
          <p:nvPr/>
        </p:nvSpPr>
        <p:spPr>
          <a:xfrm>
            <a:off x="11346172" y="3696234"/>
            <a:ext cx="59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❺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AD17675-D670-4ECD-98B5-327A39616D29}"/>
              </a:ext>
            </a:extLst>
          </p:cNvPr>
          <p:cNvSpPr txBox="1"/>
          <p:nvPr/>
        </p:nvSpPr>
        <p:spPr>
          <a:xfrm>
            <a:off x="7296190" y="6000909"/>
            <a:ext cx="481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MCS tool </a:t>
            </a:r>
            <a:r>
              <a:rPr lang="en-US" dirty="0">
                <a:sym typeface="Wingdings" panose="05000000000000000000" pitchFamily="2" charset="2"/>
              </a:rPr>
              <a:t> One click on </a:t>
            </a:r>
            <a:r>
              <a:rPr lang="en-US" dirty="0" err="1">
                <a:sym typeface="Wingdings" panose="05000000000000000000" pitchFamily="2" charset="2"/>
              </a:rPr>
              <a:t>Echop</a:t>
            </a:r>
            <a:r>
              <a:rPr lang="en-US" dirty="0">
                <a:sym typeface="Wingdings" panose="05000000000000000000" pitchFamily="2" charset="2"/>
              </a:rPr>
              <a:t> &lt; </a:t>
            </a:r>
            <a:r>
              <a:rPr lang="en-US" dirty="0" err="1">
                <a:sym typeface="Wingdings" panose="05000000000000000000" pitchFamily="2" charset="2"/>
              </a:rPr>
              <a:t>mô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phỏng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trong</a:t>
            </a:r>
            <a:r>
              <a:rPr lang="en-US" dirty="0">
                <a:sym typeface="Wingdings" panose="05000000000000000000" pitchFamily="2" charset="2"/>
              </a:rPr>
              <a:t> next page&gt;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4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1266E6-5EF2-40AE-B145-8F3D84816A27}"/>
              </a:ext>
            </a:extLst>
          </p:cNvPr>
          <p:cNvSpPr txBox="1"/>
          <p:nvPr/>
        </p:nvSpPr>
        <p:spPr>
          <a:xfrm>
            <a:off x="0" y="0"/>
            <a:ext cx="12192000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Moving NG product after IQC check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7838D1-0A8E-4024-8EB0-788412473EE9}"/>
              </a:ext>
            </a:extLst>
          </p:cNvPr>
          <p:cNvSpPr txBox="1"/>
          <p:nvPr/>
        </p:nvSpPr>
        <p:spPr>
          <a:xfrm>
            <a:off x="11333017" y="32065"/>
            <a:ext cx="65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2/2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2AA69E-7107-422F-9F29-A32659C8F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794770"/>
              </p:ext>
            </p:extLst>
          </p:nvPr>
        </p:nvGraphicFramePr>
        <p:xfrm>
          <a:off x="146645" y="1325416"/>
          <a:ext cx="3686446" cy="5073596"/>
        </p:xfrm>
        <a:graphic>
          <a:graphicData uri="http://schemas.openxmlformats.org/drawingml/2006/table">
            <a:tbl>
              <a:tblPr/>
              <a:tblGrid>
                <a:gridCol w="318654">
                  <a:extLst>
                    <a:ext uri="{9D8B030D-6E8A-4147-A177-3AD203B41FA5}">
                      <a16:colId xmlns:a16="http://schemas.microsoft.com/office/drawing/2014/main" val="3803402322"/>
                    </a:ext>
                  </a:extLst>
                </a:gridCol>
                <a:gridCol w="2855731">
                  <a:extLst>
                    <a:ext uri="{9D8B030D-6E8A-4147-A177-3AD203B41FA5}">
                      <a16:colId xmlns:a16="http://schemas.microsoft.com/office/drawing/2014/main" val="888744346"/>
                    </a:ext>
                  </a:extLst>
                </a:gridCol>
                <a:gridCol w="512061">
                  <a:extLst>
                    <a:ext uri="{9D8B030D-6E8A-4147-A177-3AD203B41FA5}">
                      <a16:colId xmlns:a16="http://schemas.microsoft.com/office/drawing/2014/main" val="3172667456"/>
                    </a:ext>
                  </a:extLst>
                </a:gridCol>
              </a:tblGrid>
              <a:tr h="327893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Bước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Nội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dung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87030"/>
                  </a:ext>
                </a:extLst>
              </a:tr>
              <a:tr h="6465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Step1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Phát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hiện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NG</a:t>
                      </a:r>
                      <a:endParaRPr lang="vi-V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IQC</a:t>
                      </a:r>
                      <a:endParaRPr lang="vi-V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73636"/>
                  </a:ext>
                </a:extLst>
              </a:tr>
              <a:tr h="100506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Step2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Sử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dụng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MCS tool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nhâp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thông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tin: Part No, Invoice,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số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ư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ợng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NG …. In ra QR code (1)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IQC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416005"/>
                  </a:ext>
                </a:extLst>
              </a:tr>
              <a:tr h="762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Step3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Đọc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QR code (1)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bằng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PDA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phần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mềm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</a:t>
                      </a: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ư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ơng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ứng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thông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tin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hàng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đ</a:t>
                      </a:r>
                      <a:r>
                        <a:rPr lang="vi-VN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ư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ợc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chuyển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trên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hệ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thống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đến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kho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QC (*610)</a:t>
                      </a:r>
                      <a:endParaRPr lang="vi-VN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IQC</a:t>
                      </a:r>
                      <a:endParaRPr lang="vi-V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285943"/>
                  </a:ext>
                </a:extLst>
              </a:tr>
              <a:tr h="762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Step4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Sử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dụng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MCS tool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nhâp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thông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tin: Part No, Invoice,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số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ư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ợng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NG …. In ra QR code (2)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IQC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958031"/>
                  </a:ext>
                </a:extLst>
              </a:tr>
              <a:tr h="762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Step5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Hàng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thực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tế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cùng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QR code (2)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trả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kho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của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MCS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IQC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272915"/>
                  </a:ext>
                </a:extLst>
              </a:tr>
              <a:tr h="762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Step6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Đọc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QR code (2)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thông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tin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hàng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đ</a:t>
                      </a:r>
                      <a:r>
                        <a:rPr lang="vi-VN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ư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ợc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chuyển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trên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hệ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thống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từ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kho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QC (*610) sang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kho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NG (**97)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7160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B1FA28-AADF-419A-AB5E-CD10BD297F44}"/>
              </a:ext>
            </a:extLst>
          </p:cNvPr>
          <p:cNvSpPr txBox="1"/>
          <p:nvPr/>
        </p:nvSpPr>
        <p:spPr>
          <a:xfrm>
            <a:off x="67579" y="956084"/>
            <a:ext cx="20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Quy </a:t>
            </a:r>
            <a:r>
              <a:rPr lang="en-US" u="sng" dirty="0" err="1"/>
              <a:t>trình</a:t>
            </a:r>
            <a:r>
              <a:rPr lang="en-US" u="sng" dirty="0"/>
              <a:t> </a:t>
            </a:r>
            <a:r>
              <a:rPr lang="en-US" u="sng" dirty="0" err="1"/>
              <a:t>hiện</a:t>
            </a:r>
            <a:r>
              <a:rPr lang="en-US" u="sng" dirty="0"/>
              <a:t> </a:t>
            </a:r>
            <a:r>
              <a:rPr lang="en-US" u="sng" dirty="0" err="1"/>
              <a:t>tại</a:t>
            </a:r>
            <a:endParaRPr lang="en-US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B38DCA-AB91-42EF-B024-7B19939E07C0}"/>
              </a:ext>
            </a:extLst>
          </p:cNvPr>
          <p:cNvSpPr txBox="1"/>
          <p:nvPr/>
        </p:nvSpPr>
        <p:spPr>
          <a:xfrm>
            <a:off x="1836525" y="956084"/>
            <a:ext cx="92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❸/❹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34E0BC-C4F3-4249-83EC-56343A437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560961"/>
              </p:ext>
            </p:extLst>
          </p:nvPr>
        </p:nvGraphicFramePr>
        <p:xfrm>
          <a:off x="5106571" y="1325416"/>
          <a:ext cx="4286810" cy="2853624"/>
        </p:xfrm>
        <a:graphic>
          <a:graphicData uri="http://schemas.openxmlformats.org/drawingml/2006/table">
            <a:tbl>
              <a:tblPr/>
              <a:tblGrid>
                <a:gridCol w="462956">
                  <a:extLst>
                    <a:ext uri="{9D8B030D-6E8A-4147-A177-3AD203B41FA5}">
                      <a16:colId xmlns:a16="http://schemas.microsoft.com/office/drawing/2014/main" val="3803402322"/>
                    </a:ext>
                  </a:extLst>
                </a:gridCol>
                <a:gridCol w="3228400">
                  <a:extLst>
                    <a:ext uri="{9D8B030D-6E8A-4147-A177-3AD203B41FA5}">
                      <a16:colId xmlns:a16="http://schemas.microsoft.com/office/drawing/2014/main" val="888744346"/>
                    </a:ext>
                  </a:extLst>
                </a:gridCol>
                <a:gridCol w="595454">
                  <a:extLst>
                    <a:ext uri="{9D8B030D-6E8A-4147-A177-3AD203B41FA5}">
                      <a16:colId xmlns:a16="http://schemas.microsoft.com/office/drawing/2014/main" val="3172667456"/>
                    </a:ext>
                  </a:extLst>
                </a:gridCol>
              </a:tblGrid>
              <a:tr h="327893">
                <a:tc>
                  <a:txBody>
                    <a:bodyPr/>
                    <a:lstStyle/>
                    <a:p>
                      <a:pPr algn="ctr" fontAlgn="ctr"/>
                      <a:r>
                        <a:rPr lang="vi-V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Bước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Nội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dung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PIC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387030"/>
                  </a:ext>
                </a:extLst>
              </a:tr>
              <a:tr h="4461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Step1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Phát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hiện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NG</a:t>
                      </a:r>
                      <a:endParaRPr lang="vi-V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IQC</a:t>
                      </a:r>
                      <a:endParaRPr lang="vi-V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7173636"/>
                  </a:ext>
                </a:extLst>
              </a:tr>
              <a:tr h="554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Step2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Nhâp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số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ư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ợng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NG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lên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web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bằng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PC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hoặc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PDA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thông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tin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hàng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đ</a:t>
                      </a:r>
                      <a:r>
                        <a:rPr lang="vi-VN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ư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ợc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chuyển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trên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hệ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thống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đến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kho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QC (*610)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IQC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416005"/>
                  </a:ext>
                </a:extLst>
              </a:tr>
              <a:tr h="762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Step3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Chọn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mã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số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</a:t>
                      </a:r>
                      <a:r>
                        <a:rPr lang="vi-V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ư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ợng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trả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MCS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từ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Web input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vào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MCS tool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mới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trên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PC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 in part card 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chuyển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MCS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cùng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hàng</a:t>
                      </a:r>
                      <a:endParaRPr lang="vi-VN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IQC</a:t>
                      </a:r>
                      <a:endParaRPr lang="vi-V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285943"/>
                  </a:ext>
                </a:extLst>
              </a:tr>
              <a:tr h="76268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Step4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Đọc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QR code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trên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Part card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thông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tin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hàng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đ</a:t>
                      </a:r>
                      <a:r>
                        <a:rPr lang="vi-VN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ư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ợc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chuyển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trên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hệ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thống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từ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kho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QC (*610) sang </a:t>
                      </a:r>
                      <a:r>
                        <a:rPr lang="en-US" sz="1200" b="0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kho</a:t>
                      </a:r>
                      <a:r>
                        <a:rPr lang="en-US" sz="12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sym typeface="Wingdings" panose="05000000000000000000" pitchFamily="2" charset="2"/>
                        </a:rPr>
                        <a:t> NG (**97)</a:t>
                      </a:r>
                      <a:endParaRPr lang="en-US" sz="1200" b="0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MCS</a:t>
                      </a:r>
                    </a:p>
                  </a:txBody>
                  <a:tcPr marL="5483" marR="5483" marT="548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8716020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3AA2EAF4-603C-41AC-857F-075E2239D6D5}"/>
              </a:ext>
            </a:extLst>
          </p:cNvPr>
          <p:cNvSpPr/>
          <p:nvPr/>
        </p:nvSpPr>
        <p:spPr>
          <a:xfrm>
            <a:off x="4479637" y="2121159"/>
            <a:ext cx="360218" cy="1062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ABDA64-A3F3-48F1-BBE0-37E27BF2FC07}"/>
              </a:ext>
            </a:extLst>
          </p:cNvPr>
          <p:cNvSpPr txBox="1"/>
          <p:nvPr/>
        </p:nvSpPr>
        <p:spPr>
          <a:xfrm>
            <a:off x="5106571" y="845247"/>
            <a:ext cx="201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Quy </a:t>
            </a:r>
            <a:r>
              <a:rPr lang="en-US" u="sng" dirty="0" err="1"/>
              <a:t>trình</a:t>
            </a:r>
            <a:r>
              <a:rPr lang="en-US" u="sng" dirty="0"/>
              <a:t> </a:t>
            </a:r>
            <a:r>
              <a:rPr lang="en-US" u="sng" dirty="0" err="1"/>
              <a:t>sau</a:t>
            </a:r>
            <a:r>
              <a:rPr lang="en-US" u="sng" dirty="0"/>
              <a:t> </a:t>
            </a:r>
            <a:r>
              <a:rPr lang="en-US" u="sng" dirty="0" err="1"/>
              <a:t>này</a:t>
            </a:r>
            <a:endParaRPr lang="en-US" u="sn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ED80AB-2DE4-4C24-A970-DBA5E7D9F6E9}"/>
              </a:ext>
            </a:extLst>
          </p:cNvPr>
          <p:cNvSpPr txBox="1"/>
          <p:nvPr/>
        </p:nvSpPr>
        <p:spPr>
          <a:xfrm>
            <a:off x="6875517" y="845247"/>
            <a:ext cx="925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❸/❹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F947D0-FCD6-404D-AB78-25726437E0FD}"/>
              </a:ext>
            </a:extLst>
          </p:cNvPr>
          <p:cNvSpPr txBox="1"/>
          <p:nvPr/>
        </p:nvSpPr>
        <p:spPr>
          <a:xfrm>
            <a:off x="9984508" y="1828898"/>
            <a:ext cx="20042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function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Echop</a:t>
            </a:r>
            <a:r>
              <a:rPr lang="en-US" dirty="0"/>
              <a:t> system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100A3-B5CA-4BD8-9C51-E29CD9CED619}"/>
              </a:ext>
            </a:extLst>
          </p:cNvPr>
          <p:cNvSpPr txBox="1"/>
          <p:nvPr/>
        </p:nvSpPr>
        <p:spPr>
          <a:xfrm>
            <a:off x="9984508" y="2978710"/>
            <a:ext cx="18472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MCS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Function </a:t>
            </a:r>
            <a:r>
              <a:rPr lang="en-US" dirty="0" err="1"/>
              <a:t>của</a:t>
            </a:r>
            <a:r>
              <a:rPr lang="en-US" dirty="0"/>
              <a:t> Tool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Outsourcing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3A2F703-B34C-48C9-A16C-446B8B9D33A4}"/>
              </a:ext>
            </a:extLst>
          </p:cNvPr>
          <p:cNvSpPr/>
          <p:nvPr/>
        </p:nvSpPr>
        <p:spPr>
          <a:xfrm>
            <a:off x="9538854" y="2905942"/>
            <a:ext cx="406399" cy="1273097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10FF66-CBA6-4B60-854A-EE00ECCC845F}"/>
              </a:ext>
            </a:extLst>
          </p:cNvPr>
          <p:cNvSpPr/>
          <p:nvPr/>
        </p:nvSpPr>
        <p:spPr>
          <a:xfrm>
            <a:off x="9561944" y="1970970"/>
            <a:ext cx="360218" cy="68128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1489</TotalTime>
  <Words>478</Words>
  <Application>Microsoft Office PowerPoint</Application>
  <PresentationFormat>Widescreen</PresentationFormat>
  <Paragraphs>110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Thanh Nguyen Van</dc:creator>
  <cp:lastModifiedBy>Thanh Nguyen Van</cp:lastModifiedBy>
  <cp:revision>103</cp:revision>
  <dcterms:created xsi:type="dcterms:W3CDTF">2024-07-31T02:20:34Z</dcterms:created>
  <dcterms:modified xsi:type="dcterms:W3CDTF">2024-09-18T03:33:16Z</dcterms:modified>
</cp:coreProperties>
</file>