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643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364" autoAdjust="0"/>
  </p:normalViewPr>
  <p:slideViewPr>
    <p:cSldViewPr>
      <p:cViewPr varScale="1">
        <p:scale>
          <a:sx n="73" d="100"/>
          <a:sy n="73" d="100"/>
        </p:scale>
        <p:origin x="1152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- Let's look Project</a:t>
            </a:r>
            <a:r>
              <a:rPr lang="en-US" altLang="en-US" baseline="0" dirty="0"/>
              <a:t> summary </a:t>
            </a:r>
            <a:r>
              <a:rPr lang="en-US" altLang="en-US" dirty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My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other reason, Win CE end of line 2023</a:t>
            </a:r>
            <a:r>
              <a:rPr lang="en-US" dirty="0"/>
              <a:t>.  to comply company policy We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 is a large system of the factory that needs to be upgraded  is</a:t>
            </a:r>
            <a:r>
              <a:rPr lang="en-US" b="1" baseline="0" dirty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sym typeface="Wingdings" panose="05000000000000000000" pitchFamily="2" charset="2"/>
              </a:rPr>
              <a:t> This is reason </a:t>
            </a:r>
            <a:r>
              <a:rPr lang="en-US" b="0" baseline="0" dirty="0">
                <a:sym typeface="Wingdings" panose="05000000000000000000" pitchFamily="2" charset="2"/>
              </a:rPr>
              <a:t>I</a:t>
            </a:r>
            <a:r>
              <a:rPr lang="en-US" baseline="0" dirty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issue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current process</a:t>
            </a:r>
            <a:r>
              <a:rPr lang="en-US" altLang="en-US" baseline="0" dirty="0"/>
              <a:t>: </a:t>
            </a:r>
            <a:r>
              <a:rPr lang="en-US" altLang="en-US" b="1" baseline="0" dirty="0"/>
              <a:t>all step </a:t>
            </a:r>
            <a:r>
              <a:rPr lang="en-US" altLang="en-US" baseline="0" dirty="0"/>
              <a:t>there are </a:t>
            </a:r>
            <a:r>
              <a:rPr lang="en-US" altLang="en-US" b="1" baseline="0" dirty="0"/>
              <a:t>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(</a:t>
            </a: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issue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issue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(</a:t>
            </a:r>
            <a:r>
              <a:rPr lang="en-US" altLang="en-US" sz="1200" dirty="0"/>
              <a:t>There</a:t>
            </a:r>
            <a:r>
              <a:rPr lang="en-US" altLang="en-US" sz="1200" baseline="0" dirty="0"/>
              <a:t> are</a:t>
            </a:r>
            <a:r>
              <a:rPr lang="en-US" altLang="en-US" sz="1200" dirty="0"/>
              <a:t> </a:t>
            </a:r>
            <a:r>
              <a:rPr lang="en-US" altLang="en-US" sz="1200" b="1" dirty="0"/>
              <a:t>4 step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 -&gt; there</a:t>
            </a:r>
            <a:r>
              <a:rPr lang="en-US" altLang="en-US" sz="1200" b="1" baseline="0" dirty="0"/>
              <a:t> are a lot of functions</a:t>
            </a:r>
            <a:r>
              <a:rPr lang="en-US" altLang="en-US" sz="1200" b="0" baseline="0" dirty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</a:t>
            </a:r>
            <a:r>
              <a:rPr lang="en-US" altLang="en-US" sz="1200" b="1" dirty="0">
                <a:cs typeface="Arial" panose="020B0604020202020204" pitchFamily="34" charset="0"/>
              </a:rPr>
              <a:t>Result: </a:t>
            </a:r>
            <a:r>
              <a:rPr lang="en-US" sz="1200" dirty="0">
                <a:cs typeface="Arial" panose="020B0604020202020204" pitchFamily="34" charset="0"/>
              </a:rPr>
              <a:t>=&gt; make new software to </a:t>
            </a:r>
            <a:r>
              <a:rPr lang="en-US" sz="1200" b="1" dirty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issue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8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..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~..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</a:t>
            </a:r>
            <a:r>
              <a:rPr lang="en-US" altLang="en-US" sz="2000" dirty="0" smtClean="0">
                <a:latin typeface="+mn-lt"/>
              </a:rPr>
              <a:t>(6 </a:t>
            </a:r>
            <a:r>
              <a:rPr lang="en-US" altLang="en-US" sz="2000" dirty="0">
                <a:latin typeface="+mn-lt"/>
              </a:rPr>
              <a:t>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Optimize the OQC management process by software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&amp; </a:t>
            </a:r>
            <a:r>
              <a:rPr lang="en-US" sz="2400" dirty="0">
                <a:solidFill>
                  <a:srgbClr val="0000FF"/>
                </a:solidFill>
              </a:rPr>
              <a:t>standardize electronic stamps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</a:t>
              </a: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2019-2024)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14410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AutoShape 381">
            <a:extLst>
              <a:ext uri="{FF2B5EF4-FFF2-40B4-BE49-F238E27FC236}">
                <a16:creationId xmlns:a16="http://schemas.microsoft.com/office/drawing/2014/main" id="{769BB28C-4467-F358-7596-8858963C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" y="625476"/>
            <a:ext cx="9031227" cy="373988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 anchorCtr="0">
            <a:no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sz="1600" b="1" dirty="0">
                <a:solidFill>
                  <a:srgbClr val="FFFF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Strengthen factory streamline by IT automation for all Department</a:t>
            </a:r>
            <a:endParaRPr lang="en-US" altLang="ja-JP" sz="1600" b="1" dirty="0">
              <a:solidFill>
                <a:srgbClr val="FFFF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AutoShape 374">
            <a:extLst>
              <a:ext uri="{FF2B5EF4-FFF2-40B4-BE49-F238E27FC236}">
                <a16:creationId xmlns:a16="http://schemas.microsoft.com/office/drawing/2014/main" id="{E9641436-FFE5-4A9D-A81B-056160D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" y="1052475"/>
            <a:ext cx="9064036" cy="1993982"/>
          </a:xfrm>
          <a:prstGeom prst="roundRect">
            <a:avLst>
              <a:gd name="adj" fmla="val 4218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</p:txBody>
      </p:sp>
      <p:sp>
        <p:nvSpPr>
          <p:cNvPr id="8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1409944" y="1380461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1564249" y="1114572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00" b="1" dirty="0">
                <a:solidFill>
                  <a:prstClr val="black"/>
                </a:solidFill>
                <a:ea typeface="Meiryo UI" panose="020B0604030504040204" pitchFamily="50" charset="-128"/>
              </a:rPr>
              <a:t>MCS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</a:endParaRPr>
          </a:p>
        </p:txBody>
      </p:sp>
      <p:sp>
        <p:nvSpPr>
          <p:cNvPr id="12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372570" y="1112973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</a:rPr>
              <a:t>IQC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</a:endParaRPr>
          </a:p>
        </p:txBody>
      </p:sp>
      <p:sp>
        <p:nvSpPr>
          <p:cNvPr id="17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2706682" y="1399384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2921080" y="1096385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</a:rPr>
              <a:t>SMT 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</a:endParaRPr>
          </a:p>
        </p:txBody>
      </p:sp>
      <p:sp>
        <p:nvSpPr>
          <p:cNvPr id="21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6578563" y="1411748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6834352" y="1122979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  <a:cs typeface="Arial" panose="020B0604020202020204" pitchFamily="34" charset="0"/>
              </a:rPr>
              <a:t>FA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8133976" y="1125379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  <a:cs typeface="Arial" panose="020B0604020202020204" pitchFamily="34" charset="0"/>
              </a:rPr>
              <a:t>SCM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8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1397181" y="2589478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Smart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W/H control</a:t>
            </a:r>
          </a:p>
        </p:txBody>
      </p:sp>
      <p:sp>
        <p:nvSpPr>
          <p:cNvPr id="29" name="TextBox 272">
            <a:extLst>
              <a:ext uri="{FF2B5EF4-FFF2-40B4-BE49-F238E27FC236}">
                <a16:creationId xmlns:a16="http://schemas.microsoft.com/office/drawing/2014/main" id="{6A866B2D-2B04-1973-DB72-BE1AB47CF897}"/>
              </a:ext>
            </a:extLst>
          </p:cNvPr>
          <p:cNvSpPr txBox="1"/>
          <p:nvPr/>
        </p:nvSpPr>
        <p:spPr>
          <a:xfrm>
            <a:off x="121002" y="2576352"/>
            <a:ext cx="1041763" cy="39478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 Chop system</a:t>
            </a:r>
            <a:endParaRPr lang="en-US" sz="1000" b="1" dirty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2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2698882" y="2551777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Reel</a:t>
            </a:r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&amp; PCB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1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6582917" y="2564816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Weight &amp; Traceability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2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7898754" y="2563774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WMS &amp; Tally Sheet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3961172" y="1382819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3970879" y="2563228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Traceability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5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4216961" y="1114786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</a:rPr>
              <a:t>DIP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</a:endParaRPr>
          </a:p>
        </p:txBody>
      </p:sp>
      <p:sp>
        <p:nvSpPr>
          <p:cNvPr id="46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7901954" y="1410953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121273" y="1380461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E66EA2A5-10CA-4953-A1B2-A2921D46558D}"/>
              </a:ext>
            </a:extLst>
          </p:cNvPr>
          <p:cNvSpPr/>
          <p:nvPr/>
        </p:nvSpPr>
        <p:spPr>
          <a:xfrm>
            <a:off x="46603" y="3124200"/>
            <a:ext cx="9049556" cy="41210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b="1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All departments have management systems and link together</a:t>
            </a:r>
            <a:endParaRPr kumimoji="1" lang="en-US" altLang="ja-JP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75C01FB4-008B-4826-B8B3-4D90B19E85C1}"/>
              </a:ext>
            </a:extLst>
          </p:cNvPr>
          <p:cNvSpPr/>
          <p:nvPr/>
        </p:nvSpPr>
        <p:spPr>
          <a:xfrm>
            <a:off x="46597" y="3631937"/>
            <a:ext cx="1306733" cy="512552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61" name="テキスト ボックス 74">
            <a:extLst>
              <a:ext uri="{FF2B5EF4-FFF2-40B4-BE49-F238E27FC236}">
                <a16:creationId xmlns:a16="http://schemas.microsoft.com/office/drawing/2014/main" id="{8A383A7B-D46E-4000-AA3C-9788519D0569}"/>
              </a:ext>
            </a:extLst>
          </p:cNvPr>
          <p:cNvSpPr txBox="1"/>
          <p:nvPr/>
        </p:nvSpPr>
        <p:spPr>
          <a:xfrm>
            <a:off x="1421279" y="3623135"/>
            <a:ext cx="7674880" cy="51255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entire OQC system is managed by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  <a:r>
              <a:rPr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files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not linked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to any system in the factory.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349">
            <a:extLst>
              <a:ext uri="{FF2B5EF4-FFF2-40B4-BE49-F238E27FC236}">
                <a16:creationId xmlns:a16="http://schemas.microsoft.com/office/drawing/2014/main" id="{66FAB7B3-3EE7-8EBE-6B4F-53D31B1E2AF9}"/>
              </a:ext>
            </a:extLst>
          </p:cNvPr>
          <p:cNvSpPr/>
          <p:nvPr/>
        </p:nvSpPr>
        <p:spPr bwMode="auto">
          <a:xfrm>
            <a:off x="5262314" y="1380462"/>
            <a:ext cx="1022641" cy="1050517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5493928" y="1110707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  <a:cs typeface="Arial" panose="020B0604020202020204" pitchFamily="34" charset="0"/>
              </a:rPr>
              <a:t>PMD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5267080" y="2574784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Warehouse software</a:t>
            </a:r>
            <a:endParaRPr lang="en-US" sz="1000" b="1" dirty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4" name="角丸四角形 2">
            <a:extLst>
              <a:ext uri="{FF2B5EF4-FFF2-40B4-BE49-F238E27FC236}">
                <a16:creationId xmlns:a16="http://schemas.microsoft.com/office/drawing/2014/main" id="{41394733-A786-4AAF-8EEA-FB108A61AC47}"/>
              </a:ext>
            </a:extLst>
          </p:cNvPr>
          <p:cNvSpPr/>
          <p:nvPr/>
        </p:nvSpPr>
        <p:spPr>
          <a:xfrm>
            <a:off x="90514" y="6384146"/>
            <a:ext cx="914400" cy="396790"/>
          </a:xfrm>
          <a:prstGeom prst="round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1</a:t>
            </a:r>
            <a:endParaRPr kumimoji="1" lang="ja-JP" altLang="en-US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8132DDF3-195A-4D2B-9845-318F33F9EF9A}"/>
              </a:ext>
            </a:extLst>
          </p:cNvPr>
          <p:cNvSpPr/>
          <p:nvPr/>
        </p:nvSpPr>
        <p:spPr>
          <a:xfrm>
            <a:off x="1128671" y="6393224"/>
            <a:ext cx="7775639" cy="408629"/>
          </a:xfrm>
          <a:prstGeom prst="rect">
            <a:avLst/>
          </a:prstGeom>
          <a:gradFill>
            <a:gsLst>
              <a:gs pos="0">
                <a:srgbClr val="FFFFCC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OQC procedure 100% manual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&amp; not link other systems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374">
            <a:extLst>
              <a:ext uri="{FF2B5EF4-FFF2-40B4-BE49-F238E27FC236}">
                <a16:creationId xmlns:a16="http://schemas.microsoft.com/office/drawing/2014/main" id="{E9641436-FFE5-4A9D-A81B-056160D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4" y="4240118"/>
            <a:ext cx="9064036" cy="2084483"/>
          </a:xfrm>
          <a:prstGeom prst="roundRect">
            <a:avLst>
              <a:gd name="adj" fmla="val 4218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</p:txBody>
      </p:sp>
      <p:sp>
        <p:nvSpPr>
          <p:cNvPr id="89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101465" y="4291876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Pick up sample</a:t>
            </a:r>
          </a:p>
        </p:txBody>
      </p:sp>
      <p:sp>
        <p:nvSpPr>
          <p:cNvPr id="90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1226179" y="428813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First check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2342662" y="428813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Weight 1st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3514065" y="428813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OQC inspection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4698250" y="4288132"/>
            <a:ext cx="986787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Check S/N inner product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5883935" y="428813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Weight 2nd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6986136" y="4297087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Second check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8096789" y="428922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Return sample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128365" y="4776801"/>
            <a:ext cx="816788" cy="1617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1255519" y="4765972"/>
            <a:ext cx="816788" cy="1617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2401237" y="4765972"/>
            <a:ext cx="816788" cy="1617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3589282" y="4772739"/>
            <a:ext cx="816788" cy="1617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4817735" y="4752746"/>
            <a:ext cx="816788" cy="1617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5939262" y="4780751"/>
            <a:ext cx="816788" cy="1617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7096358" y="4791286"/>
            <a:ext cx="816788" cy="1617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8176501" y="4780285"/>
            <a:ext cx="816788" cy="1617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5FCC371-4DA3-4C0D-81D1-BD1A9D471316}"/>
              </a:ext>
            </a:extLst>
          </p:cNvPr>
          <p:cNvGrpSpPr/>
          <p:nvPr/>
        </p:nvGrpSpPr>
        <p:grpSpPr>
          <a:xfrm>
            <a:off x="1693148" y="5514579"/>
            <a:ext cx="5753395" cy="142231"/>
            <a:chOff x="3599745" y="5606321"/>
            <a:chExt cx="5031905" cy="35171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7A4387E-234E-48C4-A9FB-A1CB8EB7C8C1}"/>
                </a:ext>
              </a:extLst>
            </p:cNvPr>
            <p:cNvCxnSpPr>
              <a:cxnSpLocks/>
            </p:cNvCxnSpPr>
            <p:nvPr/>
          </p:nvCxnSpPr>
          <p:spPr>
            <a:xfrm>
              <a:off x="3599745" y="5958038"/>
              <a:ext cx="503190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D104D1E-4AC5-4268-95E1-FE07EB9B18D8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49" y="5606321"/>
              <a:ext cx="1" cy="3417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5FF0598-38E7-4A88-BC88-231D2F664AE8}"/>
                </a:ext>
              </a:extLst>
            </p:cNvPr>
            <p:cNvCxnSpPr/>
            <p:nvPr/>
          </p:nvCxnSpPr>
          <p:spPr>
            <a:xfrm>
              <a:off x="8631650" y="5640564"/>
              <a:ext cx="0" cy="3174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5FCC371-4DA3-4C0D-81D1-BD1A9D471316}"/>
              </a:ext>
            </a:extLst>
          </p:cNvPr>
          <p:cNvGrpSpPr/>
          <p:nvPr/>
        </p:nvGrpSpPr>
        <p:grpSpPr>
          <a:xfrm>
            <a:off x="2634902" y="5486400"/>
            <a:ext cx="3766333" cy="107587"/>
            <a:chOff x="3599745" y="5606321"/>
            <a:chExt cx="5031905" cy="35171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7A4387E-234E-48C4-A9FB-A1CB8EB7C8C1}"/>
                </a:ext>
              </a:extLst>
            </p:cNvPr>
            <p:cNvCxnSpPr>
              <a:cxnSpLocks/>
            </p:cNvCxnSpPr>
            <p:nvPr/>
          </p:nvCxnSpPr>
          <p:spPr>
            <a:xfrm>
              <a:off x="3599745" y="5958038"/>
              <a:ext cx="503190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D104D1E-4AC5-4268-95E1-FE07EB9B18D8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49" y="5606321"/>
              <a:ext cx="1" cy="3417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FF0598-38E7-4A88-BC88-231D2F664AE8}"/>
                </a:ext>
              </a:extLst>
            </p:cNvPr>
            <p:cNvCxnSpPr/>
            <p:nvPr/>
          </p:nvCxnSpPr>
          <p:spPr>
            <a:xfrm>
              <a:off x="8631650" y="5640564"/>
              <a:ext cx="0" cy="3174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81137" y="4953000"/>
            <a:ext cx="8802236" cy="521805"/>
            <a:chOff x="181137" y="5242955"/>
            <a:chExt cx="8802236" cy="521805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BE6005A-D9FE-4D85-99E9-5F63B8407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077" y="5242955"/>
              <a:ext cx="675396" cy="4892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0" name="Rectangle: Rounded Corners 47">
              <a:extLst>
                <a:ext uri="{FF2B5EF4-FFF2-40B4-BE49-F238E27FC236}">
                  <a16:creationId xmlns:a16="http://schemas.microsoft.com/office/drawing/2014/main" id="{256B0930-DF09-4EA4-8E17-F241EF2DE4A9}"/>
                </a:ext>
              </a:extLst>
            </p:cNvPr>
            <p:cNvSpPr/>
            <p:nvPr/>
          </p:nvSpPr>
          <p:spPr>
            <a:xfrm>
              <a:off x="3594397" y="5289162"/>
              <a:ext cx="822703" cy="4328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ea typeface="Meiryo UI" panose="020B0604030504040204" pitchFamily="34" charset="-128"/>
                </a:rPr>
                <a:t>Reliability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BE6005A-D9FE-4D85-99E9-5F63B8407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3307" y="5275552"/>
              <a:ext cx="735623" cy="4892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5722C7E7-3A24-47CE-8C2A-3C2B3BA22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674" b="44649"/>
            <a:stretch/>
          </p:blipFill>
          <p:spPr>
            <a:xfrm>
              <a:off x="7194930" y="5267450"/>
              <a:ext cx="732328" cy="45316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7AA5AE74-3C56-4B93-A78F-CC7FDBE2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9631" y="5260325"/>
              <a:ext cx="633742" cy="467417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881" y="5475110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7971761" y="5349343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3192274" y="5535217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3215543" y="5422557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601" y="5511540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4459870" y="5398880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5573180" y="5511540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5596449" y="5398880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772030" y="5511540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6795299" y="5398880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AA5AE74-3C56-4B93-A78F-CC7FDBE2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1137" y="5289386"/>
              <a:ext cx="633742" cy="467417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5722C7E7-3A24-47CE-8C2A-3C2B3BA22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674" b="44649"/>
            <a:stretch/>
          </p:blipFill>
          <p:spPr>
            <a:xfrm>
              <a:off x="1327238" y="5279396"/>
              <a:ext cx="749725" cy="45316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7C281420-45C3-4204-8B5D-3A229543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4216" y="5250988"/>
              <a:ext cx="696542" cy="50348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847938" y="5529355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871207" y="5416695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2107988" y="5520554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2131257" y="5407894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32">
            <a:extLst>
              <a:ext uri="{FF2B5EF4-FFF2-40B4-BE49-F238E27FC236}">
                <a16:creationId xmlns:a16="http://schemas.microsoft.com/office/drawing/2014/main" id="{CC70EF54-7A9B-407A-8C24-CB3E940C02A0}"/>
              </a:ext>
            </a:extLst>
          </p:cNvPr>
          <p:cNvSpPr txBox="1"/>
          <p:nvPr/>
        </p:nvSpPr>
        <p:spPr>
          <a:xfrm>
            <a:off x="101465" y="5669270"/>
            <a:ext cx="739915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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ach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step is independent, with no link to each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other</a:t>
            </a:r>
          </a:p>
          <a:p>
            <a:pPr marL="285750" indent="-285750">
              <a:buFont typeface="Wingdings 2" panose="05020102010507070707" pitchFamily="18" charset="2"/>
              <a:buChar char="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Risk quality:  Skip process &amp; misjudgment, human mistake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AutoShape 381">
            <a:extLst>
              <a:ext uri="{FF2B5EF4-FFF2-40B4-BE49-F238E27FC236}">
                <a16:creationId xmlns:a16="http://schemas.microsoft.com/office/drawing/2014/main" id="{769BB28C-4467-F358-7596-8858963C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" y="625476"/>
            <a:ext cx="9031227" cy="373988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 anchorCtr="0">
            <a:no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sz="1600" b="1" dirty="0">
                <a:solidFill>
                  <a:srgbClr val="FFFF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 chop for IQC Department</a:t>
            </a:r>
            <a:endParaRPr lang="en-US" altLang="ja-JP" sz="1600" b="1" dirty="0">
              <a:solidFill>
                <a:srgbClr val="FFFF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AutoShape 374">
            <a:extLst>
              <a:ext uri="{FF2B5EF4-FFF2-40B4-BE49-F238E27FC236}">
                <a16:creationId xmlns:a16="http://schemas.microsoft.com/office/drawing/2014/main" id="{E9641436-FFE5-4A9D-A81B-056160D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" y="1052475"/>
            <a:ext cx="9064036" cy="1993982"/>
          </a:xfrm>
          <a:prstGeom prst="roundRect">
            <a:avLst>
              <a:gd name="adj" fmla="val 4218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6EA2A5-10CA-4953-A1B2-A2921D46558D}"/>
              </a:ext>
            </a:extLst>
          </p:cNvPr>
          <p:cNvSpPr/>
          <p:nvPr/>
        </p:nvSpPr>
        <p:spPr>
          <a:xfrm>
            <a:off x="46603" y="3124200"/>
            <a:ext cx="9049556" cy="41210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physical stamp by electronic stamp for IQC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5C01FB4-008B-4826-B8B3-4D90B19E85C1}"/>
              </a:ext>
            </a:extLst>
          </p:cNvPr>
          <p:cNvSpPr/>
          <p:nvPr/>
        </p:nvSpPr>
        <p:spPr>
          <a:xfrm>
            <a:off x="46597" y="3631937"/>
            <a:ext cx="1306733" cy="512552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11" name="テキスト ボックス 74">
            <a:extLst>
              <a:ext uri="{FF2B5EF4-FFF2-40B4-BE49-F238E27FC236}">
                <a16:creationId xmlns:a16="http://schemas.microsoft.com/office/drawing/2014/main" id="{8A383A7B-D46E-4000-AA3C-9788519D0569}"/>
              </a:ext>
            </a:extLst>
          </p:cNvPr>
          <p:cNvSpPr txBox="1"/>
          <p:nvPr/>
        </p:nvSpPr>
        <p:spPr>
          <a:xfrm>
            <a:off x="1421279" y="3623135"/>
            <a:ext cx="7674880" cy="51255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OQC Loss time to find all the same lot to chop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stamp.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FA and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SCM loss of time to confirm stamp by visual check.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374">
            <a:extLst>
              <a:ext uri="{FF2B5EF4-FFF2-40B4-BE49-F238E27FC236}">
                <a16:creationId xmlns:a16="http://schemas.microsoft.com/office/drawing/2014/main" id="{E9641436-FFE5-4A9D-A81B-056160D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4" y="4240118"/>
            <a:ext cx="9064036" cy="2541682"/>
          </a:xfrm>
          <a:prstGeom prst="roundRect">
            <a:avLst>
              <a:gd name="adj" fmla="val 4218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90047"/>
              </p:ext>
            </p:extLst>
          </p:nvPr>
        </p:nvGraphicFramePr>
        <p:xfrm>
          <a:off x="28987" y="625541"/>
          <a:ext cx="9067753" cy="530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9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57767</TotalTime>
  <Words>1954</Words>
  <Application>Microsoft Office PowerPoint</Application>
  <PresentationFormat>On-screen Show (4:3)</PresentationFormat>
  <Paragraphs>283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ＭＳ Ｐゴシック</vt:lpstr>
      <vt:lpstr>Arial</vt:lpstr>
      <vt:lpstr>Arial </vt:lpstr>
      <vt:lpstr>Arial Black</vt:lpstr>
      <vt:lpstr>Calibri</vt:lpstr>
      <vt:lpstr>HGPGothicE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4612</cp:revision>
  <cp:lastPrinted>2023-03-01T01:59:53Z</cp:lastPrinted>
  <dcterms:created xsi:type="dcterms:W3CDTF">2016-12-21T06:42:40Z</dcterms:created>
  <dcterms:modified xsi:type="dcterms:W3CDTF">2024-11-25T23:03:03Z</dcterms:modified>
</cp:coreProperties>
</file>