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1644" r:id="rId2"/>
    <p:sldId id="1645" r:id="rId3"/>
    <p:sldId id="164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DABDF-594A-4097-B6D9-8404EDD40CC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8C478-3B8B-4D1C-AA8E-603D58AE0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5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596A7E-D393-4B38-A0D7-F25F1888893F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748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596A7E-D393-4B38-A0D7-F25F1888893F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2597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596A7E-D393-4B38-A0D7-F25F1888893F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319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85B9-1A6F-44B4-B9D0-53C9FAB72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A6DB6-C892-4451-B5A5-2F34798EB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68682-A4EA-4318-90FA-074AF7A57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F7DD-D59A-42B4-92EC-ED577BAD00AA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EC884-A1F6-463A-A510-B8451EA8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1C5E8-B575-4C92-8523-54B49F46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214-261D-4857-A1DF-65711B6D0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7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7D843-3616-4B7B-9225-5C948420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4ED73-FE40-4226-BB0D-2805020F3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74B4E-F3A3-43BB-8010-C593278A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F7DD-D59A-42B4-92EC-ED577BAD00AA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5172C-4928-445E-B5CD-B49070FA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6EBB9-0834-4D57-9669-9B5CF875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214-261D-4857-A1DF-65711B6D0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AF2C1-49C4-44DC-9B68-738EA0EE8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D6F08-2865-4B7A-9767-AFA9D11B5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C2AA7-06D6-4676-A3BE-09CC3FB6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F7DD-D59A-42B4-92EC-ED577BAD00AA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967CF-55DC-4843-B6CF-66C3991A3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D3E8F-FE1E-4E68-82DD-D423BADB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214-261D-4857-A1DF-65711B6D0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2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41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308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8188-10C5-4D34-934A-DAB28B24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5E3F5-D4E7-4EC1-95F4-6F915E2C0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56718-93B7-4A65-8372-632345D38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F7DD-D59A-42B4-92EC-ED577BAD00AA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27594-A3D4-4E5A-A5F6-8C445C8EF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BB32D-E517-4E45-B1AF-275AE359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214-261D-4857-A1DF-65711B6D0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0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6EA4-7544-4A74-8495-79D122DAF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70F96-457B-42CD-8EEB-D8EB5ABF1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59F17-9994-4725-95B7-A34A4D97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F7DD-D59A-42B4-92EC-ED577BAD00AA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4E8A8-6246-48C2-8E9B-3583DCAE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826F-DCE2-4ABC-84C4-D22FBD26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214-261D-4857-A1DF-65711B6D0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1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C7617-8462-413B-8A07-CAEED088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EA3A9-765D-4EA1-893C-1D13CA0AB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A22E5-2802-4B6E-B820-68C970085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A8860-FA5E-497C-BCE8-FEC9A6606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F7DD-D59A-42B4-92EC-ED577BAD00AA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24A61-9405-4AC6-B39D-DEE0786C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67660-5EDE-46E8-9E7F-1ADA97E4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214-261D-4857-A1DF-65711B6D0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1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B92A2-5B0C-4C72-87A6-73C2F7F8B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E3F22-5286-40E8-93D9-B99F41FB3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5587B-C614-4D28-B09F-470D11322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4E479F-AD23-41B3-9CBC-41E989D21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96D9E-E543-4664-AB49-62CF91AAE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18D646-B571-4737-9843-F6CA15BA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F7DD-D59A-42B4-92EC-ED577BAD00AA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9A74B6-FDA4-4B7C-A66F-3D8E42D3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D3FC5F-3670-4CCC-B239-626404B04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214-261D-4857-A1DF-65711B6D0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8284-9B05-4B90-AB5C-AE34A97DE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7F8D2C-38CC-4A99-8590-2DCC304C2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F7DD-D59A-42B4-92EC-ED577BAD00AA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D5E22-7F7C-4BD9-80D8-54B89DF9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2A65B1-B0B5-4046-8CF9-16DACD8F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214-261D-4857-A1DF-65711B6D0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0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AECE08-CCD1-4F16-BA62-45C148C5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F7DD-D59A-42B4-92EC-ED577BAD00AA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AD664-BD05-4E9D-8E5C-0B692B7C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76246-5678-4D77-B14E-0166A457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214-261D-4857-A1DF-65711B6D0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2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E512B-20BF-4A6C-A61F-17E7508A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29A5B-B4C9-400A-9DF3-C043E9045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89F82-D500-4951-8853-A16913915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DEBD1-FEA2-48ED-8B16-DD6F0245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F7DD-D59A-42B4-92EC-ED577BAD00AA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B9CA8-FD43-471D-B036-19968F1F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B9791-BA30-4DD7-AA49-C9418BF3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214-261D-4857-A1DF-65711B6D0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1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7676-91DF-4F2F-92E6-62D372B39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F1A18C-77D2-4F90-AECF-4C54613CF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1663E-9178-4298-A9F5-9BC439612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C1251-DDE9-43C6-AB5E-32BAD748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F7DD-D59A-42B4-92EC-ED577BAD00AA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0D82A-03F5-4D31-848D-71F15A70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B2AC9-33B1-49FA-B094-EC767198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214-261D-4857-A1DF-65711B6D0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7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59E4FD-0502-44AF-8E36-33D8E361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FF7B7-7085-4037-B219-BE0BEE8F7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15255-6A1E-4642-8CD0-369B4A11E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1F7DD-D59A-42B4-92EC-ED577BAD00AA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2780D-AE4A-4513-9AA4-00D39C44A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28CC3-77DA-4C4C-A948-F19EC065A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38214-261D-4857-A1DF-65711B6D0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2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36E40C-D1D4-EC26-126F-A6022BE94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151" y="60414"/>
            <a:ext cx="9064036" cy="576263"/>
          </a:xfrm>
          <a:prstGeom prst="rect">
            <a:avLst/>
          </a:prstGeom>
          <a:solidFill>
            <a:srgbClr val="000080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>
              <a:buNone/>
            </a:pPr>
            <a:r>
              <a:rPr 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Time Check Inventory Per Month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570151" y="708030"/>
          <a:ext cx="8926476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824">
                  <a:extLst>
                    <a:ext uri="{9D8B030D-6E8A-4147-A177-3AD203B41FA5}">
                      <a16:colId xmlns:a16="http://schemas.microsoft.com/office/drawing/2014/main" val="3404091211"/>
                    </a:ext>
                  </a:extLst>
                </a:gridCol>
                <a:gridCol w="1406668">
                  <a:extLst>
                    <a:ext uri="{9D8B030D-6E8A-4147-A177-3AD203B41FA5}">
                      <a16:colId xmlns:a16="http://schemas.microsoft.com/office/drawing/2014/main" val="46611311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4050440097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1912568912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1644871297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3600073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Before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Quantity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Takes Time for unit (h)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Frequency/</a:t>
                      </a:r>
                    </a:p>
                    <a:p>
                      <a:pPr algn="ctr"/>
                      <a:r>
                        <a:rPr lang="en-US" sz="1600" dirty="0"/>
                        <a:t>moth (times)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 take time  (H/M)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 take time  (H/Y)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137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Stationery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24.50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294.00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98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Infra Equipment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32.60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391.20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63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57.10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685.20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7237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570151" y="2471024"/>
          <a:ext cx="8926476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824">
                  <a:extLst>
                    <a:ext uri="{9D8B030D-6E8A-4147-A177-3AD203B41FA5}">
                      <a16:colId xmlns:a16="http://schemas.microsoft.com/office/drawing/2014/main" val="3404091211"/>
                    </a:ext>
                  </a:extLst>
                </a:gridCol>
                <a:gridCol w="1406668">
                  <a:extLst>
                    <a:ext uri="{9D8B030D-6E8A-4147-A177-3AD203B41FA5}">
                      <a16:colId xmlns:a16="http://schemas.microsoft.com/office/drawing/2014/main" val="46611311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4050440097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1912568912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1644871297"/>
                    </a:ext>
                  </a:extLst>
                </a:gridCol>
                <a:gridCol w="1487746">
                  <a:extLst>
                    <a:ext uri="{9D8B030D-6E8A-4147-A177-3AD203B41FA5}">
                      <a16:colId xmlns:a16="http://schemas.microsoft.com/office/drawing/2014/main" val="3600073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After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Quantity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Takes Time for unit (h)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Frequency/</a:t>
                      </a:r>
                    </a:p>
                    <a:p>
                      <a:pPr algn="ctr"/>
                      <a:r>
                        <a:rPr lang="en-US" sz="1600" dirty="0"/>
                        <a:t>moth (times)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 take time  (H/M)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 take time  (H/Y)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137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Stationery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98.00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98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Infra Equipment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63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19.03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228.40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72379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943601" y="4187753"/>
          <a:ext cx="458307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7372213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43880952"/>
                    </a:ext>
                  </a:extLst>
                </a:gridCol>
                <a:gridCol w="1535077">
                  <a:extLst>
                    <a:ext uri="{9D8B030D-6E8A-4147-A177-3AD203B41FA5}">
                      <a16:colId xmlns:a16="http://schemas.microsoft.com/office/drawing/2014/main" val="1231932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38.07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456.80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73590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524001" y="3795917"/>
            <a:ext cx="4373449" cy="556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papers:  480 sheet  ~1gram/Year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1570151" y="4922578"/>
          <a:ext cx="5059248" cy="1860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416">
                  <a:extLst>
                    <a:ext uri="{9D8B030D-6E8A-4147-A177-3AD203B41FA5}">
                      <a16:colId xmlns:a16="http://schemas.microsoft.com/office/drawing/2014/main" val="4035815680"/>
                    </a:ext>
                  </a:extLst>
                </a:gridCol>
                <a:gridCol w="1686416">
                  <a:extLst>
                    <a:ext uri="{9D8B030D-6E8A-4147-A177-3AD203B41FA5}">
                      <a16:colId xmlns:a16="http://schemas.microsoft.com/office/drawing/2014/main" val="1635825128"/>
                    </a:ext>
                  </a:extLst>
                </a:gridCol>
                <a:gridCol w="1686416">
                  <a:extLst>
                    <a:ext uri="{9D8B030D-6E8A-4147-A177-3AD203B41FA5}">
                      <a16:colId xmlns:a16="http://schemas.microsoft.com/office/drawing/2014/main" val="788829025"/>
                    </a:ext>
                  </a:extLst>
                </a:gridCol>
              </a:tblGrid>
              <a:tr h="58899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(B)Paper/ </a:t>
                      </a:r>
                    </a:p>
                    <a:p>
                      <a:pPr algn="ctr"/>
                      <a:r>
                        <a:rPr lang="en-US" sz="1600" dirty="0"/>
                        <a:t>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AutoNum type="alphaUcParenBoth"/>
                      </a:pPr>
                      <a:r>
                        <a:rPr lang="en-US" sz="1600" dirty="0"/>
                        <a:t>Paper/ month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5128211"/>
                  </a:ext>
                </a:extLst>
              </a:tr>
              <a:tr h="341243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Hai (Inventory)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745583"/>
                  </a:ext>
                </a:extLst>
              </a:tr>
              <a:tr h="588995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Infra</a:t>
                      </a:r>
                      <a:r>
                        <a:rPr lang="en-US" sz="1600" baseline="0" dirty="0"/>
                        <a:t> (Transfer, Inventory,…)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1314663"/>
                  </a:ext>
                </a:extLst>
              </a:tr>
              <a:tr h="34124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658951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574633" y="4188084"/>
            <a:ext cx="387960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Before:   50*12 = 600 sheet /1 year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70151" y="4490224"/>
            <a:ext cx="3744664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After:   10*12 = 120 sheet /1 year</a:t>
            </a:r>
          </a:p>
        </p:txBody>
      </p:sp>
      <p:sp>
        <p:nvSpPr>
          <p:cNvPr id="4" name="Oval 3"/>
          <p:cNvSpPr/>
          <p:nvPr/>
        </p:nvSpPr>
        <p:spPr>
          <a:xfrm>
            <a:off x="4876800" y="1222233"/>
            <a:ext cx="838200" cy="8848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76800" y="2969190"/>
            <a:ext cx="838200" cy="884807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816144" y="2018764"/>
            <a:ext cx="838200" cy="3838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826376" y="3729026"/>
            <a:ext cx="838200" cy="38381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F5DF36E-6716-44F1-BC60-AADC3759B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4684060"/>
            <a:ext cx="2667000" cy="209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7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36E40C-D1D4-EC26-126F-A6022BE94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151" y="60414"/>
            <a:ext cx="9064036" cy="576263"/>
          </a:xfrm>
          <a:prstGeom prst="rect">
            <a:avLst/>
          </a:prstGeom>
          <a:solidFill>
            <a:srgbClr val="000080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>
              <a:buNone/>
            </a:pPr>
            <a:r>
              <a:rPr 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ROI Of  Make Asset Life Cycle Management System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F7199EE-942E-4342-944F-BE76098EC12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33601" y="2419788"/>
          <a:ext cx="7315199" cy="10854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276249985"/>
                    </a:ext>
                  </a:extLst>
                </a:gridCol>
                <a:gridCol w="2584806">
                  <a:extLst>
                    <a:ext uri="{9D8B030D-6E8A-4147-A177-3AD203B41FA5}">
                      <a16:colId xmlns:a16="http://schemas.microsoft.com/office/drawing/2014/main" val="2888110875"/>
                    </a:ext>
                  </a:extLst>
                </a:gridCol>
                <a:gridCol w="2749193">
                  <a:extLst>
                    <a:ext uri="{9D8B030D-6E8A-4147-A177-3AD203B41FA5}">
                      <a16:colId xmlns:a16="http://schemas.microsoft.com/office/drawing/2014/main" val="818521158"/>
                    </a:ext>
                  </a:extLst>
                </a:gridCol>
              </a:tblGrid>
              <a:tr h="271353"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Efficiency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3532407"/>
                  </a:ext>
                </a:extLst>
              </a:tr>
              <a:tr h="27135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Amount / Year (USD)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3776284"/>
                  </a:ext>
                </a:extLst>
              </a:tr>
              <a:tr h="27135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 Inventory (H/M)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38.07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152.28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0761051"/>
                  </a:ext>
                </a:extLst>
              </a:tr>
              <a:tr h="27135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 Inventory (H/Y)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456.8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1827.2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510518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99A2B6-839F-4F02-9903-7CD5804DC8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33600" y="3816790"/>
          <a:ext cx="7315199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21890">
                  <a:extLst>
                    <a:ext uri="{9D8B030D-6E8A-4147-A177-3AD203B41FA5}">
                      <a16:colId xmlns:a16="http://schemas.microsoft.com/office/drawing/2014/main" val="3783648924"/>
                    </a:ext>
                  </a:extLst>
                </a:gridCol>
                <a:gridCol w="1443629">
                  <a:extLst>
                    <a:ext uri="{9D8B030D-6E8A-4147-A177-3AD203B41FA5}">
                      <a16:colId xmlns:a16="http://schemas.microsoft.com/office/drawing/2014/main" val="530893883"/>
                    </a:ext>
                  </a:extLst>
                </a:gridCol>
                <a:gridCol w="2086591">
                  <a:extLst>
                    <a:ext uri="{9D8B030D-6E8A-4147-A177-3AD203B41FA5}">
                      <a16:colId xmlns:a16="http://schemas.microsoft.com/office/drawing/2014/main" val="2822306248"/>
                    </a:ext>
                  </a:extLst>
                </a:gridCol>
                <a:gridCol w="1763089">
                  <a:extLst>
                    <a:ext uri="{9D8B030D-6E8A-4147-A177-3AD203B41FA5}">
                      <a16:colId xmlns:a16="http://schemas.microsoft.com/office/drawing/2014/main" val="29189487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 Investment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Efficiency/M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Efficiency/Y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ROI /Y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482377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1347.5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152.28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1827.2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0.737467163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235393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696DFC-52FB-4809-B973-8AD2CFC87A3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33599" y="1082674"/>
          <a:ext cx="7315201" cy="1129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21891">
                  <a:extLst>
                    <a:ext uri="{9D8B030D-6E8A-4147-A177-3AD203B41FA5}">
                      <a16:colId xmlns:a16="http://schemas.microsoft.com/office/drawing/2014/main" val="290119874"/>
                    </a:ext>
                  </a:extLst>
                </a:gridCol>
                <a:gridCol w="1443629">
                  <a:extLst>
                    <a:ext uri="{9D8B030D-6E8A-4147-A177-3AD203B41FA5}">
                      <a16:colId xmlns:a16="http://schemas.microsoft.com/office/drawing/2014/main" val="1993154981"/>
                    </a:ext>
                  </a:extLst>
                </a:gridCol>
                <a:gridCol w="2086591">
                  <a:extLst>
                    <a:ext uri="{9D8B030D-6E8A-4147-A177-3AD203B41FA5}">
                      <a16:colId xmlns:a16="http://schemas.microsoft.com/office/drawing/2014/main" val="1071282183"/>
                    </a:ext>
                  </a:extLst>
                </a:gridCol>
                <a:gridCol w="1763090">
                  <a:extLst>
                    <a:ext uri="{9D8B030D-6E8A-4147-A177-3AD203B41FA5}">
                      <a16:colId xmlns:a16="http://schemas.microsoft.com/office/drawing/2014/main" val="336202446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Item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 (hours)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Amount / Year (USD)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33535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Paper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 gram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79794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Scan Barcode Device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 pcs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57494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 Develop  (1,5h/day)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 Month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622042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 investment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1347.5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3069525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5FC2C4-DB7F-4494-8DEF-6115486F6826}"/>
              </a:ext>
            </a:extLst>
          </p:cNvPr>
          <p:cNvSpPr/>
          <p:nvPr/>
        </p:nvSpPr>
        <p:spPr>
          <a:xfrm>
            <a:off x="8229600" y="1981200"/>
            <a:ext cx="685800" cy="259928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EEA4B5-BAFC-405A-9467-F50D977FDC80}"/>
              </a:ext>
            </a:extLst>
          </p:cNvPr>
          <p:cNvSpPr/>
          <p:nvPr/>
        </p:nvSpPr>
        <p:spPr>
          <a:xfrm>
            <a:off x="7704667" y="3271103"/>
            <a:ext cx="685800" cy="259928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179EE7-5435-4C58-AA77-A1F9DA764FC2}"/>
              </a:ext>
            </a:extLst>
          </p:cNvPr>
          <p:cNvSpPr/>
          <p:nvPr/>
        </p:nvSpPr>
        <p:spPr>
          <a:xfrm>
            <a:off x="2743202" y="4191000"/>
            <a:ext cx="761998" cy="311590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8CDFFA-8FBC-4F93-A60D-F33D23459F77}"/>
              </a:ext>
            </a:extLst>
          </p:cNvPr>
          <p:cNvSpPr/>
          <p:nvPr/>
        </p:nvSpPr>
        <p:spPr>
          <a:xfrm>
            <a:off x="6324600" y="4199467"/>
            <a:ext cx="685800" cy="259928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06084E1-84E9-4FA3-B4F4-B55EEF815E99}"/>
              </a:ext>
            </a:extLst>
          </p:cNvPr>
          <p:cNvSpPr/>
          <p:nvPr/>
        </p:nvSpPr>
        <p:spPr>
          <a:xfrm>
            <a:off x="8005234" y="4216831"/>
            <a:ext cx="1138766" cy="259928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4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36E40C-D1D4-EC26-126F-A6022BE94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151" y="60414"/>
            <a:ext cx="9064036" cy="576263"/>
          </a:xfrm>
          <a:prstGeom prst="rect">
            <a:avLst/>
          </a:prstGeom>
          <a:solidFill>
            <a:srgbClr val="000080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>
              <a:buNone/>
            </a:pPr>
            <a:r>
              <a:rPr lang="en-US" sz="2000" b="1" dirty="0">
                <a:solidFill>
                  <a:schemeClr val="bg1"/>
                </a:solidFill>
                <a:cs typeface="Arial" panose="020B0604020202020204" pitchFamily="34" charset="0"/>
              </a:rPr>
              <a:t>ROI Of Upgrade FOSS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8B4C75-B3EE-4180-A1BD-C701374B382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09800" y="1066801"/>
          <a:ext cx="7543800" cy="1529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074">
                  <a:extLst>
                    <a:ext uri="{9D8B030D-6E8A-4147-A177-3AD203B41FA5}">
                      <a16:colId xmlns:a16="http://schemas.microsoft.com/office/drawing/2014/main" val="2580930895"/>
                    </a:ext>
                  </a:extLst>
                </a:gridCol>
                <a:gridCol w="1488743">
                  <a:extLst>
                    <a:ext uri="{9D8B030D-6E8A-4147-A177-3AD203B41FA5}">
                      <a16:colId xmlns:a16="http://schemas.microsoft.com/office/drawing/2014/main" val="1233291152"/>
                    </a:ext>
                  </a:extLst>
                </a:gridCol>
                <a:gridCol w="2151797">
                  <a:extLst>
                    <a:ext uri="{9D8B030D-6E8A-4147-A177-3AD203B41FA5}">
                      <a16:colId xmlns:a16="http://schemas.microsoft.com/office/drawing/2014/main" val="2584141442"/>
                    </a:ext>
                  </a:extLst>
                </a:gridCol>
                <a:gridCol w="1818186">
                  <a:extLst>
                    <a:ext uri="{9D8B030D-6E8A-4147-A177-3AD203B41FA5}">
                      <a16:colId xmlns:a16="http://schemas.microsoft.com/office/drawing/2014/main" val="3086908481"/>
                    </a:ext>
                  </a:extLst>
                </a:gridCol>
              </a:tblGrid>
              <a:tr h="19621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 (hours)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Amount / Year (USD)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66881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Scan Barcode Device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115 pcs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73093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Minh (DEV 5h/day)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 Month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34957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PHONG (DEV 5h/day)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 Month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34444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Hien (Training 2h/day)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 Month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406442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 Investment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8064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823459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A0EBA6-76E9-4D26-A61D-82D516CD2CD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09800" y="3032458"/>
          <a:ext cx="7543800" cy="5762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2098">
                  <a:extLst>
                    <a:ext uri="{9D8B030D-6E8A-4147-A177-3AD203B41FA5}">
                      <a16:colId xmlns:a16="http://schemas.microsoft.com/office/drawing/2014/main" val="264985923"/>
                    </a:ext>
                  </a:extLst>
                </a:gridCol>
                <a:gridCol w="1172459">
                  <a:extLst>
                    <a:ext uri="{9D8B030D-6E8A-4147-A177-3AD203B41FA5}">
                      <a16:colId xmlns:a16="http://schemas.microsoft.com/office/drawing/2014/main" val="19241107"/>
                    </a:ext>
                  </a:extLst>
                </a:gridCol>
                <a:gridCol w="1694646">
                  <a:extLst>
                    <a:ext uri="{9D8B030D-6E8A-4147-A177-3AD203B41FA5}">
                      <a16:colId xmlns:a16="http://schemas.microsoft.com/office/drawing/2014/main" val="3815093464"/>
                    </a:ext>
                  </a:extLst>
                </a:gridCol>
                <a:gridCol w="1431909">
                  <a:extLst>
                    <a:ext uri="{9D8B030D-6E8A-4147-A177-3AD203B41FA5}">
                      <a16:colId xmlns:a16="http://schemas.microsoft.com/office/drawing/2014/main" val="625858978"/>
                    </a:ext>
                  </a:extLst>
                </a:gridCol>
                <a:gridCol w="1602688">
                  <a:extLst>
                    <a:ext uri="{9D8B030D-6E8A-4147-A177-3AD203B41FA5}">
                      <a16:colId xmlns:a16="http://schemas.microsoft.com/office/drawing/2014/main" val="992558242"/>
                    </a:ext>
                  </a:extLst>
                </a:gridCol>
              </a:tblGrid>
              <a:tr h="2786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Before (hours)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After (hours)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Efficiency (hours)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 support/Day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2160727"/>
                  </a:ext>
                </a:extLst>
              </a:tr>
              <a:tr h="29765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Normal support 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3.83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835622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5C285C-4717-4F98-A195-8B9B5F8F8D6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09800" y="3962400"/>
          <a:ext cx="7543800" cy="5762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074">
                  <a:extLst>
                    <a:ext uri="{9D8B030D-6E8A-4147-A177-3AD203B41FA5}">
                      <a16:colId xmlns:a16="http://schemas.microsoft.com/office/drawing/2014/main" val="3636712131"/>
                    </a:ext>
                  </a:extLst>
                </a:gridCol>
                <a:gridCol w="1488743">
                  <a:extLst>
                    <a:ext uri="{9D8B030D-6E8A-4147-A177-3AD203B41FA5}">
                      <a16:colId xmlns:a16="http://schemas.microsoft.com/office/drawing/2014/main" val="744053029"/>
                    </a:ext>
                  </a:extLst>
                </a:gridCol>
                <a:gridCol w="2151797">
                  <a:extLst>
                    <a:ext uri="{9D8B030D-6E8A-4147-A177-3AD203B41FA5}">
                      <a16:colId xmlns:a16="http://schemas.microsoft.com/office/drawing/2014/main" val="3322877347"/>
                    </a:ext>
                  </a:extLst>
                </a:gridCol>
                <a:gridCol w="1818186">
                  <a:extLst>
                    <a:ext uri="{9D8B030D-6E8A-4147-A177-3AD203B41FA5}">
                      <a16:colId xmlns:a16="http://schemas.microsoft.com/office/drawing/2014/main" val="1018843152"/>
                    </a:ext>
                  </a:extLst>
                </a:gridCol>
              </a:tblGrid>
              <a:tr h="2786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 Investment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Efficiency/M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Efficiency/Y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ROI /Y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1650596"/>
                  </a:ext>
                </a:extLst>
              </a:tr>
              <a:tr h="2976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8064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244.8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2937.6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2.745098039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2113466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577100-CA94-48C5-B534-95183821CC74}"/>
              </a:ext>
            </a:extLst>
          </p:cNvPr>
          <p:cNvSpPr/>
          <p:nvPr/>
        </p:nvSpPr>
        <p:spPr>
          <a:xfrm>
            <a:off x="8458200" y="2336587"/>
            <a:ext cx="685800" cy="259928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F29678-3913-4BC1-8D53-9A9E15C4557F}"/>
              </a:ext>
            </a:extLst>
          </p:cNvPr>
          <p:cNvSpPr/>
          <p:nvPr/>
        </p:nvSpPr>
        <p:spPr>
          <a:xfrm>
            <a:off x="2895600" y="4278734"/>
            <a:ext cx="685800" cy="259928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87DC55-94B3-418C-9775-8C1CE0F1ED8D}"/>
              </a:ext>
            </a:extLst>
          </p:cNvPr>
          <p:cNvSpPr/>
          <p:nvPr/>
        </p:nvSpPr>
        <p:spPr>
          <a:xfrm>
            <a:off x="6553200" y="4264552"/>
            <a:ext cx="685800" cy="259928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AA0EB4-FC4B-4D62-A1E6-82BD2F426543}"/>
              </a:ext>
            </a:extLst>
          </p:cNvPr>
          <p:cNvSpPr/>
          <p:nvPr/>
        </p:nvSpPr>
        <p:spPr>
          <a:xfrm>
            <a:off x="8305800" y="4278734"/>
            <a:ext cx="1143000" cy="259928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8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Microsoft Office PowerPoint</Application>
  <PresentationFormat>Widescreen</PresentationFormat>
  <Paragraphs>142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Nguyen Nhu</dc:creator>
  <cp:lastModifiedBy>Minh Nguyen Nhu</cp:lastModifiedBy>
  <cp:revision>1</cp:revision>
  <dcterms:created xsi:type="dcterms:W3CDTF">2024-10-24T03:47:25Z</dcterms:created>
  <dcterms:modified xsi:type="dcterms:W3CDTF">2024-10-24T03:48:16Z</dcterms:modified>
</cp:coreProperties>
</file>