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90" r:id="rId4"/>
    <p:sldId id="298" r:id="rId5"/>
    <p:sldId id="292" r:id="rId6"/>
    <p:sldId id="293" r:id="rId7"/>
    <p:sldId id="286" r:id="rId8"/>
    <p:sldId id="295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2611-E36D-401F-B1C3-253A68690E45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5614-C970-44F8-BC74-A7FDB296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dirty="0"/>
              <a:t>HR other department training direct  and paper for </a:t>
            </a:r>
            <a:r>
              <a:rPr kumimoji="1" lang="en-US" altLang="ja-JP" b="0" dirty="0" err="1"/>
              <a:t>evulation</a:t>
            </a:r>
            <a:r>
              <a:rPr kumimoji="1" lang="en-US" altLang="ja-JP" b="0" dirty="0"/>
              <a:t> . </a:t>
            </a:r>
          </a:p>
          <a:p>
            <a:pPr defTabSz="1328898">
              <a:defRPr/>
            </a:pPr>
            <a:r>
              <a:rPr kumimoji="1" lang="en-US" altLang="ja-JP" b="0" dirty="0"/>
              <a:t>For video training they need to make and edit about 20 hours </a:t>
            </a:r>
          </a:p>
          <a:p>
            <a:pPr defTabSz="1328898">
              <a:defRPr/>
            </a:pPr>
            <a:r>
              <a:rPr kumimoji="1" lang="en-US" altLang="ja-JP" b="0" dirty="0"/>
              <a:t>After </a:t>
            </a:r>
            <a:r>
              <a:rPr kumimoji="1" lang="en-US" altLang="ja-JP" b="0" dirty="0" err="1"/>
              <a:t>anaylatis</a:t>
            </a:r>
            <a:r>
              <a:rPr kumimoji="1" lang="en-US" altLang="ja-JP" b="0" dirty="0"/>
              <a:t> , we implement train online : learn by video, do exam one system , auto </a:t>
            </a:r>
            <a:r>
              <a:rPr kumimoji="1" lang="en-US" altLang="ja-JP" b="0" dirty="0" err="1"/>
              <a:t>evulations</a:t>
            </a:r>
            <a:r>
              <a:rPr kumimoji="1" lang="en-US" altLang="ja-JP" b="0" dirty="0"/>
              <a:t>…</a:t>
            </a:r>
          </a:p>
          <a:p>
            <a:pPr defTabSz="1328898">
              <a:defRPr/>
            </a:pPr>
            <a:r>
              <a:rPr kumimoji="1" lang="en-US" altLang="ja-JP" b="0" dirty="0"/>
              <a:t>About video training we using new </a:t>
            </a:r>
            <a:r>
              <a:rPr kumimoji="1" lang="en-US" altLang="ja-JP" b="0" dirty="0" err="1"/>
              <a:t>technogy</a:t>
            </a:r>
            <a:r>
              <a:rPr kumimoji="1" lang="en-US" altLang="ja-JP" b="0" dirty="0"/>
              <a:t> convert text for speech with many </a:t>
            </a:r>
            <a:r>
              <a:rPr kumimoji="1" lang="en-US" altLang="ja-JP" b="0" dirty="0" err="1"/>
              <a:t>fomat</a:t>
            </a:r>
            <a:r>
              <a:rPr kumimoji="1" lang="en-US" altLang="ja-JP" b="0" dirty="0"/>
              <a:t> : text or ppt ..</a:t>
            </a:r>
          </a:p>
          <a:p>
            <a:pPr defTabSz="1328898">
              <a:defRPr/>
            </a:pPr>
            <a:r>
              <a:rPr kumimoji="1" lang="en-US" altLang="ja-JP" b="0" dirty="0"/>
              <a:t>This activity help reduce more than 18k$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288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288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53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B1F787-3FDC-4D8F-B7F7-E6AD22345A4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4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78EC8C-69F4-488A-8580-65DC5C85D6A2}" type="slidenum">
              <a:rPr lang="ja-JP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5F1DC7-0344-46B6-8BC0-E22E92B4251F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68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5F1DC7-0344-46B6-8BC0-E22E92B4251F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60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5F1DC7-0344-46B6-8BC0-E22E92B4251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5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133FCF-E0D7-4487-9193-7375CCA90AD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FC41-5E1A-4D7C-841E-1EEBDF51B774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0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FC41-5E1A-4D7C-841E-1EEBDF51B774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2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0634-345A-4EB4-96AB-AC345DDF2B7B}" type="datetimeFigureOut">
              <a:rPr lang="en-US" smtClean="0"/>
              <a:t>07/29/2024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25.wmf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569743" y="1493061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13757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6038851" y="1507243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143751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9251" y="913354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Developer: Nguyen Nhu Minh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Quality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59" y="913354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Apply: Apr.2023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686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Edit weight check </a:t>
            </a:r>
            <a:r>
              <a:rPr lang="en-GB" altLang="ja-JP" sz="1600" dirty="0" err="1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OleD</a:t>
            </a:r>
            <a:r>
              <a:rPr lang="en-GB" altLang="ja-JP" sz="1600" dirty="0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 TV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GB" altLang="ja-JP" sz="1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Make new function for weight check microwave scan serial product of supplier.</a:t>
            </a:r>
            <a:endParaRPr lang="en-US" altLang="ja-JP" sz="10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066955" y="5787929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sz="1200" b="0" dirty="0">
                <a:solidFill>
                  <a:prstClr val="black"/>
                </a:solidFill>
                <a:latin typeface="Calibri"/>
              </a:rPr>
              <a:t>Easy manage operation and history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Reduce time to trace history.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altLang="ja-JP" sz="1200" b="0" dirty="0">
                <a:solidFill>
                  <a:prstClr val="black"/>
                </a:solidFill>
                <a:latin typeface="Calibri"/>
              </a:rPr>
              <a:t>Check function traceability and function PLC, Shipping of checker machine.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5" y="5787929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indent="-285744" defTabSz="457189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Not time for manual control Serial label.</a:t>
            </a: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Not trace history.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/>
              </a:rPr>
              <a:t>Easy make mistake. </a:t>
            </a: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E0D06-24C2-417E-9AA2-12BBFBE7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932" y="1789629"/>
            <a:ext cx="3762401" cy="357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0967F-9B0A-4C09-97A0-77B6C200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95" y="1788928"/>
            <a:ext cx="4136163" cy="372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304FE0-F97D-41F4-AD44-D99CD0B0F0C8}"/>
              </a:ext>
            </a:extLst>
          </p:cNvPr>
          <p:cNvSpPr/>
          <p:nvPr/>
        </p:nvSpPr>
        <p:spPr>
          <a:xfrm>
            <a:off x="8339667" y="2531533"/>
            <a:ext cx="1862666" cy="11599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F6B3EE85-34B9-4492-BB69-5D738B2482D0}"/>
              </a:ext>
            </a:extLst>
          </p:cNvPr>
          <p:cNvSpPr/>
          <p:nvPr/>
        </p:nvSpPr>
        <p:spPr>
          <a:xfrm>
            <a:off x="9448802" y="2796627"/>
            <a:ext cx="1332271" cy="9957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New functions</a:t>
            </a:r>
          </a:p>
        </p:txBody>
      </p:sp>
    </p:spTree>
    <p:extLst>
      <p:ext uri="{BB962C8B-B14F-4D97-AF65-F5344CB8AC3E}">
        <p14:creationId xmlns:p14="http://schemas.microsoft.com/office/powerpoint/2010/main" val="39745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1619250" y="1219200"/>
            <a:ext cx="4400550" cy="411480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6172200" y="1219200"/>
            <a:ext cx="4364038" cy="411480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549525" y="1044576"/>
            <a:ext cx="23050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b="1">
                <a:solidFill>
                  <a:schemeClr val="bg1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7200900" y="1054101"/>
            <a:ext cx="230505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b="1">
                <a:solidFill>
                  <a:schemeClr val="bg1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1619250" y="5490808"/>
            <a:ext cx="4400550" cy="12909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Old weight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softwave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only read 1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S.No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on Carton ( One carton have 3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S.No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)..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Old weight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softwave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don’t read postcode of outer carton. =&gt; </a:t>
            </a:r>
            <a:r>
              <a:rPr lang="en-US" altLang="ja-JP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is affected</a:t>
            </a:r>
          </a:p>
        </p:txBody>
      </p:sp>
      <p:sp>
        <p:nvSpPr>
          <p:cNvPr id="2056" name="AutoShape 6"/>
          <p:cNvSpPr>
            <a:spLocks noChangeArrowheads="1"/>
          </p:cNvSpPr>
          <p:nvPr/>
        </p:nvSpPr>
        <p:spPr bwMode="auto">
          <a:xfrm>
            <a:off x="6172201" y="5490808"/>
            <a:ext cx="4371975" cy="12909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New weight-check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softwave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can read all </a:t>
            </a:r>
            <a:r>
              <a:rPr lang="en-US" altLang="ja-JP" sz="1400" dirty="0" err="1">
                <a:latin typeface="+mj-lt"/>
                <a:cs typeface="Times New Roman" panose="02020603050405020304" pitchFamily="18" charset="0"/>
              </a:rPr>
              <a:t>S.No</a:t>
            </a:r>
            <a:r>
              <a:rPr lang="en-US" altLang="ja-JP" sz="1400" dirty="0">
                <a:latin typeface="+mj-lt"/>
                <a:cs typeface="Times New Roman" panose="02020603050405020304" pitchFamily="18" charset="0"/>
              </a:rPr>
              <a:t> on carton , and read postcode of outer carton.</a:t>
            </a:r>
          </a:p>
          <a:p>
            <a:pPr>
              <a:buFontTx/>
              <a:buNone/>
            </a:pPr>
            <a:r>
              <a:rPr lang="en-US" altLang="ja-JP" sz="14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It help easy control </a:t>
            </a:r>
            <a:r>
              <a:rPr lang="en-US" altLang="ja-JP" sz="1400" dirty="0" err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S.No</a:t>
            </a:r>
            <a:r>
              <a:rPr lang="en-US" altLang="ja-JP" sz="14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 of products and prevent wrong part carton.</a:t>
            </a:r>
          </a:p>
        </p:txBody>
      </p:sp>
      <p:sp>
        <p:nvSpPr>
          <p:cNvPr id="2063" name="TextBox 1"/>
          <p:cNvSpPr txBox="1">
            <a:spLocks noChangeArrowheads="1"/>
          </p:cNvSpPr>
          <p:nvPr/>
        </p:nvSpPr>
        <p:spPr bwMode="auto">
          <a:xfrm>
            <a:off x="9525001" y="42864"/>
            <a:ext cx="919163" cy="307975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Week 2</a:t>
            </a:r>
            <a:endParaRPr lang="vi-VN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6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6" y="1489075"/>
            <a:ext cx="2028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5" name="Group 42"/>
          <p:cNvGrpSpPr>
            <a:grpSpLocks/>
          </p:cNvGrpSpPr>
          <p:nvPr/>
        </p:nvGrpSpPr>
        <p:grpSpPr bwMode="auto">
          <a:xfrm>
            <a:off x="4438651" y="1579564"/>
            <a:ext cx="942975" cy="828675"/>
            <a:chOff x="0" y="0"/>
            <a:chExt cx="1646464" cy="1537608"/>
          </a:xfrm>
        </p:grpSpPr>
        <p:sp>
          <p:nvSpPr>
            <p:cNvPr id="2084" name="AutoShape 73"/>
            <p:cNvSpPr>
              <a:spLocks noChangeArrowheads="1"/>
            </p:cNvSpPr>
            <p:nvPr/>
          </p:nvSpPr>
          <p:spPr bwMode="auto">
            <a:xfrm>
              <a:off x="0" y="0"/>
              <a:ext cx="1646464" cy="1537608"/>
            </a:xfrm>
            <a:prstGeom prst="wedgeRoundRectCallout">
              <a:avLst>
                <a:gd name="adj1" fmla="val -128102"/>
                <a:gd name="adj2" fmla="val 935"/>
                <a:gd name="adj3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vi-VN" sz="1800"/>
            </a:p>
          </p:txBody>
        </p:sp>
        <p:pic>
          <p:nvPicPr>
            <p:cNvPr id="2085" name="Picture 44" descr="KX-09-FATC5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26" y="167507"/>
              <a:ext cx="1268833" cy="4005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86" name="直線コネクタ 20"/>
            <p:cNvCxnSpPr>
              <a:cxnSpLocks noChangeShapeType="1"/>
            </p:cNvCxnSpPr>
            <p:nvPr/>
          </p:nvCxnSpPr>
          <p:spPr bwMode="auto">
            <a:xfrm>
              <a:off x="101700" y="1466624"/>
              <a:ext cx="1381897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87" name="Picture 46" descr="KX-09-FATC5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26" y="1022759"/>
              <a:ext cx="1268833" cy="4005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47" descr="KX-09-FATC5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26" y="600546"/>
              <a:ext cx="1268833" cy="4005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>
          <a:xfrm flipV="1">
            <a:off x="3352800" y="2003425"/>
            <a:ext cx="349250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2500" b="7423"/>
          <a:stretch>
            <a:fillRect/>
          </a:stretch>
        </p:blipFill>
        <p:spPr bwMode="auto">
          <a:xfrm>
            <a:off x="1789113" y="2968626"/>
            <a:ext cx="2620962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" name="TextBox 51"/>
          <p:cNvSpPr txBox="1">
            <a:spLocks noChangeArrowheads="1"/>
          </p:cNvSpPr>
          <p:nvPr/>
        </p:nvSpPr>
        <p:spPr bwMode="auto">
          <a:xfrm>
            <a:off x="3048000" y="251777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/>
              <a:t>Have 3 S.No on carton</a:t>
            </a:r>
            <a:endParaRPr lang="vi-VN" altLang="vi-VN" sz="1800"/>
          </a:p>
        </p:txBody>
      </p:sp>
      <p:sp>
        <p:nvSpPr>
          <p:cNvPr id="10" name="Rounded Rectangular Callout 9"/>
          <p:cNvSpPr/>
          <p:nvPr/>
        </p:nvSpPr>
        <p:spPr>
          <a:xfrm>
            <a:off x="4410076" y="3124201"/>
            <a:ext cx="1533525" cy="360363"/>
          </a:xfrm>
          <a:prstGeom prst="wedgeRoundRectCallout">
            <a:avLst>
              <a:gd name="adj1" fmla="val -104489"/>
              <a:gd name="adj2" fmla="val 408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Only read 1 S.No</a:t>
            </a:r>
            <a:endParaRPr lang="vi-VN" sz="1200" dirty="0">
              <a:solidFill>
                <a:srgbClr val="FF0000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4191002" y="4223502"/>
            <a:ext cx="1752599" cy="500899"/>
          </a:xfrm>
          <a:prstGeom prst="wedgeRoundRectCallout">
            <a:avLst>
              <a:gd name="adj1" fmla="val -83526"/>
              <a:gd name="adj2" fmla="val -1687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No read postcode of Outer Carton</a:t>
            </a:r>
            <a:endParaRPr lang="vi-VN" sz="12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/>
          <a:srcRect l="16877" t="11232" r="18115" b="15614"/>
          <a:stretch/>
        </p:blipFill>
        <p:spPr>
          <a:xfrm>
            <a:off x="6273802" y="1550197"/>
            <a:ext cx="4024285" cy="3471069"/>
          </a:xfrm>
          <a:prstGeom prst="rect">
            <a:avLst/>
          </a:prstGeom>
        </p:spPr>
      </p:pic>
      <p:sp>
        <p:nvSpPr>
          <p:cNvPr id="42" name="Rounded Rectangular Callout 41"/>
          <p:cNvSpPr/>
          <p:nvPr/>
        </p:nvSpPr>
        <p:spPr>
          <a:xfrm>
            <a:off x="8229600" y="3962400"/>
            <a:ext cx="2162149" cy="381000"/>
          </a:xfrm>
          <a:prstGeom prst="wedgeRoundRectCallout">
            <a:avLst>
              <a:gd name="adj1" fmla="val -24255"/>
              <a:gd name="adj2" fmla="val -15988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Add more fields Serial No.</a:t>
            </a:r>
            <a:endParaRPr lang="vi-VN" sz="1200" dirty="0">
              <a:solidFill>
                <a:srgbClr val="FF0000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3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      </a:t>
            </a:r>
            <a:r>
              <a:rPr kumimoji="1"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Enhanced Weight System</a:t>
            </a:r>
            <a:endParaRPr kumimoji="1" lang="ja-JP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9601200" y="76200"/>
            <a:ext cx="935038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2/19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786912" y="635672"/>
            <a:ext cx="263467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Huong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[ISG]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437745" y="635672"/>
            <a:ext cx="1593671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4/</a:t>
            </a:r>
            <a:r>
              <a:rPr kumimoji="1" lang="vi-VN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Aug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/2014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8031416" y="641108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518589" y="635672"/>
            <a:ext cx="223830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Hoang Viet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Thien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 [AIO]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991600" y="641108"/>
            <a:ext cx="1676400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35108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715052" y="1413869"/>
            <a:ext cx="4316412" cy="396240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6107665" y="1413869"/>
            <a:ext cx="4357256" cy="396240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721527" y="1109070"/>
            <a:ext cx="23050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◆Before</a:t>
            </a:r>
            <a:endParaRPr kumimoji="1" lang="en-US" altLang="ja-JP" sz="2000" b="1">
              <a:solidFill>
                <a:schemeClr val="bg1"/>
              </a:solidFill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7326864" y="1109070"/>
            <a:ext cx="230505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◆ After</a:t>
            </a:r>
            <a:r>
              <a:rPr kumimoji="1" lang="en-US" altLang="ja-JP" sz="2000" b="1">
                <a:solidFill>
                  <a:schemeClr val="bg1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 </a:t>
            </a:r>
            <a:endParaRPr kumimoji="1" lang="en-US" altLang="ja-JP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752600" y="5562600"/>
            <a:ext cx="4248150" cy="1219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/>
              <a:t>OQC check many model at same time And many time for change model, change category. </a:t>
            </a: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It takes long time for per checking time.</a:t>
            </a:r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6096001" y="5560695"/>
            <a:ext cx="4392613" cy="121158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sz="1400" b="1" dirty="0"/>
              <a:t>Reduction time : 16h/month</a:t>
            </a:r>
          </a:p>
          <a:p>
            <a:pPr eaLnBrk="1" hangingPunct="1">
              <a:buFontTx/>
              <a:buChar char="-"/>
            </a:pPr>
            <a:r>
              <a:rPr lang="en-US" altLang="en-US" sz="1400" b="1" dirty="0">
                <a:solidFill>
                  <a:srgbClr val="0000FF"/>
                </a:solidFill>
              </a:rPr>
              <a:t>Cost reduction : </a:t>
            </a:r>
            <a:r>
              <a:rPr lang="en-US" altLang="en-US" sz="1400" b="1" dirty="0">
                <a:solidFill>
                  <a:srgbClr val="FF0000"/>
                </a:solidFill>
              </a:rPr>
              <a:t>20$/month</a:t>
            </a:r>
          </a:p>
        </p:txBody>
      </p:sp>
      <p:pic>
        <p:nvPicPr>
          <p:cNvPr id="205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28" y="1642470"/>
            <a:ext cx="390842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02" y="1707558"/>
            <a:ext cx="3890962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453308" y="3493494"/>
            <a:ext cx="1981199" cy="282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0" y="28288"/>
            <a:ext cx="9144000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      Enhanced Weight-Check System</a:t>
            </a:r>
            <a:endParaRPr kumimoji="1" lang="ja-JP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Rectangle 257"/>
          <p:cNvSpPr>
            <a:spLocks noChangeArrowheads="1"/>
          </p:cNvSpPr>
          <p:nvPr/>
        </p:nvSpPr>
        <p:spPr bwMode="auto">
          <a:xfrm>
            <a:off x="1651000" y="1016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9631915" y="101600"/>
            <a:ext cx="957143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3/19</a:t>
            </a:r>
          </a:p>
        </p:txBody>
      </p:sp>
      <p:sp>
        <p:nvSpPr>
          <p:cNvPr id="14" name="AutoShape 67"/>
          <p:cNvSpPr>
            <a:spLocks noChangeArrowheads="1"/>
          </p:cNvSpPr>
          <p:nvPr/>
        </p:nvSpPr>
        <p:spPr bwMode="auto">
          <a:xfrm>
            <a:off x="6331502" y="3950695"/>
            <a:ext cx="1808450" cy="823913"/>
          </a:xfrm>
          <a:prstGeom prst="wedgeRoundRectCallout">
            <a:avLst>
              <a:gd name="adj1" fmla="val 47428"/>
              <a:gd name="adj2" fmla="val -84686"/>
              <a:gd name="adj3" fmla="val 16667"/>
            </a:avLst>
          </a:prstGeom>
          <a:solidFill>
            <a:srgbClr val="FFFF00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vi-VN" sz="1200" dirty="0">
                <a:solidFill>
                  <a:srgbClr val="FF3300"/>
                </a:solidFill>
                <a:latin typeface="Arial" panose="020B0604020202020204" pitchFamily="34" charset="0"/>
              </a:rPr>
              <a:t>Add 1 more field to Alert when change model / category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810000" y="648924"/>
            <a:ext cx="2667000" cy="2818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Huong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[ISG]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490253" y="64892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08/Sep/2014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912552" y="648924"/>
            <a:ext cx="886892" cy="27976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540909" y="649484"/>
            <a:ext cx="2246931" cy="28133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Hoang Viet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Thien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[AIO]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825604" y="648925"/>
            <a:ext cx="1842396" cy="26313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20$/month</a:t>
            </a:r>
          </a:p>
        </p:txBody>
      </p:sp>
    </p:spTree>
    <p:extLst>
      <p:ext uri="{BB962C8B-B14F-4D97-AF65-F5344CB8AC3E}">
        <p14:creationId xmlns:p14="http://schemas.microsoft.com/office/powerpoint/2010/main" val="1648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1600200" y="1295400"/>
            <a:ext cx="8991600" cy="5410200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2719389" y="1322179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096000" y="1298866"/>
            <a:ext cx="0" cy="5410200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676401" y="5283879"/>
            <a:ext cx="4206005" cy="13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en-US" sz="1600" dirty="0">
                <a:latin typeface="+mj-lt"/>
              </a:rPr>
              <a:t>Use </a:t>
            </a:r>
            <a:r>
              <a:rPr lang="en-US" altLang="en-US" sz="1600" dirty="0">
                <a:solidFill>
                  <a:srgbClr val="FF0000"/>
                </a:solidFill>
                <a:latin typeface="+mj-lt"/>
              </a:rPr>
              <a:t>03 workers</a:t>
            </a:r>
            <a:r>
              <a:rPr lang="en-US" altLang="en-US" sz="1600" dirty="0">
                <a:latin typeface="+mj-lt"/>
              </a:rPr>
              <a:t> to read </a:t>
            </a:r>
            <a:r>
              <a:rPr lang="en-US" altLang="en-US" sz="1600" dirty="0" err="1">
                <a:latin typeface="+mj-lt"/>
              </a:rPr>
              <a:t>serail</a:t>
            </a:r>
            <a:r>
              <a:rPr lang="en-US" altLang="en-US" sz="1600" dirty="0">
                <a:latin typeface="+mj-lt"/>
              </a:rPr>
              <a:t> No ( 01 person directly read/ 01 person support arrange cargo/  01 person check on computer)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vi-VN" altLang="en-US" sz="1600" dirty="0">
                <a:latin typeface="+mj-lt"/>
              </a:rPr>
              <a:t>Average</a:t>
            </a:r>
            <a:r>
              <a:rPr lang="en-US" altLang="en-US" sz="1600" dirty="0">
                <a:latin typeface="+mj-lt"/>
              </a:rPr>
              <a:t> takes</a:t>
            </a:r>
            <a:r>
              <a:rPr lang="vi-VN" altLang="en-US" sz="1600" dirty="0">
                <a:latin typeface="+mj-lt"/>
              </a:rPr>
              <a:t>:</a:t>
            </a:r>
            <a:r>
              <a:rPr lang="en-US" altLang="en-US" sz="1600" dirty="0">
                <a:latin typeface="+mj-lt"/>
              </a:rPr>
              <a:t> </a:t>
            </a:r>
            <a:r>
              <a:rPr lang="vi-VN" altLang="en-US" sz="1600" dirty="0">
                <a:latin typeface="+mj-lt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+mj-lt"/>
              </a:rPr>
              <a:t>200 hours</a:t>
            </a:r>
            <a:r>
              <a:rPr lang="vi-VN" altLang="en-US" sz="1600" dirty="0">
                <a:solidFill>
                  <a:srgbClr val="FF0000"/>
                </a:solidFill>
                <a:latin typeface="+mj-lt"/>
              </a:rPr>
              <a:t>/month</a:t>
            </a:r>
            <a:endParaRPr lang="en-US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324601" y="5282857"/>
            <a:ext cx="4144963" cy="1349718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600" dirty="0">
                <a:latin typeface="+mj-lt"/>
                <a:cs typeface="Arial" panose="020B0604020202020204" pitchFamily="34" charset="0"/>
              </a:rPr>
              <a:t>No need to scan serial  (use </a:t>
            </a:r>
            <a:r>
              <a:rPr lang="en-US" altLang="en-US" sz="16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only 1 person</a:t>
            </a:r>
            <a:r>
              <a:rPr lang="en-US" altLang="en-US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+mj-lt"/>
                <a:cs typeface="Arial" panose="020B0604020202020204" pitchFamily="34" charset="0"/>
              </a:rPr>
              <a:t>for checking again).</a:t>
            </a:r>
            <a:r>
              <a:rPr lang="en-US" altLang="en-US" sz="16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Reduce 2 man power/process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vi-VN" altLang="en-US" sz="1600" dirty="0">
                <a:latin typeface="+mj-lt"/>
                <a:cs typeface="Arial" panose="020B0604020202020204" pitchFamily="34" charset="0"/>
              </a:rPr>
              <a:t>Saving time:</a:t>
            </a:r>
            <a:r>
              <a:rPr lang="en-US" altLang="en-US" sz="1600" dirty="0">
                <a:latin typeface="+mj-lt"/>
                <a:cs typeface="Arial" panose="020B0604020202020204" pitchFamily="34" charset="0"/>
              </a:rPr>
              <a:t>150 hours/month</a:t>
            </a:r>
            <a:r>
              <a:rPr lang="vi-VN" alt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18</a:t>
            </a:r>
            <a:r>
              <a:rPr lang="vi-VN" altLang="en-US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$</a:t>
            </a:r>
            <a:r>
              <a:rPr lang="en-US" altLang="en-US" sz="1600" dirty="0">
                <a:solidFill>
                  <a:srgbClr val="FF0000"/>
                </a:solidFill>
                <a:latin typeface="+mj-lt"/>
              </a:rPr>
              <a:t>/</a:t>
            </a:r>
            <a:r>
              <a:rPr lang="vi-VN" altLang="en-US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600200" y="969196"/>
            <a:ext cx="8991600" cy="31115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Combine pallet un-full after Shrink process (Implement to DECT,PBX,AIO)</a:t>
            </a:r>
          </a:p>
        </p:txBody>
      </p:sp>
      <p:sp>
        <p:nvSpPr>
          <p:cNvPr id="302" name="Rectangle 3"/>
          <p:cNvSpPr>
            <a:spLocks noChangeArrowheads="1"/>
          </p:cNvSpPr>
          <p:nvPr/>
        </p:nvSpPr>
        <p:spPr bwMode="auto">
          <a:xfrm>
            <a:off x="1524000" y="28288"/>
            <a:ext cx="9144000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Packing Check System</a:t>
            </a:r>
            <a:endParaRPr kumimoji="1" lang="ja-JP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3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04" name="Rectangle 59"/>
          <p:cNvSpPr>
            <a:spLocks noChangeArrowheads="1"/>
          </p:cNvSpPr>
          <p:nvPr/>
        </p:nvSpPr>
        <p:spPr bwMode="auto">
          <a:xfrm>
            <a:off x="9372600" y="76200"/>
            <a:ext cx="1143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4/19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3969949" y="643197"/>
            <a:ext cx="255092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Van Dung [ISG]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6528424" y="643197"/>
            <a:ext cx="1455792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01/Sep/2014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7984216" y="643197"/>
            <a:ext cx="891310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1518588" y="635672"/>
            <a:ext cx="2443812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Nguyen Thu Phuong [SCM]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8883076" y="635672"/>
            <a:ext cx="178492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180$ /month</a:t>
            </a:r>
          </a:p>
        </p:txBody>
      </p:sp>
      <p:pic>
        <p:nvPicPr>
          <p:cNvPr id="3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57" y="1843616"/>
            <a:ext cx="4127544" cy="3331577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ular Callout 31"/>
          <p:cNvSpPr/>
          <p:nvPr/>
        </p:nvSpPr>
        <p:spPr>
          <a:xfrm>
            <a:off x="4570485" y="1580301"/>
            <a:ext cx="1446212" cy="690843"/>
          </a:xfrm>
          <a:prstGeom prst="wedgeRoundRectCallout">
            <a:avLst>
              <a:gd name="adj1" fmla="val -129238"/>
              <a:gd name="adj2" fmla="val 1786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Reading serial No at SCM WH For all pcs</a:t>
            </a:r>
            <a:endParaRPr lang="vi-VN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184" t="31113" r="24558" b="28415"/>
          <a:stretch/>
        </p:blipFill>
        <p:spPr>
          <a:xfrm>
            <a:off x="6186240" y="1843614"/>
            <a:ext cx="4178958" cy="1326662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8562183" y="1734930"/>
            <a:ext cx="1826418" cy="422330"/>
          </a:xfrm>
          <a:prstGeom prst="wedgeRoundRectCallout">
            <a:avLst>
              <a:gd name="adj1" fmla="val -137523"/>
              <a:gd name="adj2" fmla="val 35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Easy to control </a:t>
            </a:r>
            <a:endParaRPr lang="vi-VN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184" t="31114" r="7597" b="9527"/>
          <a:stretch/>
        </p:blipFill>
        <p:spPr>
          <a:xfrm>
            <a:off x="6251021" y="3320862"/>
            <a:ext cx="4343400" cy="1823249"/>
          </a:xfrm>
          <a:prstGeom prst="rect">
            <a:avLst/>
          </a:prstGeom>
        </p:spPr>
      </p:pic>
      <p:sp>
        <p:nvSpPr>
          <p:cNvPr id="34" name="Rounded Rectangular Callout 33"/>
          <p:cNvSpPr/>
          <p:nvPr/>
        </p:nvSpPr>
        <p:spPr>
          <a:xfrm>
            <a:off x="6858001" y="3170276"/>
            <a:ext cx="3535583" cy="294331"/>
          </a:xfrm>
          <a:prstGeom prst="wedgeRoundRectCallout">
            <a:avLst>
              <a:gd name="adj1" fmla="val 41669"/>
              <a:gd name="adj2" fmla="val 3645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Report issue automatically follow each pallet</a:t>
            </a:r>
            <a:endParaRPr lang="vi-V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280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endParaRPr kumimoji="1" lang="en-US" altLang="ja-JP" sz="280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1600200" y="1541463"/>
            <a:ext cx="8991600" cy="5164137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553200" y="1295400"/>
            <a:ext cx="0" cy="5410200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676400" y="5553075"/>
            <a:ext cx="4800600" cy="1075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en-US" sz="1400" dirty="0">
                <a:latin typeface="+mj-lt"/>
              </a:rPr>
              <a:t>     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Easily make mistake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en-US" sz="1400" dirty="0">
                <a:latin typeface="+mj-lt"/>
              </a:rPr>
              <a:t>     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Difficult to control and check history</a:t>
            </a:r>
            <a:endParaRPr lang="en-US" altLang="en-US" sz="14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29401" y="5553075"/>
            <a:ext cx="3840163" cy="107950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Easy to trace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and create report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Avoid mistake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(Data is control by server )</a:t>
            </a:r>
          </a:p>
        </p:txBody>
      </p:sp>
      <p:sp>
        <p:nvSpPr>
          <p:cNvPr id="41" name="Rectangle 257"/>
          <p:cNvSpPr>
            <a:spLocks noChangeArrowheads="1"/>
          </p:cNvSpPr>
          <p:nvPr/>
        </p:nvSpPr>
        <p:spPr bwMode="auto">
          <a:xfrm>
            <a:off x="1752600" y="123826"/>
            <a:ext cx="1447800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600" kern="0" dirty="0">
                <a:solidFill>
                  <a:srgbClr val="FFFFFF"/>
                </a:solidFill>
                <a:latin typeface="Arial" charset="0"/>
                <a:cs typeface="Arial" charset="0"/>
              </a:rPr>
              <a:t>Report items</a:t>
            </a:r>
            <a:r>
              <a:rPr kumimoji="1" lang="en-US" altLang="ja-JP" kern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600200" y="957383"/>
            <a:ext cx="8991600" cy="3156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■Control OQC sampling Serial No. after Shrink process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08490"/>
            <a:ext cx="4514850" cy="368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ular Callout 20"/>
          <p:cNvSpPr/>
          <p:nvPr/>
        </p:nvSpPr>
        <p:spPr>
          <a:xfrm>
            <a:off x="3413199" y="1817136"/>
            <a:ext cx="1327005" cy="379412"/>
          </a:xfrm>
          <a:prstGeom prst="wedgeRectCallout">
            <a:avLst>
              <a:gd name="adj1" fmla="val 78249"/>
              <a:gd name="adj2" fmla="val 2785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100" dirty="0">
                <a:solidFill>
                  <a:srgbClr val="FF3300"/>
                </a:solidFill>
              </a:rPr>
              <a:t>Write down by Hand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239" y="2761104"/>
            <a:ext cx="3800474" cy="1177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802" y="4216694"/>
            <a:ext cx="3609399" cy="123326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149256" y="1950227"/>
            <a:ext cx="590739" cy="718001"/>
            <a:chOff x="4815533" y="2222116"/>
            <a:chExt cx="562088" cy="765175"/>
          </a:xfrm>
        </p:grpSpPr>
        <p:pic>
          <p:nvPicPr>
            <p:cNvPr id="23" name="図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059" y="2222116"/>
              <a:ext cx="272562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二等辺三角形 7172"/>
            <p:cNvSpPr>
              <a:spLocks noChangeArrowheads="1"/>
            </p:cNvSpPr>
            <p:nvPr/>
          </p:nvSpPr>
          <p:spPr bwMode="auto">
            <a:xfrm rot="5400000">
              <a:off x="4868592" y="2366848"/>
              <a:ext cx="239714" cy="345831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SG" altLang="vi-VN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667117" y="1868698"/>
            <a:ext cx="573166" cy="477136"/>
            <a:chOff x="4656" y="3069"/>
            <a:chExt cx="864" cy="769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4656" y="3487"/>
              <a:ext cx="864" cy="351"/>
              <a:chOff x="944" y="816"/>
              <a:chExt cx="4160" cy="1688"/>
            </a:xfrm>
          </p:grpSpPr>
          <p:sp>
            <p:nvSpPr>
              <p:cNvPr id="141" name="AutoShape 571" descr="50%"/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AutoShape 572" descr="50%"/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AutoShape 573" descr="50%"/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AutoShape 574" descr="50%"/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AutoShape 575" descr="50%"/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AutoShape 576" descr="50%"/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AutoShape 577" descr="50%"/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4875" y="3388"/>
              <a:ext cx="499" cy="252"/>
              <a:chOff x="3072" y="1152"/>
              <a:chExt cx="1200" cy="608"/>
            </a:xfrm>
          </p:grpSpPr>
          <p:sp>
            <p:nvSpPr>
              <p:cNvPr id="138" name="AutoShape 579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200" cy="608"/>
              </a:xfrm>
              <a:prstGeom prst="cube">
                <a:avLst>
                  <a:gd name="adj" fmla="val 40199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Oval 138"/>
              <p:cNvSpPr>
                <a:spLocks noChangeArrowheads="1"/>
              </p:cNvSpPr>
              <p:nvPr/>
            </p:nvSpPr>
            <p:spPr bwMode="auto">
              <a:xfrm rot="-2884689">
                <a:off x="4078" y="1346"/>
                <a:ext cx="168" cy="3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Line 581"/>
              <p:cNvSpPr>
                <a:spLocks noChangeShapeType="1"/>
              </p:cNvSpPr>
              <p:nvPr/>
            </p:nvSpPr>
            <p:spPr bwMode="auto">
              <a:xfrm>
                <a:off x="3200" y="12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4875" y="3228"/>
              <a:ext cx="499" cy="253"/>
              <a:chOff x="3072" y="1152"/>
              <a:chExt cx="1200" cy="608"/>
            </a:xfrm>
          </p:grpSpPr>
          <p:sp>
            <p:nvSpPr>
              <p:cNvPr id="135" name="AutoShape 583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200" cy="608"/>
              </a:xfrm>
              <a:prstGeom prst="cube">
                <a:avLst>
                  <a:gd name="adj" fmla="val 40199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 rot="-2884689">
                <a:off x="4078" y="1346"/>
                <a:ext cx="168" cy="3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Line 585"/>
              <p:cNvSpPr>
                <a:spLocks noChangeShapeType="1"/>
              </p:cNvSpPr>
              <p:nvPr/>
            </p:nvSpPr>
            <p:spPr bwMode="auto">
              <a:xfrm>
                <a:off x="3200" y="12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 rot="-100500">
              <a:off x="5261" y="3357"/>
              <a:ext cx="232" cy="70"/>
              <a:chOff x="1248" y="816"/>
              <a:chExt cx="436" cy="144"/>
            </a:xfrm>
          </p:grpSpPr>
          <p:sp>
            <p:nvSpPr>
              <p:cNvPr id="128" name="AutoShape 587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29" name="Group 128"/>
              <p:cNvGrpSpPr>
                <a:grpSpLocks/>
              </p:cNvGrpSpPr>
              <p:nvPr/>
            </p:nvGrpSpPr>
            <p:grpSpPr bwMode="auto">
              <a:xfrm>
                <a:off x="1540" y="827"/>
                <a:ext cx="144" cy="133"/>
                <a:chOff x="1464" y="1164"/>
                <a:chExt cx="144" cy="108"/>
              </a:xfrm>
            </p:grpSpPr>
            <p:sp>
              <p:nvSpPr>
                <p:cNvPr id="130" name="Line 589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1" name="Line 590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2" name="Line 591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3" name="Line 592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4" name="Line 593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 rot="-100500">
              <a:off x="5261" y="3517"/>
              <a:ext cx="232" cy="70"/>
              <a:chOff x="1248" y="816"/>
              <a:chExt cx="436" cy="144"/>
            </a:xfrm>
          </p:grpSpPr>
          <p:sp>
            <p:nvSpPr>
              <p:cNvPr id="121" name="AutoShape 595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22" name="Group 121"/>
              <p:cNvGrpSpPr>
                <a:grpSpLocks/>
              </p:cNvGrpSpPr>
              <p:nvPr/>
            </p:nvGrpSpPr>
            <p:grpSpPr bwMode="auto">
              <a:xfrm>
                <a:off x="1540" y="827"/>
                <a:ext cx="144" cy="133"/>
                <a:chOff x="1464" y="1164"/>
                <a:chExt cx="144" cy="108"/>
              </a:xfrm>
            </p:grpSpPr>
            <p:sp>
              <p:nvSpPr>
                <p:cNvPr id="123" name="Line 597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4" name="Line 598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5" name="Line 599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6" name="Line 600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7" name="Line 601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659" y="3486"/>
              <a:ext cx="418" cy="293"/>
              <a:chOff x="1920" y="1824"/>
              <a:chExt cx="1152" cy="960"/>
            </a:xfrm>
          </p:grpSpPr>
          <p:sp>
            <p:nvSpPr>
              <p:cNvPr id="118" name="AutoShape 603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Line 604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Oval 119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936" y="3486"/>
              <a:ext cx="419" cy="293"/>
              <a:chOff x="1920" y="1824"/>
              <a:chExt cx="1152" cy="960"/>
            </a:xfrm>
          </p:grpSpPr>
          <p:sp>
            <p:nvSpPr>
              <p:cNvPr id="115" name="AutoShape 607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Line 608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Oval 116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4656" y="3326"/>
              <a:ext cx="419" cy="293"/>
              <a:chOff x="1920" y="1824"/>
              <a:chExt cx="1152" cy="960"/>
            </a:xfrm>
          </p:grpSpPr>
          <p:sp>
            <p:nvSpPr>
              <p:cNvPr id="112" name="AutoShape 611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Line 612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Oval 113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4933" y="3326"/>
              <a:ext cx="419" cy="293"/>
              <a:chOff x="1920" y="1824"/>
              <a:chExt cx="1152" cy="960"/>
            </a:xfrm>
          </p:grpSpPr>
          <p:sp>
            <p:nvSpPr>
              <p:cNvPr id="109" name="AutoShape 615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Line 616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Oval 11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131" y="3485"/>
              <a:ext cx="64" cy="32"/>
              <a:chOff x="3120" y="3600"/>
              <a:chExt cx="96" cy="48"/>
            </a:xfrm>
          </p:grpSpPr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03" name="Group 102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104" name="Line 621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5" name="Line 622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Line 623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7" name="Line 624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8" name="Line 625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5136" y="3645"/>
              <a:ext cx="64" cy="32"/>
              <a:chOff x="3120" y="3600"/>
              <a:chExt cx="96" cy="48"/>
            </a:xfrm>
          </p:grpSpPr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6" name="Group 95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97" name="Line 629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" name="Line 630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" name="Line 631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Line 632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" name="Line 633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4859" y="3645"/>
              <a:ext cx="64" cy="32"/>
              <a:chOff x="3120" y="3600"/>
              <a:chExt cx="96" cy="48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8" name="Group 87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9" name="Line 637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Line 638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" name="Line 639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Line 640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641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4859" y="3485"/>
              <a:ext cx="64" cy="32"/>
              <a:chOff x="3120" y="3600"/>
              <a:chExt cx="96" cy="48"/>
            </a:xfrm>
          </p:grpSpPr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1" name="Group 80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2" name="Line 645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" name="Line 646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" name="Line 647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" name="Line 648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Line 649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5312" y="3255"/>
              <a:ext cx="73" cy="50"/>
              <a:chOff x="3072" y="2856"/>
              <a:chExt cx="161" cy="94"/>
            </a:xfrm>
          </p:grpSpPr>
          <p:sp>
            <p:nvSpPr>
              <p:cNvPr id="75" name="AutoShape 651"/>
              <p:cNvSpPr>
                <a:spLocks noChangeArrowheads="1"/>
              </p:cNvSpPr>
              <p:nvPr/>
            </p:nvSpPr>
            <p:spPr bwMode="auto">
              <a:xfrm rot="-2302744">
                <a:off x="3072" y="2880"/>
                <a:ext cx="161" cy="47"/>
              </a:xfrm>
              <a:prstGeom prst="parallelogram">
                <a:avLst>
                  <a:gd name="adj" fmla="val 85638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Line 652"/>
              <p:cNvSpPr>
                <a:spLocks noChangeShapeType="1"/>
              </p:cNvSpPr>
              <p:nvPr/>
            </p:nvSpPr>
            <p:spPr bwMode="auto">
              <a:xfrm rot="-100500">
                <a:off x="3120" y="2907"/>
                <a:ext cx="0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Line 653"/>
              <p:cNvSpPr>
                <a:spLocks noChangeShapeType="1"/>
              </p:cNvSpPr>
              <p:nvPr/>
            </p:nvSpPr>
            <p:spPr bwMode="auto">
              <a:xfrm rot="-100500">
                <a:off x="3144" y="2892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Line 654"/>
              <p:cNvSpPr>
                <a:spLocks noChangeShapeType="1"/>
              </p:cNvSpPr>
              <p:nvPr/>
            </p:nvSpPr>
            <p:spPr bwMode="auto">
              <a:xfrm rot="-100500">
                <a:off x="3168" y="2876"/>
                <a:ext cx="0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Line 655"/>
              <p:cNvSpPr>
                <a:spLocks noChangeShapeType="1"/>
              </p:cNvSpPr>
              <p:nvPr/>
            </p:nvSpPr>
            <p:spPr bwMode="auto">
              <a:xfrm rot="-100500">
                <a:off x="3191" y="2856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4875" y="3069"/>
              <a:ext cx="499" cy="253"/>
              <a:chOff x="3072" y="1152"/>
              <a:chExt cx="1200" cy="608"/>
            </a:xfrm>
          </p:grpSpPr>
          <p:sp>
            <p:nvSpPr>
              <p:cNvPr id="72" name="AutoShape 657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200" cy="608"/>
              </a:xfrm>
              <a:prstGeom prst="cube">
                <a:avLst>
                  <a:gd name="adj" fmla="val 40199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 rot="-2884689">
                <a:off x="4078" y="1346"/>
                <a:ext cx="168" cy="3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Line 659"/>
              <p:cNvSpPr>
                <a:spLocks noChangeShapeType="1"/>
              </p:cNvSpPr>
              <p:nvPr/>
            </p:nvSpPr>
            <p:spPr bwMode="auto">
              <a:xfrm>
                <a:off x="3200" y="12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4656" y="3167"/>
              <a:ext cx="419" cy="293"/>
              <a:chOff x="1920" y="1824"/>
              <a:chExt cx="1152" cy="960"/>
            </a:xfrm>
          </p:grpSpPr>
          <p:sp>
            <p:nvSpPr>
              <p:cNvPr id="69" name="AutoShape 661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Line 662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4933" y="3167"/>
              <a:ext cx="419" cy="293"/>
              <a:chOff x="1920" y="1824"/>
              <a:chExt cx="1152" cy="960"/>
            </a:xfrm>
          </p:grpSpPr>
          <p:sp>
            <p:nvSpPr>
              <p:cNvPr id="66" name="AutoShape 665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Line 666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4752" y="3503"/>
              <a:ext cx="319" cy="257"/>
              <a:chOff x="4752" y="3648"/>
              <a:chExt cx="319" cy="343"/>
            </a:xfrm>
          </p:grpSpPr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4752" y="3648"/>
                <a:ext cx="319" cy="191"/>
              </a:xfrm>
              <a:custGeom>
                <a:avLst/>
                <a:gdLst>
                  <a:gd name="T0" fmla="*/ 0 w 319"/>
                  <a:gd name="T1" fmla="*/ 176 h 191"/>
                  <a:gd name="T2" fmla="*/ 24 w 319"/>
                  <a:gd name="T3" fmla="*/ 180 h 191"/>
                  <a:gd name="T4" fmla="*/ 42 w 319"/>
                  <a:gd name="T5" fmla="*/ 184 h 191"/>
                  <a:gd name="T6" fmla="*/ 57 w 319"/>
                  <a:gd name="T7" fmla="*/ 186 h 191"/>
                  <a:gd name="T8" fmla="*/ 73 w 319"/>
                  <a:gd name="T9" fmla="*/ 190 h 191"/>
                  <a:gd name="T10" fmla="*/ 93 w 319"/>
                  <a:gd name="T11" fmla="*/ 190 h 191"/>
                  <a:gd name="T12" fmla="*/ 104 w 319"/>
                  <a:gd name="T13" fmla="*/ 188 h 191"/>
                  <a:gd name="T14" fmla="*/ 110 w 319"/>
                  <a:gd name="T15" fmla="*/ 186 h 191"/>
                  <a:gd name="T16" fmla="*/ 119 w 319"/>
                  <a:gd name="T17" fmla="*/ 186 h 191"/>
                  <a:gd name="T18" fmla="*/ 135 w 319"/>
                  <a:gd name="T19" fmla="*/ 184 h 191"/>
                  <a:gd name="T20" fmla="*/ 146 w 319"/>
                  <a:gd name="T21" fmla="*/ 180 h 191"/>
                  <a:gd name="T22" fmla="*/ 157 w 319"/>
                  <a:gd name="T23" fmla="*/ 178 h 191"/>
                  <a:gd name="T24" fmla="*/ 168 w 319"/>
                  <a:gd name="T25" fmla="*/ 176 h 191"/>
                  <a:gd name="T26" fmla="*/ 177 w 319"/>
                  <a:gd name="T27" fmla="*/ 172 h 191"/>
                  <a:gd name="T28" fmla="*/ 188 w 319"/>
                  <a:gd name="T29" fmla="*/ 168 h 191"/>
                  <a:gd name="T30" fmla="*/ 203 w 319"/>
                  <a:gd name="T31" fmla="*/ 166 h 191"/>
                  <a:gd name="T32" fmla="*/ 214 w 319"/>
                  <a:gd name="T33" fmla="*/ 162 h 191"/>
                  <a:gd name="T34" fmla="*/ 230 w 319"/>
                  <a:gd name="T35" fmla="*/ 158 h 191"/>
                  <a:gd name="T36" fmla="*/ 241 w 319"/>
                  <a:gd name="T37" fmla="*/ 156 h 191"/>
                  <a:gd name="T38" fmla="*/ 260 w 319"/>
                  <a:gd name="T39" fmla="*/ 154 h 191"/>
                  <a:gd name="T40" fmla="*/ 276 w 319"/>
                  <a:gd name="T41" fmla="*/ 152 h 191"/>
                  <a:gd name="T42" fmla="*/ 294 w 319"/>
                  <a:gd name="T43" fmla="*/ 152 h 191"/>
                  <a:gd name="T44" fmla="*/ 318 w 319"/>
                  <a:gd name="T45" fmla="*/ 150 h 191"/>
                  <a:gd name="T46" fmla="*/ 318 w 319"/>
                  <a:gd name="T47" fmla="*/ 0 h 191"/>
                  <a:gd name="T48" fmla="*/ 0 w 319"/>
                  <a:gd name="T49" fmla="*/ 0 h 191"/>
                  <a:gd name="T50" fmla="*/ 0 w 319"/>
                  <a:gd name="T51" fmla="*/ 176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9" h="191">
                    <a:moveTo>
                      <a:pt x="0" y="176"/>
                    </a:moveTo>
                    <a:lnTo>
                      <a:pt x="24" y="180"/>
                    </a:lnTo>
                    <a:lnTo>
                      <a:pt x="42" y="184"/>
                    </a:lnTo>
                    <a:lnTo>
                      <a:pt x="57" y="186"/>
                    </a:lnTo>
                    <a:lnTo>
                      <a:pt x="73" y="190"/>
                    </a:lnTo>
                    <a:lnTo>
                      <a:pt x="93" y="190"/>
                    </a:lnTo>
                    <a:lnTo>
                      <a:pt x="104" y="188"/>
                    </a:lnTo>
                    <a:lnTo>
                      <a:pt x="110" y="186"/>
                    </a:lnTo>
                    <a:lnTo>
                      <a:pt x="119" y="186"/>
                    </a:lnTo>
                    <a:lnTo>
                      <a:pt x="135" y="184"/>
                    </a:lnTo>
                    <a:lnTo>
                      <a:pt x="146" y="180"/>
                    </a:lnTo>
                    <a:lnTo>
                      <a:pt x="157" y="178"/>
                    </a:lnTo>
                    <a:lnTo>
                      <a:pt x="168" y="176"/>
                    </a:lnTo>
                    <a:lnTo>
                      <a:pt x="177" y="172"/>
                    </a:lnTo>
                    <a:lnTo>
                      <a:pt x="188" y="168"/>
                    </a:lnTo>
                    <a:lnTo>
                      <a:pt x="203" y="166"/>
                    </a:lnTo>
                    <a:lnTo>
                      <a:pt x="214" y="162"/>
                    </a:lnTo>
                    <a:lnTo>
                      <a:pt x="230" y="158"/>
                    </a:lnTo>
                    <a:lnTo>
                      <a:pt x="241" y="156"/>
                    </a:lnTo>
                    <a:lnTo>
                      <a:pt x="260" y="154"/>
                    </a:lnTo>
                    <a:lnTo>
                      <a:pt x="276" y="152"/>
                    </a:lnTo>
                    <a:lnTo>
                      <a:pt x="294" y="152"/>
                    </a:lnTo>
                    <a:lnTo>
                      <a:pt x="318" y="150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4776" y="3671"/>
                <a:ext cx="97" cy="320"/>
                <a:chOff x="4112" y="2551"/>
                <a:chExt cx="97" cy="320"/>
              </a:xfrm>
            </p:grpSpPr>
            <p:sp>
              <p:nvSpPr>
                <p:cNvPr id="58" name="Line 671"/>
                <p:cNvSpPr>
                  <a:spLocks noChangeShapeType="1"/>
                </p:cNvSpPr>
                <p:nvPr/>
              </p:nvSpPr>
              <p:spPr bwMode="auto">
                <a:xfrm>
                  <a:off x="4112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Line 672"/>
                <p:cNvSpPr>
                  <a:spLocks noChangeShapeType="1"/>
                </p:cNvSpPr>
                <p:nvPr/>
              </p:nvSpPr>
              <p:spPr bwMode="auto">
                <a:xfrm>
                  <a:off x="4126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Line 673"/>
                <p:cNvSpPr>
                  <a:spLocks noChangeShapeType="1"/>
                </p:cNvSpPr>
                <p:nvPr/>
              </p:nvSpPr>
              <p:spPr bwMode="auto">
                <a:xfrm>
                  <a:off x="4139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" name="Line 674"/>
                <p:cNvSpPr>
                  <a:spLocks noChangeShapeType="1"/>
                </p:cNvSpPr>
                <p:nvPr/>
              </p:nvSpPr>
              <p:spPr bwMode="auto">
                <a:xfrm>
                  <a:off x="4153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Line 675"/>
                <p:cNvSpPr>
                  <a:spLocks noChangeShapeType="1"/>
                </p:cNvSpPr>
                <p:nvPr/>
              </p:nvSpPr>
              <p:spPr bwMode="auto">
                <a:xfrm>
                  <a:off x="4167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Line 676"/>
                <p:cNvSpPr>
                  <a:spLocks noChangeShapeType="1"/>
                </p:cNvSpPr>
                <p:nvPr/>
              </p:nvSpPr>
              <p:spPr bwMode="auto">
                <a:xfrm>
                  <a:off x="4181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677"/>
                <p:cNvSpPr>
                  <a:spLocks noChangeShapeType="1"/>
                </p:cNvSpPr>
                <p:nvPr/>
              </p:nvSpPr>
              <p:spPr bwMode="auto">
                <a:xfrm>
                  <a:off x="4194" y="2551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Line 678"/>
                <p:cNvSpPr>
                  <a:spLocks noChangeShapeType="1"/>
                </p:cNvSpPr>
                <p:nvPr/>
              </p:nvSpPr>
              <p:spPr bwMode="auto">
                <a:xfrm>
                  <a:off x="4209" y="2782"/>
                  <a:ext cx="0" cy="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48" name="Rectangular Callout 147"/>
          <p:cNvSpPr/>
          <p:nvPr/>
        </p:nvSpPr>
        <p:spPr>
          <a:xfrm>
            <a:off x="3262216" y="5021263"/>
            <a:ext cx="1737379" cy="379412"/>
          </a:xfrm>
          <a:prstGeom prst="wedgeRectCallout">
            <a:avLst>
              <a:gd name="adj1" fmla="val 61625"/>
              <a:gd name="adj2" fmla="val -541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100" dirty="0">
                <a:solidFill>
                  <a:srgbClr val="FF3300"/>
                </a:solidFill>
              </a:rPr>
              <a:t>When return sampling by visual checking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6725025" y="2341966"/>
            <a:ext cx="437494" cy="265496"/>
            <a:chOff x="4167299" y="1795264"/>
            <a:chExt cx="437494" cy="265496"/>
          </a:xfrm>
        </p:grpSpPr>
        <p:grpSp>
          <p:nvGrpSpPr>
            <p:cNvPr id="156" name="Group 155"/>
            <p:cNvGrpSpPr>
              <a:grpSpLocks/>
            </p:cNvGrpSpPr>
            <p:nvPr/>
          </p:nvGrpSpPr>
          <p:grpSpPr bwMode="auto">
            <a:xfrm>
              <a:off x="4167299" y="1795264"/>
              <a:ext cx="437494" cy="265496"/>
              <a:chOff x="1920" y="1824"/>
              <a:chExt cx="1152" cy="971"/>
            </a:xfrm>
          </p:grpSpPr>
          <p:sp>
            <p:nvSpPr>
              <p:cNvPr id="159" name="AutoShape 665"/>
              <p:cNvSpPr>
                <a:spLocks noChangeArrowheads="1"/>
              </p:cNvSpPr>
              <p:nvPr/>
            </p:nvSpPr>
            <p:spPr bwMode="auto">
              <a:xfrm>
                <a:off x="1920" y="1835"/>
                <a:ext cx="1152" cy="960"/>
              </a:xfrm>
              <a:prstGeom prst="cube">
                <a:avLst>
                  <a:gd name="adj" fmla="val 50000"/>
                </a:avLst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Line 666"/>
              <p:cNvSpPr>
                <a:spLocks noChangeShapeType="1"/>
              </p:cNvSpPr>
              <p:nvPr/>
            </p:nvSpPr>
            <p:spPr bwMode="auto">
              <a:xfrm flipV="1">
                <a:off x="2256" y="182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Oval 16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157" name="Picture 1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767" y="1838227"/>
              <a:ext cx="266170" cy="8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15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340" y="1937373"/>
              <a:ext cx="266170" cy="8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2" name="テキスト ボックス 16"/>
          <p:cNvSpPr txBox="1"/>
          <p:nvPr/>
        </p:nvSpPr>
        <p:spPr>
          <a:xfrm>
            <a:off x="7686026" y="1998300"/>
            <a:ext cx="111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ja-JP" sz="1100" dirty="0">
                <a:solidFill>
                  <a:srgbClr val="FF0000"/>
                </a:solidFill>
              </a:rPr>
              <a:t>Scan pallet, </a:t>
            </a:r>
          </a:p>
          <a:p>
            <a:pPr>
              <a:buNone/>
            </a:pPr>
            <a:r>
              <a:rPr kumimoji="1" lang="en-US" altLang="ja-JP" sz="1100" dirty="0">
                <a:solidFill>
                  <a:srgbClr val="FF0000"/>
                </a:solidFill>
              </a:rPr>
              <a:t>Model, Serial</a:t>
            </a:r>
          </a:p>
        </p:txBody>
      </p:sp>
      <p:grpSp>
        <p:nvGrpSpPr>
          <p:cNvPr id="170" name="グループ化 30"/>
          <p:cNvGrpSpPr/>
          <p:nvPr/>
        </p:nvGrpSpPr>
        <p:grpSpPr>
          <a:xfrm>
            <a:off x="9504941" y="1942151"/>
            <a:ext cx="981773" cy="664086"/>
            <a:chOff x="1092876" y="1546802"/>
            <a:chExt cx="1123820" cy="946094"/>
          </a:xfrm>
          <a:solidFill>
            <a:srgbClr val="0070C0"/>
          </a:solidFill>
        </p:grpSpPr>
        <p:sp>
          <p:nvSpPr>
            <p:cNvPr id="171" name="正方形/長方形 31"/>
            <p:cNvSpPr/>
            <p:nvPr/>
          </p:nvSpPr>
          <p:spPr>
            <a:xfrm>
              <a:off x="1092876" y="1546802"/>
              <a:ext cx="1123820" cy="730070"/>
            </a:xfrm>
            <a:prstGeom prst="rect">
              <a:avLst/>
            </a:prstGeom>
            <a:grpFill/>
            <a:ln>
              <a:solidFill>
                <a:srgbClr val="47599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正方形/長方形 32"/>
            <p:cNvSpPr/>
            <p:nvPr/>
          </p:nvSpPr>
          <p:spPr>
            <a:xfrm>
              <a:off x="1170387" y="1615480"/>
              <a:ext cx="972809" cy="589384"/>
            </a:xfrm>
            <a:prstGeom prst="rect">
              <a:avLst/>
            </a:prstGeom>
            <a:grpFill/>
            <a:ln>
              <a:solidFill>
                <a:srgbClr val="47599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Packing system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正方形/長方形 33"/>
            <p:cNvSpPr/>
            <p:nvPr/>
          </p:nvSpPr>
          <p:spPr>
            <a:xfrm>
              <a:off x="1092876" y="2384884"/>
              <a:ext cx="1123820" cy="108012"/>
            </a:xfrm>
            <a:prstGeom prst="rect">
              <a:avLst/>
            </a:prstGeom>
            <a:grpFill/>
            <a:ln>
              <a:solidFill>
                <a:srgbClr val="47599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74" name="正方形/長方形 34"/>
            <p:cNvSpPr/>
            <p:nvPr/>
          </p:nvSpPr>
          <p:spPr>
            <a:xfrm>
              <a:off x="1447146" y="2276872"/>
              <a:ext cx="409510" cy="108012"/>
            </a:xfrm>
            <a:prstGeom prst="rect">
              <a:avLst/>
            </a:prstGeom>
            <a:grpFill/>
            <a:ln>
              <a:solidFill>
                <a:srgbClr val="47599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76" name="Down Arrow 175"/>
          <p:cNvSpPr/>
          <p:nvPr/>
        </p:nvSpPr>
        <p:spPr>
          <a:xfrm rot="16200000" flipH="1">
            <a:off x="8920217" y="1936032"/>
            <a:ext cx="411304" cy="64006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7781924" y="3826183"/>
            <a:ext cx="533400" cy="52480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テキスト ボックス 16"/>
          <p:cNvSpPr txBox="1"/>
          <p:nvPr/>
        </p:nvSpPr>
        <p:spPr>
          <a:xfrm>
            <a:off x="8230733" y="3904949"/>
            <a:ext cx="247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ja-JP" sz="1100" dirty="0">
                <a:solidFill>
                  <a:srgbClr val="FF0000"/>
                </a:solidFill>
              </a:rPr>
              <a:t>automatically create daily report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8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3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    OQC Sampling Management</a:t>
            </a:r>
            <a:endParaRPr kumimoji="1" lang="ja-JP" altLang="en-US" sz="3600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9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80" name="Rectangle 59"/>
          <p:cNvSpPr>
            <a:spLocks noChangeArrowheads="1"/>
          </p:cNvSpPr>
          <p:nvPr/>
        </p:nvSpPr>
        <p:spPr bwMode="auto">
          <a:xfrm>
            <a:off x="9445900" y="76200"/>
            <a:ext cx="993501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5/19</a:t>
            </a:r>
          </a:p>
        </p:txBody>
      </p:sp>
      <p:sp>
        <p:nvSpPr>
          <p:cNvPr id="150" name="角丸四角形 7"/>
          <p:cNvSpPr/>
          <p:nvPr/>
        </p:nvSpPr>
        <p:spPr>
          <a:xfrm>
            <a:off x="6594232" y="1821742"/>
            <a:ext cx="3971064" cy="898266"/>
          </a:xfrm>
          <a:prstGeom prst="roundRect">
            <a:avLst>
              <a:gd name="adj" fmla="val 813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2750146" y="1356429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 dirty="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151" name="AutoShape 6"/>
          <p:cNvSpPr>
            <a:spLocks noChangeArrowheads="1"/>
          </p:cNvSpPr>
          <p:nvPr/>
        </p:nvSpPr>
        <p:spPr bwMode="auto">
          <a:xfrm>
            <a:off x="3773660" y="609600"/>
            <a:ext cx="263467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Van Dung (ISG)</a:t>
            </a:r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auto">
          <a:xfrm>
            <a:off x="6427305" y="609600"/>
            <a:ext cx="154015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01/Nov/2014</a:t>
            </a:r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auto">
          <a:xfrm>
            <a:off x="7988653" y="609600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auto">
          <a:xfrm>
            <a:off x="1518589" y="609600"/>
            <a:ext cx="223830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Nguyen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Mung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(OQC)</a:t>
            </a:r>
          </a:p>
        </p:txBody>
      </p:sp>
      <p:sp>
        <p:nvSpPr>
          <p:cNvPr id="163" name="AutoShape 6"/>
          <p:cNvSpPr>
            <a:spLocks noChangeArrowheads="1"/>
          </p:cNvSpPr>
          <p:nvPr/>
        </p:nvSpPr>
        <p:spPr bwMode="auto">
          <a:xfrm>
            <a:off x="8970912" y="609601"/>
            <a:ext cx="1697088" cy="27338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41745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1600200" y="1541463"/>
            <a:ext cx="8991600" cy="5164137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553200" y="1557338"/>
            <a:ext cx="0" cy="5148262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676400" y="5681471"/>
            <a:ext cx="4800600" cy="977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Use pen to write down on hard copy paper,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 easily make mistake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by writing wrong information.</a:t>
            </a:r>
          </a:p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When problem happens, 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it’s difficult to search in check sheet</a:t>
            </a:r>
            <a:endParaRPr lang="en-US" altLang="en-US" sz="14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29401" y="5681655"/>
            <a:ext cx="3840163" cy="981364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1.     Scan model, serial of abnormal product on weight machine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AutoNum type="arabicPeriod" startAt="2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To be </a:t>
            </a:r>
            <a:r>
              <a:rPr lang="en-US" altLang="en-US" sz="14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easy for checking abnormal serial daily and category by category</a:t>
            </a:r>
          </a:p>
        </p:txBody>
      </p:sp>
      <p:sp>
        <p:nvSpPr>
          <p:cNvPr id="41" name="Rectangle 257"/>
          <p:cNvSpPr>
            <a:spLocks noChangeArrowheads="1"/>
          </p:cNvSpPr>
          <p:nvPr/>
        </p:nvSpPr>
        <p:spPr bwMode="auto">
          <a:xfrm>
            <a:off x="1752600" y="123826"/>
            <a:ext cx="1447800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600" kern="0" dirty="0">
                <a:solidFill>
                  <a:srgbClr val="FFFFFF"/>
                </a:solidFill>
                <a:latin typeface="Arial" charset="0"/>
                <a:cs typeface="Arial" charset="0"/>
              </a:rPr>
              <a:t>Report items</a:t>
            </a:r>
            <a:r>
              <a:rPr kumimoji="1" lang="en-US" altLang="ja-JP" kern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600200" y="990562"/>
            <a:ext cx="8991600" cy="32140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■Store sample product when being checked by QC, IPQC, Production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4" y="1844056"/>
            <a:ext cx="4514850" cy="37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49" y="1784350"/>
            <a:ext cx="3395663" cy="171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Down Arrow 34"/>
          <p:cNvSpPr/>
          <p:nvPr/>
        </p:nvSpPr>
        <p:spPr>
          <a:xfrm>
            <a:off x="8013148" y="3551238"/>
            <a:ext cx="838200" cy="209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9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86" y="3802064"/>
            <a:ext cx="3643312" cy="1773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7559123" y="2317750"/>
            <a:ext cx="2541588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8749749" y="1897064"/>
            <a:ext cx="1327005" cy="379412"/>
          </a:xfrm>
          <a:prstGeom prst="wedgeRectCallout">
            <a:avLst>
              <a:gd name="adj1" fmla="val -40076"/>
              <a:gd name="adj2" fmla="val 2517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100" dirty="0">
                <a:solidFill>
                  <a:srgbClr val="FF3300"/>
                </a:solidFill>
              </a:rPr>
              <a:t>Scan barcode of Model, Serial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2514600" y="5196490"/>
            <a:ext cx="1816420" cy="379412"/>
          </a:xfrm>
          <a:prstGeom prst="wedgeRectCallout">
            <a:avLst>
              <a:gd name="adj1" fmla="val -11371"/>
              <a:gd name="adj2" fmla="val -320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100" dirty="0">
                <a:solidFill>
                  <a:srgbClr val="FF3300"/>
                </a:solidFill>
              </a:rPr>
              <a:t>Input remark manually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71722" y="3581400"/>
            <a:ext cx="990600" cy="7048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テキスト ボックス 16"/>
          <p:cNvSpPr txBox="1"/>
          <p:nvPr/>
        </p:nvSpPr>
        <p:spPr>
          <a:xfrm>
            <a:off x="7638498" y="3811588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ja-JP" sz="1100" dirty="0">
                <a:solidFill>
                  <a:srgbClr val="FF0000"/>
                </a:solidFill>
              </a:rPr>
              <a:t>Automatically summary daily report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3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Remark Abnormal Serial</a:t>
            </a:r>
            <a:endParaRPr kumimoji="1" lang="ja-JP" altLang="en-US" sz="3600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9472612" y="76200"/>
            <a:ext cx="966788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6/19</a:t>
            </a:r>
          </a:p>
        </p:txBody>
      </p:sp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2719388" y="1366838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4025349" y="609690"/>
            <a:ext cx="263467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Van Dung (ISG)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689448" y="609690"/>
            <a:ext cx="154015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03/Mar/2015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8260016" y="609690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536712" y="609690"/>
            <a:ext cx="246213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Nguyen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Phuong (DECT)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9244012" y="616228"/>
            <a:ext cx="1423988" cy="26778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5805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1600200" y="1709738"/>
            <a:ext cx="8991600" cy="4995862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553200" y="1709738"/>
            <a:ext cx="0" cy="4995862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676400" y="5486400"/>
            <a:ext cx="4800600" cy="1208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Can’t control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when pallet is enough</a:t>
            </a:r>
          </a:p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Storing PCSs information on check sheet takes much time and operator easily make mistake</a:t>
            </a:r>
          </a:p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When something happens, it’s 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difficult to find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where is PCS</a:t>
            </a:r>
            <a:endParaRPr lang="en-US" altLang="en-US" sz="1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29401" y="5497295"/>
            <a:ext cx="3840163" cy="1132106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Place barcode field on Weight sys, </a:t>
            </a:r>
            <a:r>
              <a:rPr lang="en-US" altLang="en-US" sz="14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auto remind when pallet is full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Access portal to check result daily(capacity, download PCSs on pallet), </a:t>
            </a:r>
          </a:p>
        </p:txBody>
      </p:sp>
      <p:sp>
        <p:nvSpPr>
          <p:cNvPr id="41" name="Rectangle 257"/>
          <p:cNvSpPr>
            <a:spLocks noChangeArrowheads="1"/>
          </p:cNvSpPr>
          <p:nvPr/>
        </p:nvSpPr>
        <p:spPr bwMode="auto">
          <a:xfrm>
            <a:off x="1752600" y="123826"/>
            <a:ext cx="1447800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600" kern="0" dirty="0">
                <a:solidFill>
                  <a:srgbClr val="FFFFFF"/>
                </a:solidFill>
                <a:latin typeface="Arial" charset="0"/>
                <a:cs typeface="Arial" charset="0"/>
              </a:rPr>
              <a:t>Report items</a:t>
            </a:r>
            <a:r>
              <a:rPr kumimoji="1" lang="en-US" altLang="ja-JP" kern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590964" y="990600"/>
            <a:ext cx="8991600" cy="32084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Control AIO products by Pallet information on Weight system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44832"/>
            <a:ext cx="3570432" cy="16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AutoShape 67"/>
          <p:cNvSpPr>
            <a:spLocks noChangeArrowheads="1"/>
          </p:cNvSpPr>
          <p:nvPr/>
        </p:nvSpPr>
        <p:spPr bwMode="auto">
          <a:xfrm>
            <a:off x="3361676" y="2890044"/>
            <a:ext cx="2133600" cy="493713"/>
          </a:xfrm>
          <a:prstGeom prst="wedgeRoundRectCallout">
            <a:avLst>
              <a:gd name="adj1" fmla="val 32106"/>
              <a:gd name="adj2" fmla="val -199032"/>
              <a:gd name="adj3" fmla="val 16667"/>
            </a:avLst>
          </a:prstGeom>
          <a:solidFill>
            <a:srgbClr val="FFFF00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vi-VN" sz="1200" dirty="0">
                <a:solidFill>
                  <a:srgbClr val="FF3300"/>
                </a:solidFill>
                <a:latin typeface="Arial" panose="020B0604020202020204" pitchFamily="34" charset="0"/>
              </a:rPr>
              <a:t>No pallet information</a:t>
            </a:r>
          </a:p>
        </p:txBody>
      </p:sp>
      <p:pic>
        <p:nvPicPr>
          <p:cNvPr id="1435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771901"/>
            <a:ext cx="3689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90" y="3619984"/>
            <a:ext cx="4025900" cy="185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AutoShape 67"/>
          <p:cNvSpPr>
            <a:spLocks noChangeArrowheads="1"/>
          </p:cNvSpPr>
          <p:nvPr/>
        </p:nvSpPr>
        <p:spPr bwMode="auto">
          <a:xfrm>
            <a:off x="4124170" y="4412457"/>
            <a:ext cx="2133600" cy="839787"/>
          </a:xfrm>
          <a:prstGeom prst="wedgeRoundRectCallout">
            <a:avLst>
              <a:gd name="adj1" fmla="val -71208"/>
              <a:gd name="adj2" fmla="val -86308"/>
              <a:gd name="adj3" fmla="val 16667"/>
            </a:avLst>
          </a:prstGeom>
          <a:solidFill>
            <a:srgbClr val="FFFF00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vi-VN" sz="1200" dirty="0">
                <a:solidFill>
                  <a:srgbClr val="FF3300"/>
                </a:solidFill>
                <a:latin typeface="Arial" panose="020B0604020202020204" pitchFamily="34" charset="0"/>
              </a:rPr>
              <a:t>Pallet information is store manually on check sheet paper</a:t>
            </a:r>
          </a:p>
        </p:txBody>
      </p:sp>
      <p:pic>
        <p:nvPicPr>
          <p:cNvPr id="1435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71" y="1900100"/>
            <a:ext cx="34305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Down Arrow 25"/>
          <p:cNvSpPr/>
          <p:nvPr/>
        </p:nvSpPr>
        <p:spPr>
          <a:xfrm>
            <a:off x="8068345" y="4061619"/>
            <a:ext cx="838200" cy="2921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87445" y="2187438"/>
            <a:ext cx="1714500" cy="8778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817873" y="2438262"/>
            <a:ext cx="1117600" cy="612775"/>
          </a:xfrm>
          <a:prstGeom prst="wedgeRectCallout">
            <a:avLst>
              <a:gd name="adj1" fmla="val 131956"/>
              <a:gd name="adj2" fmla="val -224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3300"/>
                </a:solidFill>
              </a:rPr>
              <a:t>Place barcode field</a:t>
            </a:r>
          </a:p>
        </p:txBody>
      </p:sp>
      <p:sp>
        <p:nvSpPr>
          <p:cNvPr id="14358" name="AutoShape 67"/>
          <p:cNvSpPr>
            <a:spLocks noChangeArrowheads="1"/>
          </p:cNvSpPr>
          <p:nvPr/>
        </p:nvSpPr>
        <p:spPr bwMode="auto">
          <a:xfrm>
            <a:off x="8026400" y="4811714"/>
            <a:ext cx="2374900" cy="522287"/>
          </a:xfrm>
          <a:prstGeom prst="wedgeRoundRectCallout">
            <a:avLst>
              <a:gd name="adj1" fmla="val -75963"/>
              <a:gd name="adj2" fmla="val -17861"/>
              <a:gd name="adj3" fmla="val 16667"/>
            </a:avLst>
          </a:prstGeom>
          <a:solidFill>
            <a:srgbClr val="FFFF00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vi-VN" sz="1200">
                <a:solidFill>
                  <a:srgbClr val="FF3300"/>
                </a:solidFill>
                <a:latin typeface="Arial" panose="020B0604020202020204" pitchFamily="34" charset="0"/>
              </a:rPr>
              <a:t>Check pallet no on WEB</a:t>
            </a:r>
          </a:p>
        </p:txBody>
      </p:sp>
      <p:pic>
        <p:nvPicPr>
          <p:cNvPr id="14359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057" y="2360474"/>
            <a:ext cx="1600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3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Enhanced Shrink System</a:t>
            </a:r>
            <a:endParaRPr kumimoji="1" lang="ja-JP" altLang="en-US" sz="3600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9393238" y="76200"/>
            <a:ext cx="1046162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7/19</a:t>
            </a:r>
          </a:p>
        </p:txBody>
      </p: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2640014" y="1370057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810000" y="648924"/>
            <a:ext cx="2667000" cy="2818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Van Dung [ISG]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6490253" y="648924"/>
            <a:ext cx="152901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24/Nov/2014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8028508" y="648924"/>
            <a:ext cx="886892" cy="27976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1540909" y="649484"/>
            <a:ext cx="2246931" cy="28133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Hoang Viet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Thien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 [AIO]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8906545" y="641351"/>
            <a:ext cx="1752219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09945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280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endParaRPr kumimoji="1" lang="en-US" altLang="ja-JP" sz="280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1550504" y="1500808"/>
            <a:ext cx="8991600" cy="5246688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8437" name="Group 11"/>
          <p:cNvGrpSpPr>
            <a:grpSpLocks/>
          </p:cNvGrpSpPr>
          <p:nvPr/>
        </p:nvGrpSpPr>
        <p:grpSpPr bwMode="auto">
          <a:xfrm>
            <a:off x="2719389" y="1308652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324600" y="1337296"/>
            <a:ext cx="0" cy="5410200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700696" y="5764697"/>
            <a:ext cx="4547704" cy="899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when network problem, ISG takes long time</a:t>
            </a:r>
          </a:p>
          <a:p>
            <a:pPr eaLnBrk="1" hangingPunct="1"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The result may be not correctly in some system.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38349" y="5764697"/>
            <a:ext cx="4044467" cy="892149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No need to copy by USB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Result update automatically, data correct.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Saving : 20 hours/month ~ 40$*12 = </a:t>
            </a:r>
            <a:r>
              <a:rPr lang="en-US" altLang="en-US" sz="1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480$/year</a:t>
            </a:r>
          </a:p>
        </p:txBody>
      </p:sp>
      <p:sp>
        <p:nvSpPr>
          <p:cNvPr id="41" name="Rectangle 257"/>
          <p:cNvSpPr>
            <a:spLocks noChangeArrowheads="1"/>
          </p:cNvSpPr>
          <p:nvPr/>
        </p:nvSpPr>
        <p:spPr bwMode="auto">
          <a:xfrm>
            <a:off x="1752600" y="123826"/>
            <a:ext cx="1447800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600" kern="0" dirty="0">
                <a:solidFill>
                  <a:srgbClr val="FFFFFF"/>
                </a:solidFill>
                <a:latin typeface="Arial" charset="0"/>
                <a:cs typeface="Arial" charset="0"/>
              </a:rPr>
              <a:t>Report items</a:t>
            </a:r>
            <a:r>
              <a:rPr kumimoji="1" lang="en-US" altLang="ja-JP" kern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540565" y="923418"/>
            <a:ext cx="9127435" cy="34480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Develop tool, set schedule daily run synchronize between client and Server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863480" y="4290028"/>
            <a:ext cx="1492250" cy="662686"/>
          </a:xfrm>
          <a:prstGeom prst="wedgeRectCallout">
            <a:avLst>
              <a:gd name="adj1" fmla="val 76836"/>
              <a:gd name="adj2" fmla="val 409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3300"/>
                </a:solidFill>
              </a:rPr>
              <a:t>ISG members have to data offline by USB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3391969" y="3636688"/>
            <a:ext cx="838200" cy="6090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24000" y="28288"/>
            <a:ext cx="9144000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      Synchronize offline production result</a:t>
            </a:r>
            <a:endParaRPr kumimoji="1" lang="ja-JP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9939130" y="102153"/>
            <a:ext cx="6096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4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3773660" y="609600"/>
            <a:ext cx="263467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 Develop team [ISG]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427305" y="609600"/>
            <a:ext cx="154015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01/Aug/2015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7988653" y="609600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1518589" y="609600"/>
            <a:ext cx="223830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8970912" y="609601"/>
            <a:ext cx="1697088" cy="27338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480 $/year</a:t>
            </a:r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32" y="4753453"/>
            <a:ext cx="587711" cy="7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72" y="4487225"/>
            <a:ext cx="592756" cy="6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右矢印 13"/>
          <p:cNvSpPr/>
          <p:nvPr/>
        </p:nvSpPr>
        <p:spPr>
          <a:xfrm>
            <a:off x="4230170" y="4459907"/>
            <a:ext cx="770831" cy="504056"/>
          </a:xfrm>
          <a:prstGeom prst="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Result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27" y="4337992"/>
            <a:ext cx="587711" cy="7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5028311" y="4973509"/>
            <a:ext cx="1333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1400" b="1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58" name="角丸四角形 7"/>
          <p:cNvSpPr/>
          <p:nvPr/>
        </p:nvSpPr>
        <p:spPr>
          <a:xfrm>
            <a:off x="1784014" y="4218761"/>
            <a:ext cx="4311987" cy="140680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598018" y="3163501"/>
            <a:ext cx="921212" cy="284218"/>
            <a:chOff x="1553871" y="694214"/>
            <a:chExt cx="921212" cy="296691"/>
          </a:xfrm>
        </p:grpSpPr>
        <p:pic>
          <p:nvPicPr>
            <p:cNvPr id="68" name="Picture 80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871" y="714522"/>
              <a:ext cx="521598" cy="232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図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750" y="704736"/>
              <a:ext cx="220333" cy="286169"/>
            </a:xfrm>
            <a:prstGeom prst="rect">
              <a:avLst/>
            </a:prstGeom>
          </p:spPr>
        </p:pic>
        <p:sp>
          <p:nvSpPr>
            <p:cNvPr id="70" name="二等辺三角形 7172"/>
            <p:cNvSpPr>
              <a:spLocks noChangeArrowheads="1"/>
            </p:cNvSpPr>
            <p:nvPr/>
          </p:nvSpPr>
          <p:spPr bwMode="auto">
            <a:xfrm rot="5400000">
              <a:off x="2066641" y="694482"/>
              <a:ext cx="164830" cy="16429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Text Box 250"/>
          <p:cNvSpPr txBox="1">
            <a:spLocks noChangeArrowheads="1"/>
          </p:cNvSpPr>
          <p:nvPr/>
        </p:nvSpPr>
        <p:spPr bwMode="auto">
          <a:xfrm>
            <a:off x="3538629" y="3268967"/>
            <a:ext cx="24225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None/>
            </a:pPr>
            <a:r>
              <a:rPr kumimoji="1" lang="en-US" altLang="ja-JP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Weight check </a:t>
            </a:r>
            <a:r>
              <a:rPr lang="en-US" altLang="ja-JP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data (.CSV)</a:t>
            </a:r>
            <a:endParaRPr kumimoji="1" lang="en-US" altLang="ja-JP" sz="14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90" name="Picture 89" descr="C:\Users\5152784\AppData\Local\Microsoft\Windows\Temporary Internet Files\Content.IE5\WXO7ZCLN\MC9004417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75" y="3454934"/>
            <a:ext cx="575981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33"/>
          <p:cNvSpPr txBox="1">
            <a:spLocks noChangeArrowheads="1"/>
          </p:cNvSpPr>
          <p:nvPr/>
        </p:nvSpPr>
        <p:spPr bwMode="auto">
          <a:xfrm>
            <a:off x="8190432" y="5393047"/>
            <a:ext cx="1333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1400" b="1" dirty="0">
                <a:latin typeface="Arial" charset="0"/>
                <a:cs typeface="Arial" charset="0"/>
              </a:rPr>
              <a:t>Server</a:t>
            </a:r>
          </a:p>
        </p:txBody>
      </p:sp>
      <p:cxnSp>
        <p:nvCxnSpPr>
          <p:cNvPr id="4" name="Straight Connector 3"/>
          <p:cNvCxnSpPr>
            <a:stCxn id="76" idx="2"/>
            <a:endCxn id="76" idx="2"/>
          </p:cNvCxnSpPr>
          <p:nvPr/>
        </p:nvCxnSpPr>
        <p:spPr>
          <a:xfrm>
            <a:off x="3596982" y="24461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24194" y="1813862"/>
            <a:ext cx="4271807" cy="1899587"/>
            <a:chOff x="300193" y="1813861"/>
            <a:chExt cx="4271807" cy="1899587"/>
          </a:xfrm>
        </p:grpSpPr>
        <p:sp>
          <p:nvSpPr>
            <p:cNvPr id="65" name="AutoShape 764"/>
            <p:cNvSpPr>
              <a:spLocks noChangeArrowheads="1"/>
            </p:cNvSpPr>
            <p:nvPr/>
          </p:nvSpPr>
          <p:spPr bwMode="auto">
            <a:xfrm>
              <a:off x="2413056" y="2196171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1</a:t>
              </a:r>
            </a:p>
          </p:txBody>
        </p:sp>
        <p:sp>
          <p:nvSpPr>
            <p:cNvPr id="66" name="AutoShape 764"/>
            <p:cNvSpPr>
              <a:spLocks noChangeArrowheads="1"/>
            </p:cNvSpPr>
            <p:nvPr/>
          </p:nvSpPr>
          <p:spPr bwMode="auto">
            <a:xfrm>
              <a:off x="2413056" y="2556845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2</a:t>
              </a:r>
            </a:p>
          </p:txBody>
        </p:sp>
        <p:sp>
          <p:nvSpPr>
            <p:cNvPr id="67" name="AutoShape 764"/>
            <p:cNvSpPr>
              <a:spLocks noChangeArrowheads="1"/>
            </p:cNvSpPr>
            <p:nvPr/>
          </p:nvSpPr>
          <p:spPr bwMode="auto">
            <a:xfrm>
              <a:off x="2400437" y="2908382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3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0193" y="1813861"/>
              <a:ext cx="4271807" cy="1899587"/>
              <a:chOff x="300193" y="1813861"/>
              <a:chExt cx="4271807" cy="1899587"/>
            </a:xfrm>
          </p:grpSpPr>
          <p:sp>
            <p:nvSpPr>
              <p:cNvPr id="63" name="角丸四角形 7"/>
              <p:cNvSpPr/>
              <p:nvPr/>
            </p:nvSpPr>
            <p:spPr>
              <a:xfrm>
                <a:off x="300193" y="1813861"/>
                <a:ext cx="4271807" cy="1899587"/>
              </a:xfrm>
              <a:prstGeom prst="roundRect">
                <a:avLst>
                  <a:gd name="adj" fmla="val 8130"/>
                </a:avLst>
              </a:prstGeom>
              <a:noFill/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50297" y="2174701"/>
                <a:ext cx="2056166" cy="984256"/>
                <a:chOff x="350297" y="2174701"/>
                <a:chExt cx="2056166" cy="984256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350297" y="2174701"/>
                  <a:ext cx="2056166" cy="984256"/>
                  <a:chOff x="323934" y="968729"/>
                  <a:chExt cx="2056166" cy="1049550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23934" y="982411"/>
                    <a:ext cx="830525" cy="996498"/>
                    <a:chOff x="905061" y="1297986"/>
                    <a:chExt cx="899020" cy="996498"/>
                  </a:xfrm>
                </p:grpSpPr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905062" y="1297986"/>
                      <a:ext cx="899019" cy="25737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1</a:t>
                      </a: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905061" y="1655971"/>
                      <a:ext cx="895730" cy="25737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2</a:t>
                      </a: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905062" y="2037112"/>
                      <a:ext cx="895549" cy="25737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3</a:t>
                      </a:r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266454" y="968729"/>
                    <a:ext cx="1113646" cy="1049550"/>
                    <a:chOff x="337789" y="812061"/>
                    <a:chExt cx="1444625" cy="1600200"/>
                  </a:xfrm>
                </p:grpSpPr>
                <p:sp>
                  <p:nvSpPr>
                    <p:cNvPr id="73" name="Line 7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2124924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Line 7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1632799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Line 7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1056536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76" name="Picture 768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840636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7" name="Picture 769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1435949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8" name="Picture 770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1999511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9" name="Picture 8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3189" y="812061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0" name="Picture 84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27" y="1358161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1" name="Picture 8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7789" y="1902674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82" name="AutoShape 848"/>
                    <p:cNvCxnSpPr>
                      <a:cxnSpLocks noChangeShapeType="1"/>
                      <a:endCxn id="76" idx="1"/>
                    </p:cNvCxnSpPr>
                    <p:nvPr/>
                  </p:nvCxnSpPr>
                  <p:spPr bwMode="auto">
                    <a:xfrm flipV="1">
                      <a:off x="656877" y="1047011"/>
                      <a:ext cx="404812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3" name="AutoShape 84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723552" y="1572474"/>
                      <a:ext cx="404812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4" name="AutoShape 85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52114" y="2137624"/>
                      <a:ext cx="404813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170044" y="2369741"/>
                  <a:ext cx="0" cy="2457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179067" y="2755594"/>
                  <a:ext cx="0" cy="2457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7" name="Group 116"/>
          <p:cNvGrpSpPr/>
          <p:nvPr/>
        </p:nvGrpSpPr>
        <p:grpSpPr>
          <a:xfrm>
            <a:off x="6609039" y="1853199"/>
            <a:ext cx="3873777" cy="1899587"/>
            <a:chOff x="300193" y="1813861"/>
            <a:chExt cx="4271807" cy="1899587"/>
          </a:xfrm>
        </p:grpSpPr>
        <p:sp>
          <p:nvSpPr>
            <p:cNvPr id="118" name="AutoShape 764"/>
            <p:cNvSpPr>
              <a:spLocks noChangeArrowheads="1"/>
            </p:cNvSpPr>
            <p:nvPr/>
          </p:nvSpPr>
          <p:spPr bwMode="auto">
            <a:xfrm>
              <a:off x="2413056" y="2196171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1</a:t>
              </a:r>
            </a:p>
          </p:txBody>
        </p:sp>
        <p:sp>
          <p:nvSpPr>
            <p:cNvPr id="119" name="AutoShape 764"/>
            <p:cNvSpPr>
              <a:spLocks noChangeArrowheads="1"/>
            </p:cNvSpPr>
            <p:nvPr/>
          </p:nvSpPr>
          <p:spPr bwMode="auto">
            <a:xfrm>
              <a:off x="2413056" y="2556845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2</a:t>
              </a:r>
            </a:p>
          </p:txBody>
        </p:sp>
        <p:sp>
          <p:nvSpPr>
            <p:cNvPr id="120" name="AutoShape 764"/>
            <p:cNvSpPr>
              <a:spLocks noChangeArrowheads="1"/>
            </p:cNvSpPr>
            <p:nvPr/>
          </p:nvSpPr>
          <p:spPr bwMode="auto">
            <a:xfrm>
              <a:off x="2400437" y="2908382"/>
              <a:ext cx="1990606" cy="327073"/>
            </a:xfrm>
            <a:prstGeom prst="flowChartMultidocumen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ja-JP" sz="1050" dirty="0">
                  <a:latin typeface="Arial" panose="020B0604020202020204" pitchFamily="34" charset="0"/>
                  <a:ea typeface="MS Gothic" panose="020B0609070205080204" pitchFamily="49" charset="-128"/>
                </a:rPr>
                <a:t>Result Line 3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00193" y="1813861"/>
              <a:ext cx="4271807" cy="1899587"/>
              <a:chOff x="300193" y="1813861"/>
              <a:chExt cx="4271807" cy="1899587"/>
            </a:xfrm>
          </p:grpSpPr>
          <p:sp>
            <p:nvSpPr>
              <p:cNvPr id="122" name="角丸四角形 7"/>
              <p:cNvSpPr/>
              <p:nvPr/>
            </p:nvSpPr>
            <p:spPr>
              <a:xfrm>
                <a:off x="300193" y="1813861"/>
                <a:ext cx="4271807" cy="1899587"/>
              </a:xfrm>
              <a:prstGeom prst="roundRect">
                <a:avLst>
                  <a:gd name="adj" fmla="val 8130"/>
                </a:avLst>
              </a:prstGeom>
              <a:noFill/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50297" y="2174701"/>
                <a:ext cx="2056166" cy="984256"/>
                <a:chOff x="350297" y="2174701"/>
                <a:chExt cx="2056166" cy="984256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350297" y="2174701"/>
                  <a:ext cx="2056166" cy="984256"/>
                  <a:chOff x="323934" y="968729"/>
                  <a:chExt cx="2056166" cy="1049550"/>
                </a:xfrm>
              </p:grpSpPr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323934" y="982411"/>
                    <a:ext cx="830525" cy="996498"/>
                    <a:chOff x="905061" y="1297986"/>
                    <a:chExt cx="899020" cy="996498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905062" y="1297986"/>
                      <a:ext cx="899019" cy="25737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1</a:t>
                      </a:r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905061" y="1655971"/>
                      <a:ext cx="895730" cy="25737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2</a:t>
                      </a:r>
                    </a:p>
                  </p:txBody>
                </p:sp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905062" y="2037112"/>
                      <a:ext cx="895549" cy="25737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3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266454" y="968729"/>
                    <a:ext cx="1113646" cy="1049550"/>
                    <a:chOff x="337789" y="812061"/>
                    <a:chExt cx="1444625" cy="1600200"/>
                  </a:xfrm>
                </p:grpSpPr>
                <p:sp>
                  <p:nvSpPr>
                    <p:cNvPr id="129" name="Line 7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2124924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Line 7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1632799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Line 7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514" y="1056536"/>
                      <a:ext cx="2159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32" name="Picture 768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840636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3" name="Picture 769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1435949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4" name="Picture 770" descr="j04289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1689" y="1999511"/>
                      <a:ext cx="576263" cy="4127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5" name="Picture 83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3189" y="812061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36" name="Picture 84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27" y="1358161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37" name="Picture 8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7789" y="1902674"/>
                      <a:ext cx="36195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00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38" name="AutoShape 848"/>
                    <p:cNvCxnSpPr>
                      <a:cxnSpLocks noChangeShapeType="1"/>
                      <a:endCxn id="132" idx="1"/>
                    </p:cNvCxnSpPr>
                    <p:nvPr/>
                  </p:nvCxnSpPr>
                  <p:spPr bwMode="auto">
                    <a:xfrm flipV="1">
                      <a:off x="656877" y="1047011"/>
                      <a:ext cx="404812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9" name="AutoShape 84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723552" y="1572474"/>
                      <a:ext cx="404812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0" name="AutoShape 85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52114" y="2137624"/>
                      <a:ext cx="404813" cy="98425"/>
                    </a:xfrm>
                    <a:prstGeom prst="curvedConnector3">
                      <a:avLst>
                        <a:gd name="adj1" fmla="val 49806"/>
                      </a:avLst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170044" y="2369741"/>
                  <a:ext cx="0" cy="2457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179067" y="2755594"/>
                  <a:ext cx="0" cy="2457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5" name="Right Arrow 144"/>
          <p:cNvSpPr/>
          <p:nvPr/>
        </p:nvSpPr>
        <p:spPr>
          <a:xfrm rot="5400000">
            <a:off x="7972128" y="2314630"/>
            <a:ext cx="976905" cy="4044467"/>
          </a:xfrm>
          <a:prstGeom prst="rightArrow">
            <a:avLst>
              <a:gd name="adj1" fmla="val 50000"/>
              <a:gd name="adj2" fmla="val 5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Auto synchronize</a:t>
            </a:r>
          </a:p>
          <a:p>
            <a:pPr algn="ctr"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 data daily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12" y="4106166"/>
            <a:ext cx="521112" cy="5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ja-JP" sz="280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endParaRPr kumimoji="1" lang="en-US" altLang="ja-JP" sz="280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1550504" y="1500808"/>
            <a:ext cx="8991600" cy="5246688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ja-JP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360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8437" name="Group 11"/>
          <p:cNvGrpSpPr>
            <a:grpSpLocks/>
          </p:cNvGrpSpPr>
          <p:nvPr/>
        </p:nvGrpSpPr>
        <p:grpSpPr bwMode="auto">
          <a:xfrm>
            <a:off x="2719389" y="1308652"/>
            <a:ext cx="6753225" cy="412750"/>
            <a:chOff x="1846" y="1046"/>
            <a:chExt cx="3142" cy="26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846" y="1056"/>
              <a:ext cx="90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◆Before</a:t>
              </a:r>
              <a:endParaRPr kumimoji="1" lang="en-US" altLang="ja-JP" sz="2000">
                <a:solidFill>
                  <a:srgbClr val="FFFFFF"/>
                </a:solidFill>
                <a:latin typeface="ＭＳ Ｐゴシック" panose="020B0600070205080204" pitchFamily="34" charset="-128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04" y="1046"/>
              <a:ext cx="884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ja-JP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Ｐゴシック" panose="020B0600070205080204" pitchFamily="34" charset="-128"/>
                </a:rPr>
                <a:t>After</a:t>
              </a:r>
            </a:p>
          </p:txBody>
        </p:sp>
      </p:grp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324600" y="1337296"/>
            <a:ext cx="0" cy="5410200"/>
          </a:xfrm>
          <a:prstGeom prst="line">
            <a:avLst/>
          </a:prstGeom>
          <a:noFill/>
          <a:ln w="25400" cmpd="dbl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vi-VN">
              <a:solidFill>
                <a:prstClr val="black"/>
              </a:solidFill>
              <a:latin typeface="Arial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700696" y="5764697"/>
            <a:ext cx="4547704" cy="899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Takes time for summarize </a:t>
            </a:r>
            <a:r>
              <a:rPr lang="en-US" altLang="en-US" sz="1400" dirty="0">
                <a:solidFill>
                  <a:srgbClr val="000000"/>
                </a:solidFill>
              </a:rPr>
              <a:t>30’/Category </a:t>
            </a:r>
            <a:endParaRPr lang="en-US" altLang="en-US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There are 6 categories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38349" y="5764697"/>
            <a:ext cx="4044467" cy="892149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Visualization , accuracy and necessary .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Just takes 10 seconds/Cat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Saving  ~:  71.6 hours/month</a:t>
            </a:r>
          </a:p>
        </p:txBody>
      </p:sp>
      <p:sp>
        <p:nvSpPr>
          <p:cNvPr id="41" name="Rectangle 257"/>
          <p:cNvSpPr>
            <a:spLocks noChangeArrowheads="1"/>
          </p:cNvSpPr>
          <p:nvPr/>
        </p:nvSpPr>
        <p:spPr bwMode="auto">
          <a:xfrm>
            <a:off x="1752600" y="123826"/>
            <a:ext cx="1447800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600" kern="0" dirty="0">
                <a:solidFill>
                  <a:srgbClr val="FFFFFF"/>
                </a:solidFill>
                <a:latin typeface="Arial" charset="0"/>
                <a:cs typeface="Arial" charset="0"/>
              </a:rPr>
              <a:t>Report items</a:t>
            </a:r>
            <a:r>
              <a:rPr kumimoji="1" lang="en-US" altLang="ja-JP" kern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540565" y="923418"/>
            <a:ext cx="9127435" cy="34480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Auto get production result to show monthly production progress visualization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24000" y="28288"/>
            <a:ext cx="9144000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     Production Progress Visualization</a:t>
            </a:r>
            <a:endParaRPr kumimoji="1" lang="ja-JP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Rectangle 257"/>
          <p:cNvSpPr>
            <a:spLocks noChangeArrowheads="1"/>
          </p:cNvSpPr>
          <p:nvPr/>
        </p:nvSpPr>
        <p:spPr bwMode="auto">
          <a:xfrm>
            <a:off x="1752600" y="76201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>
                <a:solidFill>
                  <a:srgbClr val="FFFFFF"/>
                </a:solidFill>
                <a:ea typeface="ＭＳ Ｐゴシック" panose="020B0600070205080204" pitchFamily="34" charset="-128"/>
              </a:rPr>
              <a:t>Report items</a:t>
            </a:r>
            <a:r>
              <a:rPr kumimoji="1" lang="en-US" altLang="ja-JP" sz="180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9769476" y="76200"/>
            <a:ext cx="669925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200" dirty="0">
                <a:solidFill>
                  <a:srgbClr val="FFFFFF"/>
                </a:solidFill>
              </a:rPr>
              <a:t>Page 6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3773660" y="609600"/>
            <a:ext cx="263467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 Develop team [ISG]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427305" y="609600"/>
            <a:ext cx="154015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Dec/2015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7988653" y="609600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1518589" y="609600"/>
            <a:ext cx="2238303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8970912" y="609601"/>
            <a:ext cx="1697088" cy="27338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71.6 hours/month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r="49334" b="9364"/>
          <a:stretch/>
        </p:blipFill>
        <p:spPr>
          <a:xfrm>
            <a:off x="1864255" y="2853334"/>
            <a:ext cx="4114839" cy="2766512"/>
          </a:xfrm>
          <a:prstGeom prst="rect">
            <a:avLst/>
          </a:prstGeom>
        </p:spPr>
      </p:pic>
      <p:sp>
        <p:nvSpPr>
          <p:cNvPr id="44" name="Flowchart: Multidocument 43"/>
          <p:cNvSpPr/>
          <p:nvPr/>
        </p:nvSpPr>
        <p:spPr>
          <a:xfrm>
            <a:off x="3508742" y="1746416"/>
            <a:ext cx="1802389" cy="760573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Form 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1676834" y="1803050"/>
            <a:ext cx="1430624" cy="711200"/>
          </a:xfrm>
          <a:prstGeom prst="wedgeRectCallout">
            <a:avLst>
              <a:gd name="adj1" fmla="val 160469"/>
              <a:gd name="adj2" fmla="val -2445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rgbClr val="FF3300"/>
                </a:solidFill>
              </a:rPr>
              <a:t>Input Plan &amp; production result by manual</a:t>
            </a:r>
          </a:p>
        </p:txBody>
      </p:sp>
      <p:sp>
        <p:nvSpPr>
          <p:cNvPr id="51" name="下矢印 1"/>
          <p:cNvSpPr/>
          <p:nvPr/>
        </p:nvSpPr>
        <p:spPr>
          <a:xfrm>
            <a:off x="2521933" y="2394296"/>
            <a:ext cx="3744416" cy="792189"/>
          </a:xfrm>
          <a:prstGeom prst="downArrow">
            <a:avLst>
              <a:gd name="adj1" fmla="val 50000"/>
              <a:gd name="adj2" fmla="val 63889"/>
            </a:avLst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SG" dirty="0"/>
              <a:t>send email daily </a:t>
            </a:r>
          </a:p>
        </p:txBody>
      </p:sp>
      <p:sp>
        <p:nvSpPr>
          <p:cNvPr id="95" name="角丸四角形 7"/>
          <p:cNvSpPr/>
          <p:nvPr/>
        </p:nvSpPr>
        <p:spPr>
          <a:xfrm>
            <a:off x="6362921" y="1763818"/>
            <a:ext cx="4133146" cy="1422666"/>
          </a:xfrm>
          <a:prstGeom prst="roundRect">
            <a:avLst>
              <a:gd name="adj" fmla="val 8130"/>
            </a:avLst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68489" y="1934576"/>
            <a:ext cx="2618511" cy="1225868"/>
            <a:chOff x="5351346" y="1795832"/>
            <a:chExt cx="3675676" cy="1429568"/>
          </a:xfrm>
        </p:grpSpPr>
        <p:grpSp>
          <p:nvGrpSpPr>
            <p:cNvPr id="97" name="Group 96"/>
            <p:cNvGrpSpPr/>
            <p:nvPr/>
          </p:nvGrpSpPr>
          <p:grpSpPr>
            <a:xfrm>
              <a:off x="5351346" y="1795832"/>
              <a:ext cx="3083168" cy="1429568"/>
              <a:chOff x="468563" y="1626667"/>
              <a:chExt cx="2654889" cy="1953008"/>
            </a:xfrm>
          </p:grpSpPr>
          <p:sp>
            <p:nvSpPr>
              <p:cNvPr id="101" name="Line 834"/>
              <p:cNvSpPr>
                <a:spLocks noChangeShapeType="1"/>
              </p:cNvSpPr>
              <p:nvPr/>
            </p:nvSpPr>
            <p:spPr bwMode="auto">
              <a:xfrm>
                <a:off x="1430588" y="2642667"/>
                <a:ext cx="0" cy="3270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33"/>
              <p:cNvSpPr>
                <a:spLocks noChangeShapeType="1"/>
              </p:cNvSpPr>
              <p:nvPr/>
            </p:nvSpPr>
            <p:spPr bwMode="auto">
              <a:xfrm>
                <a:off x="1430588" y="2071167"/>
                <a:ext cx="0" cy="3270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250"/>
              <p:cNvSpPr txBox="1">
                <a:spLocks noChangeArrowheads="1"/>
              </p:cNvSpPr>
              <p:nvPr/>
            </p:nvSpPr>
            <p:spPr bwMode="auto">
              <a:xfrm>
                <a:off x="476500" y="3089336"/>
                <a:ext cx="1867675" cy="490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buNone/>
                </a:pPr>
                <a:r>
                  <a:rPr kumimoji="1" lang="en-US" altLang="ja-JP" sz="1400" b="1" u="sng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Weight PCs</a:t>
                </a:r>
              </a:p>
            </p:txBody>
          </p:sp>
          <p:sp>
            <p:nvSpPr>
              <p:cNvPr id="104" name="Line 750"/>
              <p:cNvSpPr>
                <a:spLocks noChangeShapeType="1"/>
              </p:cNvSpPr>
              <p:nvPr/>
            </p:nvSpPr>
            <p:spPr bwMode="auto">
              <a:xfrm>
                <a:off x="1786473" y="1665488"/>
                <a:ext cx="0" cy="1657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756"/>
              <p:cNvSpPr>
                <a:spLocks noChangeArrowheads="1"/>
              </p:cNvSpPr>
              <p:nvPr/>
            </p:nvSpPr>
            <p:spPr bwMode="auto">
              <a:xfrm>
                <a:off x="1815592" y="2865709"/>
                <a:ext cx="1285888" cy="347717"/>
              </a:xfrm>
              <a:prstGeom prst="flowChartMultidocumen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r>
                  <a:rPr kumimoji="1" lang="en-US" altLang="ja-JP" sz="1200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Actual result</a:t>
                </a:r>
              </a:p>
            </p:txBody>
          </p:sp>
          <p:sp>
            <p:nvSpPr>
              <p:cNvPr id="106" name="AutoShape 763"/>
              <p:cNvSpPr>
                <a:spLocks noChangeArrowheads="1"/>
              </p:cNvSpPr>
              <p:nvPr/>
            </p:nvSpPr>
            <p:spPr bwMode="auto">
              <a:xfrm>
                <a:off x="1815592" y="2302150"/>
                <a:ext cx="1285888" cy="347717"/>
              </a:xfrm>
              <a:prstGeom prst="flowChartMultidocumen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r>
                  <a:rPr kumimoji="1" lang="en-US" altLang="ja-JP" sz="1200" dirty="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Actual result</a:t>
                </a:r>
              </a:p>
            </p:txBody>
          </p:sp>
          <p:sp>
            <p:nvSpPr>
              <p:cNvPr id="107" name="AutoShape 764"/>
              <p:cNvSpPr>
                <a:spLocks noChangeArrowheads="1"/>
              </p:cNvSpPr>
              <p:nvPr/>
            </p:nvSpPr>
            <p:spPr bwMode="auto">
              <a:xfrm>
                <a:off x="1837570" y="1738327"/>
                <a:ext cx="1285882" cy="347717"/>
              </a:xfrm>
              <a:prstGeom prst="flowChartMultidocumen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r>
                  <a:rPr kumimoji="1" lang="en-US" altLang="ja-JP" sz="1050" dirty="0">
                    <a:latin typeface="Arial" panose="020B0604020202020204" pitchFamily="34" charset="0"/>
                    <a:ea typeface="MS Gothic" panose="020B0609070205080204" pitchFamily="49" charset="-128"/>
                  </a:rPr>
                  <a:t>Actual result</a:t>
                </a:r>
              </a:p>
            </p:txBody>
          </p:sp>
          <p:sp>
            <p:nvSpPr>
              <p:cNvPr id="108" name="Line 765"/>
              <p:cNvSpPr>
                <a:spLocks noChangeShapeType="1"/>
              </p:cNvSpPr>
              <p:nvPr/>
            </p:nvSpPr>
            <p:spPr bwMode="auto">
              <a:xfrm>
                <a:off x="1540428" y="2939531"/>
                <a:ext cx="215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766"/>
              <p:cNvSpPr>
                <a:spLocks noChangeShapeType="1"/>
              </p:cNvSpPr>
              <p:nvPr/>
            </p:nvSpPr>
            <p:spPr bwMode="auto">
              <a:xfrm>
                <a:off x="1540428" y="2447405"/>
                <a:ext cx="215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767"/>
              <p:cNvSpPr>
                <a:spLocks noChangeShapeType="1"/>
              </p:cNvSpPr>
              <p:nvPr/>
            </p:nvSpPr>
            <p:spPr bwMode="auto">
              <a:xfrm>
                <a:off x="1540428" y="1871142"/>
                <a:ext cx="215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1" name="Picture 768" descr="j042894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890" y="1655242"/>
                <a:ext cx="576263" cy="41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769" descr="j042894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890" y="2250555"/>
                <a:ext cx="576263" cy="41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770" descr="j042894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890" y="2814117"/>
                <a:ext cx="576263" cy="41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83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963" y="1626667"/>
                <a:ext cx="361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1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84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501" y="2172767"/>
                <a:ext cx="361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1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84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563" y="2717280"/>
                <a:ext cx="361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1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9" name="Line 846"/>
              <p:cNvSpPr>
                <a:spLocks noChangeShapeType="1"/>
              </p:cNvSpPr>
              <p:nvPr/>
            </p:nvSpPr>
            <p:spPr bwMode="auto">
              <a:xfrm>
                <a:off x="646363" y="1988617"/>
                <a:ext cx="0" cy="3270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847"/>
              <p:cNvSpPr>
                <a:spLocks noChangeShapeType="1"/>
              </p:cNvSpPr>
              <p:nvPr/>
            </p:nvSpPr>
            <p:spPr bwMode="auto">
              <a:xfrm>
                <a:off x="657476" y="2531542"/>
                <a:ext cx="0" cy="3270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1" name="AutoShape 848"/>
              <p:cNvCxnSpPr>
                <a:cxnSpLocks noChangeShapeType="1"/>
              </p:cNvCxnSpPr>
              <p:nvPr/>
            </p:nvCxnSpPr>
            <p:spPr bwMode="auto">
              <a:xfrm flipV="1">
                <a:off x="693536" y="1861617"/>
                <a:ext cx="404812" cy="98426"/>
              </a:xfrm>
              <a:prstGeom prst="curvedConnector3">
                <a:avLst>
                  <a:gd name="adj1" fmla="val 49806"/>
                </a:avLst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849"/>
              <p:cNvCxnSpPr>
                <a:cxnSpLocks noChangeShapeType="1"/>
              </p:cNvCxnSpPr>
              <p:nvPr/>
            </p:nvCxnSpPr>
            <p:spPr bwMode="auto">
              <a:xfrm flipV="1">
                <a:off x="760209" y="2387080"/>
                <a:ext cx="404812" cy="98426"/>
              </a:xfrm>
              <a:prstGeom prst="curvedConnector3">
                <a:avLst>
                  <a:gd name="adj1" fmla="val 49806"/>
                </a:avLst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850"/>
              <p:cNvCxnSpPr>
                <a:cxnSpLocks noChangeShapeType="1"/>
              </p:cNvCxnSpPr>
              <p:nvPr/>
            </p:nvCxnSpPr>
            <p:spPr bwMode="auto">
              <a:xfrm flipV="1">
                <a:off x="688771" y="2952230"/>
                <a:ext cx="404813" cy="98426"/>
              </a:xfrm>
              <a:prstGeom prst="curvedConnector3">
                <a:avLst>
                  <a:gd name="adj1" fmla="val 49806"/>
                </a:avLst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0" name="Line 836"/>
            <p:cNvSpPr>
              <a:spLocks noChangeShapeType="1"/>
            </p:cNvSpPr>
            <p:nvPr/>
          </p:nvSpPr>
          <p:spPr bwMode="auto">
            <a:xfrm>
              <a:off x="6891864" y="1811941"/>
              <a:ext cx="2135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53" y="3564942"/>
            <a:ext cx="4099963" cy="2082347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>
            <a:off x="7816695" y="3171406"/>
            <a:ext cx="981380" cy="50131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円柱 252"/>
          <p:cNvSpPr/>
          <p:nvPr/>
        </p:nvSpPr>
        <p:spPr>
          <a:xfrm>
            <a:off x="6402669" y="2345155"/>
            <a:ext cx="637113" cy="57545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lang="en-SG" sz="110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AutoShape 41"/>
          <p:cNvSpPr>
            <a:spLocks noChangeArrowheads="1"/>
          </p:cNvSpPr>
          <p:nvPr/>
        </p:nvSpPr>
        <p:spPr bwMode="auto">
          <a:xfrm>
            <a:off x="9753600" y="2057401"/>
            <a:ext cx="702378" cy="722693"/>
          </a:xfrm>
          <a:prstGeom prst="flowChartMagneticDisk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accent2"/>
                </a:solidFill>
              </a:rPr>
              <a:t>Weight</a:t>
            </a:r>
          </a:p>
        </p:txBody>
      </p:sp>
      <p:sp>
        <p:nvSpPr>
          <p:cNvPr id="127" name="TextBox 33"/>
          <p:cNvSpPr txBox="1">
            <a:spLocks noChangeArrowheads="1"/>
          </p:cNvSpPr>
          <p:nvPr/>
        </p:nvSpPr>
        <p:spPr bwMode="auto">
          <a:xfrm>
            <a:off x="6417723" y="1757651"/>
            <a:ext cx="631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Input </a:t>
            </a:r>
          </a:p>
          <a:p>
            <a:pPr>
              <a:buNone/>
            </a:pPr>
            <a:r>
              <a:rPr lang="en-US" altLang="ja-JP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Plus 10"/>
          <p:cNvSpPr/>
          <p:nvPr/>
        </p:nvSpPr>
        <p:spPr>
          <a:xfrm>
            <a:off x="7048472" y="2044254"/>
            <a:ext cx="580546" cy="5886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1176</Words>
  <Application>Microsoft Office PowerPoint</Application>
  <PresentationFormat>Widescreen</PresentationFormat>
  <Paragraphs>236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HGP創英角ｺﾞｼｯｸUB</vt:lpstr>
      <vt:lpstr>MS Gothic</vt:lpstr>
      <vt:lpstr>MS PGothic</vt:lpstr>
      <vt:lpstr>MS PGothic</vt:lpstr>
      <vt:lpstr>SimSun</vt:lpstr>
      <vt:lpstr>Yu Gothic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Minh Nguyen Nhu</cp:lastModifiedBy>
  <cp:revision>18</cp:revision>
  <dcterms:created xsi:type="dcterms:W3CDTF">2022-11-17T02:01:39Z</dcterms:created>
  <dcterms:modified xsi:type="dcterms:W3CDTF">2024-07-29T04:16:02Z</dcterms:modified>
</cp:coreProperties>
</file>