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B6FA-6179-4A7F-BC14-A03B4F8B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E3F73-F4A5-4F76-9ADE-295E60BFD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7E692-6585-4F49-8DBB-75A5966C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08/02/2024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726DF-120E-40D4-B66E-AFAC67AC4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35FC0-62B9-4753-AAFE-D460268C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8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E113-070A-4A60-B475-1F42A66C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00D8B-0B57-47DE-934C-E33CC0732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2BFC3-1886-4D0F-88AF-8A3C178A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08/02/2024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88E75-4999-46C3-BB68-40E878AD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62438-E4D7-49BB-92F8-5D2BD58D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25992-760E-4AA0-9B15-30D2C8F9B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5D138-6647-407D-9618-36CCF42B3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8B2A-319F-475C-9DCF-7B8BB0D0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08/02/2024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73540-ECAB-44AC-9CC1-BD0AC7B9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36269-95CF-4B92-B901-1C4DE295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5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AE95-A62F-45AD-953B-2CC11854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BFC9F-D977-4070-9055-077EEDAB1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36B09-B4C2-4EE3-BD00-C2648824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08/02/2024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734E5-AF6E-4AE1-956F-A936F351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98A26-6734-4291-81C1-5524AA80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5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066CA-4068-48F0-ABF3-A3AC004AD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61EC4-9450-4FA3-81A5-02AB9E382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C01EB-066A-47B3-85A6-D45B25FF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08/02/2024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DB157-0A04-41CB-881C-12A6C267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33DE0-EE26-4238-B87F-53630D43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0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06B1B-4F62-42DF-89E9-AF58C426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96044-2676-49BF-B3CB-CF66463DE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845F1-D4A7-460E-86DB-F32C0A0D7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EE74B-9FC4-4648-9E5A-CD832B9A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08/02/2024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8D06B-BEB7-452A-AAE3-BD1F92A7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D5675-514C-49EB-9AA8-5EFC5AB7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0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A23B-AB94-4CD6-AE61-BD536DE2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E3F29-847E-473A-B052-FBB91AE37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D0881-8112-416F-B459-1A47793EE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35348-4FDC-49B5-80C2-D9FD4F402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7BB361-C189-425D-821E-DE1CB9D9C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74A70-5078-4B34-A1A2-BBE00547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08/02/2024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DBD94-832F-4230-9743-64A6E9FCC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4B7BBC-C00C-4B7B-866A-257DD6A4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0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EF6C-9B41-4C7B-956B-167597E8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59DD8-B28A-4E56-A9CF-E3094A2E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08/02/2024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63DD4-9E00-43DA-8E8F-0A8B4C4F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B26B7-3979-40FD-9527-21A40115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9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CCB15-740A-4944-A549-B6DFFBCF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08/02/2024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B6E19-AE2B-4BAB-B961-FD34356C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F440B-31C2-4339-846C-36F45056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5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4FB9-BE6E-4654-A4EE-8FA9BB9C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E3DAA-5916-4428-8B56-97D2C2308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E126B-FDE5-4C11-8CAA-D0D2CA77F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4B47-0BA4-41EA-A4CA-2170A21B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08/02/2024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C1CB6-ED55-4986-8670-81859FFF3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E4A2B-9B8B-457C-B3BA-78C33AB9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9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429E-1C67-4EAE-9B8B-AA19DC65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69813-B482-4960-BE5B-30B1CEADB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08E0F-5463-42E0-97A3-329FC4911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0E047-F1D9-42EE-85DF-DAD81376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08/02/2024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6DF11-8F86-49A3-B9B8-6B971C73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F3F58-0CC3-4D5F-BABC-1B40BA6C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2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62B0C-4CC4-4D99-A3CE-B8811679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AA561-D7F3-4412-A1FA-46AE91B4C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CE839-EE89-4A3D-81C2-7DCB1445C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112FC-22C5-4D05-A608-60B5CF1D83E4}" type="datetimeFigureOut">
              <a:rPr lang="en-US" smtClean="0"/>
              <a:t>08/02/2024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A2ADD-33E3-4833-8907-3A4A5BC95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86A7E-2324-4861-9DD7-898AD337F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9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1266E6-5EF2-40AE-B145-8F3D84816A27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Re-check Lot NG (Lot Out &amp; Lot NG in process)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69468D-576A-49BE-8267-00EF22D23B8D}"/>
              </a:ext>
            </a:extLst>
          </p:cNvPr>
          <p:cNvSpPr txBox="1"/>
          <p:nvPr/>
        </p:nvSpPr>
        <p:spPr>
          <a:xfrm>
            <a:off x="672801" y="1560016"/>
            <a:ext cx="18998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NG Lot</a:t>
            </a:r>
          </a:p>
          <a:p>
            <a:pPr algn="ctr"/>
            <a:r>
              <a:rPr lang="en-US" dirty="0"/>
              <a:t>Q’ty: 1000pcs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6AED7F-0A93-4775-AF5C-61CEB00949D7}"/>
              </a:ext>
            </a:extLst>
          </p:cNvPr>
          <p:cNvSpPr txBox="1"/>
          <p:nvPr/>
        </p:nvSpPr>
        <p:spPr>
          <a:xfrm>
            <a:off x="469987" y="655995"/>
            <a:ext cx="2230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Day1: Incoming/Process 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48E95F-6477-4331-A935-0D480F998351}"/>
              </a:ext>
            </a:extLst>
          </p:cNvPr>
          <p:cNvSpPr txBox="1"/>
          <p:nvPr/>
        </p:nvSpPr>
        <p:spPr>
          <a:xfrm>
            <a:off x="672801" y="3361106"/>
            <a:ext cx="189983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Kho NG</a:t>
            </a:r>
          </a:p>
          <a:p>
            <a:pPr algn="ctr"/>
            <a:r>
              <a:rPr lang="en-US" dirty="0"/>
              <a:t>Q’ty: 1000pcs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7C1F540-EB5D-4DC1-AD7A-CFD34B97340E}"/>
              </a:ext>
            </a:extLst>
          </p:cNvPr>
          <p:cNvCxnSpPr>
            <a:stCxn id="63" idx="2"/>
            <a:endCxn id="65" idx="0"/>
          </p:cNvCxnSpPr>
          <p:nvPr/>
        </p:nvCxnSpPr>
        <p:spPr>
          <a:xfrm>
            <a:off x="1622716" y="2206347"/>
            <a:ext cx="0" cy="1154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AB93922-4DA3-4E03-A409-440D815C6F0B}"/>
              </a:ext>
            </a:extLst>
          </p:cNvPr>
          <p:cNvSpPr txBox="1"/>
          <p:nvPr/>
        </p:nvSpPr>
        <p:spPr>
          <a:xfrm>
            <a:off x="3986672" y="1318110"/>
            <a:ext cx="15287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Kéo</a:t>
            </a:r>
            <a:r>
              <a:rPr lang="en-US" dirty="0"/>
              <a:t> ra</a:t>
            </a:r>
          </a:p>
          <a:p>
            <a:pPr algn="ctr"/>
            <a:r>
              <a:rPr lang="en-US" dirty="0"/>
              <a:t>500pcs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23246EB-0055-429B-B576-8EC222D8EC99}"/>
              </a:ext>
            </a:extLst>
          </p:cNvPr>
          <p:cNvSpPr txBox="1"/>
          <p:nvPr/>
        </p:nvSpPr>
        <p:spPr>
          <a:xfrm>
            <a:off x="5018486" y="824270"/>
            <a:ext cx="152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Day2: Sorting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895319E-7D0F-4A0E-A767-18F096CAE429}"/>
              </a:ext>
            </a:extLst>
          </p:cNvPr>
          <p:cNvCxnSpPr>
            <a:cxnSpLocks/>
            <a:stCxn id="69" idx="2"/>
            <a:endCxn id="75" idx="0"/>
          </p:cNvCxnSpPr>
          <p:nvPr/>
        </p:nvCxnSpPr>
        <p:spPr>
          <a:xfrm rot="5400000">
            <a:off x="3840203" y="1920728"/>
            <a:ext cx="867151" cy="954577"/>
          </a:xfrm>
          <a:prstGeom prst="bentConnector3">
            <a:avLst>
              <a:gd name="adj1" fmla="val 744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3C456B1-1AA9-4BA9-9BE3-BEBA87CECC50}"/>
              </a:ext>
            </a:extLst>
          </p:cNvPr>
          <p:cNvSpPr txBox="1"/>
          <p:nvPr/>
        </p:nvSpPr>
        <p:spPr>
          <a:xfrm>
            <a:off x="3226489" y="2831592"/>
            <a:ext cx="1140000" cy="668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OK</a:t>
            </a:r>
          </a:p>
          <a:p>
            <a:pPr algn="ctr"/>
            <a:r>
              <a:rPr lang="en-US" dirty="0"/>
              <a:t>200pcs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E18E845-737C-4FB1-8787-32DAC0C20F07}"/>
              </a:ext>
            </a:extLst>
          </p:cNvPr>
          <p:cNvSpPr txBox="1"/>
          <p:nvPr/>
        </p:nvSpPr>
        <p:spPr>
          <a:xfrm>
            <a:off x="6512336" y="1451952"/>
            <a:ext cx="121446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Kho NG</a:t>
            </a:r>
          </a:p>
          <a:p>
            <a:pPr algn="ctr"/>
            <a:r>
              <a:rPr lang="en-US" dirty="0"/>
              <a:t>500pcs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66B28E9-25C8-4A6F-8FC8-4A76B6DD48CC}"/>
              </a:ext>
            </a:extLst>
          </p:cNvPr>
          <p:cNvSpPr txBox="1"/>
          <p:nvPr/>
        </p:nvSpPr>
        <p:spPr>
          <a:xfrm>
            <a:off x="6547274" y="2845709"/>
            <a:ext cx="1214466" cy="643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 err="1">
                <a:solidFill>
                  <a:srgbClr val="FF0000"/>
                </a:solidFill>
              </a:rPr>
              <a:t>Trả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lại</a:t>
            </a:r>
            <a:r>
              <a:rPr lang="en-US" dirty="0">
                <a:solidFill>
                  <a:srgbClr val="FF0000"/>
                </a:solidFill>
              </a:rPr>
              <a:t> NG</a:t>
            </a:r>
          </a:p>
          <a:p>
            <a:r>
              <a:rPr lang="en-US" dirty="0">
                <a:solidFill>
                  <a:srgbClr val="FF0000"/>
                </a:solidFill>
              </a:rPr>
              <a:t>300pcs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C49FD3F-EF44-4560-A608-1ADF92A65A82}"/>
              </a:ext>
            </a:extLst>
          </p:cNvPr>
          <p:cNvSpPr txBox="1"/>
          <p:nvPr/>
        </p:nvSpPr>
        <p:spPr>
          <a:xfrm>
            <a:off x="3202474" y="4382724"/>
            <a:ext cx="1214466" cy="64633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Kho OK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300pcs</a:t>
            </a:r>
          </a:p>
        </p:txBody>
      </p:sp>
      <p:cxnSp>
        <p:nvCxnSpPr>
          <p:cNvPr id="115" name="Straight Arrow Connector 70">
            <a:extLst>
              <a:ext uri="{FF2B5EF4-FFF2-40B4-BE49-F238E27FC236}">
                <a16:creationId xmlns:a16="http://schemas.microsoft.com/office/drawing/2014/main" id="{8B86D359-E576-4743-882D-EFCF85D5C961}"/>
              </a:ext>
            </a:extLst>
          </p:cNvPr>
          <p:cNvCxnSpPr>
            <a:cxnSpLocks/>
            <a:stCxn id="75" idx="2"/>
            <a:endCxn id="113" idx="0"/>
          </p:cNvCxnSpPr>
          <p:nvPr/>
        </p:nvCxnSpPr>
        <p:spPr>
          <a:xfrm rot="16200000" flipH="1">
            <a:off x="3361631" y="3934647"/>
            <a:ext cx="882935" cy="132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A9626B18-5027-4482-83D1-B2E227F9408C}"/>
              </a:ext>
            </a:extLst>
          </p:cNvPr>
          <p:cNvSpPr txBox="1"/>
          <p:nvPr/>
        </p:nvSpPr>
        <p:spPr>
          <a:xfrm>
            <a:off x="5150249" y="2845709"/>
            <a:ext cx="997045" cy="643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NG</a:t>
            </a:r>
          </a:p>
          <a:p>
            <a:r>
              <a:rPr lang="en-US" dirty="0"/>
              <a:t>300pcs</a:t>
            </a:r>
          </a:p>
        </p:txBody>
      </p:sp>
      <p:cxnSp>
        <p:nvCxnSpPr>
          <p:cNvPr id="144" name="Straight Arrow Connector 70">
            <a:extLst>
              <a:ext uri="{FF2B5EF4-FFF2-40B4-BE49-F238E27FC236}">
                <a16:creationId xmlns:a16="http://schemas.microsoft.com/office/drawing/2014/main" id="{6FFC1EC8-E79F-447E-A6D1-81B2672D7A08}"/>
              </a:ext>
            </a:extLst>
          </p:cNvPr>
          <p:cNvCxnSpPr>
            <a:cxnSpLocks/>
            <a:stCxn id="69" idx="2"/>
            <a:endCxn id="139" idx="0"/>
          </p:cNvCxnSpPr>
          <p:nvPr/>
        </p:nvCxnSpPr>
        <p:spPr>
          <a:xfrm rot="16200000" flipH="1">
            <a:off x="4759285" y="1956222"/>
            <a:ext cx="881268" cy="897706"/>
          </a:xfrm>
          <a:prstGeom prst="bentConnector3">
            <a:avLst>
              <a:gd name="adj1" fmla="val 730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ight Brace 152">
            <a:extLst>
              <a:ext uri="{FF2B5EF4-FFF2-40B4-BE49-F238E27FC236}">
                <a16:creationId xmlns:a16="http://schemas.microsoft.com/office/drawing/2014/main" id="{7E692820-CE4E-4DE3-8ADB-A7A8660A299A}"/>
              </a:ext>
            </a:extLst>
          </p:cNvPr>
          <p:cNvSpPr/>
          <p:nvPr/>
        </p:nvSpPr>
        <p:spPr>
          <a:xfrm rot="5400000">
            <a:off x="4646677" y="2816572"/>
            <a:ext cx="172219" cy="1601087"/>
          </a:xfrm>
          <a:prstGeom prst="rightBrace">
            <a:avLst>
              <a:gd name="adj1" fmla="val 5056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B8E5D49-8715-460F-8F64-5A7A97BEC463}"/>
              </a:ext>
            </a:extLst>
          </p:cNvPr>
          <p:cNvSpPr txBox="1"/>
          <p:nvPr/>
        </p:nvSpPr>
        <p:spPr>
          <a:xfrm>
            <a:off x="4188197" y="3664624"/>
            <a:ext cx="2470475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Hiện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biệt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</a:t>
            </a:r>
            <a:r>
              <a:rPr lang="vi-VN" dirty="0">
                <a:solidFill>
                  <a:srgbClr val="FF0000"/>
                </a:solidFill>
              </a:rPr>
              <a:t>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thế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lk</a:t>
            </a:r>
            <a:r>
              <a:rPr lang="en-US" dirty="0">
                <a:solidFill>
                  <a:srgbClr val="FF0000"/>
                </a:solidFill>
              </a:rPr>
              <a:t> OK/NG?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789DF7E-C1F6-47EF-8E66-0E57ED4B4F8F}"/>
              </a:ext>
            </a:extLst>
          </p:cNvPr>
          <p:cNvSpPr txBox="1"/>
          <p:nvPr/>
        </p:nvSpPr>
        <p:spPr>
          <a:xfrm>
            <a:off x="2759956" y="3608513"/>
            <a:ext cx="12267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E-Chop </a:t>
            </a:r>
            <a:r>
              <a:rPr lang="en-US" sz="1400" dirty="0" err="1">
                <a:solidFill>
                  <a:srgbClr val="0000FF"/>
                </a:solidFill>
              </a:rPr>
              <a:t>trên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b="1" dirty="0">
                <a:solidFill>
                  <a:srgbClr val="0000FF"/>
                </a:solidFill>
              </a:rPr>
              <a:t>“Recheck card”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9082266-47A5-4526-9723-DAD5170027BA}"/>
              </a:ext>
            </a:extLst>
          </p:cNvPr>
          <p:cNvSpPr txBox="1"/>
          <p:nvPr/>
        </p:nvSpPr>
        <p:spPr>
          <a:xfrm>
            <a:off x="9885134" y="1605564"/>
            <a:ext cx="15287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Kéo</a:t>
            </a:r>
            <a:r>
              <a:rPr lang="en-US" dirty="0"/>
              <a:t> ra</a:t>
            </a:r>
          </a:p>
          <a:p>
            <a:pPr algn="ctr"/>
            <a:r>
              <a:rPr lang="en-US" dirty="0"/>
              <a:t>400pcs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7B9D148-28EE-4C9F-B7DB-F4AB6DF46B0D}"/>
              </a:ext>
            </a:extLst>
          </p:cNvPr>
          <p:cNvSpPr txBox="1"/>
          <p:nvPr/>
        </p:nvSpPr>
        <p:spPr>
          <a:xfrm>
            <a:off x="9859150" y="797752"/>
            <a:ext cx="152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Day3: Sorting</a:t>
            </a:r>
          </a:p>
        </p:txBody>
      </p:sp>
      <p:sp>
        <p:nvSpPr>
          <p:cNvPr id="160" name="Right Brace 159">
            <a:extLst>
              <a:ext uri="{FF2B5EF4-FFF2-40B4-BE49-F238E27FC236}">
                <a16:creationId xmlns:a16="http://schemas.microsoft.com/office/drawing/2014/main" id="{57CD0C53-B904-4BF4-96C3-301E1AA98CE9}"/>
              </a:ext>
            </a:extLst>
          </p:cNvPr>
          <p:cNvSpPr/>
          <p:nvPr/>
        </p:nvSpPr>
        <p:spPr>
          <a:xfrm>
            <a:off x="7763109" y="1622402"/>
            <a:ext cx="229448" cy="1516327"/>
          </a:xfrm>
          <a:prstGeom prst="rightBrace">
            <a:avLst>
              <a:gd name="adj1" fmla="val 5056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A2FB55D-A4F5-4135-8245-9F61F7A7042A}"/>
              </a:ext>
            </a:extLst>
          </p:cNvPr>
          <p:cNvCxnSpPr>
            <a:cxnSpLocks/>
            <a:stCxn id="160" idx="1"/>
            <a:endCxn id="158" idx="1"/>
          </p:cNvCxnSpPr>
          <p:nvPr/>
        </p:nvCxnSpPr>
        <p:spPr>
          <a:xfrm flipV="1">
            <a:off x="7992557" y="1928730"/>
            <a:ext cx="1892577" cy="451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65EC657-41E2-408C-883E-3E6BEAA2F1ED}"/>
              </a:ext>
            </a:extLst>
          </p:cNvPr>
          <p:cNvSpPr/>
          <p:nvPr/>
        </p:nvSpPr>
        <p:spPr>
          <a:xfrm>
            <a:off x="2872960" y="1302326"/>
            <a:ext cx="6446079" cy="4027049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0985FC4-F59A-4DA4-8A7C-6EAC4CAE5A9E}"/>
              </a:ext>
            </a:extLst>
          </p:cNvPr>
          <p:cNvSpPr/>
          <p:nvPr/>
        </p:nvSpPr>
        <p:spPr>
          <a:xfrm>
            <a:off x="248193" y="1302326"/>
            <a:ext cx="2472663" cy="402705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B0A04B5-D315-44CB-A2DC-967E4C93014D}"/>
              </a:ext>
            </a:extLst>
          </p:cNvPr>
          <p:cNvSpPr/>
          <p:nvPr/>
        </p:nvSpPr>
        <p:spPr>
          <a:xfrm>
            <a:off x="9428357" y="1302326"/>
            <a:ext cx="2551659" cy="4027049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2A661DC-2048-44CB-8EA6-4F423231B7D4}"/>
              </a:ext>
            </a:extLst>
          </p:cNvPr>
          <p:cNvSpPr txBox="1"/>
          <p:nvPr/>
        </p:nvSpPr>
        <p:spPr>
          <a:xfrm>
            <a:off x="9618792" y="2718697"/>
            <a:ext cx="514570" cy="369332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OK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572EFF8-A9C9-4FD0-BE86-03A46C4E8B8D}"/>
              </a:ext>
            </a:extLst>
          </p:cNvPr>
          <p:cNvSpPr txBox="1"/>
          <p:nvPr/>
        </p:nvSpPr>
        <p:spPr>
          <a:xfrm>
            <a:off x="10270442" y="2717199"/>
            <a:ext cx="654236" cy="4386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NG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FA8B12F-74F0-4636-8059-967AB2B66B2F}"/>
              </a:ext>
            </a:extLst>
          </p:cNvPr>
          <p:cNvSpPr txBox="1"/>
          <p:nvPr/>
        </p:nvSpPr>
        <p:spPr>
          <a:xfrm>
            <a:off x="11075338" y="2718697"/>
            <a:ext cx="8256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 err="1"/>
              <a:t>Chưa</a:t>
            </a:r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C5A6A37-8212-43CA-A213-35DFFF3117B2}"/>
              </a:ext>
            </a:extLst>
          </p:cNvPr>
          <p:cNvSpPr txBox="1"/>
          <p:nvPr/>
        </p:nvSpPr>
        <p:spPr>
          <a:xfrm>
            <a:off x="10424693" y="3531006"/>
            <a:ext cx="138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biệt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</a:t>
            </a:r>
            <a:r>
              <a:rPr lang="vi-VN" dirty="0">
                <a:solidFill>
                  <a:srgbClr val="FF0000"/>
                </a:solidFill>
              </a:rPr>
              <a:t>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thế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nào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6" name="Right Brace 185">
            <a:extLst>
              <a:ext uri="{FF2B5EF4-FFF2-40B4-BE49-F238E27FC236}">
                <a16:creationId xmlns:a16="http://schemas.microsoft.com/office/drawing/2014/main" id="{7FC2FBAE-0821-44E2-AF06-9D0938D1B162}"/>
              </a:ext>
            </a:extLst>
          </p:cNvPr>
          <p:cNvSpPr/>
          <p:nvPr/>
        </p:nvSpPr>
        <p:spPr>
          <a:xfrm rot="5400000">
            <a:off x="11013308" y="2724813"/>
            <a:ext cx="165534" cy="1384418"/>
          </a:xfrm>
          <a:prstGeom prst="rightBrace">
            <a:avLst>
              <a:gd name="adj1" fmla="val 5056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Arrow Connector 70">
            <a:extLst>
              <a:ext uri="{FF2B5EF4-FFF2-40B4-BE49-F238E27FC236}">
                <a16:creationId xmlns:a16="http://schemas.microsoft.com/office/drawing/2014/main" id="{D86795D1-B6F5-4C9C-8657-E87CFC02CB7B}"/>
              </a:ext>
            </a:extLst>
          </p:cNvPr>
          <p:cNvCxnSpPr>
            <a:cxnSpLocks/>
            <a:stCxn id="158" idx="2"/>
            <a:endCxn id="176" idx="0"/>
          </p:cNvCxnSpPr>
          <p:nvPr/>
        </p:nvCxnSpPr>
        <p:spPr>
          <a:xfrm rot="5400000">
            <a:off x="10029402" y="2098571"/>
            <a:ext cx="466802" cy="7734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70">
            <a:extLst>
              <a:ext uri="{FF2B5EF4-FFF2-40B4-BE49-F238E27FC236}">
                <a16:creationId xmlns:a16="http://schemas.microsoft.com/office/drawing/2014/main" id="{4A6D1F8B-F61D-4800-AEBD-532C8E0C0194}"/>
              </a:ext>
            </a:extLst>
          </p:cNvPr>
          <p:cNvCxnSpPr>
            <a:cxnSpLocks/>
            <a:stCxn id="158" idx="2"/>
            <a:endCxn id="178" idx="0"/>
          </p:cNvCxnSpPr>
          <p:nvPr/>
        </p:nvCxnSpPr>
        <p:spPr>
          <a:xfrm rot="16200000" flipH="1">
            <a:off x="10835452" y="2065970"/>
            <a:ext cx="466802" cy="8386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70">
            <a:extLst>
              <a:ext uri="{FF2B5EF4-FFF2-40B4-BE49-F238E27FC236}">
                <a16:creationId xmlns:a16="http://schemas.microsoft.com/office/drawing/2014/main" id="{14580110-B64E-4D54-A425-18FEA6571E9A}"/>
              </a:ext>
            </a:extLst>
          </p:cNvPr>
          <p:cNvCxnSpPr>
            <a:cxnSpLocks/>
            <a:stCxn id="158" idx="2"/>
            <a:endCxn id="177" idx="0"/>
          </p:cNvCxnSpPr>
          <p:nvPr/>
        </p:nvCxnSpPr>
        <p:spPr>
          <a:xfrm rot="5400000">
            <a:off x="10390892" y="2458563"/>
            <a:ext cx="465304" cy="519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C39F224-5AE6-4C9D-B0AF-943936BEF401}"/>
              </a:ext>
            </a:extLst>
          </p:cNvPr>
          <p:cNvSpPr txBox="1"/>
          <p:nvPr/>
        </p:nvSpPr>
        <p:spPr>
          <a:xfrm>
            <a:off x="3462241" y="1989366"/>
            <a:ext cx="1476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MCS </a:t>
            </a:r>
            <a:r>
              <a:rPr lang="en-US" sz="1400" dirty="0" err="1">
                <a:solidFill>
                  <a:srgbClr val="0000FF"/>
                </a:solidFill>
              </a:rPr>
              <a:t>lập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b="1" dirty="0">
                <a:solidFill>
                  <a:srgbClr val="0000FF"/>
                </a:solidFill>
              </a:rPr>
              <a:t>“Recheck card”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6DB875-A920-E629-6315-DF8B7776AECF}"/>
              </a:ext>
            </a:extLst>
          </p:cNvPr>
          <p:cNvSpPr/>
          <p:nvPr/>
        </p:nvSpPr>
        <p:spPr>
          <a:xfrm>
            <a:off x="299081" y="5444916"/>
            <a:ext cx="11510029" cy="1259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kumimoji="1" lang="en-US" altLang="ja-JP" sz="2000" b="1" dirty="0">
                <a:solidFill>
                  <a:schemeClr val="tx1"/>
                </a:solidFill>
              </a:rPr>
              <a:t>IQC proposal :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Vẫn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keep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việc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đóng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dấu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“re-check OK”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như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hiện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tại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,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để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MCS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tiện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phân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biệt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khi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vợt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OK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1033E-EC30-B03F-6F92-39DAD1FB6AA6}"/>
              </a:ext>
            </a:extLst>
          </p:cNvPr>
          <p:cNvSpPr txBox="1"/>
          <p:nvPr/>
        </p:nvSpPr>
        <p:spPr>
          <a:xfrm>
            <a:off x="7878536" y="2489264"/>
            <a:ext cx="1440504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Hiện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biệt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</a:t>
            </a:r>
            <a:r>
              <a:rPr lang="vi-VN" dirty="0">
                <a:solidFill>
                  <a:srgbClr val="FF0000"/>
                </a:solidFill>
              </a:rPr>
              <a:t>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thế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lk</a:t>
            </a:r>
            <a:r>
              <a:rPr lang="en-US" dirty="0">
                <a:solidFill>
                  <a:srgbClr val="FF0000"/>
                </a:solidFill>
              </a:rPr>
              <a:t> OK/NG?</a:t>
            </a:r>
          </a:p>
        </p:txBody>
      </p:sp>
    </p:spTree>
    <p:extLst>
      <p:ext uri="{BB962C8B-B14F-4D97-AF65-F5344CB8AC3E}">
        <p14:creationId xmlns:p14="http://schemas.microsoft.com/office/powerpoint/2010/main" val="247568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1266E6-5EF2-40AE-B145-8F3D84816A27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Re-check </a:t>
            </a:r>
            <a:r>
              <a:rPr lang="en-US" sz="2400" b="1" dirty="0" err="1">
                <a:solidFill>
                  <a:schemeClr val="bg1"/>
                </a:solidFill>
              </a:rPr>
              <a:t>linh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kiện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quá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hạn</a:t>
            </a:r>
            <a:r>
              <a:rPr lang="en-US" sz="2400" b="1" dirty="0">
                <a:solidFill>
                  <a:schemeClr val="bg1"/>
                </a:solidFill>
              </a:rPr>
              <a:t> 1 </a:t>
            </a:r>
            <a:r>
              <a:rPr lang="en-US" sz="2400" b="1" dirty="0" err="1">
                <a:solidFill>
                  <a:schemeClr val="bg1"/>
                </a:solidFill>
              </a:rPr>
              <a:t>năm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46540CF-E81D-4B19-9613-2E9A2ADACE44}"/>
              </a:ext>
            </a:extLst>
          </p:cNvPr>
          <p:cNvSpPr txBox="1"/>
          <p:nvPr/>
        </p:nvSpPr>
        <p:spPr>
          <a:xfrm>
            <a:off x="627610" y="973153"/>
            <a:ext cx="189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Day: 30-Aug-2024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BDC85EB-4F16-4723-9493-0893FD8CD561}"/>
              </a:ext>
            </a:extLst>
          </p:cNvPr>
          <p:cNvSpPr txBox="1"/>
          <p:nvPr/>
        </p:nvSpPr>
        <p:spPr>
          <a:xfrm>
            <a:off x="3498198" y="1899849"/>
            <a:ext cx="259780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MCS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b="1" dirty="0"/>
              <a:t>“Recheck card”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CE2EFCD-6F63-4881-AF23-71E84A3AD1F0}"/>
              </a:ext>
            </a:extLst>
          </p:cNvPr>
          <p:cNvSpPr txBox="1"/>
          <p:nvPr/>
        </p:nvSpPr>
        <p:spPr>
          <a:xfrm>
            <a:off x="627610" y="1647267"/>
            <a:ext cx="20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Lo1: Date: 9-2023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EA031AB-7D74-4379-BCE2-96635D1565BC}"/>
              </a:ext>
            </a:extLst>
          </p:cNvPr>
          <p:cNvSpPr txBox="1"/>
          <p:nvPr/>
        </p:nvSpPr>
        <p:spPr>
          <a:xfrm>
            <a:off x="627610" y="2487285"/>
            <a:ext cx="20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Lo3: Date: 9-2022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3DE8C46-04C2-49A8-B488-EAFAE310844B}"/>
              </a:ext>
            </a:extLst>
          </p:cNvPr>
          <p:cNvSpPr txBox="1"/>
          <p:nvPr/>
        </p:nvSpPr>
        <p:spPr>
          <a:xfrm>
            <a:off x="627610" y="2068675"/>
            <a:ext cx="20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Lo2: Date: 10-2023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957937D6-D516-4DDC-BF13-FD56EFD74510}"/>
              </a:ext>
            </a:extLst>
          </p:cNvPr>
          <p:cNvSpPr txBox="1"/>
          <p:nvPr/>
        </p:nvSpPr>
        <p:spPr>
          <a:xfrm>
            <a:off x="6920045" y="1890281"/>
            <a:ext cx="335079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IQC E chop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b="1" dirty="0"/>
              <a:t>“Recheck card”</a:t>
            </a:r>
          </a:p>
        </p:txBody>
      </p:sp>
      <p:sp>
        <p:nvSpPr>
          <p:cNvPr id="235" name="Arrow: Right 234">
            <a:extLst>
              <a:ext uri="{FF2B5EF4-FFF2-40B4-BE49-F238E27FC236}">
                <a16:creationId xmlns:a16="http://schemas.microsoft.com/office/drawing/2014/main" id="{F9A69402-E696-42E8-86E1-F6BDFD4F6342}"/>
              </a:ext>
            </a:extLst>
          </p:cNvPr>
          <p:cNvSpPr/>
          <p:nvPr/>
        </p:nvSpPr>
        <p:spPr>
          <a:xfrm>
            <a:off x="2963362" y="2016599"/>
            <a:ext cx="432103" cy="322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Arrow: Right 235">
            <a:extLst>
              <a:ext uri="{FF2B5EF4-FFF2-40B4-BE49-F238E27FC236}">
                <a16:creationId xmlns:a16="http://schemas.microsoft.com/office/drawing/2014/main" id="{981BE7B8-ECD8-4504-B85C-563159F7A59B}"/>
              </a:ext>
            </a:extLst>
          </p:cNvPr>
          <p:cNvSpPr/>
          <p:nvPr/>
        </p:nvSpPr>
        <p:spPr>
          <a:xfrm>
            <a:off x="6291971" y="1919284"/>
            <a:ext cx="432103" cy="322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0269E56-B518-4CC9-BB60-A741914A1B8F}"/>
              </a:ext>
            </a:extLst>
          </p:cNvPr>
          <p:cNvSpPr/>
          <p:nvPr/>
        </p:nvSpPr>
        <p:spPr>
          <a:xfrm>
            <a:off x="589487" y="1477818"/>
            <a:ext cx="2153714" cy="149039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59EDD028-78A9-4E2E-87F1-16315FAA5850}"/>
              </a:ext>
            </a:extLst>
          </p:cNvPr>
          <p:cNvSpPr txBox="1"/>
          <p:nvPr/>
        </p:nvSpPr>
        <p:spPr>
          <a:xfrm>
            <a:off x="2963362" y="2598881"/>
            <a:ext cx="858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FF"/>
                </a:solidFill>
              </a:rPr>
              <a:t>Re-check lo NG </a:t>
            </a:r>
            <a:r>
              <a:rPr lang="en-US" dirty="0" err="1">
                <a:solidFill>
                  <a:srgbClr val="0000FF"/>
                </a:solidFill>
              </a:rPr>
              <a:t>và</a:t>
            </a:r>
            <a:r>
              <a:rPr lang="en-US" dirty="0">
                <a:solidFill>
                  <a:srgbClr val="0000FF"/>
                </a:solidFill>
              </a:rPr>
              <a:t> Re-check </a:t>
            </a:r>
            <a:r>
              <a:rPr lang="en-US" dirty="0" err="1">
                <a:solidFill>
                  <a:srgbClr val="0000FF"/>
                </a:solidFill>
              </a:rPr>
              <a:t>hàng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quá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hạn</a:t>
            </a:r>
            <a:r>
              <a:rPr lang="en-US" dirty="0">
                <a:solidFill>
                  <a:srgbClr val="0000FF"/>
                </a:solidFill>
              </a:rPr>
              <a:t> 1 </a:t>
            </a:r>
            <a:r>
              <a:rPr lang="en-US" dirty="0" err="1">
                <a:solidFill>
                  <a:srgbClr val="0000FF"/>
                </a:solidFill>
              </a:rPr>
              <a:t>năm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sử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dụng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chung</a:t>
            </a:r>
            <a:r>
              <a:rPr lang="en-US" dirty="0">
                <a:solidFill>
                  <a:srgbClr val="0000FF"/>
                </a:solidFill>
              </a:rPr>
              <a:t> format </a:t>
            </a:r>
            <a:r>
              <a:rPr lang="en-US" b="1" dirty="0">
                <a:solidFill>
                  <a:srgbClr val="0000FF"/>
                </a:solidFill>
              </a:rPr>
              <a:t>“Recheck card”</a:t>
            </a:r>
            <a:endParaRPr lang="en-US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A898009-049E-4543-9B5C-404B84329133}"/>
              </a:ext>
            </a:extLst>
          </p:cNvPr>
          <p:cNvSpPr txBox="1"/>
          <p:nvPr/>
        </p:nvSpPr>
        <p:spPr>
          <a:xfrm>
            <a:off x="200986" y="3059668"/>
            <a:ext cx="302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Phân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biệtFIFO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nh</a:t>
            </a:r>
            <a:r>
              <a:rPr lang="vi-VN" dirty="0">
                <a:solidFill>
                  <a:srgbClr val="FF0000"/>
                </a:solidFill>
                <a:highlight>
                  <a:srgbClr val="FFFF00"/>
                </a:highlight>
              </a:rPr>
              <a:t>ư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thế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nào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E2A232-CEE3-448C-6974-E90FE30365B6}"/>
              </a:ext>
            </a:extLst>
          </p:cNvPr>
          <p:cNvSpPr/>
          <p:nvPr/>
        </p:nvSpPr>
        <p:spPr>
          <a:xfrm>
            <a:off x="299081" y="5444916"/>
            <a:ext cx="11510029" cy="1259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kumimoji="1" lang="en-US" altLang="ja-JP" sz="2000" b="1" dirty="0">
                <a:solidFill>
                  <a:schemeClr val="tx1"/>
                </a:solidFill>
              </a:rPr>
              <a:t>IQC proposal : ??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70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1266E6-5EF2-40AE-B145-8F3D84816A27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Quản </a:t>
            </a:r>
            <a:r>
              <a:rPr lang="en-US" sz="2400" b="1" dirty="0" err="1">
                <a:solidFill>
                  <a:schemeClr val="bg1"/>
                </a:solidFill>
              </a:rPr>
              <a:t>lý</a:t>
            </a:r>
            <a:r>
              <a:rPr lang="en-US" sz="2400" b="1" dirty="0">
                <a:solidFill>
                  <a:schemeClr val="bg1"/>
                </a:solidFill>
              </a:rPr>
              <a:t> invoice </a:t>
            </a:r>
            <a:r>
              <a:rPr lang="en-US" sz="2400" b="1" dirty="0" err="1">
                <a:solidFill>
                  <a:schemeClr val="bg1"/>
                </a:solidFill>
              </a:rPr>
              <a:t>tay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cuối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tháng</a:t>
            </a:r>
            <a:r>
              <a:rPr lang="en-US" sz="2400" b="1" dirty="0">
                <a:solidFill>
                  <a:schemeClr val="bg1"/>
                </a:solidFill>
              </a:rPr>
              <a:t> (</a:t>
            </a:r>
            <a:r>
              <a:rPr lang="en-US" sz="2400" b="1" dirty="0" err="1">
                <a:solidFill>
                  <a:schemeClr val="bg1"/>
                </a:solidFill>
              </a:rPr>
              <a:t>linh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kiện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không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nhập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hệ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thống</a:t>
            </a:r>
            <a:r>
              <a:rPr lang="en-US" sz="2400" b="1" dirty="0">
                <a:solidFill>
                  <a:schemeClr val="bg1"/>
                </a:solidFill>
              </a:rPr>
              <a:t> SAP)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0269E56-B518-4CC9-BB60-A741914A1B8F}"/>
              </a:ext>
            </a:extLst>
          </p:cNvPr>
          <p:cNvSpPr/>
          <p:nvPr/>
        </p:nvSpPr>
        <p:spPr>
          <a:xfrm>
            <a:off x="175492" y="2215121"/>
            <a:ext cx="3084944" cy="1419388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Lo1: Date: 27-Jul-24</a:t>
            </a:r>
          </a:p>
          <a:p>
            <a:r>
              <a:rPr lang="en-US" sz="2800" dirty="0">
                <a:solidFill>
                  <a:schemeClr val="tx1"/>
                </a:solidFill>
              </a:rPr>
              <a:t>Lo2: Date: 28-Jul-24</a:t>
            </a:r>
          </a:p>
          <a:p>
            <a:r>
              <a:rPr lang="en-US" sz="2800" dirty="0">
                <a:solidFill>
                  <a:schemeClr val="tx1"/>
                </a:solidFill>
              </a:rPr>
              <a:t>Lo3: Date: 29-Jul-24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12536B-299D-4F5F-8921-D89CE840E62E}"/>
              </a:ext>
            </a:extLst>
          </p:cNvPr>
          <p:cNvSpPr/>
          <p:nvPr/>
        </p:nvSpPr>
        <p:spPr>
          <a:xfrm>
            <a:off x="3620651" y="2240521"/>
            <a:ext cx="3971640" cy="1419388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Lo1: Date: </a:t>
            </a:r>
            <a:r>
              <a:rPr lang="en-US" sz="2800" dirty="0">
                <a:solidFill>
                  <a:srgbClr val="FF0000"/>
                </a:solidFill>
              </a:rPr>
              <a:t>1-Aug</a:t>
            </a:r>
            <a:r>
              <a:rPr lang="en-US" sz="2800" dirty="0">
                <a:solidFill>
                  <a:schemeClr val="tx1"/>
                </a:solidFill>
              </a:rPr>
              <a:t>-24</a:t>
            </a:r>
          </a:p>
          <a:p>
            <a:r>
              <a:rPr lang="en-US" sz="2800" dirty="0">
                <a:solidFill>
                  <a:schemeClr val="tx1"/>
                </a:solidFill>
              </a:rPr>
              <a:t>Lo2: Date: </a:t>
            </a:r>
            <a:r>
              <a:rPr lang="en-US" sz="2800" dirty="0">
                <a:solidFill>
                  <a:srgbClr val="FF0000"/>
                </a:solidFill>
              </a:rPr>
              <a:t>1-Aug</a:t>
            </a:r>
            <a:r>
              <a:rPr lang="en-US" sz="2800" dirty="0">
                <a:solidFill>
                  <a:schemeClr val="tx1"/>
                </a:solidFill>
              </a:rPr>
              <a:t>-24</a:t>
            </a:r>
          </a:p>
          <a:p>
            <a:r>
              <a:rPr lang="en-US" sz="2800" dirty="0">
                <a:solidFill>
                  <a:schemeClr val="tx1"/>
                </a:solidFill>
              </a:rPr>
              <a:t>Lo3: Date: </a:t>
            </a:r>
            <a:r>
              <a:rPr lang="en-US" sz="2800" dirty="0">
                <a:solidFill>
                  <a:srgbClr val="FF0000"/>
                </a:solidFill>
              </a:rPr>
              <a:t>1-Aug</a:t>
            </a:r>
            <a:r>
              <a:rPr lang="en-US" sz="2800" dirty="0">
                <a:solidFill>
                  <a:schemeClr val="tx1"/>
                </a:solidFill>
              </a:rPr>
              <a:t>-24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C84FA-2C88-4E74-9CC3-FFC7FE10710B}"/>
              </a:ext>
            </a:extLst>
          </p:cNvPr>
          <p:cNvSpPr txBox="1"/>
          <p:nvPr/>
        </p:nvSpPr>
        <p:spPr>
          <a:xfrm>
            <a:off x="175492" y="1691901"/>
            <a:ext cx="3191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Actual Incoming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171CD1-D6E2-485B-8EF5-2EA07B434080}"/>
              </a:ext>
            </a:extLst>
          </p:cNvPr>
          <p:cNvSpPr txBox="1"/>
          <p:nvPr/>
        </p:nvSpPr>
        <p:spPr>
          <a:xfrm>
            <a:off x="3426689" y="1640338"/>
            <a:ext cx="416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Indicate on Receiving Card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85DEA2-4867-45E4-B159-1C72CB2F4365}"/>
              </a:ext>
            </a:extLst>
          </p:cNvPr>
          <p:cNvSpPr txBox="1"/>
          <p:nvPr/>
        </p:nvSpPr>
        <p:spPr>
          <a:xfrm>
            <a:off x="9101619" y="1603845"/>
            <a:ext cx="2137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IQC E-chop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6D55F7-B013-44B9-A90A-77FE24686C6E}"/>
              </a:ext>
            </a:extLst>
          </p:cNvPr>
          <p:cNvSpPr/>
          <p:nvPr/>
        </p:nvSpPr>
        <p:spPr>
          <a:xfrm>
            <a:off x="8009008" y="2215121"/>
            <a:ext cx="3825493" cy="1419388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Lo1: Date: 27-Jul-24</a:t>
            </a:r>
          </a:p>
          <a:p>
            <a:r>
              <a:rPr lang="en-US" sz="2800" dirty="0">
                <a:solidFill>
                  <a:schemeClr val="tx1"/>
                </a:solidFill>
              </a:rPr>
              <a:t>Lo2: Date: 28-Jul-24</a:t>
            </a:r>
          </a:p>
          <a:p>
            <a:r>
              <a:rPr lang="en-US" sz="2800" dirty="0">
                <a:solidFill>
                  <a:schemeClr val="tx1"/>
                </a:solidFill>
              </a:rPr>
              <a:t>Lo3: Date: 29-Jul-24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2990407-D0A0-4382-ADDD-C1FAC5B34283}"/>
              </a:ext>
            </a:extLst>
          </p:cNvPr>
          <p:cNvSpPr/>
          <p:nvPr/>
        </p:nvSpPr>
        <p:spPr>
          <a:xfrm>
            <a:off x="267855" y="863154"/>
            <a:ext cx="11471563" cy="652635"/>
          </a:xfrm>
          <a:prstGeom prst="rightArrow">
            <a:avLst>
              <a:gd name="adj1" fmla="val 7037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Day: 27-Jul ~ 31-Jul-2024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FF13BBFC-2AFB-4692-A345-00D4BC78AA2E}"/>
              </a:ext>
            </a:extLst>
          </p:cNvPr>
          <p:cNvSpPr/>
          <p:nvPr/>
        </p:nvSpPr>
        <p:spPr>
          <a:xfrm rot="5400000">
            <a:off x="7922898" y="2272365"/>
            <a:ext cx="172219" cy="3142479"/>
          </a:xfrm>
          <a:prstGeom prst="rightBrace">
            <a:avLst>
              <a:gd name="adj1" fmla="val 5056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93D3BC-F401-4FD4-9A28-09397C2CE6EA}"/>
              </a:ext>
            </a:extLst>
          </p:cNvPr>
          <p:cNvSpPr txBox="1"/>
          <p:nvPr/>
        </p:nvSpPr>
        <p:spPr>
          <a:xfrm>
            <a:off x="6291944" y="3929714"/>
            <a:ext cx="436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Thời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gian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không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khớp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 conflict timing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8555C1-D72B-7B7F-F6F1-2CE5D98FFBEA}"/>
              </a:ext>
            </a:extLst>
          </p:cNvPr>
          <p:cNvSpPr/>
          <p:nvPr/>
        </p:nvSpPr>
        <p:spPr>
          <a:xfrm>
            <a:off x="299081" y="5444916"/>
            <a:ext cx="11510029" cy="1259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kumimoji="1" lang="en-US" altLang="ja-JP" sz="2000" b="1" dirty="0">
                <a:solidFill>
                  <a:schemeClr val="tx1"/>
                </a:solidFill>
              </a:rPr>
              <a:t>IQC proposal : ???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515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277</Words>
  <Application>Microsoft Office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游ゴシック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Nguyen Van</dc:creator>
  <cp:lastModifiedBy>Minh Nguyen Nhu</cp:lastModifiedBy>
  <cp:revision>11</cp:revision>
  <dcterms:created xsi:type="dcterms:W3CDTF">2024-07-31T02:20:34Z</dcterms:created>
  <dcterms:modified xsi:type="dcterms:W3CDTF">2024-08-02T02:11:58Z</dcterms:modified>
</cp:coreProperties>
</file>