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05613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THI_Sau" initials="CT" lastIdx="1" clrIdx="0">
    <p:extLst>
      <p:ext uri="{19B8F6BF-5375-455C-9EA6-DF929625EA0E}">
        <p15:presenceInfo xmlns:p15="http://schemas.microsoft.com/office/powerpoint/2012/main" userId="S-1-5-21-3734395507-3439540992-2097805461-181534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FF"/>
    <a:srgbClr val="FFFFCC"/>
    <a:srgbClr val="C8BE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7" autoAdjust="0"/>
    <p:restoredTop sz="94660"/>
  </p:normalViewPr>
  <p:slideViewPr>
    <p:cSldViewPr snapToGrid="0">
      <p:cViewPr>
        <p:scale>
          <a:sx n="75" d="100"/>
          <a:sy n="75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F899F-E55D-4076-880F-37419D584A09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106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ED99-4089-4831-844C-530C289131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549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1063" cy="33543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570E0A-55C9-4234-9CB3-CF19375326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84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4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5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4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51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63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41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60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276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07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09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CD239-45CE-4C19-8B4E-5B6C399301A2}" type="datetimeFigureOut">
              <a:rPr lang="en-US" smtClean="0"/>
              <a:t>5/29/2024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61BE-E34E-4906-B7DA-0046A675E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6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13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12" Type="http://schemas.openxmlformats.org/officeDocument/2006/relationships/image" Target="../media/image8.jpeg"/><Relationship Id="rId17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7.jpeg"/><Relationship Id="rId5" Type="http://schemas.microsoft.com/office/2007/relationships/hdphoto" Target="../media/hdphoto1.wdp"/><Relationship Id="rId15" Type="http://schemas.openxmlformats.org/officeDocument/2006/relationships/image" Target="../media/image11.jpe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11.jpe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microsoft.com/office/2007/relationships/hdphoto" Target="../media/hdphoto1.wdp"/><Relationship Id="rId9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10668" y="0"/>
            <a:ext cx="12170664" cy="457200"/>
          </a:xfrm>
          <a:solidFill>
            <a:srgbClr val="0033CC"/>
          </a:solidFill>
        </p:spPr>
        <p:txBody>
          <a:bodyPr anchor="ctr" anchorCtr="0">
            <a:noAutofit/>
          </a:bodyPr>
          <a:lstStyle/>
          <a:p>
            <a:r>
              <a:rPr kumimoji="1" lang="en-US" sz="1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Request modify weight check system (DP, DECT, SB, Service)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93133" y="727691"/>
            <a:ext cx="12039600" cy="6052487"/>
            <a:chOff x="95838" y="1066799"/>
            <a:chExt cx="8962183" cy="4060574"/>
          </a:xfrm>
        </p:grpSpPr>
        <p:sp>
          <p:nvSpPr>
            <p:cNvPr id="31" name="Rectangle: Rounded Corners 3">
              <a:extLst>
                <a:ext uri="{FF2B5EF4-FFF2-40B4-BE49-F238E27FC236}">
                  <a16:creationId xmlns:a16="http://schemas.microsoft.com/office/drawing/2014/main" id="{AE36A836-3595-4F85-9BAE-7401DADA9ED7}"/>
                </a:ext>
              </a:extLst>
            </p:cNvPr>
            <p:cNvSpPr/>
            <p:nvPr/>
          </p:nvSpPr>
          <p:spPr>
            <a:xfrm>
              <a:off x="95838" y="1066799"/>
              <a:ext cx="4438671" cy="4060574"/>
            </a:xfrm>
            <a:prstGeom prst="roundRect">
              <a:avLst>
                <a:gd name="adj" fmla="val 4720"/>
              </a:avLst>
            </a:prstGeom>
            <a:noFill/>
            <a:ln w="38100">
              <a:solidFill>
                <a:srgbClr val="C00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  <p:sp>
          <p:nvSpPr>
            <p:cNvPr id="32" name="Rectangle: Rounded Corners 3">
              <a:extLst>
                <a:ext uri="{FF2B5EF4-FFF2-40B4-BE49-F238E27FC236}">
                  <a16:creationId xmlns:a16="http://schemas.microsoft.com/office/drawing/2014/main" id="{AE36A836-3595-4F85-9BAE-7401DADA9ED7}"/>
                </a:ext>
              </a:extLst>
            </p:cNvPr>
            <p:cNvSpPr/>
            <p:nvPr/>
          </p:nvSpPr>
          <p:spPr>
            <a:xfrm>
              <a:off x="4619350" y="1066799"/>
              <a:ext cx="4438671" cy="4060573"/>
            </a:xfrm>
            <a:prstGeom prst="roundRect">
              <a:avLst>
                <a:gd name="adj" fmla="val 4720"/>
              </a:avLst>
            </a:prstGeom>
            <a:noFill/>
            <a:ln w="38100">
              <a:solidFill>
                <a:srgbClr val="0033CC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Meiryo UI" panose="020B0604030504040204" pitchFamily="34" charset="-128"/>
                <a:ea typeface="Meiryo UI" panose="020B0604030504040204" pitchFamily="34" charset="-128"/>
              </a:endParaRPr>
            </a:p>
          </p:txBody>
        </p:sp>
      </p:grpSp>
      <p:sp>
        <p:nvSpPr>
          <p:cNvPr id="35" name="Text Box 4"/>
          <p:cNvSpPr txBox="1">
            <a:spLocks noChangeArrowheads="1"/>
          </p:cNvSpPr>
          <p:nvPr/>
        </p:nvSpPr>
        <p:spPr bwMode="auto">
          <a:xfrm>
            <a:off x="2038915" y="535579"/>
            <a:ext cx="1898716" cy="338137"/>
          </a:xfrm>
          <a:prstGeom prst="rect">
            <a:avLst/>
          </a:prstGeom>
          <a:solidFill>
            <a:srgbClr val="C00000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1" lang="en-US" altLang="ja-JP" sz="1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 Unicode MS" panose="020B0604020202020204" pitchFamily="34" charset="-128"/>
              </a:rPr>
              <a:t>BEFORE</a:t>
            </a:r>
          </a:p>
        </p:txBody>
      </p:sp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8261306" y="535579"/>
            <a:ext cx="1898716" cy="338137"/>
          </a:xfrm>
          <a:prstGeom prst="rect">
            <a:avLst/>
          </a:prstGeom>
          <a:solidFill>
            <a:srgbClr val="0033CC"/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285750" indent="-285750" algn="ctr"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kumimoji="1" lang="en-US" altLang="ja-JP" sz="1600" b="1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 Unicode MS" panose="020B0604020202020204" pitchFamily="34" charset="-128"/>
              </a:rPr>
              <a:t>AFTER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CEB14-7FD3-4FE2-B3C6-FF98E22CA043}"/>
              </a:ext>
            </a:extLst>
          </p:cNvPr>
          <p:cNvSpPr/>
          <p:nvPr/>
        </p:nvSpPr>
        <p:spPr>
          <a:xfrm>
            <a:off x="165370" y="1065828"/>
            <a:ext cx="5817141" cy="1697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49197B6-95FB-4194-B573-C49C1B5C7C76}"/>
              </a:ext>
            </a:extLst>
          </p:cNvPr>
          <p:cNvSpPr/>
          <p:nvPr/>
        </p:nvSpPr>
        <p:spPr>
          <a:xfrm>
            <a:off x="165370" y="2986303"/>
            <a:ext cx="5817141" cy="1732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FF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19B805-E0C6-4700-9521-2A1B61CD87F2}"/>
              </a:ext>
            </a:extLst>
          </p:cNvPr>
          <p:cNvSpPr/>
          <p:nvPr/>
        </p:nvSpPr>
        <p:spPr>
          <a:xfrm>
            <a:off x="165370" y="4930721"/>
            <a:ext cx="5817141" cy="17327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FD372B-71C8-44CC-85DE-015C7EF45C35}"/>
              </a:ext>
            </a:extLst>
          </p:cNvPr>
          <p:cNvSpPr/>
          <p:nvPr/>
        </p:nvSpPr>
        <p:spPr>
          <a:xfrm>
            <a:off x="6237589" y="1065828"/>
            <a:ext cx="5817141" cy="16970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639C3D3-4856-42BE-AE7A-EC3F5A8AD731}"/>
              </a:ext>
            </a:extLst>
          </p:cNvPr>
          <p:cNvSpPr/>
          <p:nvPr/>
        </p:nvSpPr>
        <p:spPr>
          <a:xfrm>
            <a:off x="6237589" y="2986303"/>
            <a:ext cx="5817141" cy="17327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F832D-22EC-4BEE-9319-5670A342FE5D}"/>
              </a:ext>
            </a:extLst>
          </p:cNvPr>
          <p:cNvSpPr/>
          <p:nvPr/>
        </p:nvSpPr>
        <p:spPr>
          <a:xfrm>
            <a:off x="6237589" y="4942415"/>
            <a:ext cx="5817141" cy="17210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C37B7CF-69E2-4F15-99D7-0ED91405F53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H="1" flipV="1">
            <a:off x="7716925" y="1437146"/>
            <a:ext cx="665290" cy="1028257"/>
          </a:xfrm>
          <a:prstGeom prst="rect">
            <a:avLst/>
          </a:prstGeom>
        </p:spPr>
      </p:pic>
      <p:pic>
        <p:nvPicPr>
          <p:cNvPr id="72" name="Picture 2" descr="18f9f0b7f17b0ba87201">
            <a:extLst>
              <a:ext uri="{FF2B5EF4-FFF2-40B4-BE49-F238E27FC236}">
                <a16:creationId xmlns:a16="http://schemas.microsoft.com/office/drawing/2014/main" id="{3E2FD26A-08DF-4EFA-BA37-FC12A56E4B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80970" y1="90000" x2="80224" y2="9000"/>
                        <a14:backgroundMark x1="27612" y1="93000" x2="51866" y2="94000"/>
                        <a14:backgroundMark x1="43657" y1="0" x2="22388" y2="8000"/>
                        <a14:backgroundMark x1="47015" y1="7000" x2="75746" y2="7000"/>
                        <a14:backgroundMark x1="82463" y1="99000" x2="86567" y2="99000"/>
                        <a14:backgroundMark x1="54851" y1="99000" x2="82090" y2="990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852377" y="1748288"/>
            <a:ext cx="1114810" cy="418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3" name="Picture 3" descr="18f9f0ba30ebd8fc5292">
            <a:extLst>
              <a:ext uri="{FF2B5EF4-FFF2-40B4-BE49-F238E27FC236}">
                <a16:creationId xmlns:a16="http://schemas.microsoft.com/office/drawing/2014/main" id="{C7228BA6-9A8D-4261-A572-66687BB9A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backgroundMark x1="86765" y1="97537" x2="40196" y2="995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6392621" y="1701613"/>
            <a:ext cx="846567" cy="840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C1C34CB-D421-431D-8AE8-1EDC892D9703}"/>
              </a:ext>
            </a:extLst>
          </p:cNvPr>
          <p:cNvSpPr/>
          <p:nvPr/>
        </p:nvSpPr>
        <p:spPr>
          <a:xfrm>
            <a:off x="6553491" y="2545007"/>
            <a:ext cx="4835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Base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DCE7077-AE79-4F05-A487-18FEBD04237E}"/>
              </a:ext>
            </a:extLst>
          </p:cNvPr>
          <p:cNvCxnSpPr>
            <a:cxnSpLocks/>
          </p:cNvCxnSpPr>
          <p:nvPr/>
        </p:nvCxnSpPr>
        <p:spPr>
          <a:xfrm flipH="1">
            <a:off x="6815904" y="1512797"/>
            <a:ext cx="1468601" cy="608926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7D622171-5B9E-46A9-868B-D12F72DA6E37}"/>
              </a:ext>
            </a:extLst>
          </p:cNvPr>
          <p:cNvGrpSpPr/>
          <p:nvPr/>
        </p:nvGrpSpPr>
        <p:grpSpPr>
          <a:xfrm>
            <a:off x="2647299" y="1333599"/>
            <a:ext cx="686023" cy="1312586"/>
            <a:chOff x="4698155" y="1507285"/>
            <a:chExt cx="686023" cy="1229477"/>
          </a:xfrm>
        </p:grpSpPr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E5350DC7-4FCF-411C-9B04-2DA6EF9579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4748007" y="1727026"/>
              <a:ext cx="619241" cy="1009736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9E9C7B2C-80C0-428D-AA78-C984C85E0878}"/>
                </a:ext>
              </a:extLst>
            </p:cNvPr>
            <p:cNvSpPr/>
            <p:nvPr/>
          </p:nvSpPr>
          <p:spPr>
            <a:xfrm>
              <a:off x="4698155" y="1507285"/>
              <a:ext cx="686023" cy="420959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Serial carton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DF0FF1D1-247E-456C-AE92-F8B5D64BFC7B}"/>
              </a:ext>
            </a:extLst>
          </p:cNvPr>
          <p:cNvSpPr/>
          <p:nvPr/>
        </p:nvSpPr>
        <p:spPr>
          <a:xfrm>
            <a:off x="321621" y="915809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matching serial product &amp; serial carton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9DAB6C9-FC54-4335-B3A5-C593491FD4BB}"/>
              </a:ext>
            </a:extLst>
          </p:cNvPr>
          <p:cNvSpPr/>
          <p:nvPr/>
        </p:nvSpPr>
        <p:spPr>
          <a:xfrm>
            <a:off x="6284434" y="915809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verify serial product &amp; serial carton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98F463-D9BA-440E-81A7-4F11FA721C9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6415" y="1342143"/>
            <a:ext cx="1511183" cy="13040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7F94B4-06D7-4696-8265-E65EF7E7548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3315" y="1676068"/>
            <a:ext cx="1331936" cy="81961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F979A66-6199-486E-8649-8766D247683F}"/>
              </a:ext>
            </a:extLst>
          </p:cNvPr>
          <p:cNvSpPr/>
          <p:nvPr/>
        </p:nvSpPr>
        <p:spPr>
          <a:xfrm>
            <a:off x="995082" y="1899456"/>
            <a:ext cx="862516" cy="1444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1867E35-446F-482C-AFBD-656BA21DD06F}"/>
              </a:ext>
            </a:extLst>
          </p:cNvPr>
          <p:cNvSpPr/>
          <p:nvPr/>
        </p:nvSpPr>
        <p:spPr>
          <a:xfrm>
            <a:off x="1855694" y="1976718"/>
            <a:ext cx="497541" cy="147917"/>
          </a:xfrm>
          <a:custGeom>
            <a:avLst/>
            <a:gdLst>
              <a:gd name="connsiteX0" fmla="*/ 0 w 497541"/>
              <a:gd name="connsiteY0" fmla="*/ 0 h 147917"/>
              <a:gd name="connsiteX1" fmla="*/ 174812 w 497541"/>
              <a:gd name="connsiteY1" fmla="*/ 0 h 147917"/>
              <a:gd name="connsiteX2" fmla="*/ 174812 w 497541"/>
              <a:gd name="connsiteY2" fmla="*/ 147917 h 147917"/>
              <a:gd name="connsiteX3" fmla="*/ 497541 w 497541"/>
              <a:gd name="connsiteY3" fmla="*/ 147917 h 14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541" h="147917">
                <a:moveTo>
                  <a:pt x="0" y="0"/>
                </a:moveTo>
                <a:lnTo>
                  <a:pt x="174812" y="0"/>
                </a:lnTo>
                <a:lnTo>
                  <a:pt x="174812" y="147917"/>
                </a:lnTo>
                <a:lnTo>
                  <a:pt x="497541" y="147917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E7F3A4-2F06-494A-B589-8CCF2359A8D6}"/>
              </a:ext>
            </a:extLst>
          </p:cNvPr>
          <p:cNvSpPr/>
          <p:nvPr/>
        </p:nvSpPr>
        <p:spPr>
          <a:xfrm>
            <a:off x="3551763" y="1307246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scan serial No on Carton box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1633EC6-2E42-4701-8387-17F024EF5D72}"/>
              </a:ext>
            </a:extLst>
          </p:cNvPr>
          <p:cNvSpPr/>
          <p:nvPr/>
        </p:nvSpPr>
        <p:spPr>
          <a:xfrm>
            <a:off x="3471081" y="2088232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Wrong mixing serial product &amp; carton</a:t>
            </a: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0AEB3FE4-D118-44C8-AE85-7D323E591382}"/>
              </a:ext>
            </a:extLst>
          </p:cNvPr>
          <p:cNvSpPr/>
          <p:nvPr/>
        </p:nvSpPr>
        <p:spPr>
          <a:xfrm>
            <a:off x="4474190" y="189612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DD38CF9-328B-40B4-9834-1CBA0C77508F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7893820" y="1152089"/>
            <a:ext cx="1331936" cy="819615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7661C98-75E0-4029-8AA6-0FA340640E84}"/>
              </a:ext>
            </a:extLst>
          </p:cNvPr>
          <p:cNvCxnSpPr>
            <a:cxnSpLocks/>
          </p:cNvCxnSpPr>
          <p:nvPr/>
        </p:nvCxnSpPr>
        <p:spPr>
          <a:xfrm flipH="1">
            <a:off x="7409783" y="1535644"/>
            <a:ext cx="874722" cy="661730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27C4BBC-F1B9-426D-80BC-FE3C4B675D68}"/>
              </a:ext>
            </a:extLst>
          </p:cNvPr>
          <p:cNvCxnSpPr>
            <a:cxnSpLocks/>
          </p:cNvCxnSpPr>
          <p:nvPr/>
        </p:nvCxnSpPr>
        <p:spPr>
          <a:xfrm flipH="1">
            <a:off x="8049571" y="1535644"/>
            <a:ext cx="234934" cy="542718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BF1FEE58-DCE7-4558-BAEE-AC0E72E9BA1A}"/>
              </a:ext>
            </a:extLst>
          </p:cNvPr>
          <p:cNvSpPr/>
          <p:nvPr/>
        </p:nvSpPr>
        <p:spPr>
          <a:xfrm>
            <a:off x="8908317" y="1240430"/>
            <a:ext cx="2933665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all serial product &amp; carton box</a:t>
            </a:r>
          </a:p>
        </p:txBody>
      </p:sp>
      <p:sp>
        <p:nvSpPr>
          <p:cNvPr id="64" name="Arrow: Down 63">
            <a:extLst>
              <a:ext uri="{FF2B5EF4-FFF2-40B4-BE49-F238E27FC236}">
                <a16:creationId xmlns:a16="http://schemas.microsoft.com/office/drawing/2014/main" id="{11EAD883-B33E-40A2-8D8C-D9A0F52A139F}"/>
              </a:ext>
            </a:extLst>
          </p:cNvPr>
          <p:cNvSpPr/>
          <p:nvPr/>
        </p:nvSpPr>
        <p:spPr>
          <a:xfrm>
            <a:off x="10328242" y="1766546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5F153FF-9F6D-412D-8FE0-C64874B13DB6}"/>
              </a:ext>
            </a:extLst>
          </p:cNvPr>
          <p:cNvSpPr/>
          <p:nvPr/>
        </p:nvSpPr>
        <p:spPr>
          <a:xfrm>
            <a:off x="9146159" y="1893359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ensure inner &amp; outer matching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D71A5330-3E45-44AD-807A-2A8BB027F340}"/>
              </a:ext>
            </a:extLst>
          </p:cNvPr>
          <p:cNvSpPr/>
          <p:nvPr/>
        </p:nvSpPr>
        <p:spPr>
          <a:xfrm>
            <a:off x="7115008" y="2545007"/>
            <a:ext cx="601918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Remote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B211E62-04A6-402A-8B5B-09A82A9826E1}"/>
              </a:ext>
            </a:extLst>
          </p:cNvPr>
          <p:cNvSpPr/>
          <p:nvPr/>
        </p:nvSpPr>
        <p:spPr>
          <a:xfrm>
            <a:off x="7797531" y="2545007"/>
            <a:ext cx="522556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Carton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EDEFFD-8753-4EAB-91D0-D8C51B1596B4}"/>
              </a:ext>
            </a:extLst>
          </p:cNvPr>
          <p:cNvSpPr/>
          <p:nvPr/>
        </p:nvSpPr>
        <p:spPr>
          <a:xfrm>
            <a:off x="321621" y="2833335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verify weight of big carton box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C5B2416-F76C-4C50-AD8F-983E452A658E}"/>
              </a:ext>
            </a:extLst>
          </p:cNvPr>
          <p:cNvSpPr/>
          <p:nvPr/>
        </p:nvSpPr>
        <p:spPr>
          <a:xfrm>
            <a:off x="3551763" y="3171075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weight check single products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0B13636-073E-41FE-9A05-CE87390AAC04}"/>
              </a:ext>
            </a:extLst>
          </p:cNvPr>
          <p:cNvSpPr/>
          <p:nvPr/>
        </p:nvSpPr>
        <p:spPr>
          <a:xfrm>
            <a:off x="3471081" y="4076080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Missing products inside big carton box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B3DE878-0911-4734-9B16-0005B1FA90CD}"/>
              </a:ext>
            </a:extLst>
          </p:cNvPr>
          <p:cNvSpPr/>
          <p:nvPr/>
        </p:nvSpPr>
        <p:spPr>
          <a:xfrm>
            <a:off x="6348805" y="2833335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verify weight of big carton box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BA12CE0-94AA-4461-AB36-E2EF31C25C30}"/>
              </a:ext>
            </a:extLst>
          </p:cNvPr>
          <p:cNvSpPr/>
          <p:nvPr/>
        </p:nvSpPr>
        <p:spPr>
          <a:xfrm>
            <a:off x="9225757" y="3171075"/>
            <a:ext cx="2857074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Verify weight of each products &amp;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total big carton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AC98D74-F7B2-480E-9BC0-BF58E248A882}"/>
              </a:ext>
            </a:extLst>
          </p:cNvPr>
          <p:cNvSpPr/>
          <p:nvPr/>
        </p:nvSpPr>
        <p:spPr>
          <a:xfrm>
            <a:off x="9331045" y="3880973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no missing products inside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A412623D-5147-44E6-AC9D-FDD52B89A2F0}"/>
              </a:ext>
            </a:extLst>
          </p:cNvPr>
          <p:cNvSpPr/>
          <p:nvPr/>
        </p:nvSpPr>
        <p:spPr>
          <a:xfrm>
            <a:off x="10364501" y="3725302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23EECEB5-A67B-4554-A52B-B0B8136D1129}"/>
              </a:ext>
            </a:extLst>
          </p:cNvPr>
          <p:cNvSpPr/>
          <p:nvPr/>
        </p:nvSpPr>
        <p:spPr>
          <a:xfrm>
            <a:off x="4463982" y="378896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E2F519-660D-47F9-B745-A38181D9C9C7}"/>
              </a:ext>
            </a:extLst>
          </p:cNvPr>
          <p:cNvSpPr/>
          <p:nvPr/>
        </p:nvSpPr>
        <p:spPr>
          <a:xfrm>
            <a:off x="321621" y="4772723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Manual confirm leaflet, book by excel file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730E6BF-8C16-4261-98F1-6225E80B59A9}"/>
              </a:ext>
            </a:extLst>
          </p:cNvPr>
          <p:cNvSpPr/>
          <p:nvPr/>
        </p:nvSpPr>
        <p:spPr>
          <a:xfrm>
            <a:off x="6348805" y="4772723"/>
            <a:ext cx="5508693" cy="3493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Add software confirm – link to weight check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B9702F6B-AAA5-46B6-A832-AC25195A53E8}"/>
              </a:ext>
            </a:extLst>
          </p:cNvPr>
          <p:cNvSpPr/>
          <p:nvPr/>
        </p:nvSpPr>
        <p:spPr>
          <a:xfrm>
            <a:off x="3551763" y="5167259"/>
            <a:ext cx="2186838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Only confirm by excel file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F111DB4-3D31-4038-B064-6C6B08DFA6B9}"/>
              </a:ext>
            </a:extLst>
          </p:cNvPr>
          <p:cNvSpPr/>
          <p:nvPr/>
        </p:nvSpPr>
        <p:spPr>
          <a:xfrm>
            <a:off x="3471081" y="6072264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Risk: loss record file, can not traceability</a:t>
            </a:r>
          </a:p>
        </p:txBody>
      </p:sp>
      <p:sp>
        <p:nvSpPr>
          <p:cNvPr id="92" name="Arrow: Down 91">
            <a:extLst>
              <a:ext uri="{FF2B5EF4-FFF2-40B4-BE49-F238E27FC236}">
                <a16:creationId xmlns:a16="http://schemas.microsoft.com/office/drawing/2014/main" id="{303BDC86-9102-4417-AA02-23D87D35C12D}"/>
              </a:ext>
            </a:extLst>
          </p:cNvPr>
          <p:cNvSpPr/>
          <p:nvPr/>
        </p:nvSpPr>
        <p:spPr>
          <a:xfrm>
            <a:off x="4463982" y="5785144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DE20405-3212-4CE1-AF02-CEE92A65917A}"/>
              </a:ext>
            </a:extLst>
          </p:cNvPr>
          <p:cNvSpPr/>
          <p:nvPr/>
        </p:nvSpPr>
        <p:spPr>
          <a:xfrm>
            <a:off x="9640560" y="5167259"/>
            <a:ext cx="2386070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Confirm by software, link to weight check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4934413-B7D2-402A-AD70-9C9E992AD9FC}"/>
              </a:ext>
            </a:extLst>
          </p:cNvPr>
          <p:cNvSpPr/>
          <p:nvPr/>
        </p:nvSpPr>
        <p:spPr>
          <a:xfrm>
            <a:off x="9587979" y="5857672"/>
            <a:ext cx="2494852" cy="5641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Merit: traceability system</a:t>
            </a:r>
          </a:p>
        </p:txBody>
      </p:sp>
      <p:sp>
        <p:nvSpPr>
          <p:cNvPr id="95" name="Arrow: Down 94">
            <a:extLst>
              <a:ext uri="{FF2B5EF4-FFF2-40B4-BE49-F238E27FC236}">
                <a16:creationId xmlns:a16="http://schemas.microsoft.com/office/drawing/2014/main" id="{8B0C4DA4-96DD-4BC8-A3D6-77BBE8839141}"/>
              </a:ext>
            </a:extLst>
          </p:cNvPr>
          <p:cNvSpPr/>
          <p:nvPr/>
        </p:nvSpPr>
        <p:spPr>
          <a:xfrm>
            <a:off x="10596995" y="5693810"/>
            <a:ext cx="362399" cy="216796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83AC3C6-AA63-40EE-85C2-06F9DF209A0F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66716" y="5231302"/>
            <a:ext cx="1822383" cy="129408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9E35A11-D41E-4382-86FD-EEDABF362F30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80739" y="5175762"/>
            <a:ext cx="1648886" cy="142858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F31FAB34-BA68-4FC3-955B-CD7BB541E8A9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4799" y="3282561"/>
            <a:ext cx="841212" cy="126272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4D1D5898-C79E-46E1-8322-8E55C22D3024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13529" y="3293508"/>
            <a:ext cx="1552065" cy="125177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221A81DE-744A-4034-8D43-79E028582026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5368" y="5195326"/>
            <a:ext cx="1477367" cy="1407743"/>
          </a:xfrm>
          <a:prstGeom prst="rect">
            <a:avLst/>
          </a:prstGeom>
        </p:spPr>
      </p:pic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F27AD0F7-9A60-4D91-B343-0E655B244813}"/>
              </a:ext>
            </a:extLst>
          </p:cNvPr>
          <p:cNvSpPr/>
          <p:nvPr/>
        </p:nvSpPr>
        <p:spPr>
          <a:xfrm rot="364178">
            <a:off x="1152526" y="580338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754F8599-E21D-4374-BB5E-79F85C6D3D68}"/>
              </a:ext>
            </a:extLst>
          </p:cNvPr>
          <p:cNvPicPr>
            <a:picLocks noChangeAspect="1"/>
          </p:cNvPicPr>
          <p:nvPr/>
        </p:nvPicPr>
        <p:blipFill rotWithShape="1"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32362" y="5195326"/>
            <a:ext cx="1477367" cy="1407743"/>
          </a:xfrm>
          <a:prstGeom prst="rect">
            <a:avLst/>
          </a:prstGeom>
        </p:spPr>
      </p:pic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7E610A44-9882-4755-A858-6DA32B5DBB7C}"/>
              </a:ext>
            </a:extLst>
          </p:cNvPr>
          <p:cNvSpPr/>
          <p:nvPr/>
        </p:nvSpPr>
        <p:spPr>
          <a:xfrm rot="364178">
            <a:off x="7159520" y="580338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Arrow: Right 98">
            <a:extLst>
              <a:ext uri="{FF2B5EF4-FFF2-40B4-BE49-F238E27FC236}">
                <a16:creationId xmlns:a16="http://schemas.microsoft.com/office/drawing/2014/main" id="{656ECC8D-D948-4AF6-84ED-6F4CDE572116}"/>
              </a:ext>
            </a:extLst>
          </p:cNvPr>
          <p:cNvSpPr/>
          <p:nvPr/>
        </p:nvSpPr>
        <p:spPr>
          <a:xfrm>
            <a:off x="1762910" y="5777730"/>
            <a:ext cx="159998" cy="216796"/>
          </a:xfrm>
          <a:prstGeom prst="righ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FC325CD0-673C-451D-AEE6-5864CD54D190}"/>
              </a:ext>
            </a:extLst>
          </p:cNvPr>
          <p:cNvSpPr/>
          <p:nvPr/>
        </p:nvSpPr>
        <p:spPr>
          <a:xfrm>
            <a:off x="7757755" y="5777730"/>
            <a:ext cx="159998" cy="216796"/>
          </a:xfrm>
          <a:prstGeom prst="rightArrow">
            <a:avLst/>
          </a:prstGeom>
          <a:solidFill>
            <a:srgbClr val="0000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3E42AD-743A-43B7-8547-27903DFEBC33}"/>
              </a:ext>
            </a:extLst>
          </p:cNvPr>
          <p:cNvSpPr/>
          <p:nvPr/>
        </p:nvSpPr>
        <p:spPr>
          <a:xfrm>
            <a:off x="1596951" y="3253098"/>
            <a:ext cx="1630220" cy="1332412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Multiplication Sign 101">
            <a:extLst>
              <a:ext uri="{FF2B5EF4-FFF2-40B4-BE49-F238E27FC236}">
                <a16:creationId xmlns:a16="http://schemas.microsoft.com/office/drawing/2014/main" id="{DEF97C08-88D2-4B6E-8D04-33DA8AC2FFB1}"/>
              </a:ext>
            </a:extLst>
          </p:cNvPr>
          <p:cNvSpPr/>
          <p:nvPr/>
        </p:nvSpPr>
        <p:spPr>
          <a:xfrm>
            <a:off x="1521074" y="4156709"/>
            <a:ext cx="527272" cy="44485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DA248671-26D7-4CD0-88C0-FD0252981670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233" y="3282561"/>
            <a:ext cx="841212" cy="1333500"/>
          </a:xfrm>
          <a:prstGeom prst="rect">
            <a:avLst/>
          </a:prstGeom>
        </p:spPr>
      </p:pic>
      <p:sp>
        <p:nvSpPr>
          <p:cNvPr id="107" name="Rectangle 106">
            <a:extLst>
              <a:ext uri="{FF2B5EF4-FFF2-40B4-BE49-F238E27FC236}">
                <a16:creationId xmlns:a16="http://schemas.microsoft.com/office/drawing/2014/main" id="{E329A2D6-EE1F-4D5C-A138-C6CD51C36F1C}"/>
              </a:ext>
            </a:extLst>
          </p:cNvPr>
          <p:cNvSpPr/>
          <p:nvPr/>
        </p:nvSpPr>
        <p:spPr>
          <a:xfrm>
            <a:off x="359343" y="4516411"/>
            <a:ext cx="114255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Product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5496DB-A201-41C2-B3DD-64BAB4655CE7}"/>
              </a:ext>
            </a:extLst>
          </p:cNvPr>
          <p:cNvSpPr/>
          <p:nvPr/>
        </p:nvSpPr>
        <p:spPr>
          <a:xfrm>
            <a:off x="1553154" y="4516411"/>
            <a:ext cx="16728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No weigh total carton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ABD16AF-C844-43F2-B90B-D6302178089F}"/>
              </a:ext>
            </a:extLst>
          </p:cNvPr>
          <p:cNvSpPr/>
          <p:nvPr/>
        </p:nvSpPr>
        <p:spPr>
          <a:xfrm>
            <a:off x="6372560" y="4516411"/>
            <a:ext cx="114255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Product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71B5EC-FBFD-408D-83F9-52869947CF7C}"/>
              </a:ext>
            </a:extLst>
          </p:cNvPr>
          <p:cNvSpPr/>
          <p:nvPr/>
        </p:nvSpPr>
        <p:spPr>
          <a:xfrm>
            <a:off x="7593409" y="4516411"/>
            <a:ext cx="1672813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Weigh total carton</a:t>
            </a:r>
          </a:p>
        </p:txBody>
      </p:sp>
      <p:pic>
        <p:nvPicPr>
          <p:cNvPr id="112" name="Picture 111">
            <a:extLst>
              <a:ext uri="{FF2B5EF4-FFF2-40B4-BE49-F238E27FC236}">
                <a16:creationId xmlns:a16="http://schemas.microsoft.com/office/drawing/2014/main" id="{B17B9A0E-3090-45C4-A57B-22D38D5CEF58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16781" y="3267167"/>
            <a:ext cx="898119" cy="1227613"/>
          </a:xfrm>
          <a:prstGeom prst="rect">
            <a:avLst/>
          </a:prstGeom>
        </p:spPr>
      </p:pic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82FBA8E3-C8F0-407D-A06E-DA9BEE08D0FD}"/>
              </a:ext>
            </a:extLst>
          </p:cNvPr>
          <p:cNvSpPr/>
          <p:nvPr/>
        </p:nvSpPr>
        <p:spPr>
          <a:xfrm>
            <a:off x="10179527" y="2511243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DP,DECT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24B7D4-6634-4BA9-A0A4-15A6C96AAB69}"/>
              </a:ext>
            </a:extLst>
          </p:cNvPr>
          <p:cNvSpPr/>
          <p:nvPr/>
        </p:nvSpPr>
        <p:spPr>
          <a:xfrm>
            <a:off x="10179527" y="4475453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SB, Service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7A85A83-9683-4259-AF31-EC498356DD23}"/>
              </a:ext>
            </a:extLst>
          </p:cNvPr>
          <p:cNvSpPr/>
          <p:nvPr/>
        </p:nvSpPr>
        <p:spPr>
          <a:xfrm>
            <a:off x="10179527" y="6417520"/>
            <a:ext cx="1837504" cy="215734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Apply: DP, DECT, SB</a:t>
            </a:r>
          </a:p>
        </p:txBody>
      </p:sp>
    </p:spTree>
    <p:extLst>
      <p:ext uri="{BB962C8B-B14F-4D97-AF65-F5344CB8AC3E}">
        <p14:creationId xmlns:p14="http://schemas.microsoft.com/office/powerpoint/2010/main" val="3161683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34713F-143A-4633-8B64-5249314F80B8}"/>
              </a:ext>
            </a:extLst>
          </p:cNvPr>
          <p:cNvSpPr txBox="1">
            <a:spLocks/>
          </p:cNvSpPr>
          <p:nvPr/>
        </p:nvSpPr>
        <p:spPr>
          <a:xfrm>
            <a:off x="10668" y="0"/>
            <a:ext cx="12170664" cy="457200"/>
          </a:xfrm>
          <a:prstGeom prst="rect">
            <a:avLst/>
          </a:prstGeom>
          <a:solidFill>
            <a:srgbClr val="0033CC"/>
          </a:solidFill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sz="1800" b="1" dirty="0">
                <a:solidFill>
                  <a:schemeClr val="bg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 panose="020B0604020202020204" pitchFamily="34" charset="0"/>
              </a:rPr>
              <a:t>Summary Weight check system all category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328CE7-2BDB-48AD-A650-83DE050AC6D1}"/>
              </a:ext>
            </a:extLst>
          </p:cNvPr>
          <p:cNvSpPr/>
          <p:nvPr/>
        </p:nvSpPr>
        <p:spPr>
          <a:xfrm>
            <a:off x="152916" y="522264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①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V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erify matching serial inner product &amp; serial outer carton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99B127F-4AA8-47FD-9925-EB4E7818D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929322"/>
              </p:ext>
            </p:extLst>
          </p:nvPr>
        </p:nvGraphicFramePr>
        <p:xfrm>
          <a:off x="2941645" y="1003640"/>
          <a:ext cx="9038619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2370675049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Weight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Don’t have product serial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Excel 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grpSp>
        <p:nvGrpSpPr>
          <p:cNvPr id="24" name="Group 23">
            <a:extLst>
              <a:ext uri="{FF2B5EF4-FFF2-40B4-BE49-F238E27FC236}">
                <a16:creationId xmlns:a16="http://schemas.microsoft.com/office/drawing/2014/main" id="{B35490C1-98CC-435D-BD7C-4847191948A7}"/>
              </a:ext>
            </a:extLst>
          </p:cNvPr>
          <p:cNvGrpSpPr/>
          <p:nvPr/>
        </p:nvGrpSpPr>
        <p:grpSpPr>
          <a:xfrm>
            <a:off x="241958" y="769861"/>
            <a:ext cx="2830413" cy="1506746"/>
            <a:chOff x="4195619" y="2552152"/>
            <a:chExt cx="2830413" cy="150674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9D2DBA-6884-44CA-B882-03F130D31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0800000" flipH="1" flipV="1">
              <a:off x="5516749" y="2800333"/>
              <a:ext cx="665290" cy="1028257"/>
            </a:xfrm>
            <a:prstGeom prst="rect">
              <a:avLst/>
            </a:prstGeom>
          </p:spPr>
        </p:pic>
        <p:pic>
          <p:nvPicPr>
            <p:cNvPr id="9" name="Picture 2" descr="18f9f0b7f17b0ba87201">
              <a:extLst>
                <a:ext uri="{FF2B5EF4-FFF2-40B4-BE49-F238E27FC236}">
                  <a16:creationId xmlns:a16="http://schemas.microsoft.com/office/drawing/2014/main" id="{303B9823-FB85-4B04-A5B8-0BEAF657CDC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screen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100000" l="0" r="100000">
                          <a14:foregroundMark x1="80970" y1="90000" x2="80224" y2="9000"/>
                          <a14:backgroundMark x1="27612" y1="93000" x2="51866" y2="94000"/>
                          <a14:backgroundMark x1="43657" y1="0" x2="22388" y2="8000"/>
                          <a14:backgroundMark x1="47015" y1="7000" x2="75746" y2="7000"/>
                          <a14:backgroundMark x1="82463" y1="99000" x2="86567" y2="99000"/>
                          <a14:backgroundMark x1="54851" y1="99000" x2="82090" y2="990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4652201" y="3111475"/>
              <a:ext cx="1114810" cy="4182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3" descr="18f9f0ba30ebd8fc5292">
              <a:extLst>
                <a:ext uri="{FF2B5EF4-FFF2-40B4-BE49-F238E27FC236}">
                  <a16:creationId xmlns:a16="http://schemas.microsoft.com/office/drawing/2014/main" id="{2E9B586F-32A6-479E-B349-C6E21B43264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screen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765" y1="97537" x2="40196" y2="995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 rot="5400000">
              <a:off x="4192445" y="3064800"/>
              <a:ext cx="846567" cy="840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5CEB5B3-2A60-4DAC-86F7-70141E9AB9DE}"/>
                </a:ext>
              </a:extLst>
            </p:cNvPr>
            <p:cNvSpPr/>
            <p:nvPr/>
          </p:nvSpPr>
          <p:spPr>
            <a:xfrm>
              <a:off x="4353315" y="3908194"/>
              <a:ext cx="483513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Base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2E79444-6CC6-4FEF-AD4D-A9F99147D1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15728" y="2875984"/>
              <a:ext cx="1468601" cy="608926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8D63A16-D285-4ADE-AD1D-0C1E69DFD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flipH="1">
              <a:off x="5694096" y="2552152"/>
              <a:ext cx="1331936" cy="81961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82D1DD4-AC13-4F64-AAD8-A34B551E0F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09607" y="2898831"/>
              <a:ext cx="874722" cy="661730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3B2D946-F255-441F-9CE7-2BD44133B9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49395" y="2898831"/>
              <a:ext cx="234934" cy="542718"/>
            </a:xfrm>
            <a:prstGeom prst="straightConnector1">
              <a:avLst/>
            </a:prstGeom>
            <a:ln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05EFCD-FB5A-41E8-843B-49D1A01DE4F4}"/>
                </a:ext>
              </a:extLst>
            </p:cNvPr>
            <p:cNvSpPr/>
            <p:nvPr/>
          </p:nvSpPr>
          <p:spPr>
            <a:xfrm>
              <a:off x="4914832" y="3908194"/>
              <a:ext cx="601918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Remote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EC11265-4C8B-4995-8A35-8D5B55A46851}"/>
                </a:ext>
              </a:extLst>
            </p:cNvPr>
            <p:cNvSpPr/>
            <p:nvPr/>
          </p:nvSpPr>
          <p:spPr>
            <a:xfrm>
              <a:off x="5597355" y="3908194"/>
              <a:ext cx="522556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Carton</a:t>
              </a: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578D84F-3F63-44D2-A829-EA9EF0786587}"/>
              </a:ext>
            </a:extLst>
          </p:cNvPr>
          <p:cNvSpPr/>
          <p:nvPr/>
        </p:nvSpPr>
        <p:spPr>
          <a:xfrm>
            <a:off x="152916" y="2452294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②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V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erify weight of big carton [With many products inside]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0BEA29-66EA-472A-AF19-E1C942906236}"/>
              </a:ext>
            </a:extLst>
          </p:cNvPr>
          <p:cNvGrpSpPr/>
          <p:nvPr/>
        </p:nvGrpSpPr>
        <p:grpSpPr>
          <a:xfrm>
            <a:off x="112944" y="2862735"/>
            <a:ext cx="2738243" cy="1399948"/>
            <a:chOff x="218040" y="2860184"/>
            <a:chExt cx="2738243" cy="139994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A86BABF-1FD3-4E26-A60D-5B6C6BC09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33713" y="2875578"/>
              <a:ext cx="841212" cy="1333500"/>
            </a:xfrm>
            <a:prstGeom prst="rect">
              <a:avLst/>
            </a:prstGeom>
          </p:spPr>
        </p:pic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DEC4002-10B0-44EC-87E4-8539657E4B04}"/>
                </a:ext>
              </a:extLst>
            </p:cNvPr>
            <p:cNvSpPr/>
            <p:nvPr/>
          </p:nvSpPr>
          <p:spPr>
            <a:xfrm>
              <a:off x="218040" y="4109428"/>
              <a:ext cx="1142554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 Product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D7B53BE-C22D-4D95-B5BE-0DB234FE8D20}"/>
                </a:ext>
              </a:extLst>
            </p:cNvPr>
            <p:cNvSpPr/>
            <p:nvPr/>
          </p:nvSpPr>
          <p:spPr>
            <a:xfrm>
              <a:off x="1441908" y="4109428"/>
              <a:ext cx="1514375" cy="15070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FF"/>
                  </a:solidFill>
                  <a:latin typeface="Meiryo UI" panose="020B0604030504040204" pitchFamily="34" charset="-128"/>
                  <a:ea typeface="Meiryo UI" panose="020B0604030504040204" pitchFamily="34" charset="-128"/>
                </a:rPr>
                <a:t>Weigh total carton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B806C98-998E-4E18-919E-1EB3F42A5B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762261" y="2860184"/>
              <a:ext cx="898119" cy="1227613"/>
            </a:xfrm>
            <a:prstGeom prst="rect">
              <a:avLst/>
            </a:prstGeom>
          </p:spPr>
        </p:pic>
      </p:grp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2E31E601-73A6-4615-9120-E26D0285C3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0950445"/>
              </p:ext>
            </p:extLst>
          </p:nvPr>
        </p:nvGraphicFramePr>
        <p:xfrm>
          <a:off x="2991350" y="2805681"/>
          <a:ext cx="90386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653933618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Big carton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497594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Weight check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Pallet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sp>
        <p:nvSpPr>
          <p:cNvPr id="38" name="Rectangle 37">
            <a:extLst>
              <a:ext uri="{FF2B5EF4-FFF2-40B4-BE49-F238E27FC236}">
                <a16:creationId xmlns:a16="http://schemas.microsoft.com/office/drawing/2014/main" id="{E6973674-E0D8-496C-8D10-F2ADDA9D049F}"/>
              </a:ext>
            </a:extLst>
          </p:cNvPr>
          <p:cNvSpPr/>
          <p:nvPr/>
        </p:nvSpPr>
        <p:spPr>
          <a:xfrm>
            <a:off x="5559590" y="4306687"/>
            <a:ext cx="2147240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Can control at Pallet ID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98572DC-3B33-4E91-B0E1-BD9968FC07C8}"/>
              </a:ext>
            </a:extLst>
          </p:cNvPr>
          <p:cNvSpPr/>
          <p:nvPr/>
        </p:nvSpPr>
        <p:spPr>
          <a:xfrm>
            <a:off x="7846750" y="4306687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88ADC25-F331-4E06-83FE-C23E48C9CF2D}"/>
              </a:ext>
            </a:extLst>
          </p:cNvPr>
          <p:cNvSpPr/>
          <p:nvPr/>
        </p:nvSpPr>
        <p:spPr>
          <a:xfrm>
            <a:off x="11060519" y="4306687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F613984-4429-4FDE-8550-54A7F0E979D2}"/>
              </a:ext>
            </a:extLst>
          </p:cNvPr>
          <p:cNvSpPr/>
          <p:nvPr/>
        </p:nvSpPr>
        <p:spPr>
          <a:xfrm>
            <a:off x="5574198" y="2141431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44FB28-2945-4F07-9C97-F2A58D9CA4FA}"/>
              </a:ext>
            </a:extLst>
          </p:cNvPr>
          <p:cNvSpPr/>
          <p:nvPr/>
        </p:nvSpPr>
        <p:spPr>
          <a:xfrm>
            <a:off x="6668736" y="2141431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Add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50D8160-E301-4B41-AEC4-1270ED5AAC4E}"/>
              </a:ext>
            </a:extLst>
          </p:cNvPr>
          <p:cNvSpPr/>
          <p:nvPr/>
        </p:nvSpPr>
        <p:spPr>
          <a:xfrm>
            <a:off x="4513877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1498873-81B4-4BD1-894C-F5CD3BA965FF}"/>
              </a:ext>
            </a:extLst>
          </p:cNvPr>
          <p:cNvSpPr/>
          <p:nvPr/>
        </p:nvSpPr>
        <p:spPr>
          <a:xfrm>
            <a:off x="7803458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F9FA558-C923-444D-83E9-9380F0DFAEB1}"/>
              </a:ext>
            </a:extLst>
          </p:cNvPr>
          <p:cNvSpPr/>
          <p:nvPr/>
        </p:nvSpPr>
        <p:spPr>
          <a:xfrm>
            <a:off x="8996891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A6D642B-037A-4C2A-BF54-425E1CAA8E20}"/>
              </a:ext>
            </a:extLst>
          </p:cNvPr>
          <p:cNvSpPr/>
          <p:nvPr/>
        </p:nvSpPr>
        <p:spPr>
          <a:xfrm>
            <a:off x="10042407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B30C3DD-F514-4399-B705-86E5A4D81FD2}"/>
              </a:ext>
            </a:extLst>
          </p:cNvPr>
          <p:cNvSpPr/>
          <p:nvPr/>
        </p:nvSpPr>
        <p:spPr>
          <a:xfrm>
            <a:off x="4499925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4FF815C-8732-4514-912F-D4779999B549}"/>
              </a:ext>
            </a:extLst>
          </p:cNvPr>
          <p:cNvSpPr/>
          <p:nvPr/>
        </p:nvSpPr>
        <p:spPr>
          <a:xfrm>
            <a:off x="8993761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5438EE7-F82B-44EF-9773-D2EE7386209F}"/>
              </a:ext>
            </a:extLst>
          </p:cNvPr>
          <p:cNvSpPr/>
          <p:nvPr/>
        </p:nvSpPr>
        <p:spPr>
          <a:xfrm>
            <a:off x="10095181" y="4306687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826EC-9123-41E3-BEAA-C2B93320C547}"/>
              </a:ext>
            </a:extLst>
          </p:cNvPr>
          <p:cNvSpPr/>
          <p:nvPr/>
        </p:nvSpPr>
        <p:spPr>
          <a:xfrm>
            <a:off x="152916" y="4636597"/>
            <a:ext cx="6425684" cy="2762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0" rIns="0" bIns="0" rtlCol="0" anchor="ctr"/>
          <a:lstStyle/>
          <a:p>
            <a:r>
              <a:rPr lang="en-US" sz="1600" dirty="0">
                <a:solidFill>
                  <a:sysClr val="windowText" lastClr="00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③ </a:t>
            </a:r>
            <a:r>
              <a:rPr lang="en-US" sz="1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Calibri" panose="020F0502020204030204" pitchFamily="34" charset="0"/>
              </a:rPr>
              <a:t>Confirm leaflet, manual book</a:t>
            </a:r>
            <a:endParaRPr lang="en-US" sz="1600" dirty="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15A99053-6DB1-47AE-80B3-86BAA11DD222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2560" y="5101092"/>
            <a:ext cx="1506285" cy="106962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A0724BB-EF28-48CD-A0C5-39034A20F12D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0937" y="5098410"/>
            <a:ext cx="1128696" cy="1075504"/>
          </a:xfrm>
          <a:prstGeom prst="rect">
            <a:avLst/>
          </a:prstGeom>
        </p:spPr>
      </p:pic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3C140C62-806F-40AA-A624-F89E17196B47}"/>
              </a:ext>
            </a:extLst>
          </p:cNvPr>
          <p:cNvSpPr/>
          <p:nvPr/>
        </p:nvSpPr>
        <p:spPr>
          <a:xfrm rot="364178">
            <a:off x="688978" y="5442249"/>
            <a:ext cx="350837" cy="108566"/>
          </a:xfrm>
          <a:custGeom>
            <a:avLst/>
            <a:gdLst>
              <a:gd name="connsiteX0" fmla="*/ 0 w 419100"/>
              <a:gd name="connsiteY0" fmla="*/ 114300 h 114300"/>
              <a:gd name="connsiteX1" fmla="*/ 190500 w 419100"/>
              <a:gd name="connsiteY1" fmla="*/ 0 h 114300"/>
              <a:gd name="connsiteX2" fmla="*/ 419100 w 419100"/>
              <a:gd name="connsiteY2" fmla="*/ 0 h 114300"/>
              <a:gd name="connsiteX3" fmla="*/ 0 w 419100"/>
              <a:gd name="connsiteY3" fmla="*/ 11430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9100" h="114300">
                <a:moveTo>
                  <a:pt x="0" y="114300"/>
                </a:moveTo>
                <a:lnTo>
                  <a:pt x="190500" y="0"/>
                </a:lnTo>
                <a:lnTo>
                  <a:pt x="41910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4" name="Table 7">
            <a:extLst>
              <a:ext uri="{FF2B5EF4-FFF2-40B4-BE49-F238E27FC236}">
                <a16:creationId xmlns:a16="http://schemas.microsoft.com/office/drawing/2014/main" id="{4DDB59F9-63C5-4CA3-A649-963E56FC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252059"/>
              </p:ext>
            </p:extLst>
          </p:nvPr>
        </p:nvGraphicFramePr>
        <p:xfrm>
          <a:off x="2991350" y="5072044"/>
          <a:ext cx="903861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32">
                  <a:extLst>
                    <a:ext uri="{9D8B030D-6E8A-4147-A177-3AD203B41FA5}">
                      <a16:colId xmlns:a16="http://schemas.microsoft.com/office/drawing/2014/main" val="1549428192"/>
                    </a:ext>
                  </a:extLst>
                </a:gridCol>
                <a:gridCol w="1061392">
                  <a:extLst>
                    <a:ext uri="{9D8B030D-6E8A-4147-A177-3AD203B41FA5}">
                      <a16:colId xmlns:a16="http://schemas.microsoft.com/office/drawing/2014/main" val="3382240844"/>
                    </a:ext>
                  </a:extLst>
                </a:gridCol>
                <a:gridCol w="1066625">
                  <a:extLst>
                    <a:ext uri="{9D8B030D-6E8A-4147-A177-3AD203B41FA5}">
                      <a16:colId xmlns:a16="http://schemas.microsoft.com/office/drawing/2014/main" val="1484143137"/>
                    </a:ext>
                  </a:extLst>
                </a:gridCol>
                <a:gridCol w="1126838">
                  <a:extLst>
                    <a:ext uri="{9D8B030D-6E8A-4147-A177-3AD203B41FA5}">
                      <a16:colId xmlns:a16="http://schemas.microsoft.com/office/drawing/2014/main" val="3178383929"/>
                    </a:ext>
                  </a:extLst>
                </a:gridCol>
                <a:gridCol w="1176586">
                  <a:extLst>
                    <a:ext uri="{9D8B030D-6E8A-4147-A177-3AD203B41FA5}">
                      <a16:colId xmlns:a16="http://schemas.microsoft.com/office/drawing/2014/main" val="2074769274"/>
                    </a:ext>
                  </a:extLst>
                </a:gridCol>
                <a:gridCol w="1127368">
                  <a:extLst>
                    <a:ext uri="{9D8B030D-6E8A-4147-A177-3AD203B41FA5}">
                      <a16:colId xmlns:a16="http://schemas.microsoft.com/office/drawing/2014/main" val="3142680299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3610884568"/>
                    </a:ext>
                  </a:extLst>
                </a:gridCol>
                <a:gridCol w="998489">
                  <a:extLst>
                    <a:ext uri="{9D8B030D-6E8A-4147-A177-3AD203B41FA5}">
                      <a16:colId xmlns:a16="http://schemas.microsoft.com/office/drawing/2014/main" val="653933618"/>
                    </a:ext>
                  </a:extLst>
                </a:gridCol>
              </a:tblGrid>
              <a:tr h="2634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TV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DP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SB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MW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PJ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2586689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Leaflet, book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497594"/>
                  </a:ext>
                </a:extLst>
              </a:tr>
              <a:tr h="345472">
                <a:tc>
                  <a:txBody>
                    <a:bodyPr/>
                    <a:lstStyle/>
                    <a:p>
                      <a:r>
                        <a:rPr lang="en-US" dirty="0"/>
                        <a:t>Software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643870912"/>
                  </a:ext>
                </a:extLst>
              </a:tr>
              <a:tr h="211188">
                <a:tc>
                  <a:txBody>
                    <a:bodyPr/>
                    <a:lstStyle/>
                    <a:p>
                      <a:r>
                        <a:rPr lang="en-US" dirty="0"/>
                        <a:t>Excel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accent1"/>
                      </a:fgClr>
                      <a:bgClr>
                        <a:schemeClr val="bg1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3792938893"/>
                  </a:ext>
                </a:extLst>
              </a:tr>
            </a:tbl>
          </a:graphicData>
        </a:graphic>
      </p:graphicFrame>
      <p:sp>
        <p:nvSpPr>
          <p:cNvPr id="56" name="Rectangle 55">
            <a:extLst>
              <a:ext uri="{FF2B5EF4-FFF2-40B4-BE49-F238E27FC236}">
                <a16:creationId xmlns:a16="http://schemas.microsoft.com/office/drawing/2014/main" id="{E13D5909-4381-4F7F-A9D4-E9259F0A2DE0}"/>
              </a:ext>
            </a:extLst>
          </p:cNvPr>
          <p:cNvSpPr/>
          <p:nvPr/>
        </p:nvSpPr>
        <p:spPr>
          <a:xfrm>
            <a:off x="7846750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6149014-241D-4E13-B528-1CB07E717F85}"/>
              </a:ext>
            </a:extLst>
          </p:cNvPr>
          <p:cNvSpPr/>
          <p:nvPr/>
        </p:nvSpPr>
        <p:spPr>
          <a:xfrm>
            <a:off x="4499925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22DF02A-479C-487D-B6C6-1A520C1CD37F}"/>
              </a:ext>
            </a:extLst>
          </p:cNvPr>
          <p:cNvSpPr/>
          <p:nvPr/>
        </p:nvSpPr>
        <p:spPr>
          <a:xfrm>
            <a:off x="8993761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1198FE-1DB6-4CCB-A3D2-BEB6B842309A}"/>
              </a:ext>
            </a:extLst>
          </p:cNvPr>
          <p:cNvSpPr/>
          <p:nvPr/>
        </p:nvSpPr>
        <p:spPr>
          <a:xfrm>
            <a:off x="10095181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C9EABD8-C73F-4BCC-8D55-E52F2F9FE640}"/>
              </a:ext>
            </a:extLst>
          </p:cNvPr>
          <p:cNvSpPr/>
          <p:nvPr/>
        </p:nvSpPr>
        <p:spPr>
          <a:xfrm>
            <a:off x="11110224" y="6573050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A4DB53C-FE8E-495B-A5B9-82B101D38684}"/>
              </a:ext>
            </a:extLst>
          </p:cNvPr>
          <p:cNvSpPr/>
          <p:nvPr/>
        </p:nvSpPr>
        <p:spPr>
          <a:xfrm>
            <a:off x="6699739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6046CDF-089F-468D-9DE3-21D68AC595B3}"/>
              </a:ext>
            </a:extLst>
          </p:cNvPr>
          <p:cNvSpPr/>
          <p:nvPr/>
        </p:nvSpPr>
        <p:spPr>
          <a:xfrm>
            <a:off x="5636127" y="6573050"/>
            <a:ext cx="919745" cy="158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Need Soft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97814E7-0243-46D9-AAA4-0C6C72DF963F}"/>
              </a:ext>
            </a:extLst>
          </p:cNvPr>
          <p:cNvSpPr/>
          <p:nvPr/>
        </p:nvSpPr>
        <p:spPr>
          <a:xfrm>
            <a:off x="293957" y="6218705"/>
            <a:ext cx="2449164" cy="15070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Scan on software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68351E8-7E7B-4780-A628-02A2C390D9B6}"/>
              </a:ext>
            </a:extLst>
          </p:cNvPr>
          <p:cNvSpPr/>
          <p:nvPr/>
        </p:nvSpPr>
        <p:spPr>
          <a:xfrm>
            <a:off x="11060519" y="2141431"/>
            <a:ext cx="919745" cy="1582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rgbClr val="0000FF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</a:p>
        </p:txBody>
      </p:sp>
    </p:spTree>
    <p:extLst>
      <p:ext uri="{BB962C8B-B14F-4D97-AF65-F5344CB8AC3E}">
        <p14:creationId xmlns:p14="http://schemas.microsoft.com/office/powerpoint/2010/main" val="229558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3453</TotalTime>
  <Words>334</Words>
  <Application>Microsoft Office PowerPoint</Application>
  <PresentationFormat>Widescreen</PresentationFormat>
  <Paragraphs>136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Meiryo UI</vt:lpstr>
      <vt:lpstr>Arial</vt:lpstr>
      <vt:lpstr>Calibri</vt:lpstr>
      <vt:lpstr>Calibri Light</vt:lpstr>
      <vt:lpstr>Wingdings</vt:lpstr>
      <vt:lpstr>Office Theme</vt:lpstr>
      <vt:lpstr>Request modify weight check system (DP, DECT, SB, Service)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NGUYEN THU_Trang2</dc:creator>
  <cp:lastModifiedBy>Long Pham Ngoc Hai</cp:lastModifiedBy>
  <cp:revision>170</cp:revision>
  <cp:lastPrinted>2023-04-20T05:56:06Z</cp:lastPrinted>
  <dcterms:created xsi:type="dcterms:W3CDTF">2021-12-07T10:10:23Z</dcterms:created>
  <dcterms:modified xsi:type="dcterms:W3CDTF">2024-05-29T01:34:35Z</dcterms:modified>
</cp:coreProperties>
</file>