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A79-5832-45ED-99EA-EBD091EDE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3AF23-33F2-4647-86CB-F1D93BEC9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51D8-2A97-4633-83A5-28537952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088C-4A14-44F8-870D-02F042B7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E819-0640-43FF-93A7-0582CB0B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0E45-6AF0-4B23-8496-E16F9AFF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FF7-4D69-403F-BF8F-83575986F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53CC-4012-4E97-A48E-BB83D929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4C21-60B8-4FEA-9695-ABBDC23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7C97-1189-4438-AEE7-763C3EE8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5C838-B60D-4FC1-974F-832D41F2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E890-DCD2-40B5-B600-0354A655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1331-B111-4B20-8F3C-58B92A85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8E34-E406-4F31-AA38-05C707D0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A9D4-2697-4399-989F-91955B7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9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9943-4769-44C0-A9BB-6A4C1835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5AAF-8F7F-45C0-80CC-3DE6E7ED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4949-8B64-4702-8D04-272B4FDA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ED66-BF69-4E0B-BF32-3E6389D7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8B20-7697-4542-BBDE-DDD3E0EC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0A80-BC3B-4E8A-9655-4EFB8778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8522-128C-4595-BDBF-9088D4B08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A4E9-7577-4FB4-8DB8-6FC7AEEB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39AE-51A6-448F-9519-57EC2E3E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0934-7238-48A2-A713-214533FD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886C-79B3-4906-96D0-BC530429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5670-FD34-46A2-AB0A-1DA7B114E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DFDE-F66D-42EA-A882-B8464949B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70323-30BF-4BEB-B912-548535AF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B60E-5699-460B-9D44-93CA8CA6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4D42D-AA12-4A92-A1B0-E774389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70FA-CE60-4C92-BA13-1D578F08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A4E24-715C-4191-9B8A-1D901438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12108-CEA0-462A-8DAA-A1DF9D35B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829A1-21A9-4DF4-916E-6D1CAAC34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8A885-FED9-403F-805A-9EB3F880D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EDD6A-67E1-42C0-9F4E-16ED11A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218D-62A0-4E22-A369-368F83D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81EE6-5C91-425A-8B0C-DDBBD88A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EED4-572D-409D-921A-20363256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47410-FBA5-4ED0-B097-E3B48FB5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0D457-19AC-4C94-AB17-AF06D288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5BED-029E-4FFB-B0A2-6A62571A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05B3E-9022-478B-9543-AC3CB397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79472-E8A2-454E-8672-D7E77391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4004A-46E4-4D4F-88F5-13693EE2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5EED-AA6E-4E85-B572-84174892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F6DB-F785-4B2A-B829-60C0BA11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0EB42-BCFD-4D18-88DE-9BA87FF7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E14E0-EC11-449C-BD21-1D7F73DF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B2771-A09D-4B95-8E49-76D0AD29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1534D-82CB-4643-A4B2-B678A6EF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31D-1212-4848-88C4-25166736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AC56D-C37F-479A-B103-8FB9D58A4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D6692-967C-4FC7-B58B-2588F20B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948B2-46EA-402D-B6AF-874A18A4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B1FD-AB2D-44E8-961D-DE318F68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2DA6A-562A-4A48-9D85-73F6711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45AAA-31B3-4922-8D32-38C9684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1EBEE-F9E4-4FF1-85EE-6979B032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57A1-4895-4DC0-899B-F12F0F0D0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55B8-A822-4E3F-909B-098D61E909F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E20E-093E-439E-BEFE-EC86575A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EF3F-15B3-45A4-A42C-2772677B1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58B6-AA15-4C61-8717-1F594F3D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06149AB-55D1-472D-8BAB-5716B265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5246"/>
            <a:ext cx="12115800" cy="53104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lIns="40069" tIns="20035" rIns="40069" bIns="20035" anchor="ctr" anchorCtr="1"/>
          <a:lstStyle>
            <a:defPPr>
              <a:defRPr lang="ja-JP"/>
            </a:defPPr>
            <a:lvl1pPr defTabSz="560388">
              <a:defRPr sz="2000" b="1">
                <a:solidFill>
                  <a:srgbClr val="FFFFFF"/>
                </a:solidFill>
                <a:latin typeface="Book Antiqua" panose="02040602050305030304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560388" eaLnBrk="0" hangingPunct="0">
              <a:defRPr sz="2400">
                <a:latin typeface="Arial" charset="0"/>
                <a:ea typeface="MS UI Gothic" pitchFamily="34" charset="-128"/>
              </a:defRPr>
            </a:lvl2pPr>
            <a:lvl3pPr marL="1143000" indent="-228600" defTabSz="560388" eaLnBrk="0" hangingPunct="0">
              <a:defRPr sz="2400">
                <a:latin typeface="Arial" charset="0"/>
                <a:ea typeface="MS UI Gothic" pitchFamily="34" charset="-128"/>
              </a:defRPr>
            </a:lvl3pPr>
            <a:lvl4pPr marL="1600200" indent="-228600" defTabSz="560388" eaLnBrk="0" hangingPunct="0">
              <a:defRPr sz="2400">
                <a:latin typeface="Arial" charset="0"/>
                <a:ea typeface="MS UI Gothic" pitchFamily="34" charset="-128"/>
              </a:defRPr>
            </a:lvl4pPr>
            <a:lvl5pPr marL="2057400" indent="-228600" defTabSz="560388" eaLnBrk="0" hangingPunct="0">
              <a:defRPr sz="2400">
                <a:latin typeface="Arial" charset="0"/>
                <a:ea typeface="MS UI Gothic" pitchFamily="34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MS UI Gothic" pitchFamily="34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MS UI Gothic" pitchFamily="34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MS UI Gothic" pitchFamily="34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MS UI Gothic" pitchFamily="34" charset="-128"/>
              </a:defRPr>
            </a:lvl9pPr>
          </a:lstStyle>
          <a:p>
            <a:pPr fontAlgn="t"/>
            <a:r>
              <a:rPr lang="en-US" dirty="0">
                <a:solidFill>
                  <a:schemeClr val="bg1"/>
                </a:solidFill>
                <a:latin typeface="Arial"/>
              </a:rPr>
              <a:t>PEMS communicate current PSNV system (real time)</a:t>
            </a:r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06EE4B38-2332-4ACD-BA68-6A0118A6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793" y="5464335"/>
            <a:ext cx="6016673" cy="1305749"/>
          </a:xfrm>
          <a:prstGeom prst="roundRect">
            <a:avLst>
              <a:gd name="adj" fmla="val 12033"/>
            </a:avLst>
          </a:prstGeom>
          <a:solidFill>
            <a:srgbClr val="F4FDA1"/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lIns="91427" tIns="45714" rIns="91427" bIns="45714" anchor="ctr"/>
          <a:lstStyle>
            <a:lvl1pPr defTabSz="91281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400" b="1" u="sng" dirty="0">
                <a:solidFill>
                  <a:srgbClr val="0000FF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Improvement method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en-US" sz="1400" dirty="0">
                <a:solidFill>
                  <a:srgbClr val="0000FF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Auto Transfer and Backflush =&gt; </a:t>
            </a:r>
            <a:r>
              <a:rPr kumimoji="1" lang="en-US" sz="1400" dirty="0">
                <a:solidFill>
                  <a:srgbClr val="0000FF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Reduce 1pax.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en-US" sz="1400" dirty="0">
                <a:solidFill>
                  <a:srgbClr val="0000FF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Support PEMS =&gt; </a:t>
            </a:r>
            <a:r>
              <a:rPr kumimoji="1" lang="en-US" sz="1400" dirty="0">
                <a:solidFill>
                  <a:srgbClr val="0000FF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Reduce Costs: 3,790 USD.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sz="1400" dirty="0">
                <a:solidFill>
                  <a:srgbClr val="0000FF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Visualization of Production Results</a:t>
            </a:r>
            <a:endParaRPr kumimoji="1" lang="en-US" altLang="en-US" sz="1400" dirty="0">
              <a:solidFill>
                <a:srgbClr val="0000FF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14254004-6D7F-4BE1-88ED-DEE51A0F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27" y="5470340"/>
            <a:ext cx="5498474" cy="1299745"/>
          </a:xfrm>
          <a:prstGeom prst="roundRect">
            <a:avLst>
              <a:gd name="adj" fmla="val 10008"/>
            </a:avLst>
          </a:prstGeom>
          <a:solidFill>
            <a:srgbClr val="F4FDA1"/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lIns="91427" tIns="45714" rIns="91427" bIns="45714" anchor="ctr"/>
          <a:lstStyle>
            <a:lvl1pPr defTabSz="91281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400" b="1" u="sng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Current method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Loss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Use mistake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</a:rPr>
              <a:t>No Visualization of Production Results</a:t>
            </a:r>
            <a:endParaRPr lang="en-US" alt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18649E88-EF09-4BF6-AEBE-ED6BDA987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27" y="801835"/>
            <a:ext cx="5498474" cy="4436315"/>
          </a:xfrm>
          <a:prstGeom prst="roundRect">
            <a:avLst>
              <a:gd name="adj" fmla="val 2282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3F15DDBD-ABDA-45D2-8F01-BEC49C25B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287" y="640198"/>
            <a:ext cx="1123134" cy="25980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270000" dist="107763" dir="18900000" algn="ctr" rotWithShape="0">
              <a:schemeClr val="bg2">
                <a:alpha val="50000"/>
              </a:schemeClr>
            </a:outerShdw>
          </a:effectLst>
        </p:spPr>
        <p:txBody>
          <a:bodyPr tIns="0" bIns="36000" anchor="ctr" anchorCtr="0"/>
          <a:lstStyle>
            <a:defPPr>
              <a:defRPr lang="en-US"/>
            </a:defPPr>
            <a:lvl1pPr>
              <a:defRPr kumimoji="1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cs typeface="Arial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ja-JP" sz="1600" dirty="0"/>
              <a:t>◆Before</a:t>
            </a:r>
          </a:p>
        </p:txBody>
      </p:sp>
      <p:sp>
        <p:nvSpPr>
          <p:cNvPr id="112" name="AutoShape 3">
            <a:extLst>
              <a:ext uri="{FF2B5EF4-FFF2-40B4-BE49-F238E27FC236}">
                <a16:creationId xmlns:a16="http://schemas.microsoft.com/office/drawing/2014/main" id="{1E32B14B-625A-4A86-9457-CAC8254D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32" y="796128"/>
            <a:ext cx="5931921" cy="4396192"/>
          </a:xfrm>
          <a:prstGeom prst="roundRect">
            <a:avLst>
              <a:gd name="adj" fmla="val 2666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14" name="Text Box 5">
            <a:extLst>
              <a:ext uri="{FF2B5EF4-FFF2-40B4-BE49-F238E27FC236}">
                <a16:creationId xmlns:a16="http://schemas.microsoft.com/office/drawing/2014/main" id="{8541FA20-8639-454D-A512-76BE0B6D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689" y="632053"/>
            <a:ext cx="1031936" cy="25116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1270000" dist="107763" dir="18900000" algn="ctr" rotWithShape="0">
              <a:schemeClr val="bg2">
                <a:alpha val="50000"/>
              </a:schemeClr>
            </a:outerShdw>
          </a:effectLst>
        </p:spPr>
        <p:txBody>
          <a:bodyPr tIns="0" bIns="36000" anchor="ctr" anchorCtr="0"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kumimoji="1" lang="en-US" altLang="ja-JP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cs typeface="Arial" pitchFamily="34" charset="0"/>
              </a:rPr>
              <a:t>◆ </a:t>
            </a:r>
            <a:r>
              <a:rPr kumimoji="1" lang="en-US" altLang="ja-JP" sz="1600" b="1" dirty="0">
                <a:solidFill>
                  <a:schemeClr val="bg1"/>
                </a:solidFill>
                <a:latin typeface="ＭＳ Ｐゴシック" pitchFamily="34" charset="-128"/>
                <a:cs typeface="Arial" pitchFamily="34" charset="0"/>
              </a:rPr>
              <a:t>After </a:t>
            </a:r>
            <a:endParaRPr kumimoji="1" lang="en-US" altLang="ja-JP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cs typeface="Arial" pitchFamily="34" charset="0"/>
            </a:endParaRP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29AB546-A60F-4F95-8127-D6CE37514C57}"/>
              </a:ext>
            </a:extLst>
          </p:cNvPr>
          <p:cNvGrpSpPr/>
          <p:nvPr/>
        </p:nvGrpSpPr>
        <p:grpSpPr>
          <a:xfrm>
            <a:off x="6011444" y="4311547"/>
            <a:ext cx="5812960" cy="708905"/>
            <a:chOff x="6199135" y="4316232"/>
            <a:chExt cx="5812960" cy="708905"/>
          </a:xfrm>
        </p:grpSpPr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D297269F-A1A3-4E0E-B2EF-5B15E1939819}"/>
                </a:ext>
              </a:extLst>
            </p:cNvPr>
            <p:cNvCxnSpPr/>
            <p:nvPr/>
          </p:nvCxnSpPr>
          <p:spPr>
            <a:xfrm>
              <a:off x="7050169" y="4647039"/>
              <a:ext cx="3657600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D4AADE0-7720-4794-B794-1170F664BA28}"/>
                </a:ext>
              </a:extLst>
            </p:cNvPr>
            <p:cNvGrpSpPr/>
            <p:nvPr/>
          </p:nvGrpSpPr>
          <p:grpSpPr>
            <a:xfrm>
              <a:off x="6199135" y="4316241"/>
              <a:ext cx="1306780" cy="708896"/>
              <a:chOff x="416516" y="1387574"/>
              <a:chExt cx="1739944" cy="362398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A6B1100-61D1-44B1-AA69-2227F5100C14}"/>
                  </a:ext>
                </a:extLst>
              </p:cNvPr>
              <p:cNvSpPr/>
              <p:nvPr/>
            </p:nvSpPr>
            <p:spPr>
              <a:xfrm>
                <a:off x="419100" y="1387574"/>
                <a:ext cx="1737360" cy="3623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C7D20130-B02B-4744-A24F-3247D620C74E}"/>
                  </a:ext>
                </a:extLst>
              </p:cNvPr>
              <p:cNvSpPr txBox="1"/>
              <p:nvPr/>
            </p:nvSpPr>
            <p:spPr>
              <a:xfrm>
                <a:off x="416516" y="1404356"/>
                <a:ext cx="1650110" cy="330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SMT/PCB F/G stock</a:t>
                </a:r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5F24C41-4D27-49C4-9F92-AE0EDB380680}"/>
                </a:ext>
              </a:extLst>
            </p:cNvPr>
            <p:cNvGrpSpPr/>
            <p:nvPr/>
          </p:nvGrpSpPr>
          <p:grpSpPr>
            <a:xfrm>
              <a:off x="7665620" y="4316236"/>
              <a:ext cx="1304840" cy="708897"/>
              <a:chOff x="419100" y="1387573"/>
              <a:chExt cx="1737360" cy="362399"/>
            </a:xfrm>
            <a:solidFill>
              <a:srgbClr val="FFC000"/>
            </a:solidFill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321855C1-D282-43EC-8600-D5458A3FD918}"/>
                  </a:ext>
                </a:extLst>
              </p:cNvPr>
              <p:cNvSpPr/>
              <p:nvPr/>
            </p:nvSpPr>
            <p:spPr>
              <a:xfrm>
                <a:off x="419100" y="1387573"/>
                <a:ext cx="1737360" cy="3623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921EBF05-5D76-4F4B-A72C-5E8825EE2D5D}"/>
                  </a:ext>
                </a:extLst>
              </p:cNvPr>
              <p:cNvSpPr txBox="1"/>
              <p:nvPr/>
            </p:nvSpPr>
            <p:spPr>
              <a:xfrm>
                <a:off x="477016" y="1409484"/>
                <a:ext cx="1650110" cy="33041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FCT PCB F/G stock</a:t>
                </a: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BC87065F-9372-4B1D-9314-F78CD61098D4}"/>
                </a:ext>
              </a:extLst>
            </p:cNvPr>
            <p:cNvGrpSpPr/>
            <p:nvPr/>
          </p:nvGrpSpPr>
          <p:grpSpPr>
            <a:xfrm>
              <a:off x="9185923" y="4316234"/>
              <a:ext cx="1304840" cy="708899"/>
              <a:chOff x="419100" y="1387572"/>
              <a:chExt cx="1737360" cy="3624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5A513295-22A1-4917-AB9D-4F24D224C9D1}"/>
                  </a:ext>
                </a:extLst>
              </p:cNvPr>
              <p:cNvSpPr/>
              <p:nvPr/>
            </p:nvSpPr>
            <p:spPr>
              <a:xfrm>
                <a:off x="419100" y="1387572"/>
                <a:ext cx="1737360" cy="36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BB502D46-66E6-46F0-9EAF-B7DBF8CA128C}"/>
                  </a:ext>
                </a:extLst>
              </p:cNvPr>
              <p:cNvSpPr txBox="1"/>
              <p:nvPr/>
            </p:nvSpPr>
            <p:spPr>
              <a:xfrm>
                <a:off x="462724" y="1479936"/>
                <a:ext cx="1650110" cy="1888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FA</a:t>
                </a:r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EDC26842-CB99-44CC-AFF7-97B4993735EF}"/>
                </a:ext>
              </a:extLst>
            </p:cNvPr>
            <p:cNvGrpSpPr/>
            <p:nvPr/>
          </p:nvGrpSpPr>
          <p:grpSpPr>
            <a:xfrm>
              <a:off x="10694499" y="4316232"/>
              <a:ext cx="1317596" cy="708901"/>
              <a:chOff x="419100" y="1387571"/>
              <a:chExt cx="1754344" cy="362401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768BB446-A625-465C-B3DF-C1355EEC9221}"/>
                  </a:ext>
                </a:extLst>
              </p:cNvPr>
              <p:cNvSpPr/>
              <p:nvPr/>
            </p:nvSpPr>
            <p:spPr>
              <a:xfrm>
                <a:off x="419100" y="1387571"/>
                <a:ext cx="1737360" cy="36240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0ADF6D2E-9C98-40A7-B8E2-103ECEDF8819}"/>
                  </a:ext>
                </a:extLst>
              </p:cNvPr>
              <p:cNvSpPr txBox="1"/>
              <p:nvPr/>
            </p:nvSpPr>
            <p:spPr>
              <a:xfrm>
                <a:off x="523334" y="1480503"/>
                <a:ext cx="1650110" cy="18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SCM</a:t>
                </a:r>
              </a:p>
            </p:txBody>
          </p:sp>
        </p:grpSp>
      </p:grpSp>
      <p:pic>
        <p:nvPicPr>
          <p:cNvPr id="90" name="Picture 89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924181FD-2F5B-454E-B944-8E27F0920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59" y="1429518"/>
            <a:ext cx="760620" cy="858544"/>
          </a:xfrm>
          <a:prstGeom prst="rect">
            <a:avLst/>
          </a:prstGeom>
        </p:spPr>
      </p:pic>
      <p:pic>
        <p:nvPicPr>
          <p:cNvPr id="108" name="Picture 10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AAEBD0AB-684B-4A32-A945-8BD2B06B8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26" y="1400731"/>
            <a:ext cx="760620" cy="858544"/>
          </a:xfrm>
          <a:prstGeom prst="rect">
            <a:avLst/>
          </a:prstGeom>
        </p:spPr>
      </p:pic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7D57502-AA9F-4A75-9D22-3825AFEC9478}"/>
              </a:ext>
            </a:extLst>
          </p:cNvPr>
          <p:cNvSpPr/>
          <p:nvPr/>
        </p:nvSpPr>
        <p:spPr>
          <a:xfrm>
            <a:off x="8447188" y="1815757"/>
            <a:ext cx="851647" cy="251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DA02CDF-15CD-4724-AA8D-50F319FC05A4}"/>
              </a:ext>
            </a:extLst>
          </p:cNvPr>
          <p:cNvSpPr/>
          <p:nvPr/>
        </p:nvSpPr>
        <p:spPr>
          <a:xfrm>
            <a:off x="7293901" y="1122766"/>
            <a:ext cx="1304839" cy="281101"/>
          </a:xfrm>
          <a:prstGeom prst="rect">
            <a:avLst/>
          </a:prstGeom>
          <a:solidFill>
            <a:srgbClr val="FFC000"/>
          </a:solidFill>
          <a:ln w="15875" cap="flat" cmpd="sng" algn="ctr">
            <a:solidFill>
              <a:schemeClr val="accent1">
                <a:shade val="1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b="1" dirty="0"/>
              <a:t>PEMS Server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4B51E25-B6BD-4A29-9176-7FB14DB8FC20}"/>
              </a:ext>
            </a:extLst>
          </p:cNvPr>
          <p:cNvSpPr/>
          <p:nvPr/>
        </p:nvSpPr>
        <p:spPr>
          <a:xfrm>
            <a:off x="9128729" y="1099178"/>
            <a:ext cx="1274219" cy="313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 algn="ctr">
            <a:solidFill>
              <a:schemeClr val="accent1">
                <a:shade val="1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b="1" dirty="0"/>
              <a:t>Server PSNV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96BA4-D359-4931-9461-174317F554E8}"/>
              </a:ext>
            </a:extLst>
          </p:cNvPr>
          <p:cNvSpPr/>
          <p:nvPr/>
        </p:nvSpPr>
        <p:spPr>
          <a:xfrm>
            <a:off x="8312194" y="2027253"/>
            <a:ext cx="1304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/>
              </a:rPr>
              <a:t>Communicate by API of PSNV </a:t>
            </a:r>
            <a:endParaRPr lang="en-US" sz="1200" b="1" dirty="0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22FD8F22-700B-4844-8EF2-E25D1E3E18F9}"/>
              </a:ext>
            </a:extLst>
          </p:cNvPr>
          <p:cNvSpPr/>
          <p:nvPr/>
        </p:nvSpPr>
        <p:spPr>
          <a:xfrm>
            <a:off x="8626602" y="1490965"/>
            <a:ext cx="464414" cy="33355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6F314CA-7D2D-4B48-979C-3EE2DD855B1F}"/>
              </a:ext>
            </a:extLst>
          </p:cNvPr>
          <p:cNvSpPr/>
          <p:nvPr/>
        </p:nvSpPr>
        <p:spPr>
          <a:xfrm>
            <a:off x="10251053" y="1784777"/>
            <a:ext cx="566451" cy="209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B96E29-F0FC-40B5-9AA8-BB1050BDF639}"/>
              </a:ext>
            </a:extLst>
          </p:cNvPr>
          <p:cNvSpPr/>
          <p:nvPr/>
        </p:nvSpPr>
        <p:spPr>
          <a:xfrm>
            <a:off x="10786748" y="1490869"/>
            <a:ext cx="1003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SAP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36627F9D-EF82-4FFB-A222-DE6AF6B4626B}"/>
              </a:ext>
            </a:extLst>
          </p:cNvPr>
          <p:cNvSpPr/>
          <p:nvPr/>
        </p:nvSpPr>
        <p:spPr>
          <a:xfrm>
            <a:off x="7212660" y="1729614"/>
            <a:ext cx="499736" cy="2418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79BAF7-310D-4F98-AED4-F3D3C0BF1C59}"/>
              </a:ext>
            </a:extLst>
          </p:cNvPr>
          <p:cNvSpPr/>
          <p:nvPr/>
        </p:nvSpPr>
        <p:spPr>
          <a:xfrm>
            <a:off x="6009810" y="1429518"/>
            <a:ext cx="1304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WEB Visualization</a:t>
            </a:r>
          </a:p>
        </p:txBody>
      </p:sp>
      <p:pic>
        <p:nvPicPr>
          <p:cNvPr id="120" name="Picture 12" descr="Excel Won't Scroll? Here's How to Fix [Simplified Guide]">
            <a:extLst>
              <a:ext uri="{FF2B5EF4-FFF2-40B4-BE49-F238E27FC236}">
                <a16:creationId xmlns:a16="http://schemas.microsoft.com/office/drawing/2014/main" id="{A8076D03-8E8A-421D-9550-73AC9B3F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57" y="1991678"/>
            <a:ext cx="305414" cy="3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5EDDAF6-1A69-4A5A-A0A1-1DE7E0760AB4}"/>
              </a:ext>
            </a:extLst>
          </p:cNvPr>
          <p:cNvGrpSpPr/>
          <p:nvPr/>
        </p:nvGrpSpPr>
        <p:grpSpPr>
          <a:xfrm>
            <a:off x="7691592" y="3530040"/>
            <a:ext cx="1031533" cy="690833"/>
            <a:chOff x="7699323" y="3382327"/>
            <a:chExt cx="1031533" cy="69083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24CA2A2-BF7F-4B4F-803C-634237212357}"/>
                </a:ext>
              </a:extLst>
            </p:cNvPr>
            <p:cNvGrpSpPr/>
            <p:nvPr/>
          </p:nvGrpSpPr>
          <p:grpSpPr>
            <a:xfrm>
              <a:off x="7699323" y="3504061"/>
              <a:ext cx="1031533" cy="569099"/>
              <a:chOff x="3850872" y="1084180"/>
              <a:chExt cx="1305119" cy="769823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AF0E9D80-3FB2-4277-8F44-4024595A0FBF}"/>
                  </a:ext>
                </a:extLst>
              </p:cNvPr>
              <p:cNvGrpSpPr/>
              <p:nvPr/>
            </p:nvGrpSpPr>
            <p:grpSpPr>
              <a:xfrm>
                <a:off x="3850872" y="1506864"/>
                <a:ext cx="1305119" cy="347139"/>
                <a:chOff x="3053953" y="2219324"/>
                <a:chExt cx="1305119" cy="347139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921D3507-1FFA-44C6-8943-9DA42EFAC0C9}"/>
                    </a:ext>
                  </a:extLst>
                </p:cNvPr>
                <p:cNvGrpSpPr/>
                <p:nvPr/>
              </p:nvGrpSpPr>
              <p:grpSpPr>
                <a:xfrm>
                  <a:off x="3053953" y="2219324"/>
                  <a:ext cx="1305119" cy="347139"/>
                  <a:chOff x="3053953" y="2219324"/>
                  <a:chExt cx="1305119" cy="347139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20861FCA-E604-44A4-BCF6-657D95E9C5FB}"/>
                      </a:ext>
                    </a:extLst>
                  </p:cNvPr>
                  <p:cNvSpPr/>
                  <p:nvPr/>
                </p:nvSpPr>
                <p:spPr>
                  <a:xfrm>
                    <a:off x="3053953" y="2219324"/>
                    <a:ext cx="1108997" cy="2836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D1DE9E-59B7-479C-B40A-3C1B02F0A0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54349" y="2233399"/>
                    <a:ext cx="1104723" cy="333064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sz="1000" dirty="0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Bahnschrift Condensed" panose="020B0502040204020203" pitchFamily="34" charset="0"/>
                        <a:ea typeface="HGP創英角ｺﾞｼｯｸUB" pitchFamily="50" charset="-128"/>
                      </a:rPr>
                      <a:t>FCT-01-OUT-31</a:t>
                    </a:r>
                  </a:p>
                </p:txBody>
              </p:sp>
            </p:grp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B550A958-EA0D-426B-84BC-357012F335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0969" y="2245358"/>
                  <a:ext cx="227041" cy="281098"/>
                </a:xfrm>
                <a:prstGeom prst="rect">
                  <a:avLst/>
                </a:prstGeom>
              </p:spPr>
            </p:pic>
          </p:grp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91A0EC5F-CD13-461F-850A-80EA5BAC4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4573" y="1084180"/>
                <a:ext cx="472974" cy="357300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C6FACAE-702A-459C-AD4A-7B98A35EAC0D}"/>
                </a:ext>
              </a:extLst>
            </p:cNvPr>
            <p:cNvGrpSpPr/>
            <p:nvPr/>
          </p:nvGrpSpPr>
          <p:grpSpPr>
            <a:xfrm>
              <a:off x="7757221" y="3382327"/>
              <a:ext cx="469327" cy="289805"/>
              <a:chOff x="4198838" y="3775595"/>
              <a:chExt cx="619298" cy="43410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E00F364E-B291-4EB6-AA46-D362D6E8AD6E}"/>
                  </a:ext>
                </a:extLst>
              </p:cNvPr>
              <p:cNvGrpSpPr/>
              <p:nvPr/>
            </p:nvGrpSpPr>
            <p:grpSpPr>
              <a:xfrm>
                <a:off x="4198838" y="3775595"/>
                <a:ext cx="363641" cy="434106"/>
                <a:chOff x="1916702" y="4713663"/>
                <a:chExt cx="936570" cy="883567"/>
              </a:xfrm>
            </p:grpSpPr>
            <p:sp>
              <p:nvSpPr>
                <p:cNvPr id="140" name="AutoShape 682">
                  <a:extLst>
                    <a:ext uri="{FF2B5EF4-FFF2-40B4-BE49-F238E27FC236}">
                      <a16:creationId xmlns:a16="http://schemas.microsoft.com/office/drawing/2014/main" id="{9E105FFB-4098-4C9B-AF39-8E90406AC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399154" y="4565203"/>
                  <a:ext cx="305657" cy="6025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>
                    <a:alpha val="50195"/>
                  </a:srgbClr>
                </a:solidFill>
                <a:ln w="9525">
                  <a:solidFill>
                    <a:srgbClr val="FF6600">
                      <a:alpha val="50195"/>
                    </a:srgb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en-US" sz="1000"/>
                </a:p>
              </p:txBody>
            </p:sp>
            <p:sp>
              <p:nvSpPr>
                <p:cNvPr id="141" name="AutoShape 684">
                  <a:extLst>
                    <a:ext uri="{FF2B5EF4-FFF2-40B4-BE49-F238E27FC236}">
                      <a16:creationId xmlns:a16="http://schemas.microsoft.com/office/drawing/2014/main" id="{6B6370A1-A1A4-4D69-BE88-EF38BE7CD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69869" flipH="1">
                  <a:off x="1943143" y="4823900"/>
                  <a:ext cx="268585" cy="773330"/>
                </a:xfrm>
                <a:prstGeom prst="can">
                  <a:avLst>
                    <a:gd name="adj" fmla="val 33333"/>
                  </a:avLst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en-US" sz="1000"/>
                </a:p>
              </p:txBody>
            </p:sp>
            <p:sp>
              <p:nvSpPr>
                <p:cNvPr id="142" name="AutoShape 685">
                  <a:extLst>
                    <a:ext uri="{FF2B5EF4-FFF2-40B4-BE49-F238E27FC236}">
                      <a16:creationId xmlns:a16="http://schemas.microsoft.com/office/drawing/2014/main" id="{38AC7C49-8147-42BA-A58D-551102B186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916702" y="4753749"/>
                  <a:ext cx="590053" cy="257220"/>
                </a:xfrm>
                <a:prstGeom prst="flowChartDelay">
                  <a:avLst/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en-US" sz="1000"/>
                </a:p>
              </p:txBody>
            </p:sp>
          </p:grpSp>
          <p:pic>
            <p:nvPicPr>
              <p:cNvPr id="139" name="Picture 8">
                <a:extLst>
                  <a:ext uri="{FF2B5EF4-FFF2-40B4-BE49-F238E27FC236}">
                    <a16:creationId xmlns:a16="http://schemas.microsoft.com/office/drawing/2014/main" id="{D0531085-BEEE-4841-971A-BD391A062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184" t="3859" r="7388" b="61838"/>
              <a:stretch/>
            </p:blipFill>
            <p:spPr>
              <a:xfrm>
                <a:off x="4630203" y="3787671"/>
                <a:ext cx="187933" cy="186743"/>
              </a:xfrm>
              <a:prstGeom prst="rect">
                <a:avLst/>
              </a:prstGeom>
            </p:spPr>
          </p:pic>
        </p:grpSp>
      </p:grp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51DC60C-4A45-404B-A61A-BBABF4A76964}"/>
              </a:ext>
            </a:extLst>
          </p:cNvPr>
          <p:cNvCxnSpPr>
            <a:cxnSpLocks/>
            <a:stCxn id="381" idx="0"/>
          </p:cNvCxnSpPr>
          <p:nvPr/>
        </p:nvCxnSpPr>
        <p:spPr>
          <a:xfrm rot="5400000" flipH="1" flipV="1">
            <a:off x="6162882" y="2830577"/>
            <a:ext cx="1982024" cy="1045591"/>
          </a:xfrm>
          <a:prstGeom prst="bentConnector3">
            <a:avLst>
              <a:gd name="adj1" fmla="val 9975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02C8084-DB02-4D82-8540-5AAAC0E08977}"/>
              </a:ext>
            </a:extLst>
          </p:cNvPr>
          <p:cNvGrpSpPr/>
          <p:nvPr/>
        </p:nvGrpSpPr>
        <p:grpSpPr>
          <a:xfrm>
            <a:off x="6236009" y="3579664"/>
            <a:ext cx="974545" cy="629625"/>
            <a:chOff x="6478650" y="2734263"/>
            <a:chExt cx="974545" cy="62962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15FBA95-5CE2-45BA-BAA3-36B1934CBAA6}"/>
                </a:ext>
              </a:extLst>
            </p:cNvPr>
            <p:cNvGrpSpPr/>
            <p:nvPr/>
          </p:nvGrpSpPr>
          <p:grpSpPr>
            <a:xfrm>
              <a:off x="6531085" y="2794788"/>
              <a:ext cx="922110" cy="569100"/>
              <a:chOff x="3850872" y="1084180"/>
              <a:chExt cx="1166675" cy="769824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F74376B-3DB9-48FB-A283-343A63AD686A}"/>
                  </a:ext>
                </a:extLst>
              </p:cNvPr>
              <p:cNvGrpSpPr/>
              <p:nvPr/>
            </p:nvGrpSpPr>
            <p:grpSpPr>
              <a:xfrm>
                <a:off x="3850872" y="1506864"/>
                <a:ext cx="1159209" cy="347140"/>
                <a:chOff x="3053953" y="2219324"/>
                <a:chExt cx="1159209" cy="347140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DF19226-3D85-4CD8-81C2-3BBB9E98CB6B}"/>
                    </a:ext>
                  </a:extLst>
                </p:cNvPr>
                <p:cNvGrpSpPr/>
                <p:nvPr/>
              </p:nvGrpSpPr>
              <p:grpSpPr>
                <a:xfrm>
                  <a:off x="3053953" y="2219324"/>
                  <a:ext cx="1159209" cy="347140"/>
                  <a:chOff x="3053953" y="2219324"/>
                  <a:chExt cx="1159209" cy="347140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14937832-5962-4463-81B1-222A45E5443F}"/>
                      </a:ext>
                    </a:extLst>
                  </p:cNvPr>
                  <p:cNvSpPr/>
                  <p:nvPr/>
                </p:nvSpPr>
                <p:spPr>
                  <a:xfrm>
                    <a:off x="3053953" y="2219324"/>
                    <a:ext cx="1108997" cy="2836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F5B434C3-47A8-46D1-B263-1BA95E09D229}"/>
                      </a:ext>
                    </a:extLst>
                  </p:cNvPr>
                  <p:cNvSpPr txBox="1"/>
                  <p:nvPr/>
                </p:nvSpPr>
                <p:spPr>
                  <a:xfrm>
                    <a:off x="3254349" y="2233399"/>
                    <a:ext cx="958813" cy="333065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sz="1000" dirty="0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Bahnschrift Condensed" panose="020B0502040204020203" pitchFamily="34" charset="0"/>
                        <a:ea typeface="HGP創英角ｺﾞｼｯｸUB" pitchFamily="50" charset="-128"/>
                      </a:rPr>
                      <a:t>FCT-01-IN-31</a:t>
                    </a:r>
                  </a:p>
                </p:txBody>
              </p:sp>
            </p:grpSp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092D87C-C65A-4EF6-91F8-EABF7A346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0969" y="2245358"/>
                  <a:ext cx="227041" cy="281098"/>
                </a:xfrm>
                <a:prstGeom prst="rect">
                  <a:avLst/>
                </a:prstGeom>
              </p:spPr>
            </p:pic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6452AB65-3BB8-4025-A402-737493A15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4573" y="1084180"/>
                <a:ext cx="472974" cy="357300"/>
              </a:xfrm>
              <a:prstGeom prst="rect">
                <a:avLst/>
              </a:prstGeom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7B9F6D1-1559-4CE3-A376-017965D162CC}"/>
                </a:ext>
              </a:extLst>
            </p:cNvPr>
            <p:cNvGrpSpPr/>
            <p:nvPr/>
          </p:nvGrpSpPr>
          <p:grpSpPr>
            <a:xfrm>
              <a:off x="6478650" y="2734263"/>
              <a:ext cx="469327" cy="289805"/>
              <a:chOff x="4198838" y="3775595"/>
              <a:chExt cx="619298" cy="434106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C51E286-FEA1-49BB-985B-EA2997404796}"/>
                  </a:ext>
                </a:extLst>
              </p:cNvPr>
              <p:cNvGrpSpPr/>
              <p:nvPr/>
            </p:nvGrpSpPr>
            <p:grpSpPr>
              <a:xfrm>
                <a:off x="4198838" y="3775595"/>
                <a:ext cx="363641" cy="434106"/>
                <a:chOff x="1916702" y="4713663"/>
                <a:chExt cx="936570" cy="883567"/>
              </a:xfrm>
            </p:grpSpPr>
            <p:sp>
              <p:nvSpPr>
                <p:cNvPr id="126" name="AutoShape 682">
                  <a:extLst>
                    <a:ext uri="{FF2B5EF4-FFF2-40B4-BE49-F238E27FC236}">
                      <a16:creationId xmlns:a16="http://schemas.microsoft.com/office/drawing/2014/main" id="{EC11B584-339B-48F6-A0C5-E78E82CEC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2399154" y="4565203"/>
                  <a:ext cx="305657" cy="6025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6600">
                    <a:alpha val="50195"/>
                  </a:srgbClr>
                </a:solidFill>
                <a:ln w="9525">
                  <a:solidFill>
                    <a:srgbClr val="FF6600">
                      <a:alpha val="50195"/>
                    </a:srgb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en-US" sz="1000"/>
                </a:p>
              </p:txBody>
            </p:sp>
            <p:sp>
              <p:nvSpPr>
                <p:cNvPr id="127" name="AutoShape 684">
                  <a:extLst>
                    <a:ext uri="{FF2B5EF4-FFF2-40B4-BE49-F238E27FC236}">
                      <a16:creationId xmlns:a16="http://schemas.microsoft.com/office/drawing/2014/main" id="{9A4FB651-1535-40D6-A9BC-598382E6E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69869" flipH="1">
                  <a:off x="1943143" y="4823900"/>
                  <a:ext cx="268585" cy="773330"/>
                </a:xfrm>
                <a:prstGeom prst="can">
                  <a:avLst>
                    <a:gd name="adj" fmla="val 33333"/>
                  </a:avLst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en-US" sz="1000"/>
                </a:p>
              </p:txBody>
            </p:sp>
            <p:sp>
              <p:nvSpPr>
                <p:cNvPr id="128" name="AutoShape 685">
                  <a:extLst>
                    <a:ext uri="{FF2B5EF4-FFF2-40B4-BE49-F238E27FC236}">
                      <a16:creationId xmlns:a16="http://schemas.microsoft.com/office/drawing/2014/main" id="{1F883BD4-9FA7-4C41-A542-823FBC0390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916702" y="4753749"/>
                  <a:ext cx="590053" cy="257220"/>
                </a:xfrm>
                <a:prstGeom prst="flowChartDelay">
                  <a:avLst/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en-US" sz="1000"/>
                </a:p>
              </p:txBody>
            </p:sp>
          </p:grpSp>
          <p:pic>
            <p:nvPicPr>
              <p:cNvPr id="125" name="Picture 8">
                <a:extLst>
                  <a:ext uri="{FF2B5EF4-FFF2-40B4-BE49-F238E27FC236}">
                    <a16:creationId xmlns:a16="http://schemas.microsoft.com/office/drawing/2014/main" id="{1C2BCEB2-5B52-4F92-9409-CEE87CA8E1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9184" t="3859" r="7388" b="61838"/>
              <a:stretch/>
            </p:blipFill>
            <p:spPr>
              <a:xfrm>
                <a:off x="4630203" y="3787671"/>
                <a:ext cx="187933" cy="186743"/>
              </a:xfrm>
              <a:prstGeom prst="rect">
                <a:avLst/>
              </a:prstGeom>
            </p:spPr>
          </p:pic>
        </p:grpSp>
      </p:grp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0631DD7C-BA1B-40F4-8B30-BC23D79C4ABD}"/>
              </a:ext>
            </a:extLst>
          </p:cNvPr>
          <p:cNvCxnSpPr>
            <a:cxnSpLocks/>
            <a:stCxn id="378" idx="0"/>
          </p:cNvCxnSpPr>
          <p:nvPr/>
        </p:nvCxnSpPr>
        <p:spPr>
          <a:xfrm rot="16200000" flipV="1">
            <a:off x="7042384" y="3223586"/>
            <a:ext cx="1827671" cy="348260"/>
          </a:xfrm>
          <a:prstGeom prst="bentConnector3">
            <a:avLst>
              <a:gd name="adj1" fmla="val 51472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5B4E44C-1AFC-4A56-8E95-D583E23EC9B7}"/>
              </a:ext>
            </a:extLst>
          </p:cNvPr>
          <p:cNvSpPr txBox="1"/>
          <p:nvPr/>
        </p:nvSpPr>
        <p:spPr>
          <a:xfrm rot="16200000">
            <a:off x="6980355" y="2755191"/>
            <a:ext cx="122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 Auto backflush    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   FCT =&gt; FA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7CD174-61EB-4D03-A451-C17E6B816B27}"/>
              </a:ext>
            </a:extLst>
          </p:cNvPr>
          <p:cNvSpPr txBox="1"/>
          <p:nvPr/>
        </p:nvSpPr>
        <p:spPr>
          <a:xfrm rot="16200000">
            <a:off x="6210728" y="2776705"/>
            <a:ext cx="138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2. Auto backflush SMT-&gt; DIP/FCT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6D321E6-8BF6-4027-904D-9805EFC6A874}"/>
              </a:ext>
            </a:extLst>
          </p:cNvPr>
          <p:cNvCxnSpPr>
            <a:cxnSpLocks/>
            <a:stCxn id="376" idx="0"/>
            <a:endCxn id="90" idx="2"/>
          </p:cNvCxnSpPr>
          <p:nvPr/>
        </p:nvCxnSpPr>
        <p:spPr>
          <a:xfrm rot="16200000" flipV="1">
            <a:off x="7865118" y="2526014"/>
            <a:ext cx="2023487" cy="15475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552FF2B-BB3D-443C-81CF-371FDAA85FC6}"/>
              </a:ext>
            </a:extLst>
          </p:cNvPr>
          <p:cNvSpPr/>
          <p:nvPr/>
        </p:nvSpPr>
        <p:spPr>
          <a:xfrm rot="16200000">
            <a:off x="5878822" y="2700424"/>
            <a:ext cx="1202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 Transfer information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A24310A-6A9F-4197-A5F3-0B37E30F5C5F}"/>
              </a:ext>
            </a:extLst>
          </p:cNvPr>
          <p:cNvSpPr txBox="1"/>
          <p:nvPr/>
        </p:nvSpPr>
        <p:spPr>
          <a:xfrm rot="16200000">
            <a:off x="8836899" y="3363576"/>
            <a:ext cx="1414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Production result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610271-F935-4732-B1BD-870A0DC233F1}"/>
              </a:ext>
            </a:extLst>
          </p:cNvPr>
          <p:cNvSpPr txBox="1"/>
          <p:nvPr/>
        </p:nvSpPr>
        <p:spPr>
          <a:xfrm rot="16200000">
            <a:off x="8875551" y="3265183"/>
            <a:ext cx="1934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2. Auto backflush FA-&gt; SCM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4449BB-9AD3-4D8E-905C-957991D976A1}"/>
              </a:ext>
            </a:extLst>
          </p:cNvPr>
          <p:cNvSpPr txBox="1"/>
          <p:nvPr/>
        </p:nvSpPr>
        <p:spPr>
          <a:xfrm>
            <a:off x="10161419" y="2354656"/>
            <a:ext cx="745717" cy="246221"/>
          </a:xfrm>
          <a:prstGeom prst="rect">
            <a:avLst/>
          </a:prstGeom>
          <a:solidFill>
            <a:srgbClr val="FFC000">
              <a:alpha val="62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BF/TF Files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43CE64A-3613-4F7C-8500-F1E83EDF2566}"/>
              </a:ext>
            </a:extLst>
          </p:cNvPr>
          <p:cNvGrpSpPr/>
          <p:nvPr/>
        </p:nvGrpSpPr>
        <p:grpSpPr>
          <a:xfrm>
            <a:off x="2901889" y="1820750"/>
            <a:ext cx="433486" cy="548640"/>
            <a:chOff x="3112574" y="2387990"/>
            <a:chExt cx="613385" cy="548640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955CA63-EB98-4B45-B543-78AE7C3AF40C}"/>
                </a:ext>
              </a:extLst>
            </p:cNvPr>
            <p:cNvCxnSpPr>
              <a:cxnSpLocks/>
            </p:cNvCxnSpPr>
            <p:nvPr/>
          </p:nvCxnSpPr>
          <p:spPr>
            <a:xfrm>
              <a:off x="3112574" y="2673115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95CA649-8676-4978-8F34-118F9E4397C5}"/>
                </a:ext>
              </a:extLst>
            </p:cNvPr>
            <p:cNvGrpSpPr/>
            <p:nvPr/>
          </p:nvGrpSpPr>
          <p:grpSpPr>
            <a:xfrm>
              <a:off x="3380348" y="2387990"/>
              <a:ext cx="345611" cy="548640"/>
              <a:chOff x="3380348" y="2387990"/>
              <a:chExt cx="345611" cy="548640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0C15BB6-9193-4469-BDB9-68939789DCCC}"/>
                  </a:ext>
                </a:extLst>
              </p:cNvPr>
              <p:cNvCxnSpPr/>
              <p:nvPr/>
            </p:nvCxnSpPr>
            <p:spPr>
              <a:xfrm>
                <a:off x="3380348" y="2387990"/>
                <a:ext cx="0" cy="5486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EFFAE1CD-8A18-48A9-A91E-0D88B4B99302}"/>
                  </a:ext>
                </a:extLst>
              </p:cNvPr>
              <p:cNvCxnSpPr/>
              <p:nvPr/>
            </p:nvCxnSpPr>
            <p:spPr>
              <a:xfrm>
                <a:off x="3386894" y="2387990"/>
                <a:ext cx="33906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E12CC3B7-B39A-44C1-A1D1-ED3CD8A0A2A3}"/>
                  </a:ext>
                </a:extLst>
              </p:cNvPr>
              <p:cNvCxnSpPr/>
              <p:nvPr/>
            </p:nvCxnSpPr>
            <p:spPr>
              <a:xfrm>
                <a:off x="3380348" y="2935115"/>
                <a:ext cx="33906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6553BB7-C229-413E-8E96-3CB71B70562C}"/>
              </a:ext>
            </a:extLst>
          </p:cNvPr>
          <p:cNvCxnSpPr/>
          <p:nvPr/>
        </p:nvCxnSpPr>
        <p:spPr>
          <a:xfrm>
            <a:off x="2761528" y="4653257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F513D58-2434-44A1-A2DE-0B51611F1F86}"/>
              </a:ext>
            </a:extLst>
          </p:cNvPr>
          <p:cNvCxnSpPr/>
          <p:nvPr/>
        </p:nvCxnSpPr>
        <p:spPr>
          <a:xfrm>
            <a:off x="2773699" y="3373325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984FAC67-93B2-45EB-984E-BA54E853211C}"/>
              </a:ext>
            </a:extLst>
          </p:cNvPr>
          <p:cNvCxnSpPr/>
          <p:nvPr/>
        </p:nvCxnSpPr>
        <p:spPr>
          <a:xfrm>
            <a:off x="3819995" y="1810674"/>
            <a:ext cx="843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CA0D09A-0B2D-40E7-8B37-2A0878F7CB1D}"/>
              </a:ext>
            </a:extLst>
          </p:cNvPr>
          <p:cNvCxnSpPr/>
          <p:nvPr/>
        </p:nvCxnSpPr>
        <p:spPr>
          <a:xfrm>
            <a:off x="3819995" y="2367485"/>
            <a:ext cx="843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3693131-82D9-4C7D-ABCF-18C5DCEF2041}"/>
              </a:ext>
            </a:extLst>
          </p:cNvPr>
          <p:cNvCxnSpPr/>
          <p:nvPr/>
        </p:nvCxnSpPr>
        <p:spPr>
          <a:xfrm>
            <a:off x="1509526" y="3594094"/>
            <a:ext cx="0" cy="95835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D8B9CC-BAD6-4B9D-A76F-8AC13B5B704B}"/>
              </a:ext>
            </a:extLst>
          </p:cNvPr>
          <p:cNvCxnSpPr/>
          <p:nvPr/>
        </p:nvCxnSpPr>
        <p:spPr>
          <a:xfrm>
            <a:off x="455155" y="3612971"/>
            <a:ext cx="0" cy="958355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09085B9-8D5C-4B52-89CA-20EEEEFC8AF5}"/>
              </a:ext>
            </a:extLst>
          </p:cNvPr>
          <p:cNvCxnSpPr/>
          <p:nvPr/>
        </p:nvCxnSpPr>
        <p:spPr>
          <a:xfrm>
            <a:off x="1509526" y="2635739"/>
            <a:ext cx="0" cy="95835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E4AE5AB-E758-4BD9-B49E-CF4EF3B333C0}"/>
              </a:ext>
            </a:extLst>
          </p:cNvPr>
          <p:cNvCxnSpPr/>
          <p:nvPr/>
        </p:nvCxnSpPr>
        <p:spPr>
          <a:xfrm>
            <a:off x="448170" y="2635739"/>
            <a:ext cx="0" cy="958355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419F13C-925A-4068-8BFA-ED3BF847B084}"/>
              </a:ext>
            </a:extLst>
          </p:cNvPr>
          <p:cNvCxnSpPr/>
          <p:nvPr/>
        </p:nvCxnSpPr>
        <p:spPr>
          <a:xfrm>
            <a:off x="1517361" y="1629800"/>
            <a:ext cx="0" cy="95835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60E7B5D-409F-4B34-AD12-B4E530E471D1}"/>
              </a:ext>
            </a:extLst>
          </p:cNvPr>
          <p:cNvCxnSpPr/>
          <p:nvPr/>
        </p:nvCxnSpPr>
        <p:spPr>
          <a:xfrm>
            <a:off x="455155" y="1589491"/>
            <a:ext cx="0" cy="958355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A4665A4-E6A8-43FF-873B-A639C2FAE286}"/>
              </a:ext>
            </a:extLst>
          </p:cNvPr>
          <p:cNvGrpSpPr/>
          <p:nvPr/>
        </p:nvGrpSpPr>
        <p:grpSpPr>
          <a:xfrm>
            <a:off x="331965" y="1561386"/>
            <a:ext cx="1281835" cy="424728"/>
            <a:chOff x="419100" y="1292772"/>
            <a:chExt cx="1281835" cy="457200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294ADD3-6012-45F7-938F-C68589E4ED45}"/>
                </a:ext>
              </a:extLst>
            </p:cNvPr>
            <p:cNvSpPr/>
            <p:nvPr/>
          </p:nvSpPr>
          <p:spPr>
            <a:xfrm>
              <a:off x="419100" y="1292772"/>
              <a:ext cx="1281835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A311306C-781B-40EC-8E80-A269390825D1}"/>
                </a:ext>
              </a:extLst>
            </p:cNvPr>
            <p:cNvSpPr txBox="1"/>
            <p:nvPr/>
          </p:nvSpPr>
          <p:spPr>
            <a:xfrm>
              <a:off x="646894" y="1313157"/>
              <a:ext cx="708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SMT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AAFCACD-8FA5-49B4-8E54-8991B765238D}"/>
              </a:ext>
            </a:extLst>
          </p:cNvPr>
          <p:cNvGrpSpPr/>
          <p:nvPr/>
        </p:nvGrpSpPr>
        <p:grpSpPr>
          <a:xfrm>
            <a:off x="331965" y="2572987"/>
            <a:ext cx="1281835" cy="424728"/>
            <a:chOff x="419100" y="1292772"/>
            <a:chExt cx="1281835" cy="457200"/>
          </a:xfrm>
          <a:solidFill>
            <a:srgbClr val="FFC000"/>
          </a:solidFill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7BBCED5-FB62-4C9D-9194-E351F8B80426}"/>
                </a:ext>
              </a:extLst>
            </p:cNvPr>
            <p:cNvSpPr/>
            <p:nvPr/>
          </p:nvSpPr>
          <p:spPr>
            <a:xfrm>
              <a:off x="419100" y="1292772"/>
              <a:ext cx="1281835" cy="4572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580064F-D010-47E5-9B95-B006B8205EA4}"/>
                </a:ext>
              </a:extLst>
            </p:cNvPr>
            <p:cNvSpPr txBox="1"/>
            <p:nvPr/>
          </p:nvSpPr>
          <p:spPr>
            <a:xfrm>
              <a:off x="557045" y="1309100"/>
              <a:ext cx="946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DIP/FCT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4FC9972-EDE1-4F58-99E7-CC3A74BA9BBA}"/>
              </a:ext>
            </a:extLst>
          </p:cNvPr>
          <p:cNvGrpSpPr/>
          <p:nvPr/>
        </p:nvGrpSpPr>
        <p:grpSpPr>
          <a:xfrm>
            <a:off x="331965" y="3584589"/>
            <a:ext cx="1281835" cy="424728"/>
            <a:chOff x="419100" y="1292772"/>
            <a:chExt cx="1281835" cy="4572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5513C2C-9EAD-42B8-93E0-D32F81764436}"/>
                </a:ext>
              </a:extLst>
            </p:cNvPr>
            <p:cNvSpPr/>
            <p:nvPr/>
          </p:nvSpPr>
          <p:spPr>
            <a:xfrm>
              <a:off x="419100" y="1292772"/>
              <a:ext cx="1281835" cy="4572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72B8048-6CF8-42C4-9E5C-2AA1D36FBEEB}"/>
                </a:ext>
              </a:extLst>
            </p:cNvPr>
            <p:cNvSpPr txBox="1"/>
            <p:nvPr/>
          </p:nvSpPr>
          <p:spPr>
            <a:xfrm>
              <a:off x="548948" y="1322592"/>
              <a:ext cx="946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FA</a:t>
              </a: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4F9BEA5-E7FB-4930-BA40-4C66FB744E21}"/>
              </a:ext>
            </a:extLst>
          </p:cNvPr>
          <p:cNvGrpSpPr/>
          <p:nvPr/>
        </p:nvGrpSpPr>
        <p:grpSpPr>
          <a:xfrm>
            <a:off x="358860" y="4565987"/>
            <a:ext cx="1275803" cy="424728"/>
            <a:chOff x="419100" y="1292772"/>
            <a:chExt cx="1275803" cy="457200"/>
          </a:xfrm>
          <a:solidFill>
            <a:srgbClr val="92D050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0714A29-5D70-404C-91EB-BFA06E37CAE1}"/>
                </a:ext>
              </a:extLst>
            </p:cNvPr>
            <p:cNvSpPr/>
            <p:nvPr/>
          </p:nvSpPr>
          <p:spPr>
            <a:xfrm>
              <a:off x="419100" y="1292772"/>
              <a:ext cx="1275803" cy="4572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BC685ED-65B8-4DFF-8A30-1271B5D8384E}"/>
                </a:ext>
              </a:extLst>
            </p:cNvPr>
            <p:cNvSpPr txBox="1"/>
            <p:nvPr/>
          </p:nvSpPr>
          <p:spPr>
            <a:xfrm>
              <a:off x="570537" y="1308315"/>
              <a:ext cx="946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SCS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833F1666-C29F-4087-9AF1-BEA3CE7D4C3E}"/>
              </a:ext>
            </a:extLst>
          </p:cNvPr>
          <p:cNvSpPr txBox="1"/>
          <p:nvPr/>
        </p:nvSpPr>
        <p:spPr>
          <a:xfrm>
            <a:off x="499625" y="2020937"/>
            <a:ext cx="133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MANUAL JOB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720BB6F-CC95-4DEE-9D03-5FD01A60A5D5}"/>
              </a:ext>
            </a:extLst>
          </p:cNvPr>
          <p:cNvSpPr txBox="1"/>
          <p:nvPr/>
        </p:nvSpPr>
        <p:spPr>
          <a:xfrm>
            <a:off x="510467" y="3090282"/>
            <a:ext cx="133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MANUAL JOB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44CB6AB-1350-4ACD-8474-3D2C12824FB9}"/>
              </a:ext>
            </a:extLst>
          </p:cNvPr>
          <p:cNvSpPr txBox="1"/>
          <p:nvPr/>
        </p:nvSpPr>
        <p:spPr>
          <a:xfrm>
            <a:off x="485354" y="4056184"/>
            <a:ext cx="133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MANUAL JOB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B675363-AE2B-42E1-A30F-6230BCCAE74C}"/>
              </a:ext>
            </a:extLst>
          </p:cNvPr>
          <p:cNvSpPr/>
          <p:nvPr/>
        </p:nvSpPr>
        <p:spPr>
          <a:xfrm>
            <a:off x="844951" y="1129210"/>
            <a:ext cx="1083310" cy="34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</a:t>
            </a:r>
          </a:p>
        </p:txBody>
      </p:sp>
      <p:sp>
        <p:nvSpPr>
          <p:cNvPr id="286" name="Right Brace 285">
            <a:extLst>
              <a:ext uri="{FF2B5EF4-FFF2-40B4-BE49-F238E27FC236}">
                <a16:creationId xmlns:a16="http://schemas.microsoft.com/office/drawing/2014/main" id="{AB06B5B9-EB10-496E-BDEB-698225B1622A}"/>
              </a:ext>
            </a:extLst>
          </p:cNvPr>
          <p:cNvSpPr/>
          <p:nvPr/>
        </p:nvSpPr>
        <p:spPr>
          <a:xfrm>
            <a:off x="1678629" y="1804459"/>
            <a:ext cx="150383" cy="2985799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8A926883-A276-4DC8-90ED-82457EF05CC7}"/>
              </a:ext>
            </a:extLst>
          </p:cNvPr>
          <p:cNvSpPr/>
          <p:nvPr/>
        </p:nvSpPr>
        <p:spPr>
          <a:xfrm>
            <a:off x="3134831" y="1129210"/>
            <a:ext cx="2286000" cy="3432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ISSUE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E50DE6D-DBBE-46EC-A95E-230012B30D02}"/>
              </a:ext>
            </a:extLst>
          </p:cNvPr>
          <p:cNvGrpSpPr/>
          <p:nvPr/>
        </p:nvGrpSpPr>
        <p:grpSpPr>
          <a:xfrm>
            <a:off x="1868903" y="1580323"/>
            <a:ext cx="1100665" cy="3446929"/>
            <a:chOff x="2223987" y="2204686"/>
            <a:chExt cx="1100665" cy="3446929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754C7F03-0733-456F-B8B8-EE187C8BF899}"/>
                </a:ext>
              </a:extLst>
            </p:cNvPr>
            <p:cNvSpPr/>
            <p:nvPr/>
          </p:nvSpPr>
          <p:spPr>
            <a:xfrm>
              <a:off x="2316478" y="2204686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CBBBB6-48DD-45EA-AB76-4C243ACE1E3F}"/>
                </a:ext>
              </a:extLst>
            </p:cNvPr>
            <p:cNvSpPr/>
            <p:nvPr/>
          </p:nvSpPr>
          <p:spPr>
            <a:xfrm>
              <a:off x="2316478" y="3479068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762CBC48-CFFF-4317-BC42-6E9BDDE18501}"/>
                </a:ext>
              </a:extLst>
            </p:cNvPr>
            <p:cNvSpPr/>
            <p:nvPr/>
          </p:nvSpPr>
          <p:spPr>
            <a:xfrm>
              <a:off x="2316478" y="4737215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9E9F266-E68A-4A52-A319-DCA5CE8CF3E2}"/>
                </a:ext>
              </a:extLst>
            </p:cNvPr>
            <p:cNvSpPr txBox="1"/>
            <p:nvPr/>
          </p:nvSpPr>
          <p:spPr>
            <a:xfrm>
              <a:off x="2223987" y="2411505"/>
              <a:ext cx="1062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1.Shortage material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6CA1793-3354-4047-80CD-B0C7FAE625EC}"/>
                </a:ext>
              </a:extLst>
            </p:cNvPr>
            <p:cNvSpPr txBox="1"/>
            <p:nvPr/>
          </p:nvSpPr>
          <p:spPr>
            <a:xfrm>
              <a:off x="2232864" y="3732115"/>
              <a:ext cx="1091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2.ECN change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9D10940-BD3B-48AF-ACC8-C4E9D7CEDA62}"/>
                </a:ext>
              </a:extLst>
            </p:cNvPr>
            <p:cNvSpPr txBox="1"/>
            <p:nvPr/>
          </p:nvSpPr>
          <p:spPr>
            <a:xfrm>
              <a:off x="2283345" y="4943179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3.Block user</a:t>
              </a:r>
            </a:p>
          </p:txBody>
        </p:sp>
      </p:grp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36C9612-B186-4DD1-9079-EFAA91DCADA8}"/>
              </a:ext>
            </a:extLst>
          </p:cNvPr>
          <p:cNvSpPr/>
          <p:nvPr/>
        </p:nvSpPr>
        <p:spPr>
          <a:xfrm>
            <a:off x="3332393" y="1634874"/>
            <a:ext cx="118872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93137AA-DD56-491E-AE61-00151BE53407}"/>
              </a:ext>
            </a:extLst>
          </p:cNvPr>
          <p:cNvSpPr/>
          <p:nvPr/>
        </p:nvSpPr>
        <p:spPr>
          <a:xfrm>
            <a:off x="3328980" y="2183501"/>
            <a:ext cx="118872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66DA4684-B4CB-418F-A790-405EE4DBBE42}"/>
              </a:ext>
            </a:extLst>
          </p:cNvPr>
          <p:cNvCxnSpPr/>
          <p:nvPr/>
        </p:nvCxnSpPr>
        <p:spPr>
          <a:xfrm>
            <a:off x="3805099" y="3373325"/>
            <a:ext cx="843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B40CF8B-B474-42E6-A480-278C731D9ED2}"/>
              </a:ext>
            </a:extLst>
          </p:cNvPr>
          <p:cNvSpPr/>
          <p:nvPr/>
        </p:nvSpPr>
        <p:spPr>
          <a:xfrm>
            <a:off x="3314084" y="3177963"/>
            <a:ext cx="118872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C9546CD-79B8-4527-9AA7-C524BDADB36C}"/>
              </a:ext>
            </a:extLst>
          </p:cNvPr>
          <p:cNvSpPr/>
          <p:nvPr/>
        </p:nvSpPr>
        <p:spPr>
          <a:xfrm>
            <a:off x="4658539" y="3177963"/>
            <a:ext cx="964856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4D12B2E-FD13-4C9E-8B6E-0AF47A411690}"/>
              </a:ext>
            </a:extLst>
          </p:cNvPr>
          <p:cNvCxnSpPr/>
          <p:nvPr/>
        </p:nvCxnSpPr>
        <p:spPr>
          <a:xfrm>
            <a:off x="3823408" y="4653257"/>
            <a:ext cx="843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496BBA4-C63A-4B6B-81EF-F6B1FEF1F571}"/>
              </a:ext>
            </a:extLst>
          </p:cNvPr>
          <p:cNvSpPr/>
          <p:nvPr/>
        </p:nvSpPr>
        <p:spPr>
          <a:xfrm>
            <a:off x="3322233" y="4457895"/>
            <a:ext cx="118872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2A6B33B-CB90-4447-847C-FC1B6C04980E}"/>
              </a:ext>
            </a:extLst>
          </p:cNvPr>
          <p:cNvSpPr/>
          <p:nvPr/>
        </p:nvSpPr>
        <p:spPr>
          <a:xfrm>
            <a:off x="4666688" y="4457895"/>
            <a:ext cx="956707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6651050-6F5D-486E-8676-C272B46DE891}"/>
              </a:ext>
            </a:extLst>
          </p:cNvPr>
          <p:cNvSpPr txBox="1"/>
          <p:nvPr/>
        </p:nvSpPr>
        <p:spPr>
          <a:xfrm>
            <a:off x="3299340" y="1627568"/>
            <a:ext cx="134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Previous process not yet transfer SAP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7E253AE7-0704-45F6-BB6A-CAA996B6FD82}"/>
              </a:ext>
            </a:extLst>
          </p:cNvPr>
          <p:cNvSpPr txBox="1"/>
          <p:nvPr/>
        </p:nvSpPr>
        <p:spPr>
          <a:xfrm>
            <a:off x="3317419" y="2246279"/>
            <a:ext cx="1341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Other shortage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F0132D0-4388-44ED-940A-3C3DA5E5F4C4}"/>
              </a:ext>
            </a:extLst>
          </p:cNvPr>
          <p:cNvSpPr txBox="1"/>
          <p:nvPr/>
        </p:nvSpPr>
        <p:spPr>
          <a:xfrm>
            <a:off x="3309500" y="3232859"/>
            <a:ext cx="1341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 / or part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DE15371-892F-427A-BFC3-92A0260F4644}"/>
              </a:ext>
            </a:extLst>
          </p:cNvPr>
          <p:cNvSpPr txBox="1"/>
          <p:nvPr/>
        </p:nvSpPr>
        <p:spPr>
          <a:xfrm>
            <a:off x="3350808" y="4522538"/>
            <a:ext cx="1341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Other user using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F92A9ED-0E07-438D-97CE-0B1DEAE0A096}"/>
              </a:ext>
            </a:extLst>
          </p:cNvPr>
          <p:cNvSpPr txBox="1"/>
          <p:nvPr/>
        </p:nvSpPr>
        <p:spPr>
          <a:xfrm>
            <a:off x="4598840" y="3184963"/>
            <a:ext cx="105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TF 309/ Open Bom list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5285959-0DBF-4CBC-A422-D863D667C8B9}"/>
              </a:ext>
            </a:extLst>
          </p:cNvPr>
          <p:cNvSpPr/>
          <p:nvPr/>
        </p:nvSpPr>
        <p:spPr>
          <a:xfrm>
            <a:off x="4658350" y="1655495"/>
            <a:ext cx="95049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0E0D22E-6304-4C76-8E5E-F89E684D1AA0}"/>
              </a:ext>
            </a:extLst>
          </p:cNvPr>
          <p:cNvSpPr txBox="1"/>
          <p:nvPr/>
        </p:nvSpPr>
        <p:spPr>
          <a:xfrm>
            <a:off x="4514422" y="1635641"/>
            <a:ext cx="124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Inform other process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3382BB29-9F6C-4B31-9AE2-DB4316C438F0}"/>
              </a:ext>
            </a:extLst>
          </p:cNvPr>
          <p:cNvSpPr/>
          <p:nvPr/>
        </p:nvSpPr>
        <p:spPr>
          <a:xfrm>
            <a:off x="4681246" y="2186510"/>
            <a:ext cx="942149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EE7C4DE-B7EC-4A9B-A320-FDC2CBE3753A}"/>
              </a:ext>
            </a:extLst>
          </p:cNvPr>
          <p:cNvSpPr txBox="1"/>
          <p:nvPr/>
        </p:nvSpPr>
        <p:spPr>
          <a:xfrm>
            <a:off x="4766870" y="2177535"/>
            <a:ext cx="83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Check / re-backflush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5E8EB56-0F6B-467D-9D88-1F26729DE247}"/>
              </a:ext>
            </a:extLst>
          </p:cNvPr>
          <p:cNvSpPr txBox="1"/>
          <p:nvPr/>
        </p:nvSpPr>
        <p:spPr>
          <a:xfrm>
            <a:off x="4664884" y="4441926"/>
            <a:ext cx="98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Inform to user to out</a:t>
            </a:r>
          </a:p>
        </p:txBody>
      </p:sp>
    </p:spTree>
    <p:extLst>
      <p:ext uri="{BB962C8B-B14F-4D97-AF65-F5344CB8AC3E}">
        <p14:creationId xmlns:p14="http://schemas.microsoft.com/office/powerpoint/2010/main" val="52095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 Unicode MS</vt:lpstr>
      <vt:lpstr>HGP創英角ｺﾞｼｯｸUB</vt:lpstr>
      <vt:lpstr>ＭＳ Ｐゴシック</vt:lpstr>
      <vt:lpstr>游ゴシック</vt:lpstr>
      <vt:lpstr>Arial</vt:lpstr>
      <vt:lpstr>Bahnschrift Condensed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 Tuan</dc:creator>
  <cp:lastModifiedBy>Anh Nguyen Tuan</cp:lastModifiedBy>
  <cp:revision>3</cp:revision>
  <dcterms:created xsi:type="dcterms:W3CDTF">2024-09-20T08:09:03Z</dcterms:created>
  <dcterms:modified xsi:type="dcterms:W3CDTF">2024-09-20T09:05:44Z</dcterms:modified>
</cp:coreProperties>
</file>