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8" r:id="rId2"/>
    <p:sldId id="1622" r:id="rId3"/>
    <p:sldId id="1637" r:id="rId4"/>
    <p:sldId id="1634" r:id="rId5"/>
    <p:sldId id="1615" r:id="rId6"/>
    <p:sldId id="1638" r:id="rId7"/>
    <p:sldId id="1642" r:id="rId8"/>
    <p:sldId id="1641" r:id="rId9"/>
    <p:sldId id="1643" r:id="rId10"/>
    <p:sldId id="1587" r:id="rId11"/>
    <p:sldId id="1626" r:id="rId12"/>
    <p:sldId id="1644" r:id="rId13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508B8"/>
    <a:srgbClr val="000077"/>
    <a:srgbClr val="FF6600"/>
    <a:srgbClr val="0070C0"/>
    <a:srgbClr val="AEF46E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18" autoAdjust="0"/>
    <p:restoredTop sz="94364" autoAdjust="0"/>
  </p:normalViewPr>
  <p:slideViewPr>
    <p:cSldViewPr>
      <p:cViewPr varScale="1">
        <p:scale>
          <a:sx n="73" d="100"/>
          <a:sy n="73" d="100"/>
        </p:scale>
        <p:origin x="450" y="78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0.5m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Good 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My name is Minh ,member of IT</a:t>
            </a:r>
            <a:r>
              <a:rPr lang="en-US" sz="600" baseline="0" dirty="0"/>
              <a:t> section. Today, I am very honored to be here to present my promotion report.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My 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r>
              <a:rPr lang="en-US" sz="800" baseline="0" dirty="0"/>
              <a:t>My presentation have to 5 parts.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 dirty="0"/>
              <a:t>Let’s begin: I talk </a:t>
            </a:r>
            <a:r>
              <a:rPr lang="en-US" altLang="en-US" sz="800" baseline="0" dirty="0">
                <a:latin typeface="Arial" panose="020B0604020202020204" pitchFamily="34" charset="0"/>
                <a:cs typeface="Arial" panose="020B0604020202020204" pitchFamily="34" charset="0"/>
              </a:rPr>
              <a:t>about my self.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0.5M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Following the schedule: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1:…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Result: normal support reduce form 45 -&gt; 35, develop time increase 55 -&gt; 65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Issue 2:…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 time inventory: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1142 Hour =&gt; 380h,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Reduce paper : 70ram -&gt; 10ram</a:t>
            </a:r>
            <a:endParaRPr lang="en-US" altLang="ja-JP" sz="1200" b="1" baseline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======== // calculator // ======</a:t>
            </a:r>
            <a:endParaRPr lang="en-US" altLang="ja-JP" sz="1200" b="1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Save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</a:t>
            </a:r>
            <a:r>
              <a:rPr lang="en-US" altLang="ja-JP" sz="12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Time</a:t>
            </a:r>
            <a:r>
              <a:rPr lang="en-US" altLang="ja-JP" sz="1200" b="1" baseline="0" dirty="0">
                <a:solidFill>
                  <a:srgbClr val="00000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develop: </a:t>
            </a:r>
            <a:r>
              <a:rPr lang="en-US" sz="1200" b="0" dirty="0">
                <a:solidFill>
                  <a:srgbClr val="0000FF"/>
                </a:solidFill>
                <a:latin typeface="Arial" charset="0"/>
                <a:cs typeface="Arial" charset="0"/>
              </a:rPr>
              <a:t>1h * 4per = 4hour / day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0000FF"/>
                </a:solidFill>
                <a:latin typeface="Arial" charset="0"/>
                <a:ea typeface="Tahoma" pitchFamily="34" charset="0"/>
                <a:cs typeface="Arial" charset="0"/>
              </a:rPr>
              <a:t>Save cost: </a:t>
            </a:r>
            <a:r>
              <a:rPr lang="en-US" sz="1200" b="0" dirty="0">
                <a:solidFill>
                  <a:srgbClr val="0000FF"/>
                </a:solidFill>
                <a:latin typeface="Arial" charset="0"/>
                <a:cs typeface="Arial" charset="0"/>
              </a:rPr>
              <a:t>20 * 4 * 2.5 = 200$/ M ~ 2400$ /Y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Inventory pc: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Before: </a:t>
            </a:r>
            <a:r>
              <a:rPr lang="en-US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en-US" sz="1200" b="0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using:</a:t>
            </a:r>
            <a:r>
              <a:rPr lang="en-US" altLang="ja-JP" sz="12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3min/60*20*1142 pcs =1142 Hour / 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After: </a:t>
            </a:r>
            <a:r>
              <a:rPr lang="en-US" altLang="ja-JP" sz="1200" b="0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1min/60*20*1142 pcs = 380.6 Hour /month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baseline="0" dirty="0">
                <a:solidFill>
                  <a:srgbClr val="FF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Total paper using : before  = 70ram, after = 10ram</a:t>
            </a:r>
            <a:endParaRPr lang="en-US" altLang="ja-JP" sz="1200" b="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solidFill>
                <a:srgbClr val="00000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1m</a:t>
            </a:r>
          </a:p>
          <a:p>
            <a:r>
              <a:rPr lang="en-US" baseline="0" dirty="0"/>
              <a:t>The last slide I talk about the next activities:</a:t>
            </a:r>
          </a:p>
          <a:p>
            <a:r>
              <a:rPr lang="en-US" baseline="0" dirty="0"/>
              <a:t>For my team: learning, sharing, knowledge, experience for other member -&gt; My goal :….</a:t>
            </a:r>
          </a:p>
          <a:p>
            <a:r>
              <a:rPr lang="en-US" baseline="0" dirty="0"/>
              <a:t>For myself: study method issue and solve problem, control schedule keep on time. Find the best solution to save time…</a:t>
            </a:r>
          </a:p>
          <a:p>
            <a:r>
              <a:rPr lang="en-US" baseline="0" dirty="0"/>
              <a:t>Next activities: ….</a:t>
            </a:r>
          </a:p>
          <a:p>
            <a:endParaRPr lang="en-US" baseline="0" dirty="0"/>
          </a:p>
          <a:p>
            <a:r>
              <a:rPr lang="en-US" baseline="0" dirty="0"/>
              <a:t>That all my report. Thanks for your listening! </a:t>
            </a:r>
          </a:p>
          <a:p>
            <a:r>
              <a:rPr lang="en-US" baseline="0" dirty="0"/>
              <a:t>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7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0.5m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Now,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</a:t>
            </a:r>
            <a:r>
              <a:rPr lang="en-US" baseline="0" dirty="0"/>
              <a:t> </a:t>
            </a:r>
            <a:r>
              <a:rPr lang="en-US" dirty="0"/>
              <a:t>see in the ISD Organization, I’m working in Develop team. There are 4 peoples in my team. I’m a </a:t>
            </a:r>
            <a:r>
              <a:rPr lang="en-US" baseline="0" dirty="0"/>
              <a:t>in charge of Software development.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New assignment after promotion: …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(1m)</a:t>
            </a:r>
          </a:p>
          <a:p>
            <a:pPr defTabSz="915406">
              <a:defRPr/>
            </a:pPr>
            <a:r>
              <a:rPr lang="en-US" dirty="0"/>
              <a:t>The 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defTabSz="915406">
              <a:defRPr/>
            </a:pPr>
            <a:r>
              <a:rPr lang="en-US" altLang="en-US" dirty="0"/>
              <a:t>- Let's look Project</a:t>
            </a:r>
            <a:r>
              <a:rPr lang="en-US" altLang="en-US" baseline="0" dirty="0"/>
              <a:t> summary </a:t>
            </a:r>
            <a:r>
              <a:rPr lang="en-US" altLang="en-US" dirty="0"/>
              <a:t>in 5-year. </a:t>
            </a:r>
            <a:r>
              <a:rPr lang="en-US" altLang="en-US" baseline="0" dirty="0"/>
              <a:t>IT </a:t>
            </a:r>
            <a:r>
              <a:rPr lang="en-US" altLang="en-US" b="0" dirty="0"/>
              <a:t>received a lot</a:t>
            </a:r>
            <a:r>
              <a:rPr lang="en-US" altLang="en-US" b="0" baseline="0" dirty="0"/>
              <a:t> of</a:t>
            </a:r>
            <a:r>
              <a:rPr lang="en-US" altLang="en-US" b="0" dirty="0"/>
              <a:t> number request</a:t>
            </a:r>
            <a:r>
              <a:rPr lang="en-US" altLang="en-US" b="0" baseline="0" dirty="0"/>
              <a:t> </a:t>
            </a:r>
            <a:r>
              <a:rPr lang="en-US" altLang="en-US" b="0" dirty="0"/>
              <a:t>. There</a:t>
            </a:r>
            <a:r>
              <a:rPr lang="en-US" altLang="en-US" b="0" baseline="0" dirty="0"/>
              <a:t> is small of request is </a:t>
            </a:r>
            <a:r>
              <a:rPr lang="en-US" altLang="en-US" b="0" dirty="0"/>
              <a:t>selected.. </a:t>
            </a:r>
          </a:p>
          <a:p>
            <a:pPr defTabSz="915406">
              <a:defRPr/>
            </a:pPr>
            <a:r>
              <a:rPr lang="en-US" altLang="en-US" b="0" baseline="0" dirty="0"/>
              <a:t>My Target : increase quantity project but actual the develop time still </a:t>
            </a:r>
            <a:r>
              <a:rPr lang="en-US" altLang="en-US" b="0" baseline="0" dirty="0">
                <a:solidFill>
                  <a:srgbClr val="FF0000"/>
                </a:solidFill>
              </a:rPr>
              <a:t>not enough</a:t>
            </a:r>
            <a:r>
              <a:rPr lang="en-US" altLang="en-US" b="0" baseline="0" dirty="0"/>
              <a:t>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/>
              <a:t>Normal support is very height</a:t>
            </a:r>
            <a:r>
              <a:rPr lang="en-US" altLang="en-US" b="0" baseline="0" dirty="0"/>
              <a:t> because all application </a:t>
            </a:r>
            <a:r>
              <a:rPr lang="en-US" altLang="en-US" b="1" baseline="0" dirty="0"/>
              <a:t>on Handy terminal is running wince</a:t>
            </a:r>
            <a:r>
              <a:rPr lang="en-US" altLang="en-US" b="0" baseline="0" dirty="0"/>
              <a:t>. </a:t>
            </a:r>
            <a:r>
              <a:rPr lang="en-US" altLang="en-US" b="0" dirty="0">
                <a:solidFill>
                  <a:srgbClr val="FF0000"/>
                </a:solidFill>
              </a:rPr>
              <a:t>Difficult to develop soft on them. Take long time to modify and build program. Sometime repair and setup Operation system when error</a:t>
            </a:r>
            <a:r>
              <a:rPr lang="en-US" altLang="en-US" b="0" dirty="0"/>
              <a:t>.  (</a:t>
            </a:r>
            <a:r>
              <a:rPr lang="en-US" dirty="0"/>
              <a:t>There are a lot of software  need support during operation. human error, machine error, or system error. I need to solve it for the system running again..)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aseline="0" dirty="0"/>
              <a:t>The advantage of this action : reduce support time and increase develop time.</a:t>
            </a:r>
            <a:endParaRPr lang="en-US" altLang="en-US" b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 other reason, Win CE end of line 2023</a:t>
            </a:r>
            <a:r>
              <a:rPr lang="en-US" dirty="0"/>
              <a:t>.  to comply company policy We need to upgrade win CE to android Operation</a:t>
            </a:r>
            <a:r>
              <a:rPr lang="en-US" baseline="0" dirty="0"/>
              <a:t> system.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There is a large system of the factory that needs to be upgraded  is</a:t>
            </a:r>
            <a:r>
              <a:rPr lang="en-US" b="1" baseline="0" dirty="0"/>
              <a:t> FOSS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>
                <a:sym typeface="Wingdings" panose="05000000000000000000" pitchFamily="2" charset="2"/>
              </a:rPr>
              <a:t> This is reason </a:t>
            </a:r>
            <a:r>
              <a:rPr lang="en-US" b="0" baseline="0" dirty="0">
                <a:sym typeface="Wingdings" panose="05000000000000000000" pitchFamily="2" charset="2"/>
              </a:rPr>
              <a:t>I</a:t>
            </a:r>
            <a:r>
              <a:rPr lang="en-US" baseline="0" dirty="0"/>
              <a:t> select issue 1.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Next slide, I talk about the background issue 2.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71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(1m)</a:t>
            </a:r>
            <a:r>
              <a:rPr lang="en-US" altLang="en-US" baseline="0" dirty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- we are look at the ratio development team project: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following KPI annual we must complete is 30%, in addition to 10% of urgent projects . The rest of request is 60% from other departments. These are thing that we </a:t>
            </a:r>
            <a:r>
              <a:rPr lang="en-US" altLang="en-US" b="1" baseline="0" dirty="0"/>
              <a:t>haven’t enough time to complete</a:t>
            </a:r>
            <a:r>
              <a:rPr lang="en-US" altLang="en-US" baseline="0" dirty="0"/>
              <a:t>. Its content of other request related to:….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b="1" baseline="0" dirty="0"/>
              <a:t>An example of other request</a:t>
            </a:r>
            <a:r>
              <a:rPr lang="en-US" altLang="en-US" baseline="0" dirty="0"/>
              <a:t>, we look at the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Current Asset Management IT: there</a:t>
            </a:r>
            <a:r>
              <a:rPr lang="en-US" sz="1200" b="1" baseline="0" dirty="0">
                <a:latin typeface="Arial" panose="020B0604020202020204" pitchFamily="34" charset="0"/>
                <a:cs typeface="Arial" panose="020B0604020202020204" pitchFamily="34" charset="0"/>
              </a:rPr>
              <a:t> are a lot of manual job, excel file and check sheet, papers.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Þ"/>
              <a:tabLst/>
              <a:defRPr/>
            </a:pPr>
            <a:r>
              <a:rPr lang="en-US" altLang="en-US" b="1" dirty="0"/>
              <a:t>For this reason, I select the</a:t>
            </a:r>
            <a:r>
              <a:rPr lang="en-US" altLang="en-US" b="1" baseline="0" dirty="0"/>
              <a:t> issue 2  </a:t>
            </a:r>
            <a:r>
              <a:rPr lang="en-US" altLang="en-US" b="1" dirty="0"/>
              <a:t>make an</a:t>
            </a:r>
            <a:r>
              <a:rPr lang="en-US" altLang="en-US" b="1" baseline="0" dirty="0"/>
              <a:t> new system</a:t>
            </a:r>
            <a:endParaRPr lang="en-US" altLang="en-US" b="1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current process</a:t>
            </a:r>
            <a:r>
              <a:rPr lang="en-US" altLang="en-US" baseline="0" dirty="0"/>
              <a:t>: </a:t>
            </a:r>
            <a:r>
              <a:rPr lang="en-US" altLang="en-US" b="1" baseline="0" dirty="0"/>
              <a:t>all step </a:t>
            </a:r>
            <a:r>
              <a:rPr lang="en-US" altLang="en-US" baseline="0" dirty="0"/>
              <a:t>there are </a:t>
            </a:r>
            <a:r>
              <a:rPr lang="en-US" altLang="en-US" b="1" baseline="0" dirty="0"/>
              <a:t>more 1 thousand </a:t>
            </a:r>
            <a:r>
              <a:rPr lang="en-US" altLang="en-US" baseline="0" dirty="0"/>
              <a:t>items need to be managed.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(</a:t>
            </a:r>
            <a:r>
              <a:rPr lang="en-US" altLang="en-US" dirty="0"/>
              <a:t>All these activities are manual job through papers, check sheet and</a:t>
            </a:r>
            <a:r>
              <a:rPr lang="en-US" altLang="en-US" baseline="0" dirty="0"/>
              <a:t> excel file</a:t>
            </a:r>
            <a:r>
              <a:rPr lang="en-US" altLang="en-US" dirty="0"/>
              <a:t>. It takes a lot of time to manage monthly inventory)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My</a:t>
            </a:r>
            <a:r>
              <a:rPr lang="en-US" altLang="en-US" b="1" baseline="0" dirty="0"/>
              <a:t> action : </a:t>
            </a:r>
            <a:r>
              <a:rPr lang="en-US" altLang="en-US" b="1" dirty="0"/>
              <a:t>using by barcode technology, scan barcode auto save database</a:t>
            </a:r>
            <a:r>
              <a:rPr lang="en-US" altLang="en-US" b="1" baseline="0" dirty="0"/>
              <a:t> server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new system, We save time management, reduce papers.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8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0.5m</a:t>
            </a:r>
          </a:p>
          <a:p>
            <a:pPr defTabSz="915406">
              <a:defRPr/>
            </a:pPr>
            <a:r>
              <a:rPr lang="en-US" altLang="en-US" dirty="0"/>
              <a:t>Next 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issue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upgrade to FOSS from win CE to other</a:t>
            </a:r>
            <a:r>
              <a:rPr lang="en-US" altLang="en-US" baseline="0" dirty="0"/>
              <a:t> OS</a:t>
            </a:r>
            <a:r>
              <a:rPr lang="en-US" altLang="en-US" dirty="0"/>
              <a:t>. </a:t>
            </a:r>
          </a:p>
          <a:p>
            <a:pPr defTabSz="915406">
              <a:defRPr/>
            </a:pPr>
            <a:r>
              <a:rPr lang="en-US" altLang="en-US" dirty="0"/>
              <a:t>[2]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 </a:t>
            </a:r>
            <a:r>
              <a:rPr lang="en-US" altLang="en-US" b="1" dirty="0"/>
              <a:t>-&gt; develop all functions-&gt; target :…</a:t>
            </a:r>
          </a:p>
          <a:p>
            <a:pPr defTabSz="915406">
              <a:defRPr/>
            </a:pPr>
            <a:r>
              <a:rPr lang="en-US" altLang="en-US" b="1" dirty="0"/>
              <a:t>The issue 2: [1</a:t>
            </a:r>
            <a:r>
              <a:rPr lang="en-US" sz="1200" b="1" dirty="0">
                <a:solidFill>
                  <a:schemeClr val="tx1"/>
                </a:solidFill>
                <a:latin typeface="Arial "/>
              </a:rPr>
              <a:t>] </a:t>
            </a:r>
            <a:r>
              <a:rPr lang="en-US" sz="1200" b="0" dirty="0">
                <a:solidFill>
                  <a:schemeClr val="tx1"/>
                </a:solidFill>
                <a:latin typeface="Arial "/>
              </a:rPr>
              <a:t>Study management asset -&gt; </a:t>
            </a:r>
            <a:r>
              <a:rPr lang="en-US" sz="1200" b="1" dirty="0">
                <a:solidFill>
                  <a:schemeClr val="tx1"/>
                </a:solidFill>
                <a:latin typeface="Arial "/>
              </a:rPr>
              <a:t>clear</a:t>
            </a:r>
            <a:r>
              <a:rPr lang="en-US" sz="1200" b="1" baseline="0" dirty="0">
                <a:solidFill>
                  <a:schemeClr val="tx1"/>
                </a:solidFill>
                <a:latin typeface="Arial "/>
              </a:rPr>
              <a:t> process and function</a:t>
            </a:r>
            <a:r>
              <a:rPr lang="en-US" sz="1200" b="1" dirty="0">
                <a:solidFill>
                  <a:schemeClr val="tx1"/>
                </a:solidFill>
                <a:latin typeface="Arial "/>
              </a:rPr>
              <a:t> </a:t>
            </a:r>
            <a:r>
              <a:rPr lang="en-US" altLang="en-US" baseline="0" dirty="0"/>
              <a:t>. </a:t>
            </a:r>
          </a:p>
          <a:p>
            <a:pPr defTabSz="915406">
              <a:defRPr/>
            </a:pPr>
            <a:r>
              <a:rPr lang="en-US" altLang="en-US" baseline="0" dirty="0"/>
              <a:t>After that , I </a:t>
            </a:r>
            <a:r>
              <a:rPr lang="en-US" altLang="en-US" b="1" baseline="0" dirty="0"/>
              <a:t>select the device and develop software</a:t>
            </a:r>
            <a:r>
              <a:rPr lang="en-US" altLang="en-US" baseline="0" dirty="0"/>
              <a:t>. -&gt; </a:t>
            </a:r>
            <a:r>
              <a:rPr lang="en-US" altLang="en-US" b="1" baseline="0" dirty="0"/>
              <a:t>target : </a:t>
            </a:r>
            <a:r>
              <a:rPr lang="en-US" altLang="en-US" baseline="0" dirty="0"/>
              <a:t>….</a:t>
            </a:r>
          </a:p>
          <a:p>
            <a:pPr defTabSz="915406">
              <a:defRPr/>
            </a:pPr>
            <a:r>
              <a:rPr lang="en-US" baseline="0" dirty="0"/>
              <a:t>Next slide, I will explain more detail for issue 1.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1m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About issue 1, </a:t>
            </a: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company policy,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Current situation: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Applications are running on Wince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support is very height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- Select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language &amp; new OS -&gt; develop new software</a:t>
            </a:r>
          </a:p>
          <a:p>
            <a:pPr marL="171450" marR="0" indent="-17145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>
                <a:solidFill>
                  <a:srgbClr val="0000FF"/>
                </a:solidFill>
              </a:rPr>
              <a:t>upgrade FOSS =&gt; reduce</a:t>
            </a:r>
            <a:r>
              <a:rPr lang="en-US" baseline="0" dirty="0">
                <a:solidFill>
                  <a:srgbClr val="0000FF"/>
                </a:solidFill>
              </a:rPr>
              <a:t> support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>
                <a:solidFill>
                  <a:srgbClr val="0000FF"/>
                </a:solidFill>
              </a:rPr>
              <a:t>My action </a:t>
            </a:r>
            <a:r>
              <a:rPr lang="en-US" altLang="en-US" baseline="0" dirty="0">
                <a:solidFill>
                  <a:srgbClr val="0000FF"/>
                </a:solidFill>
              </a:rPr>
              <a:t>: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I have choose</a:t>
            </a:r>
            <a:r>
              <a:rPr lang="en-US" altLang="en-US" baseline="0" dirty="0"/>
              <a:t> </a:t>
            </a:r>
            <a:r>
              <a:rPr lang="en-US" altLang="en-US" b="1" dirty="0"/>
              <a:t>Flutter</a:t>
            </a:r>
            <a:r>
              <a:rPr lang="en-US" altLang="en-US" dirty="0"/>
              <a:t> language.</a:t>
            </a:r>
            <a:r>
              <a:rPr lang="en-US" altLang="en-US" baseline="0" dirty="0"/>
              <a:t> Because it</a:t>
            </a:r>
            <a:r>
              <a:rPr lang="en-US" altLang="en-US" dirty="0"/>
              <a:t> is used to develop applications for mobile devices. Runs on both Android and IOS platform, desktop applications and web applications.  (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software slow,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system, Regularly repair and setup window again)</a:t>
            </a:r>
            <a:endParaRPr lang="en-US" altLang="en-US" dirty="0"/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Limit Wince : …. =&gt; 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109PCS,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Improvement result after upgrade: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Increate develop time , reduce support time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0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0" baseline="0" dirty="0"/>
              <a:t>1m</a:t>
            </a:r>
          </a:p>
          <a:p>
            <a:pPr marL="0" indent="0">
              <a:buFontTx/>
              <a:buNone/>
            </a:pPr>
            <a:r>
              <a:rPr lang="en-US" b="0" baseline="0" dirty="0"/>
              <a:t>Next slide, I talk a bout the detail of development </a:t>
            </a:r>
            <a:r>
              <a:rPr lang="en-US" b="1" baseline="0" dirty="0"/>
              <a:t>FOSS</a:t>
            </a:r>
            <a:r>
              <a:rPr lang="en-US" baseline="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Current situation: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 lot of functions (65 screens)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There are many similar functions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Many request improvement quality activities from the department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r>
              <a:rPr lang="en-US" altLang="en-US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Optimize system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/>
              <a:t>Action (</a:t>
            </a:r>
            <a:r>
              <a:rPr lang="en-US" altLang="en-US" sz="1200" dirty="0"/>
              <a:t>There</a:t>
            </a:r>
            <a:r>
              <a:rPr lang="en-US" altLang="en-US" sz="1200" baseline="0" dirty="0"/>
              <a:t> are</a:t>
            </a:r>
            <a:r>
              <a:rPr lang="en-US" altLang="en-US" sz="1200" dirty="0"/>
              <a:t> </a:t>
            </a:r>
            <a:r>
              <a:rPr lang="en-US" altLang="en-US" sz="1200" b="1" dirty="0"/>
              <a:t>4 step</a:t>
            </a:r>
            <a:r>
              <a:rPr lang="en-US" altLang="en-US" sz="1200" dirty="0"/>
              <a:t>. </a:t>
            </a:r>
            <a:r>
              <a:rPr lang="en-US" altLang="en-US" sz="1200" b="1" dirty="0"/>
              <a:t>GR, storage, kitting and supply -&gt; there</a:t>
            </a:r>
            <a:r>
              <a:rPr lang="en-US" altLang="en-US" sz="1200" b="1" baseline="0" dirty="0"/>
              <a:t> are a lot of functions</a:t>
            </a:r>
            <a:r>
              <a:rPr lang="en-US" altLang="en-US" sz="1200" b="0" baseline="0" dirty="0"/>
              <a:t>) -&gt; total functions…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cs typeface="Arial" panose="020B0604020202020204" pitchFamily="34" charset="0"/>
              </a:rPr>
              <a:t>After analyze , discus with pic MCS we combine some the same function, reduce screen, optimize the process to reduce the operators. </a:t>
            </a:r>
            <a:r>
              <a:rPr lang="en-US" altLang="en-US" sz="1200" b="1" dirty="0">
                <a:cs typeface="Arial" panose="020B0604020202020204" pitchFamily="34" charset="0"/>
              </a:rPr>
              <a:t>Result: </a:t>
            </a:r>
            <a:r>
              <a:rPr lang="en-US" sz="1200" dirty="0">
                <a:cs typeface="Arial" panose="020B0604020202020204" pitchFamily="34" charset="0"/>
              </a:rPr>
              <a:t>=&gt; make new software to </a:t>
            </a:r>
            <a:r>
              <a:rPr lang="en-US" sz="1200" b="1" dirty="0">
                <a:cs typeface="Arial" panose="020B0604020202020204" pitchFamily="34" charset="0"/>
              </a:rPr>
              <a:t>upgrade on mobile. </a:t>
            </a:r>
            <a:endParaRPr lang="en-US" altLang="en-US" sz="1200" b="1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en-US" sz="1200" dirty="0"/>
              <a:t>Total function reduce 65 to 32</a:t>
            </a:r>
            <a:r>
              <a:rPr lang="en-US" altLang="en-US" sz="1200" b="1" dirty="0"/>
              <a:t>.  </a:t>
            </a:r>
            <a:r>
              <a:rPr lang="en-US" altLang="en-US" sz="1200" b="0" dirty="0"/>
              <a:t>(</a:t>
            </a:r>
            <a:r>
              <a:rPr lang="en-US" sz="12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Amount of working is big to develop.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new technology to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own.)</a:t>
            </a:r>
            <a:endParaRPr lang="en-US" baseline="0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- Support time</a:t>
            </a:r>
            <a:r>
              <a:rPr lang="en-US" altLang="en-US" baseline="0" dirty="0"/>
              <a:t> reduce 35%.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Now, I move to next issue</a:t>
            </a:r>
            <a:r>
              <a:rPr lang="en-US" altLang="en-US" b="1" baseline="0" dirty="0"/>
              <a:t> 2</a:t>
            </a:r>
            <a:r>
              <a:rPr lang="en-US" altLang="en-US" b="1" dirty="0"/>
              <a:t>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35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1m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This slide I talk about detail activities of issue 2: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</a:t>
            </a:r>
            <a:r>
              <a:rPr lang="en-US" altLang="en-US" b="1" baseline="0" dirty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 manual job, papers, excel file</a:t>
            </a:r>
            <a:endParaRPr lang="en-US" altLang="en-US" b="1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inventory, make report and trace history.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</a:t>
            </a:r>
            <a:r>
              <a:rPr lang="en-US" altLang="en-US" b="1" baseline="0" dirty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all process, analysis and design</a:t>
            </a:r>
            <a:endParaRPr lang="en-US" altLang="en-US" b="1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tool create barcode =&gt;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 to identify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equipment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FF"/>
                </a:solidFill>
              </a:rPr>
              <a:t>Build standard process of manage asset, develop software</a:t>
            </a:r>
            <a:r>
              <a:rPr lang="en-US" altLang="en-US" sz="1200" dirty="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Action: Apply scan barcode for each step reduce paper and manual job, check sheet and excel file.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When borrow &amp; return equipment scan item &amp; user ID card replace record paper. 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When transfer or inventory scan user's card to identify and fix location replace count manual pc.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With stationery warehouses, input and output items, have to scan barcodes to control them.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=&gt; After scan barcode -&gt;  Data result auto save database server via access point. Reports </a:t>
            </a:r>
            <a:r>
              <a:rPr lang="en-US" b="1" baseline="0" dirty="0"/>
              <a:t>auto visualizat</a:t>
            </a:r>
            <a:r>
              <a:rPr lang="en-US" baseline="0" dirty="0"/>
              <a:t>ion on website.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Merit 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this system, you will control easy equipment and specially </a:t>
            </a:r>
            <a:r>
              <a:rPr lang="en-US" b="1" baseline="0" dirty="0"/>
              <a:t>we will save 60% time management and 80% print paper</a:t>
            </a:r>
            <a:r>
              <a:rPr lang="en-US" baseline="0" dirty="0"/>
              <a:t>.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 the future expand other department.</a:t>
            </a:r>
          </a:p>
          <a:p>
            <a:pPr defTabSz="915406">
              <a:defRPr/>
            </a:pPr>
            <a:r>
              <a:rPr lang="en-US" altLang="en-US" sz="1200" b="1" baseline="0" dirty="0"/>
              <a:t>The next slide to confirm result.</a:t>
            </a:r>
            <a:endParaRPr lang="en-US" b="1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34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1m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This slide I talk about detail activities of issue 2: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</a:t>
            </a:r>
            <a:r>
              <a:rPr lang="en-US" altLang="en-US" b="1" baseline="0" dirty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 manual job, papers, excel file</a:t>
            </a:r>
            <a:endParaRPr lang="en-US" altLang="en-US" b="1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equipment is not barcoded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inventory, make report and trace history.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</a:t>
            </a:r>
            <a:r>
              <a:rPr lang="en-US" altLang="en-US" b="1" baseline="0" dirty="0"/>
              <a:t> situation: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 all process, analysis and design</a:t>
            </a:r>
            <a:endParaRPr lang="en-US" altLang="en-US" b="1" baseline="0" dirty="0"/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tool create barcode =&gt;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 to identify</a:t>
            </a:r>
            <a:r>
              <a:rPr 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equipment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200" dirty="0">
                <a:solidFill>
                  <a:srgbClr val="0000FF"/>
                </a:solidFill>
              </a:rPr>
              <a:t>Build standard process of manage asset, develop software</a:t>
            </a:r>
            <a:r>
              <a:rPr lang="en-US" altLang="en-US" sz="1200" dirty="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Action: Apply scan barcode for each step reduce paper and manual job, check sheet and excel file.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When borrow &amp; return equipment scan item &amp; user ID card replace record paper. 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When transfer or inventory scan user's card to identify and fix location replace count manual pc.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- With stationery warehouses, input and output items, have to scan barcodes to control them. (delete)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=&gt; After scan barcode -&gt;  Data result auto save database server via access point. Reports </a:t>
            </a:r>
            <a:r>
              <a:rPr lang="en-US" b="1" baseline="0" dirty="0"/>
              <a:t>auto visualizat</a:t>
            </a:r>
            <a:r>
              <a:rPr lang="en-US" baseline="0" dirty="0"/>
              <a:t>ion on website.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Merit :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Apply this system, you will control easy equipment and specially </a:t>
            </a:r>
            <a:r>
              <a:rPr lang="en-US" b="1" baseline="0" dirty="0"/>
              <a:t>we will save 60% time management and 80% print paper</a:t>
            </a:r>
            <a:r>
              <a:rPr lang="en-US" baseline="0" dirty="0"/>
              <a:t>. 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 the future expand other department.</a:t>
            </a:r>
          </a:p>
          <a:p>
            <a:pPr defTabSz="915406">
              <a:defRPr/>
            </a:pPr>
            <a:r>
              <a:rPr lang="en-US" altLang="en-US" sz="1200" b="1" baseline="0" dirty="0"/>
              <a:t>The next slide to confirm result.</a:t>
            </a:r>
            <a:endParaRPr lang="en-US" b="1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86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microsoft.com/office/2007/relationships/hdphoto" Target="../media/hdphoto2.wdp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12" Type="http://schemas.openxmlformats.org/officeDocument/2006/relationships/image" Target="../media/image16.jpe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0.emf"/><Relationship Id="rId20" Type="http://schemas.openxmlformats.org/officeDocument/2006/relationships/image" Target="../media/image2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image" Target="../media/image15.jpe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5~7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</a:t>
            </a:r>
            <a:r>
              <a:rPr kumimoji="1" lang="en-US" altLang="ja-JP" sz="2000" dirty="0" smtClean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..~..</a:t>
            </a:r>
            <a:endParaRPr kumimoji="1" lang="en-US" altLang="ja-JP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</a:t>
            </a:r>
            <a:r>
              <a:rPr lang="en-US" altLang="en-US" sz="2000" dirty="0" smtClean="0">
                <a:latin typeface="+mn-lt"/>
              </a:rPr>
              <a:t>(6 </a:t>
            </a:r>
            <a:r>
              <a:rPr lang="en-US" altLang="en-US" sz="2000" dirty="0">
                <a:latin typeface="+mn-lt"/>
              </a:rPr>
              <a:t>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Optimize the OQC management process by software </a:t>
            </a:r>
            <a:endParaRPr lang="en-US" sz="2400" dirty="0" smtClean="0">
              <a:solidFill>
                <a:srgbClr val="0000FF"/>
              </a:solidFill>
            </a:endParaRPr>
          </a:p>
          <a:p>
            <a:pPr algn="ctr"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&amp; </a:t>
            </a:r>
            <a:r>
              <a:rPr lang="en-US" sz="2400" dirty="0">
                <a:solidFill>
                  <a:srgbClr val="0000FF"/>
                </a:solidFill>
              </a:rPr>
              <a:t>standardize electronic stamps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7500827" y="2135321"/>
            <a:ext cx="1426003" cy="494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"/>
              </a:rPr>
              <a:t>65 % Development</a:t>
            </a: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37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B86E4A-050B-4462-8335-3CA4FD365BAB}"/>
              </a:ext>
            </a:extLst>
          </p:cNvPr>
          <p:cNvSpPr/>
          <p:nvPr/>
        </p:nvSpPr>
        <p:spPr>
          <a:xfrm>
            <a:off x="0" y="857250"/>
            <a:ext cx="9144000" cy="303821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Activity 1</a:t>
            </a:r>
            <a:r>
              <a:rPr lang="en-US" sz="135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: Electronic standardization of stamps for IQC departments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2363F-66B0-4801-B4A4-F75E3CB19556}"/>
              </a:ext>
            </a:extLst>
          </p:cNvPr>
          <p:cNvSpPr/>
          <p:nvPr/>
        </p:nvSpPr>
        <p:spPr>
          <a:xfrm>
            <a:off x="11496" y="1181159"/>
            <a:ext cx="9132505" cy="219532"/>
          </a:xfrm>
          <a:prstGeom prst="rect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Wingdings" panose="05000000000000000000" pitchFamily="2" charset="2"/>
              <a:buChar char="q"/>
            </a:pPr>
            <a:r>
              <a:rPr lang="en-US" sz="9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Summary Merit if IQC no chop stamp on actual Pallet &amp; Box/ Hopper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1495" y="1440865"/>
          <a:ext cx="9132505" cy="3679638"/>
        </p:xfrm>
        <a:graphic>
          <a:graphicData uri="http://schemas.openxmlformats.org/drawingml/2006/table">
            <a:tbl>
              <a:tblPr/>
              <a:tblGrid>
                <a:gridCol w="1271930">
                  <a:extLst>
                    <a:ext uri="{9D8B030D-6E8A-4147-A177-3AD203B41FA5}">
                      <a16:colId xmlns:a16="http://schemas.microsoft.com/office/drawing/2014/main" val="1428481375"/>
                    </a:ext>
                  </a:extLst>
                </a:gridCol>
                <a:gridCol w="2174966">
                  <a:extLst>
                    <a:ext uri="{9D8B030D-6E8A-4147-A177-3AD203B41FA5}">
                      <a16:colId xmlns:a16="http://schemas.microsoft.com/office/drawing/2014/main" val="1733309075"/>
                    </a:ext>
                  </a:extLst>
                </a:gridCol>
                <a:gridCol w="656408">
                  <a:extLst>
                    <a:ext uri="{9D8B030D-6E8A-4147-A177-3AD203B41FA5}">
                      <a16:colId xmlns:a16="http://schemas.microsoft.com/office/drawing/2014/main" val="1587124651"/>
                    </a:ext>
                  </a:extLst>
                </a:gridCol>
                <a:gridCol w="301787">
                  <a:extLst>
                    <a:ext uri="{9D8B030D-6E8A-4147-A177-3AD203B41FA5}">
                      <a16:colId xmlns:a16="http://schemas.microsoft.com/office/drawing/2014/main" val="1041247639"/>
                    </a:ext>
                  </a:extLst>
                </a:gridCol>
                <a:gridCol w="604356">
                  <a:extLst>
                    <a:ext uri="{9D8B030D-6E8A-4147-A177-3AD203B41FA5}">
                      <a16:colId xmlns:a16="http://schemas.microsoft.com/office/drawing/2014/main" val="1362795796"/>
                    </a:ext>
                  </a:extLst>
                </a:gridCol>
                <a:gridCol w="691653">
                  <a:extLst>
                    <a:ext uri="{9D8B030D-6E8A-4147-A177-3AD203B41FA5}">
                      <a16:colId xmlns:a16="http://schemas.microsoft.com/office/drawing/2014/main" val="630593624"/>
                    </a:ext>
                  </a:extLst>
                </a:gridCol>
                <a:gridCol w="664793">
                  <a:extLst>
                    <a:ext uri="{9D8B030D-6E8A-4147-A177-3AD203B41FA5}">
                      <a16:colId xmlns:a16="http://schemas.microsoft.com/office/drawing/2014/main" val="1440903857"/>
                    </a:ext>
                  </a:extLst>
                </a:gridCol>
                <a:gridCol w="537206">
                  <a:extLst>
                    <a:ext uri="{9D8B030D-6E8A-4147-A177-3AD203B41FA5}">
                      <a16:colId xmlns:a16="http://schemas.microsoft.com/office/drawing/2014/main" val="22996462"/>
                    </a:ext>
                  </a:extLst>
                </a:gridCol>
                <a:gridCol w="429765">
                  <a:extLst>
                    <a:ext uri="{9D8B030D-6E8A-4147-A177-3AD203B41FA5}">
                      <a16:colId xmlns:a16="http://schemas.microsoft.com/office/drawing/2014/main" val="2752279390"/>
                    </a:ext>
                  </a:extLst>
                </a:gridCol>
                <a:gridCol w="671507">
                  <a:extLst>
                    <a:ext uri="{9D8B030D-6E8A-4147-A177-3AD203B41FA5}">
                      <a16:colId xmlns:a16="http://schemas.microsoft.com/office/drawing/2014/main" val="1067662325"/>
                    </a:ext>
                  </a:extLst>
                </a:gridCol>
                <a:gridCol w="698369">
                  <a:extLst>
                    <a:ext uri="{9D8B030D-6E8A-4147-A177-3AD203B41FA5}">
                      <a16:colId xmlns:a16="http://schemas.microsoft.com/office/drawing/2014/main" val="4230515190"/>
                    </a:ext>
                  </a:extLst>
                </a:gridCol>
                <a:gridCol w="429765">
                  <a:extLst>
                    <a:ext uri="{9D8B030D-6E8A-4147-A177-3AD203B41FA5}">
                      <a16:colId xmlns:a16="http://schemas.microsoft.com/office/drawing/2014/main" val="704272227"/>
                    </a:ext>
                  </a:extLst>
                </a:gridCol>
              </a:tblGrid>
              <a:tr h="14395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Detail 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Before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After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139183"/>
                  </a:ext>
                </a:extLst>
              </a:tr>
              <a:tr h="301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 part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 Part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Mecanical part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RoHS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 part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Electric Part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Mecanical part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RoHS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881655"/>
                  </a:ext>
                </a:extLst>
              </a:tr>
              <a:tr h="33297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Incoming lot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number of lots coming in a month (inspection)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Lot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507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369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2681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960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507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369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2681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960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34416"/>
                  </a:ext>
                </a:extLst>
              </a:tr>
              <a:tr h="281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number of pallets / 1 Lot incoming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Palet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(2)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55492"/>
                  </a:ext>
                </a:extLst>
              </a:tr>
              <a:tr h="301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number of boxes, hoppers/ 1 Pallet</a:t>
                      </a:r>
                      <a:endParaRPr lang="sv-SE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Box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(3)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7239385"/>
                  </a:ext>
                </a:extLst>
              </a:tr>
              <a:tr h="33297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for chop stamp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to move and stamp OK/NG for 1 receiving card/1 Pallet (seconds)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Second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(4)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562188"/>
                  </a:ext>
                </a:extLst>
              </a:tr>
              <a:tr h="301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check stamp for 1 box (seconds)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Second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(5)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052215"/>
                  </a:ext>
                </a:extLst>
              </a:tr>
              <a:tr h="281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 Code / Batch Time Record (seconds)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Second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(6)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180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1596082"/>
                  </a:ext>
                </a:extLst>
              </a:tr>
              <a:tr h="3329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to move to warehouse for return and stamping/ 1 Lot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Second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(7)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686508"/>
                  </a:ext>
                </a:extLst>
              </a:tr>
              <a:tr h="301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time / Lot = </a:t>
                      </a:r>
                      <a:r>
                        <a:rPr lang="en-US" sz="900" b="1" i="0" u="none" strike="noStrike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(4*2)+(</a:t>
                      </a:r>
                      <a:r>
                        <a:rPr lang="en-US" sz="9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5*3*2)+(6) +(7) (second)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Second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(8)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780 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390 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270 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150 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300 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165 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165 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120 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534971"/>
                  </a:ext>
                </a:extLst>
              </a:tr>
              <a:tr h="3013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Time / month = 8*1  (Hours)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Second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(9)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395,460 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143,910 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723,870 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144,000 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152,100 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60,885 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442,365 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115,200 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508224"/>
                  </a:ext>
                </a:extLst>
              </a:tr>
              <a:tr h="301340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Different (Hours)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Hour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                                                                                     391 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                                                                        214 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452266"/>
                  </a:ext>
                </a:extLst>
              </a:tr>
              <a:tr h="16648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6799" marR="6799" marT="6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27055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68741" y="5120500"/>
          <a:ext cx="3610929" cy="880250"/>
        </p:xfrm>
        <a:graphic>
          <a:graphicData uri="http://schemas.openxmlformats.org/drawingml/2006/table">
            <a:tbl>
              <a:tblPr/>
              <a:tblGrid>
                <a:gridCol w="2030595">
                  <a:extLst>
                    <a:ext uri="{9D8B030D-6E8A-4147-A177-3AD203B41FA5}">
                      <a16:colId xmlns:a16="http://schemas.microsoft.com/office/drawing/2014/main" val="497530562"/>
                    </a:ext>
                  </a:extLst>
                </a:gridCol>
                <a:gridCol w="874040">
                  <a:extLst>
                    <a:ext uri="{9D8B030D-6E8A-4147-A177-3AD203B41FA5}">
                      <a16:colId xmlns:a16="http://schemas.microsoft.com/office/drawing/2014/main" val="572731630"/>
                    </a:ext>
                  </a:extLst>
                </a:gridCol>
                <a:gridCol w="706294">
                  <a:extLst>
                    <a:ext uri="{9D8B030D-6E8A-4147-A177-3AD203B41FA5}">
                      <a16:colId xmlns:a16="http://schemas.microsoft.com/office/drawing/2014/main" val="1948756321"/>
                    </a:ext>
                  </a:extLst>
                </a:gridCol>
              </a:tblGrid>
              <a:tr h="2184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sng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Final summary 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202970"/>
                  </a:ext>
                </a:extLst>
              </a:tr>
              <a:tr h="2206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Working time 1 </a:t>
                      </a: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pax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1Month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Hours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490871"/>
                  </a:ext>
                </a:extLst>
              </a:tr>
              <a:tr h="2206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save time if delete chop stamp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177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Hours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09584"/>
                  </a:ext>
                </a:extLst>
              </a:tr>
              <a:tr h="2206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Save manpower / month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</a:t>
                      </a: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Pax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44" marR="7144" marT="7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806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766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</a:t>
              </a:r>
              <a:r>
                <a:rPr lang="en-US" altLang="ja-JP" sz="2000" b="1" dirty="0" smtClean="0">
                  <a:solidFill>
                    <a:srgbClr val="FFFFCC"/>
                  </a:solidFill>
                  <a:ea typeface="Meiryo UI" panose="020B0604030504040204" pitchFamily="50" charset="-128"/>
                </a:rPr>
                <a:t>2019-2024)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414410"/>
              </p:ext>
            </p:extLst>
          </p:nvPr>
        </p:nvGraphicFramePr>
        <p:xfrm>
          <a:off x="43452" y="1047341"/>
          <a:ext cx="4053404" cy="208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600" dirty="0"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AutoShape 381">
            <a:extLst>
              <a:ext uri="{FF2B5EF4-FFF2-40B4-BE49-F238E27FC236}">
                <a16:creationId xmlns:a16="http://schemas.microsoft.com/office/drawing/2014/main" id="{769BB28C-4467-F358-7596-8858963C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3" y="625476"/>
            <a:ext cx="9031227" cy="373988"/>
          </a:xfrm>
          <a:prstGeom prst="roundRect">
            <a:avLst>
              <a:gd name="adj" fmla="val 16667"/>
            </a:avLst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 anchor="ctr" anchorCtr="0">
            <a:no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ja-JP" b="1" dirty="0">
                <a:solidFill>
                  <a:srgbClr val="FFFFFF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Strengthen factory streamline by IT automation for all Department</a:t>
            </a:r>
          </a:p>
        </p:txBody>
      </p:sp>
      <p:sp>
        <p:nvSpPr>
          <p:cNvPr id="7" name="AutoShape 374">
            <a:extLst>
              <a:ext uri="{FF2B5EF4-FFF2-40B4-BE49-F238E27FC236}">
                <a16:creationId xmlns:a16="http://schemas.microsoft.com/office/drawing/2014/main" id="{E9641436-FFE5-4A9D-A81B-056160D11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3" y="1052475"/>
            <a:ext cx="9064036" cy="2456794"/>
          </a:xfrm>
          <a:prstGeom prst="roundRect">
            <a:avLst>
              <a:gd name="adj" fmla="val 4218"/>
            </a:avLst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>
                    <a:alpha val="2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</p:txBody>
      </p:sp>
      <p:sp>
        <p:nvSpPr>
          <p:cNvPr id="8" name="Rectangle 207">
            <a:extLst>
              <a:ext uri="{FF2B5EF4-FFF2-40B4-BE49-F238E27FC236}">
                <a16:creationId xmlns:a16="http://schemas.microsoft.com/office/drawing/2014/main" id="{2337A679-470C-28FD-B39C-EB1381F74987}"/>
              </a:ext>
            </a:extLst>
          </p:cNvPr>
          <p:cNvSpPr/>
          <p:nvPr/>
        </p:nvSpPr>
        <p:spPr bwMode="auto">
          <a:xfrm>
            <a:off x="1409944" y="1380461"/>
            <a:ext cx="1055318" cy="1050518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11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Rectangle 225">
            <a:extLst>
              <a:ext uri="{FF2B5EF4-FFF2-40B4-BE49-F238E27FC236}">
                <a16:creationId xmlns:a16="http://schemas.microsoft.com/office/drawing/2014/main" id="{2D2669DD-69D4-9F62-E2E5-B5FB0318322B}"/>
              </a:ext>
            </a:extLst>
          </p:cNvPr>
          <p:cNvSpPr/>
          <p:nvPr/>
        </p:nvSpPr>
        <p:spPr>
          <a:xfrm>
            <a:off x="1564249" y="1114572"/>
            <a:ext cx="543739" cy="246221"/>
          </a:xfrm>
          <a:prstGeom prst="rect">
            <a:avLst/>
          </a:prstGeom>
        </p:spPr>
        <p:txBody>
          <a:bodyPr wrap="none" lIns="36000" tIns="0" rIns="36000" bIns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1000" b="1" dirty="0">
                <a:solidFill>
                  <a:prstClr val="black"/>
                </a:solidFill>
                <a:ea typeface="Meiryo UI" panose="020B0604030504040204" pitchFamily="50" charset="-128"/>
              </a:rPr>
              <a:t>MCS</a:t>
            </a:r>
            <a:endParaRPr lang="en-US" sz="1000" b="1" dirty="0">
              <a:solidFill>
                <a:srgbClr val="000000"/>
              </a:solidFill>
              <a:ea typeface="Meiryo UI" panose="020B0604030504040204" pitchFamily="50" charset="-128"/>
            </a:endParaRPr>
          </a:p>
        </p:txBody>
      </p:sp>
      <p:sp>
        <p:nvSpPr>
          <p:cNvPr id="12" name="Rectangle 225">
            <a:extLst>
              <a:ext uri="{FF2B5EF4-FFF2-40B4-BE49-F238E27FC236}">
                <a16:creationId xmlns:a16="http://schemas.microsoft.com/office/drawing/2014/main" id="{2D2669DD-69D4-9F62-E2E5-B5FB0318322B}"/>
              </a:ext>
            </a:extLst>
          </p:cNvPr>
          <p:cNvSpPr/>
          <p:nvPr/>
        </p:nvSpPr>
        <p:spPr>
          <a:xfrm>
            <a:off x="372570" y="1112973"/>
            <a:ext cx="543739" cy="246221"/>
          </a:xfrm>
          <a:prstGeom prst="rect">
            <a:avLst/>
          </a:prstGeom>
        </p:spPr>
        <p:txBody>
          <a:bodyPr wrap="none" lIns="36000" tIns="0" rIns="36000" bIns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 smtClean="0">
                <a:solidFill>
                  <a:prstClr val="black"/>
                </a:solidFill>
                <a:ea typeface="Meiryo UI" panose="020B0604030504040204" pitchFamily="50" charset="-128"/>
              </a:rPr>
              <a:t>IQC</a:t>
            </a:r>
            <a:endParaRPr lang="en-US" sz="1000" b="1" dirty="0">
              <a:solidFill>
                <a:srgbClr val="000000"/>
              </a:solidFill>
              <a:ea typeface="Meiryo UI" panose="020B0604030504040204" pitchFamily="50" charset="-128"/>
            </a:endParaRPr>
          </a:p>
        </p:txBody>
      </p:sp>
      <p:sp>
        <p:nvSpPr>
          <p:cNvPr id="17" name="Rectangle 207">
            <a:extLst>
              <a:ext uri="{FF2B5EF4-FFF2-40B4-BE49-F238E27FC236}">
                <a16:creationId xmlns:a16="http://schemas.microsoft.com/office/drawing/2014/main" id="{2337A679-470C-28FD-B39C-EB1381F74987}"/>
              </a:ext>
            </a:extLst>
          </p:cNvPr>
          <p:cNvSpPr/>
          <p:nvPr/>
        </p:nvSpPr>
        <p:spPr bwMode="auto">
          <a:xfrm>
            <a:off x="2706682" y="1399384"/>
            <a:ext cx="1055318" cy="1050518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11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Rectangle 225">
            <a:extLst>
              <a:ext uri="{FF2B5EF4-FFF2-40B4-BE49-F238E27FC236}">
                <a16:creationId xmlns:a16="http://schemas.microsoft.com/office/drawing/2014/main" id="{2D2669DD-69D4-9F62-E2E5-B5FB0318322B}"/>
              </a:ext>
            </a:extLst>
          </p:cNvPr>
          <p:cNvSpPr/>
          <p:nvPr/>
        </p:nvSpPr>
        <p:spPr>
          <a:xfrm>
            <a:off x="2921080" y="1096385"/>
            <a:ext cx="543739" cy="246221"/>
          </a:xfrm>
          <a:prstGeom prst="rect">
            <a:avLst/>
          </a:prstGeom>
        </p:spPr>
        <p:txBody>
          <a:bodyPr wrap="none" lIns="36000" tIns="0" rIns="36000" bIns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 smtClean="0">
                <a:solidFill>
                  <a:prstClr val="black"/>
                </a:solidFill>
                <a:ea typeface="Meiryo UI" panose="020B0604030504040204" pitchFamily="50" charset="-128"/>
              </a:rPr>
              <a:t>SMT </a:t>
            </a:r>
            <a:endParaRPr lang="en-US" sz="1000" b="1" dirty="0">
              <a:solidFill>
                <a:srgbClr val="000000"/>
              </a:solidFill>
              <a:ea typeface="Meiryo UI" panose="020B0604030504040204" pitchFamily="50" charset="-128"/>
            </a:endParaRPr>
          </a:p>
        </p:txBody>
      </p:sp>
      <p:sp>
        <p:nvSpPr>
          <p:cNvPr id="21" name="Rectangle 207">
            <a:extLst>
              <a:ext uri="{FF2B5EF4-FFF2-40B4-BE49-F238E27FC236}">
                <a16:creationId xmlns:a16="http://schemas.microsoft.com/office/drawing/2014/main" id="{2337A679-470C-28FD-B39C-EB1381F74987}"/>
              </a:ext>
            </a:extLst>
          </p:cNvPr>
          <p:cNvSpPr/>
          <p:nvPr/>
        </p:nvSpPr>
        <p:spPr bwMode="auto">
          <a:xfrm>
            <a:off x="6578563" y="1411748"/>
            <a:ext cx="1055318" cy="1050518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11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Rectangle 225">
            <a:extLst>
              <a:ext uri="{FF2B5EF4-FFF2-40B4-BE49-F238E27FC236}">
                <a16:creationId xmlns:a16="http://schemas.microsoft.com/office/drawing/2014/main" id="{2D2669DD-69D4-9F62-E2E5-B5FB0318322B}"/>
              </a:ext>
            </a:extLst>
          </p:cNvPr>
          <p:cNvSpPr/>
          <p:nvPr/>
        </p:nvSpPr>
        <p:spPr>
          <a:xfrm>
            <a:off x="6834352" y="1122979"/>
            <a:ext cx="543739" cy="246221"/>
          </a:xfrm>
          <a:prstGeom prst="rect">
            <a:avLst/>
          </a:prstGeom>
        </p:spPr>
        <p:txBody>
          <a:bodyPr wrap="none" lIns="36000" tIns="0" rIns="36000" bIns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 smtClean="0">
                <a:solidFill>
                  <a:prstClr val="black"/>
                </a:solidFill>
                <a:ea typeface="Meiryo UI" panose="020B0604030504040204" pitchFamily="50" charset="-128"/>
                <a:cs typeface="Arial" panose="020B0604020202020204" pitchFamily="34" charset="0"/>
              </a:rPr>
              <a:t>FA</a:t>
            </a:r>
            <a:endParaRPr lang="en-US" sz="1000" b="1" dirty="0">
              <a:solidFill>
                <a:srgbClr val="000000"/>
              </a:solidFill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7" name="Rectangle 225">
            <a:extLst>
              <a:ext uri="{FF2B5EF4-FFF2-40B4-BE49-F238E27FC236}">
                <a16:creationId xmlns:a16="http://schemas.microsoft.com/office/drawing/2014/main" id="{2D2669DD-69D4-9F62-E2E5-B5FB0318322B}"/>
              </a:ext>
            </a:extLst>
          </p:cNvPr>
          <p:cNvSpPr/>
          <p:nvPr/>
        </p:nvSpPr>
        <p:spPr>
          <a:xfrm>
            <a:off x="8133976" y="1125379"/>
            <a:ext cx="543739" cy="246221"/>
          </a:xfrm>
          <a:prstGeom prst="rect">
            <a:avLst/>
          </a:prstGeom>
        </p:spPr>
        <p:txBody>
          <a:bodyPr wrap="none" lIns="36000" tIns="0" rIns="36000" bIns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 smtClean="0">
                <a:solidFill>
                  <a:prstClr val="black"/>
                </a:solidFill>
                <a:ea typeface="Meiryo UI" panose="020B0604030504040204" pitchFamily="50" charset="-128"/>
                <a:cs typeface="Arial" panose="020B0604020202020204" pitchFamily="34" charset="0"/>
              </a:rPr>
              <a:t>SCM</a:t>
            </a:r>
            <a:endParaRPr lang="en-US" sz="1000" b="1" dirty="0">
              <a:solidFill>
                <a:srgbClr val="000000"/>
              </a:solidFill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8" name="TextBox 250">
            <a:extLst>
              <a:ext uri="{FF2B5EF4-FFF2-40B4-BE49-F238E27FC236}">
                <a16:creationId xmlns:a16="http://schemas.microsoft.com/office/drawing/2014/main" id="{4BECE690-5643-81C1-D3AD-768004681BDB}"/>
              </a:ext>
            </a:extLst>
          </p:cNvPr>
          <p:cNvSpPr txBox="1"/>
          <p:nvPr/>
        </p:nvSpPr>
        <p:spPr>
          <a:xfrm>
            <a:off x="1397181" y="2589478"/>
            <a:ext cx="1058518" cy="38038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0" rIns="36000" bIns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 smtClean="0">
                <a:solidFill>
                  <a:srgbClr val="0000FF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Smart </a:t>
            </a:r>
            <a:r>
              <a:rPr lang="en-US" sz="1000" b="1" dirty="0">
                <a:solidFill>
                  <a:srgbClr val="0000FF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W/H control</a:t>
            </a:r>
          </a:p>
        </p:txBody>
      </p:sp>
      <p:sp>
        <p:nvSpPr>
          <p:cNvPr id="29" name="TextBox 272">
            <a:extLst>
              <a:ext uri="{FF2B5EF4-FFF2-40B4-BE49-F238E27FC236}">
                <a16:creationId xmlns:a16="http://schemas.microsoft.com/office/drawing/2014/main" id="{6A866B2D-2B04-1973-DB72-BE1AB47CF897}"/>
              </a:ext>
            </a:extLst>
          </p:cNvPr>
          <p:cNvSpPr txBox="1"/>
          <p:nvPr/>
        </p:nvSpPr>
        <p:spPr>
          <a:xfrm>
            <a:off x="121002" y="2576352"/>
            <a:ext cx="1041763" cy="394781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0" rIns="36000" bIns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 smtClean="0">
                <a:solidFill>
                  <a:srgbClr val="0000FF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E Chop system</a:t>
            </a:r>
            <a:endParaRPr lang="en-US" sz="1000" b="1" dirty="0">
              <a:solidFill>
                <a:srgbClr val="0000FF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32" name="TextBox 250">
            <a:extLst>
              <a:ext uri="{FF2B5EF4-FFF2-40B4-BE49-F238E27FC236}">
                <a16:creationId xmlns:a16="http://schemas.microsoft.com/office/drawing/2014/main" id="{4BECE690-5643-81C1-D3AD-768004681BDB}"/>
              </a:ext>
            </a:extLst>
          </p:cNvPr>
          <p:cNvSpPr txBox="1"/>
          <p:nvPr/>
        </p:nvSpPr>
        <p:spPr>
          <a:xfrm>
            <a:off x="2698882" y="2551777"/>
            <a:ext cx="1058518" cy="38038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0" rIns="36000" bIns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smtClean="0">
                <a:solidFill>
                  <a:srgbClr val="0000FF"/>
                </a:solidFill>
                <a:latin typeface="Arial" panose="020B0604020202020204" pitchFamily="34" charset="0"/>
                <a:ea typeface="HGPGothicE" panose="020B0900000000000000" pitchFamily="34" charset="-128"/>
                <a:cs typeface="Arial" panose="020B0604020202020204" pitchFamily="34" charset="0"/>
              </a:rPr>
              <a:t>Reel</a:t>
            </a:r>
            <a:r>
              <a:rPr lang="en-US" sz="1000" dirty="0">
                <a:solidFill>
                  <a:srgbClr val="0000FF"/>
                </a:solidFill>
                <a:latin typeface="Arial" panose="020B0604020202020204" pitchFamily="34" charset="0"/>
                <a:ea typeface="HGPGothicE" panose="020B0900000000000000" pitchFamily="34" charset="-128"/>
                <a:cs typeface="Arial" panose="020B0604020202020204" pitchFamily="34" charset="0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latin typeface="Arial" panose="020B0604020202020204" pitchFamily="34" charset="0"/>
                <a:ea typeface="HGPGothicE" panose="020B0900000000000000" pitchFamily="34" charset="-128"/>
                <a:cs typeface="Arial" panose="020B0604020202020204" pitchFamily="34" charset="0"/>
              </a:rPr>
              <a:t>&amp; PCB</a:t>
            </a:r>
            <a:endParaRPr lang="en-US" sz="1000" dirty="0">
              <a:solidFill>
                <a:srgbClr val="0000FF"/>
              </a:solidFill>
              <a:latin typeface="Arial" panose="020B0604020202020204" pitchFamily="34" charset="0"/>
              <a:ea typeface="HGPGothicE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1" name="TextBox 250">
            <a:extLst>
              <a:ext uri="{FF2B5EF4-FFF2-40B4-BE49-F238E27FC236}">
                <a16:creationId xmlns:a16="http://schemas.microsoft.com/office/drawing/2014/main" id="{4BECE690-5643-81C1-D3AD-768004681BDB}"/>
              </a:ext>
            </a:extLst>
          </p:cNvPr>
          <p:cNvSpPr txBox="1"/>
          <p:nvPr/>
        </p:nvSpPr>
        <p:spPr>
          <a:xfrm>
            <a:off x="6582917" y="2564816"/>
            <a:ext cx="1058518" cy="38038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0" rIns="36000" bIns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smtClean="0">
                <a:solidFill>
                  <a:srgbClr val="0000FF"/>
                </a:solidFill>
                <a:latin typeface="Arial" panose="020B0604020202020204" pitchFamily="34" charset="0"/>
                <a:ea typeface="HGPGothicE" panose="020B0900000000000000" pitchFamily="34" charset="-128"/>
                <a:cs typeface="Arial" panose="020B0604020202020204" pitchFamily="34" charset="0"/>
              </a:rPr>
              <a:t>Weight &amp; Traceability</a:t>
            </a:r>
            <a:endParaRPr lang="en-US" sz="1000" dirty="0">
              <a:solidFill>
                <a:srgbClr val="0000FF"/>
              </a:solidFill>
              <a:latin typeface="Arial" panose="020B0604020202020204" pitchFamily="34" charset="0"/>
              <a:ea typeface="HGPGothicE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2" name="TextBox 250">
            <a:extLst>
              <a:ext uri="{FF2B5EF4-FFF2-40B4-BE49-F238E27FC236}">
                <a16:creationId xmlns:a16="http://schemas.microsoft.com/office/drawing/2014/main" id="{4BECE690-5643-81C1-D3AD-768004681BDB}"/>
              </a:ext>
            </a:extLst>
          </p:cNvPr>
          <p:cNvSpPr txBox="1"/>
          <p:nvPr/>
        </p:nvSpPr>
        <p:spPr>
          <a:xfrm>
            <a:off x="7898754" y="2563774"/>
            <a:ext cx="1058518" cy="38038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0" rIns="36000" bIns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smtClean="0">
                <a:solidFill>
                  <a:srgbClr val="0000FF"/>
                </a:solidFill>
                <a:latin typeface="Arial" panose="020B0604020202020204" pitchFamily="34" charset="0"/>
                <a:ea typeface="HGPGothicE" panose="020B0900000000000000" pitchFamily="34" charset="-128"/>
                <a:cs typeface="Arial" panose="020B0604020202020204" pitchFamily="34" charset="0"/>
              </a:rPr>
              <a:t>WMS &amp; Tally Sheet</a:t>
            </a:r>
            <a:endParaRPr lang="en-US" sz="1000" dirty="0">
              <a:solidFill>
                <a:srgbClr val="0000FF"/>
              </a:solidFill>
              <a:latin typeface="Arial" panose="020B0604020202020204" pitchFamily="34" charset="0"/>
              <a:ea typeface="HGPGothicE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3" name="Rectangle 207">
            <a:extLst>
              <a:ext uri="{FF2B5EF4-FFF2-40B4-BE49-F238E27FC236}">
                <a16:creationId xmlns:a16="http://schemas.microsoft.com/office/drawing/2014/main" id="{2337A679-470C-28FD-B39C-EB1381F74987}"/>
              </a:ext>
            </a:extLst>
          </p:cNvPr>
          <p:cNvSpPr/>
          <p:nvPr/>
        </p:nvSpPr>
        <p:spPr bwMode="auto">
          <a:xfrm>
            <a:off x="3961172" y="1382819"/>
            <a:ext cx="1055318" cy="1050518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11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TextBox 250">
            <a:extLst>
              <a:ext uri="{FF2B5EF4-FFF2-40B4-BE49-F238E27FC236}">
                <a16:creationId xmlns:a16="http://schemas.microsoft.com/office/drawing/2014/main" id="{4BECE690-5643-81C1-D3AD-768004681BDB}"/>
              </a:ext>
            </a:extLst>
          </p:cNvPr>
          <p:cNvSpPr txBox="1"/>
          <p:nvPr/>
        </p:nvSpPr>
        <p:spPr>
          <a:xfrm>
            <a:off x="3970879" y="2563228"/>
            <a:ext cx="1058518" cy="38038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0" rIns="36000" bIns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smtClean="0">
                <a:solidFill>
                  <a:srgbClr val="0000FF"/>
                </a:solidFill>
                <a:latin typeface="Arial" panose="020B0604020202020204" pitchFamily="34" charset="0"/>
                <a:ea typeface="HGPGothicE" panose="020B0900000000000000" pitchFamily="34" charset="-128"/>
                <a:cs typeface="Arial" panose="020B0604020202020204" pitchFamily="34" charset="0"/>
              </a:rPr>
              <a:t>Traceability</a:t>
            </a:r>
            <a:endParaRPr lang="en-US" sz="1000" dirty="0">
              <a:solidFill>
                <a:srgbClr val="0000FF"/>
              </a:solidFill>
              <a:latin typeface="Arial" panose="020B0604020202020204" pitchFamily="34" charset="0"/>
              <a:ea typeface="HGPGothicE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5" name="Rectangle 225">
            <a:extLst>
              <a:ext uri="{FF2B5EF4-FFF2-40B4-BE49-F238E27FC236}">
                <a16:creationId xmlns:a16="http://schemas.microsoft.com/office/drawing/2014/main" id="{2D2669DD-69D4-9F62-E2E5-B5FB0318322B}"/>
              </a:ext>
            </a:extLst>
          </p:cNvPr>
          <p:cNvSpPr/>
          <p:nvPr/>
        </p:nvSpPr>
        <p:spPr>
          <a:xfrm>
            <a:off x="4216961" y="1114786"/>
            <a:ext cx="543739" cy="246221"/>
          </a:xfrm>
          <a:prstGeom prst="rect">
            <a:avLst/>
          </a:prstGeom>
        </p:spPr>
        <p:txBody>
          <a:bodyPr wrap="none" lIns="36000" tIns="0" rIns="36000" bIns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 smtClean="0">
                <a:solidFill>
                  <a:prstClr val="black"/>
                </a:solidFill>
                <a:ea typeface="Meiryo UI" panose="020B0604030504040204" pitchFamily="50" charset="-128"/>
              </a:rPr>
              <a:t>DIP</a:t>
            </a:r>
            <a:endParaRPr lang="en-US" sz="1000" b="1" dirty="0">
              <a:solidFill>
                <a:srgbClr val="000000"/>
              </a:solidFill>
              <a:ea typeface="Meiryo UI" panose="020B0604030504040204" pitchFamily="50" charset="-128"/>
            </a:endParaRPr>
          </a:p>
        </p:txBody>
      </p:sp>
      <p:sp>
        <p:nvSpPr>
          <p:cNvPr id="46" name="Rectangle 207">
            <a:extLst>
              <a:ext uri="{FF2B5EF4-FFF2-40B4-BE49-F238E27FC236}">
                <a16:creationId xmlns:a16="http://schemas.microsoft.com/office/drawing/2014/main" id="{2337A679-470C-28FD-B39C-EB1381F74987}"/>
              </a:ext>
            </a:extLst>
          </p:cNvPr>
          <p:cNvSpPr/>
          <p:nvPr/>
        </p:nvSpPr>
        <p:spPr bwMode="auto">
          <a:xfrm>
            <a:off x="7901954" y="1410953"/>
            <a:ext cx="1055318" cy="1050518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11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Rectangle 207">
            <a:extLst>
              <a:ext uri="{FF2B5EF4-FFF2-40B4-BE49-F238E27FC236}">
                <a16:creationId xmlns:a16="http://schemas.microsoft.com/office/drawing/2014/main" id="{2337A679-470C-28FD-B39C-EB1381F74987}"/>
              </a:ext>
            </a:extLst>
          </p:cNvPr>
          <p:cNvSpPr/>
          <p:nvPr/>
        </p:nvSpPr>
        <p:spPr bwMode="auto">
          <a:xfrm>
            <a:off x="121273" y="1380461"/>
            <a:ext cx="1055318" cy="1050518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11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Rectangle 4">
            <a:extLst>
              <a:ext uri="{FF2B5EF4-FFF2-40B4-BE49-F238E27FC236}">
                <a16:creationId xmlns:a16="http://schemas.microsoft.com/office/drawing/2014/main" id="{E66EA2A5-10CA-4953-A1B2-A2921D46558D}"/>
              </a:ext>
            </a:extLst>
          </p:cNvPr>
          <p:cNvSpPr/>
          <p:nvPr/>
        </p:nvSpPr>
        <p:spPr>
          <a:xfrm>
            <a:off x="128364" y="3031473"/>
            <a:ext cx="8608298" cy="3732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ja-JP" b="1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All departments have management systems and link together</a:t>
            </a:r>
            <a:endParaRPr kumimoji="1" lang="en-US" altLang="ja-JP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0" name="Rectangle 11">
            <a:extLst>
              <a:ext uri="{FF2B5EF4-FFF2-40B4-BE49-F238E27FC236}">
                <a16:creationId xmlns:a16="http://schemas.microsoft.com/office/drawing/2014/main" id="{75C01FB4-008B-4826-B8B3-4D90B19E85C1}"/>
              </a:ext>
            </a:extLst>
          </p:cNvPr>
          <p:cNvSpPr/>
          <p:nvPr/>
        </p:nvSpPr>
        <p:spPr>
          <a:xfrm>
            <a:off x="32294" y="3617504"/>
            <a:ext cx="1306733" cy="512552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Problem:</a:t>
            </a:r>
          </a:p>
        </p:txBody>
      </p:sp>
      <p:sp>
        <p:nvSpPr>
          <p:cNvPr id="61" name="テキスト ボックス 74">
            <a:extLst>
              <a:ext uri="{FF2B5EF4-FFF2-40B4-BE49-F238E27FC236}">
                <a16:creationId xmlns:a16="http://schemas.microsoft.com/office/drawing/2014/main" id="{8A383A7B-D46E-4000-AA3C-9788519D0569}"/>
              </a:ext>
            </a:extLst>
          </p:cNvPr>
          <p:cNvSpPr txBox="1"/>
          <p:nvPr/>
        </p:nvSpPr>
        <p:spPr>
          <a:xfrm>
            <a:off x="1421279" y="3623135"/>
            <a:ext cx="7674880" cy="54204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anchor="ctr">
            <a:no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The entire OQC system is managed by </a:t>
            </a:r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Excel </a:t>
            </a:r>
            <a:r>
              <a:rPr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files 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</a:p>
          <a:p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not linked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to any system in the factory.</a:t>
            </a:r>
          </a:p>
        </p:txBody>
      </p:sp>
      <p:sp>
        <p:nvSpPr>
          <p:cNvPr id="63" name="Rectangle 349">
            <a:extLst>
              <a:ext uri="{FF2B5EF4-FFF2-40B4-BE49-F238E27FC236}">
                <a16:creationId xmlns:a16="http://schemas.microsoft.com/office/drawing/2014/main" id="{66FAB7B3-3EE7-8EBE-6B4F-53D31B1E2AF9}"/>
              </a:ext>
            </a:extLst>
          </p:cNvPr>
          <p:cNvSpPr/>
          <p:nvPr/>
        </p:nvSpPr>
        <p:spPr bwMode="auto">
          <a:xfrm>
            <a:off x="5262314" y="1380462"/>
            <a:ext cx="1022641" cy="1050517"/>
          </a:xfrm>
          <a:prstGeom prst="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sz="11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Rectangle 225">
            <a:extLst>
              <a:ext uri="{FF2B5EF4-FFF2-40B4-BE49-F238E27FC236}">
                <a16:creationId xmlns:a16="http://schemas.microsoft.com/office/drawing/2014/main" id="{2D2669DD-69D4-9F62-E2E5-B5FB0318322B}"/>
              </a:ext>
            </a:extLst>
          </p:cNvPr>
          <p:cNvSpPr/>
          <p:nvPr/>
        </p:nvSpPr>
        <p:spPr>
          <a:xfrm>
            <a:off x="5493928" y="1110707"/>
            <a:ext cx="543739" cy="246221"/>
          </a:xfrm>
          <a:prstGeom prst="rect">
            <a:avLst/>
          </a:prstGeom>
        </p:spPr>
        <p:txBody>
          <a:bodyPr wrap="none" lIns="36000" tIns="0" rIns="36000" bIns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 smtClean="0">
                <a:solidFill>
                  <a:prstClr val="black"/>
                </a:solidFill>
                <a:ea typeface="Meiryo UI" panose="020B0604030504040204" pitchFamily="50" charset="-128"/>
                <a:cs typeface="Arial" panose="020B0604020202020204" pitchFamily="34" charset="0"/>
              </a:rPr>
              <a:t>PMD</a:t>
            </a:r>
            <a:endParaRPr lang="en-US" sz="1000" b="1" dirty="0">
              <a:solidFill>
                <a:srgbClr val="000000"/>
              </a:solidFill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7" name="TextBox 250">
            <a:extLst>
              <a:ext uri="{FF2B5EF4-FFF2-40B4-BE49-F238E27FC236}">
                <a16:creationId xmlns:a16="http://schemas.microsoft.com/office/drawing/2014/main" id="{4BECE690-5643-81C1-D3AD-768004681BDB}"/>
              </a:ext>
            </a:extLst>
          </p:cNvPr>
          <p:cNvSpPr txBox="1"/>
          <p:nvPr/>
        </p:nvSpPr>
        <p:spPr>
          <a:xfrm>
            <a:off x="5267080" y="2574784"/>
            <a:ext cx="1058518" cy="38038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36000" tIns="0" rIns="36000" bIns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 smtClean="0">
                <a:solidFill>
                  <a:srgbClr val="0000FF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Warehouse software</a:t>
            </a:r>
            <a:endParaRPr lang="en-US" sz="1000" b="1" dirty="0">
              <a:solidFill>
                <a:srgbClr val="0000FF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4" name="角丸四角形 2">
            <a:extLst>
              <a:ext uri="{FF2B5EF4-FFF2-40B4-BE49-F238E27FC236}">
                <a16:creationId xmlns:a16="http://schemas.microsoft.com/office/drawing/2014/main" id="{41394733-A786-4AAF-8EEA-FB108A61AC47}"/>
              </a:ext>
            </a:extLst>
          </p:cNvPr>
          <p:cNvSpPr/>
          <p:nvPr/>
        </p:nvSpPr>
        <p:spPr>
          <a:xfrm>
            <a:off x="40808" y="6423125"/>
            <a:ext cx="914400" cy="396790"/>
          </a:xfrm>
          <a:prstGeom prst="roundRect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b="1" dirty="0"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lang="en-US" altLang="ja-JP" b="1" dirty="0"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1</a:t>
            </a:r>
            <a:endParaRPr kumimoji="1" lang="ja-JP" altLang="en-US" b="1" dirty="0"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75" name="Rectangle 27">
            <a:extLst>
              <a:ext uri="{FF2B5EF4-FFF2-40B4-BE49-F238E27FC236}">
                <a16:creationId xmlns:a16="http://schemas.microsoft.com/office/drawing/2014/main" id="{8132DDF3-195A-4D2B-9845-318F33F9EF9A}"/>
              </a:ext>
            </a:extLst>
          </p:cNvPr>
          <p:cNvSpPr/>
          <p:nvPr/>
        </p:nvSpPr>
        <p:spPr>
          <a:xfrm>
            <a:off x="1012261" y="6399840"/>
            <a:ext cx="8018466" cy="408629"/>
          </a:xfrm>
          <a:prstGeom prst="rect">
            <a:avLst/>
          </a:prstGeom>
          <a:gradFill>
            <a:gsLst>
              <a:gs pos="0">
                <a:srgbClr val="FFFFCC"/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  <a:ln w="19050"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OQC procedure 100% manual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control &amp; not link other systems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AutoShape 374">
            <a:extLst>
              <a:ext uri="{FF2B5EF4-FFF2-40B4-BE49-F238E27FC236}">
                <a16:creationId xmlns:a16="http://schemas.microsoft.com/office/drawing/2014/main" id="{E9641436-FFE5-4A9D-A81B-056160D11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08" y="4243727"/>
            <a:ext cx="9064036" cy="2135227"/>
          </a:xfrm>
          <a:prstGeom prst="roundRect">
            <a:avLst>
              <a:gd name="adj" fmla="val 4218"/>
            </a:avLst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>
                    <a:alpha val="2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</p:txBody>
      </p:sp>
      <p:sp>
        <p:nvSpPr>
          <p:cNvPr id="89" name="Rectangle: Rounded Corners 21">
            <a:extLst>
              <a:ext uri="{FF2B5EF4-FFF2-40B4-BE49-F238E27FC236}">
                <a16:creationId xmlns:a16="http://schemas.microsoft.com/office/drawing/2014/main" id="{0ECE15FC-2557-41D9-AAEC-762246BB71D2}"/>
              </a:ext>
            </a:extLst>
          </p:cNvPr>
          <p:cNvSpPr/>
          <p:nvPr/>
        </p:nvSpPr>
        <p:spPr>
          <a:xfrm>
            <a:off x="101465" y="4291876"/>
            <a:ext cx="933938" cy="4255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0" rIns="27432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Pick up sample</a:t>
            </a:r>
          </a:p>
        </p:txBody>
      </p:sp>
      <p:sp>
        <p:nvSpPr>
          <p:cNvPr id="90" name="Rectangle: Rounded Corners 21">
            <a:extLst>
              <a:ext uri="{FF2B5EF4-FFF2-40B4-BE49-F238E27FC236}">
                <a16:creationId xmlns:a16="http://schemas.microsoft.com/office/drawing/2014/main" id="{0ECE15FC-2557-41D9-AAEC-762246BB71D2}"/>
              </a:ext>
            </a:extLst>
          </p:cNvPr>
          <p:cNvSpPr/>
          <p:nvPr/>
        </p:nvSpPr>
        <p:spPr>
          <a:xfrm>
            <a:off x="1226179" y="4288132"/>
            <a:ext cx="933938" cy="4255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0" rIns="27432" bIns="0" rtlCol="0" anchor="ctr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</a:rPr>
              <a:t>First </a:t>
            </a:r>
            <a:endParaRPr lang="en-US" sz="1200" dirty="0" smtClean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sz="1200" dirty="0" smtClean="0">
                <a:solidFill>
                  <a:sysClr val="windowText" lastClr="000000"/>
                </a:solidFill>
              </a:rPr>
              <a:t>check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1" name="Rectangle: Rounded Corners 21">
            <a:extLst>
              <a:ext uri="{FF2B5EF4-FFF2-40B4-BE49-F238E27FC236}">
                <a16:creationId xmlns:a16="http://schemas.microsoft.com/office/drawing/2014/main" id="{0ECE15FC-2557-41D9-AAEC-762246BB71D2}"/>
              </a:ext>
            </a:extLst>
          </p:cNvPr>
          <p:cNvSpPr/>
          <p:nvPr/>
        </p:nvSpPr>
        <p:spPr>
          <a:xfrm>
            <a:off x="2342662" y="4288132"/>
            <a:ext cx="933938" cy="4255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0" rIns="27432" bIns="0" rtlCol="0" anchor="ctr"/>
          <a:lstStyle/>
          <a:p>
            <a:pPr algn="ctr">
              <a:defRPr/>
            </a:pPr>
            <a:r>
              <a:rPr lang="en-US" sz="1200" dirty="0">
                <a:solidFill>
                  <a:sysClr val="windowText" lastClr="000000"/>
                </a:solidFill>
              </a:rPr>
              <a:t>Weight 1st</a:t>
            </a:r>
          </a:p>
        </p:txBody>
      </p:sp>
      <p:sp>
        <p:nvSpPr>
          <p:cNvPr id="92" name="Rectangle: Rounded Corners 21">
            <a:extLst>
              <a:ext uri="{FF2B5EF4-FFF2-40B4-BE49-F238E27FC236}">
                <a16:creationId xmlns:a16="http://schemas.microsoft.com/office/drawing/2014/main" id="{0ECE15FC-2557-41D9-AAEC-762246BB71D2}"/>
              </a:ext>
            </a:extLst>
          </p:cNvPr>
          <p:cNvSpPr/>
          <p:nvPr/>
        </p:nvSpPr>
        <p:spPr>
          <a:xfrm>
            <a:off x="3439034" y="4288132"/>
            <a:ext cx="1073962" cy="4646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0" rIns="27432" bIns="0" rtlCol="0" anchor="ctr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</a:rPr>
              <a:t>OQC inspection</a:t>
            </a:r>
          </a:p>
        </p:txBody>
      </p:sp>
      <p:sp>
        <p:nvSpPr>
          <p:cNvPr id="93" name="Rectangle: Rounded Corners 21">
            <a:extLst>
              <a:ext uri="{FF2B5EF4-FFF2-40B4-BE49-F238E27FC236}">
                <a16:creationId xmlns:a16="http://schemas.microsoft.com/office/drawing/2014/main" id="{0ECE15FC-2557-41D9-AAEC-762246BB71D2}"/>
              </a:ext>
            </a:extLst>
          </p:cNvPr>
          <p:cNvSpPr/>
          <p:nvPr/>
        </p:nvSpPr>
        <p:spPr>
          <a:xfrm>
            <a:off x="4698250" y="4288132"/>
            <a:ext cx="986787" cy="4255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0" rIns="27432" bIns="0" rtlCol="0" anchor="ctr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</a:rPr>
              <a:t>Check </a:t>
            </a:r>
            <a:endParaRPr lang="en-US" sz="1200" dirty="0" smtClean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sz="1200" dirty="0" smtClean="0">
                <a:solidFill>
                  <a:sysClr val="windowText" lastClr="000000"/>
                </a:solidFill>
              </a:rPr>
              <a:t>S/N inner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4" name="Rectangle: Rounded Corners 21">
            <a:extLst>
              <a:ext uri="{FF2B5EF4-FFF2-40B4-BE49-F238E27FC236}">
                <a16:creationId xmlns:a16="http://schemas.microsoft.com/office/drawing/2014/main" id="{0ECE15FC-2557-41D9-AAEC-762246BB71D2}"/>
              </a:ext>
            </a:extLst>
          </p:cNvPr>
          <p:cNvSpPr/>
          <p:nvPr/>
        </p:nvSpPr>
        <p:spPr>
          <a:xfrm>
            <a:off x="5883935" y="4288132"/>
            <a:ext cx="933938" cy="4255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0" rIns="27432" bIns="0" rtlCol="0" anchor="ctr"/>
          <a:lstStyle/>
          <a:p>
            <a:pPr algn="ctr">
              <a:defRPr/>
            </a:pPr>
            <a:r>
              <a:rPr lang="en-US" sz="1200" dirty="0">
                <a:solidFill>
                  <a:sysClr val="windowText" lastClr="000000"/>
                </a:solidFill>
              </a:rPr>
              <a:t>Weight 2nd</a:t>
            </a:r>
          </a:p>
        </p:txBody>
      </p:sp>
      <p:sp>
        <p:nvSpPr>
          <p:cNvPr id="95" name="Rectangle: Rounded Corners 21">
            <a:extLst>
              <a:ext uri="{FF2B5EF4-FFF2-40B4-BE49-F238E27FC236}">
                <a16:creationId xmlns:a16="http://schemas.microsoft.com/office/drawing/2014/main" id="{0ECE15FC-2557-41D9-AAEC-762246BB71D2}"/>
              </a:ext>
            </a:extLst>
          </p:cNvPr>
          <p:cNvSpPr/>
          <p:nvPr/>
        </p:nvSpPr>
        <p:spPr>
          <a:xfrm>
            <a:off x="6986136" y="4297087"/>
            <a:ext cx="933938" cy="4255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0" rIns="27432" bIns="0" rtlCol="0" anchor="ctr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</a:rPr>
              <a:t>Second check</a:t>
            </a:r>
          </a:p>
        </p:txBody>
      </p:sp>
      <p:sp>
        <p:nvSpPr>
          <p:cNvPr id="96" name="Rectangle: Rounded Corners 21">
            <a:extLst>
              <a:ext uri="{FF2B5EF4-FFF2-40B4-BE49-F238E27FC236}">
                <a16:creationId xmlns:a16="http://schemas.microsoft.com/office/drawing/2014/main" id="{0ECE15FC-2557-41D9-AAEC-762246BB71D2}"/>
              </a:ext>
            </a:extLst>
          </p:cNvPr>
          <p:cNvSpPr/>
          <p:nvPr/>
        </p:nvSpPr>
        <p:spPr>
          <a:xfrm>
            <a:off x="8096789" y="4289222"/>
            <a:ext cx="933938" cy="4255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0" rIns="27432" bIns="0" rtlCol="0" anchor="ctr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</a:rPr>
              <a:t>Return sample</a:t>
            </a:r>
          </a:p>
        </p:txBody>
      </p:sp>
      <p:sp>
        <p:nvSpPr>
          <p:cNvPr id="133" name="Isosceles Triangle 132">
            <a:extLst>
              <a:ext uri="{FF2B5EF4-FFF2-40B4-BE49-F238E27FC236}">
                <a16:creationId xmlns:a16="http://schemas.microsoft.com/office/drawing/2014/main" id="{437BB1F6-E8BC-4663-A91D-141F364AFE21}"/>
              </a:ext>
            </a:extLst>
          </p:cNvPr>
          <p:cNvSpPr/>
          <p:nvPr/>
        </p:nvSpPr>
        <p:spPr>
          <a:xfrm rot="10800000">
            <a:off x="128365" y="4776800"/>
            <a:ext cx="816788" cy="10563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437BB1F6-E8BC-4663-A91D-141F364AFE21}"/>
              </a:ext>
            </a:extLst>
          </p:cNvPr>
          <p:cNvSpPr/>
          <p:nvPr/>
        </p:nvSpPr>
        <p:spPr>
          <a:xfrm rot="10800000">
            <a:off x="1291200" y="4765971"/>
            <a:ext cx="816788" cy="122444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id="{437BB1F6-E8BC-4663-A91D-141F364AFE21}"/>
              </a:ext>
            </a:extLst>
          </p:cNvPr>
          <p:cNvSpPr/>
          <p:nvPr/>
        </p:nvSpPr>
        <p:spPr>
          <a:xfrm rot="10800000">
            <a:off x="2401237" y="4765971"/>
            <a:ext cx="816788" cy="10790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Isosceles Triangle 136">
            <a:extLst>
              <a:ext uri="{FF2B5EF4-FFF2-40B4-BE49-F238E27FC236}">
                <a16:creationId xmlns:a16="http://schemas.microsoft.com/office/drawing/2014/main" id="{437BB1F6-E8BC-4663-A91D-141F364AFE21}"/>
              </a:ext>
            </a:extLst>
          </p:cNvPr>
          <p:cNvSpPr/>
          <p:nvPr/>
        </p:nvSpPr>
        <p:spPr>
          <a:xfrm rot="10800000">
            <a:off x="4817735" y="4752745"/>
            <a:ext cx="816788" cy="94495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437BB1F6-E8BC-4663-A91D-141F364AFE21}"/>
              </a:ext>
            </a:extLst>
          </p:cNvPr>
          <p:cNvSpPr/>
          <p:nvPr/>
        </p:nvSpPr>
        <p:spPr>
          <a:xfrm rot="10800000">
            <a:off x="5927771" y="4750627"/>
            <a:ext cx="816788" cy="10168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Isosceles Triangle 138">
            <a:extLst>
              <a:ext uri="{FF2B5EF4-FFF2-40B4-BE49-F238E27FC236}">
                <a16:creationId xmlns:a16="http://schemas.microsoft.com/office/drawing/2014/main" id="{437BB1F6-E8BC-4663-A91D-141F364AFE21}"/>
              </a:ext>
            </a:extLst>
          </p:cNvPr>
          <p:cNvSpPr/>
          <p:nvPr/>
        </p:nvSpPr>
        <p:spPr>
          <a:xfrm rot="10800000">
            <a:off x="7073028" y="4765971"/>
            <a:ext cx="816788" cy="118778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Isosceles Triangle 139">
            <a:extLst>
              <a:ext uri="{FF2B5EF4-FFF2-40B4-BE49-F238E27FC236}">
                <a16:creationId xmlns:a16="http://schemas.microsoft.com/office/drawing/2014/main" id="{437BB1F6-E8BC-4663-A91D-141F364AFE21}"/>
              </a:ext>
            </a:extLst>
          </p:cNvPr>
          <p:cNvSpPr/>
          <p:nvPr/>
        </p:nvSpPr>
        <p:spPr>
          <a:xfrm rot="10800000">
            <a:off x="8164080" y="4754659"/>
            <a:ext cx="816788" cy="100058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5FCC371-4DA3-4C0D-81D1-BD1A9D471316}"/>
              </a:ext>
            </a:extLst>
          </p:cNvPr>
          <p:cNvGrpSpPr/>
          <p:nvPr/>
        </p:nvGrpSpPr>
        <p:grpSpPr>
          <a:xfrm>
            <a:off x="1693148" y="5344237"/>
            <a:ext cx="5753395" cy="218363"/>
            <a:chOff x="3599745" y="5606321"/>
            <a:chExt cx="5031905" cy="351717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7A4387E-234E-48C4-A9FB-A1CB8EB7C8C1}"/>
                </a:ext>
              </a:extLst>
            </p:cNvPr>
            <p:cNvCxnSpPr>
              <a:cxnSpLocks/>
            </p:cNvCxnSpPr>
            <p:nvPr/>
          </p:nvCxnSpPr>
          <p:spPr>
            <a:xfrm>
              <a:off x="3599745" y="5958038"/>
              <a:ext cx="503190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8D104D1E-4AC5-4268-95E1-FE07EB9B18D8}"/>
                </a:ext>
              </a:extLst>
            </p:cNvPr>
            <p:cNvCxnSpPr>
              <a:cxnSpLocks/>
            </p:cNvCxnSpPr>
            <p:nvPr/>
          </p:nvCxnSpPr>
          <p:spPr>
            <a:xfrm>
              <a:off x="3603149" y="5606321"/>
              <a:ext cx="1" cy="34171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5FF0598-38E7-4A88-BC88-231D2F664AE8}"/>
                </a:ext>
              </a:extLst>
            </p:cNvPr>
            <p:cNvCxnSpPr/>
            <p:nvPr/>
          </p:nvCxnSpPr>
          <p:spPr>
            <a:xfrm>
              <a:off x="8631650" y="5640564"/>
              <a:ext cx="0" cy="31747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5FCC371-4DA3-4C0D-81D1-BD1A9D471316}"/>
              </a:ext>
            </a:extLst>
          </p:cNvPr>
          <p:cNvGrpSpPr/>
          <p:nvPr/>
        </p:nvGrpSpPr>
        <p:grpSpPr>
          <a:xfrm>
            <a:off x="2634902" y="5334000"/>
            <a:ext cx="3766333" cy="107587"/>
            <a:chOff x="3599745" y="5606321"/>
            <a:chExt cx="5031905" cy="351717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7A4387E-234E-48C4-A9FB-A1CB8EB7C8C1}"/>
                </a:ext>
              </a:extLst>
            </p:cNvPr>
            <p:cNvCxnSpPr>
              <a:cxnSpLocks/>
            </p:cNvCxnSpPr>
            <p:nvPr/>
          </p:nvCxnSpPr>
          <p:spPr>
            <a:xfrm>
              <a:off x="3599745" y="5958038"/>
              <a:ext cx="503190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D104D1E-4AC5-4268-95E1-FE07EB9B18D8}"/>
                </a:ext>
              </a:extLst>
            </p:cNvPr>
            <p:cNvCxnSpPr>
              <a:cxnSpLocks/>
            </p:cNvCxnSpPr>
            <p:nvPr/>
          </p:nvCxnSpPr>
          <p:spPr>
            <a:xfrm>
              <a:off x="3603149" y="5606321"/>
              <a:ext cx="1" cy="34171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5FF0598-38E7-4A88-BC88-231D2F664AE8}"/>
                </a:ext>
              </a:extLst>
            </p:cNvPr>
            <p:cNvCxnSpPr/>
            <p:nvPr/>
          </p:nvCxnSpPr>
          <p:spPr>
            <a:xfrm>
              <a:off x="8631650" y="5640564"/>
              <a:ext cx="0" cy="31747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01465" y="4913914"/>
            <a:ext cx="8802236" cy="439788"/>
            <a:chOff x="181137" y="5242955"/>
            <a:chExt cx="8802236" cy="521805"/>
          </a:xfrm>
        </p:grpSpPr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6BE6005A-D9FE-4D85-99E9-5F63B8407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0077" y="5242955"/>
              <a:ext cx="675396" cy="489208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6BE6005A-D9FE-4D85-99E9-5F63B8407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3307" y="5275552"/>
              <a:ext cx="735623" cy="489208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5722C7E7-3A24-47CE-8C2A-3C2B3BA221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5674" b="44649"/>
            <a:stretch/>
          </p:blipFill>
          <p:spPr>
            <a:xfrm>
              <a:off x="7194930" y="5267450"/>
              <a:ext cx="732328" cy="453165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7AA5AE74-3C56-4B93-A78F-CC7FDBE25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49631" y="5260325"/>
              <a:ext cx="633742" cy="467417"/>
            </a:xfrm>
            <a:prstGeom prst="rect">
              <a:avLst/>
            </a:prstGeom>
          </p:spPr>
        </p:pic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8FB48F83-A374-4039-B068-BD868589C115}"/>
                </a:ext>
              </a:extLst>
            </p:cNvPr>
            <p:cNvCxnSpPr>
              <a:cxnSpLocks/>
            </p:cNvCxnSpPr>
            <p:nvPr/>
          </p:nvCxnSpPr>
          <p:spPr>
            <a:xfrm>
              <a:off x="7960881" y="5475110"/>
              <a:ext cx="382106" cy="0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Multiply 749">
              <a:extLst>
                <a:ext uri="{FF2B5EF4-FFF2-40B4-BE49-F238E27FC236}">
                  <a16:creationId xmlns:a16="http://schemas.microsoft.com/office/drawing/2014/main" id="{70AC80DD-1CD1-4702-85ED-9B26A9253842}"/>
                </a:ext>
              </a:extLst>
            </p:cNvPr>
            <p:cNvSpPr/>
            <p:nvPr/>
          </p:nvSpPr>
          <p:spPr>
            <a:xfrm>
              <a:off x="7971761" y="5349343"/>
              <a:ext cx="255213" cy="212800"/>
            </a:xfrm>
            <a:prstGeom prst="mathMultiply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8FB48F83-A374-4039-B068-BD868589C115}"/>
                </a:ext>
              </a:extLst>
            </p:cNvPr>
            <p:cNvCxnSpPr>
              <a:cxnSpLocks/>
            </p:cNvCxnSpPr>
            <p:nvPr/>
          </p:nvCxnSpPr>
          <p:spPr>
            <a:xfrm>
              <a:off x="3192274" y="5535217"/>
              <a:ext cx="382106" cy="0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Multiply 749">
              <a:extLst>
                <a:ext uri="{FF2B5EF4-FFF2-40B4-BE49-F238E27FC236}">
                  <a16:creationId xmlns:a16="http://schemas.microsoft.com/office/drawing/2014/main" id="{70AC80DD-1CD1-4702-85ED-9B26A9253842}"/>
                </a:ext>
              </a:extLst>
            </p:cNvPr>
            <p:cNvSpPr/>
            <p:nvPr/>
          </p:nvSpPr>
          <p:spPr>
            <a:xfrm>
              <a:off x="3215543" y="5422557"/>
              <a:ext cx="255213" cy="212800"/>
            </a:xfrm>
            <a:prstGeom prst="mathMultiply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FB48F83-A374-4039-B068-BD868589C115}"/>
                </a:ext>
              </a:extLst>
            </p:cNvPr>
            <p:cNvCxnSpPr>
              <a:cxnSpLocks/>
            </p:cNvCxnSpPr>
            <p:nvPr/>
          </p:nvCxnSpPr>
          <p:spPr>
            <a:xfrm>
              <a:off x="4436601" y="5511540"/>
              <a:ext cx="382106" cy="0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Multiply 749">
              <a:extLst>
                <a:ext uri="{FF2B5EF4-FFF2-40B4-BE49-F238E27FC236}">
                  <a16:creationId xmlns:a16="http://schemas.microsoft.com/office/drawing/2014/main" id="{70AC80DD-1CD1-4702-85ED-9B26A9253842}"/>
                </a:ext>
              </a:extLst>
            </p:cNvPr>
            <p:cNvSpPr/>
            <p:nvPr/>
          </p:nvSpPr>
          <p:spPr>
            <a:xfrm>
              <a:off x="4459870" y="5398880"/>
              <a:ext cx="255213" cy="212800"/>
            </a:xfrm>
            <a:prstGeom prst="mathMultiply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8FB48F83-A374-4039-B068-BD868589C115}"/>
                </a:ext>
              </a:extLst>
            </p:cNvPr>
            <p:cNvCxnSpPr>
              <a:cxnSpLocks/>
            </p:cNvCxnSpPr>
            <p:nvPr/>
          </p:nvCxnSpPr>
          <p:spPr>
            <a:xfrm>
              <a:off x="5573180" y="5511540"/>
              <a:ext cx="382106" cy="0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Multiply 749">
              <a:extLst>
                <a:ext uri="{FF2B5EF4-FFF2-40B4-BE49-F238E27FC236}">
                  <a16:creationId xmlns:a16="http://schemas.microsoft.com/office/drawing/2014/main" id="{70AC80DD-1CD1-4702-85ED-9B26A9253842}"/>
                </a:ext>
              </a:extLst>
            </p:cNvPr>
            <p:cNvSpPr/>
            <p:nvPr/>
          </p:nvSpPr>
          <p:spPr>
            <a:xfrm>
              <a:off x="5596449" y="5398880"/>
              <a:ext cx="255213" cy="212800"/>
            </a:xfrm>
            <a:prstGeom prst="mathMultiply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8FB48F83-A374-4039-B068-BD868589C115}"/>
                </a:ext>
              </a:extLst>
            </p:cNvPr>
            <p:cNvCxnSpPr>
              <a:cxnSpLocks/>
            </p:cNvCxnSpPr>
            <p:nvPr/>
          </p:nvCxnSpPr>
          <p:spPr>
            <a:xfrm>
              <a:off x="6772030" y="5511540"/>
              <a:ext cx="382106" cy="0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Multiply 749">
              <a:extLst>
                <a:ext uri="{FF2B5EF4-FFF2-40B4-BE49-F238E27FC236}">
                  <a16:creationId xmlns:a16="http://schemas.microsoft.com/office/drawing/2014/main" id="{70AC80DD-1CD1-4702-85ED-9B26A9253842}"/>
                </a:ext>
              </a:extLst>
            </p:cNvPr>
            <p:cNvSpPr/>
            <p:nvPr/>
          </p:nvSpPr>
          <p:spPr>
            <a:xfrm>
              <a:off x="6795299" y="5398880"/>
              <a:ext cx="255213" cy="212800"/>
            </a:xfrm>
            <a:prstGeom prst="mathMultiply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7AA5AE74-3C56-4B93-A78F-CC7FDBE25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1137" y="5289386"/>
              <a:ext cx="633742" cy="467417"/>
            </a:xfrm>
            <a:prstGeom prst="rect">
              <a:avLst/>
            </a:prstGeom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5722C7E7-3A24-47CE-8C2A-3C2B3BA221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5674" b="44649"/>
            <a:stretch/>
          </p:blipFill>
          <p:spPr>
            <a:xfrm>
              <a:off x="1327238" y="5279396"/>
              <a:ext cx="749725" cy="453165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7C281420-45C3-4204-8B5D-3A229543F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04216" y="5250988"/>
              <a:ext cx="696542" cy="503481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8FB48F83-A374-4039-B068-BD868589C115}"/>
                </a:ext>
              </a:extLst>
            </p:cNvPr>
            <p:cNvCxnSpPr>
              <a:cxnSpLocks/>
            </p:cNvCxnSpPr>
            <p:nvPr/>
          </p:nvCxnSpPr>
          <p:spPr>
            <a:xfrm>
              <a:off x="847938" y="5529355"/>
              <a:ext cx="382106" cy="0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Multiply 749">
              <a:extLst>
                <a:ext uri="{FF2B5EF4-FFF2-40B4-BE49-F238E27FC236}">
                  <a16:creationId xmlns:a16="http://schemas.microsoft.com/office/drawing/2014/main" id="{70AC80DD-1CD1-4702-85ED-9B26A9253842}"/>
                </a:ext>
              </a:extLst>
            </p:cNvPr>
            <p:cNvSpPr/>
            <p:nvPr/>
          </p:nvSpPr>
          <p:spPr>
            <a:xfrm>
              <a:off x="871207" y="5416695"/>
              <a:ext cx="255213" cy="212800"/>
            </a:xfrm>
            <a:prstGeom prst="mathMultiply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8FB48F83-A374-4039-B068-BD868589C115}"/>
                </a:ext>
              </a:extLst>
            </p:cNvPr>
            <p:cNvCxnSpPr>
              <a:cxnSpLocks/>
            </p:cNvCxnSpPr>
            <p:nvPr/>
          </p:nvCxnSpPr>
          <p:spPr>
            <a:xfrm>
              <a:off x="2107988" y="5520554"/>
              <a:ext cx="382106" cy="0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Multiply 749">
              <a:extLst>
                <a:ext uri="{FF2B5EF4-FFF2-40B4-BE49-F238E27FC236}">
                  <a16:creationId xmlns:a16="http://schemas.microsoft.com/office/drawing/2014/main" id="{70AC80DD-1CD1-4702-85ED-9B26A9253842}"/>
                </a:ext>
              </a:extLst>
            </p:cNvPr>
            <p:cNvSpPr/>
            <p:nvPr/>
          </p:nvSpPr>
          <p:spPr>
            <a:xfrm>
              <a:off x="2131257" y="5407894"/>
              <a:ext cx="255213" cy="212800"/>
            </a:xfrm>
            <a:prstGeom prst="mathMultiply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: Rounded Corners 47">
              <a:extLst>
                <a:ext uri="{FF2B5EF4-FFF2-40B4-BE49-F238E27FC236}">
                  <a16:creationId xmlns:a16="http://schemas.microsoft.com/office/drawing/2014/main" id="{256B0930-DF09-4EA4-8E17-F241EF2DE4A9}"/>
                </a:ext>
              </a:extLst>
            </p:cNvPr>
            <p:cNvSpPr/>
            <p:nvPr/>
          </p:nvSpPr>
          <p:spPr>
            <a:xfrm>
              <a:off x="3594397" y="5308549"/>
              <a:ext cx="822703" cy="43283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" tIns="0" rIns="27432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ea typeface="Meiryo UI" panose="020B0604030504040204" pitchFamily="34" charset="-128"/>
                </a:rPr>
                <a:t>Reliability</a:t>
              </a:r>
            </a:p>
          </p:txBody>
        </p:sp>
      </p:grpSp>
      <p:sp>
        <p:nvSpPr>
          <p:cNvPr id="156" name="TextBox 32">
            <a:extLst>
              <a:ext uri="{FF2B5EF4-FFF2-40B4-BE49-F238E27FC236}">
                <a16:creationId xmlns:a16="http://schemas.microsoft.com/office/drawing/2014/main" id="{CC70EF54-7A9B-407A-8C24-CB3E940C02A0}"/>
              </a:ext>
            </a:extLst>
          </p:cNvPr>
          <p:cNvSpPr txBox="1"/>
          <p:nvPr/>
        </p:nvSpPr>
        <p:spPr>
          <a:xfrm>
            <a:off x="85450" y="5710451"/>
            <a:ext cx="5699262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Each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step is independent, with no link to each 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other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Risk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quality: 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Skip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process &amp; misjudgment, human mistake</a:t>
            </a:r>
          </a:p>
        </p:txBody>
      </p:sp>
      <p:pic>
        <p:nvPicPr>
          <p:cNvPr id="83" name="Picture 82" descr="A close up of a sign&#10;&#10;Description generated with high confidence">
            <a:extLst>
              <a:ext uri="{FF2B5EF4-FFF2-40B4-BE49-F238E27FC236}">
                <a16:creationId xmlns:a16="http://schemas.microsoft.com/office/drawing/2014/main" id="{44308501-221B-4562-90BD-C4D12082F94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7" t="14221" r="31834" b="44319"/>
          <a:stretch/>
        </p:blipFill>
        <p:spPr>
          <a:xfrm>
            <a:off x="4133351" y="4323803"/>
            <a:ext cx="314848" cy="23809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B454C41D-1D4A-4336-9070-B75B749901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18971" y="4328073"/>
            <a:ext cx="240340" cy="300773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B454C41D-1D4A-4336-9070-B75B749901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6709" y="4323803"/>
            <a:ext cx="240340" cy="300773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B454C41D-1D4A-4336-9070-B75B749901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08659" y="4324690"/>
            <a:ext cx="240340" cy="30077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B454C41D-1D4A-4336-9070-B75B749901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33881" y="4359488"/>
            <a:ext cx="240340" cy="300773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B454C41D-1D4A-4336-9070-B75B749901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43033" y="4337287"/>
            <a:ext cx="240340" cy="300773"/>
          </a:xfrm>
          <a:prstGeom prst="rect">
            <a:avLst/>
          </a:prstGeom>
        </p:spPr>
      </p:pic>
      <p:sp>
        <p:nvSpPr>
          <p:cNvPr id="98" name="AutoShape 42">
            <a:extLst>
              <a:ext uri="{FF2B5EF4-FFF2-40B4-BE49-F238E27FC236}">
                <a16:creationId xmlns:a16="http://schemas.microsoft.com/office/drawing/2014/main" id="{20F6641D-3234-4CFF-B9E8-9222C5F64F30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5648058" y="5933066"/>
            <a:ext cx="545557" cy="138350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ja-JP" altLang="en-US" sz="120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46027" y="5702520"/>
            <a:ext cx="3030133" cy="582798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 </a:t>
            </a:r>
            <a:r>
              <a:rPr lang="en-US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 all processes by software </a:t>
            </a:r>
          </a:p>
          <a:p>
            <a:r>
              <a:rPr lang="en-US" sz="1400" b="1" dirty="0" smtClean="0">
                <a:solidFill>
                  <a:srgbClr val="0000CC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 </a:t>
            </a:r>
            <a:r>
              <a:rPr lang="en-US" sz="1400" b="1" dirty="0" smtClean="0">
                <a:solidFill>
                  <a:srgbClr val="0000CC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Target </a:t>
            </a:r>
            <a:r>
              <a:rPr lang="en-US" sz="1400" dirty="0" smtClean="0">
                <a:solidFill>
                  <a:srgbClr val="0000CC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: Save time </a:t>
            </a:r>
            <a:r>
              <a:rPr lang="en-US" sz="1400" b="1" dirty="0" smtClean="0">
                <a:solidFill>
                  <a:srgbClr val="0000CC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1,000 </a:t>
            </a:r>
            <a:r>
              <a:rPr lang="en-US" sz="1400" dirty="0" smtClean="0">
                <a:solidFill>
                  <a:srgbClr val="0000CC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H/Year</a:t>
            </a:r>
            <a:endParaRPr lang="en-US" sz="1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793456" y="5393031"/>
            <a:ext cx="1269113" cy="2839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 1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437BB1F6-E8BC-4663-A91D-141F364AFE21}"/>
              </a:ext>
            </a:extLst>
          </p:cNvPr>
          <p:cNvSpPr/>
          <p:nvPr/>
        </p:nvSpPr>
        <p:spPr>
          <a:xfrm rot="10800000">
            <a:off x="3520640" y="4787621"/>
            <a:ext cx="816788" cy="122444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63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AutoShape 381">
            <a:extLst>
              <a:ext uri="{FF2B5EF4-FFF2-40B4-BE49-F238E27FC236}">
                <a16:creationId xmlns:a16="http://schemas.microsoft.com/office/drawing/2014/main" id="{769BB28C-4467-F358-7596-8858963C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3" y="625476"/>
            <a:ext cx="9031227" cy="373988"/>
          </a:xfrm>
          <a:prstGeom prst="roundRect">
            <a:avLst>
              <a:gd name="adj" fmla="val 16667"/>
            </a:avLst>
          </a:prstGeom>
          <a:solidFill>
            <a:srgbClr val="33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0" rIns="36000" bIns="0" anchor="ctr" anchorCtr="0">
            <a:no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ja-JP" b="1" dirty="0" smtClean="0">
                <a:solidFill>
                  <a:srgbClr val="FFFFFF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Electronic </a:t>
            </a:r>
            <a:r>
              <a:rPr lang="en-US" altLang="ja-JP" b="1" dirty="0">
                <a:solidFill>
                  <a:srgbClr val="FFFFFF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stamp </a:t>
            </a:r>
            <a:r>
              <a:rPr lang="en-US" altLang="ja-JP" b="1" dirty="0">
                <a:solidFill>
                  <a:srgbClr val="FFFFFF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for </a:t>
            </a:r>
            <a:r>
              <a:rPr lang="en-US" altLang="ja-JP" b="1" dirty="0" smtClean="0">
                <a:solidFill>
                  <a:srgbClr val="FFFFFF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PSNV</a:t>
            </a:r>
            <a:endParaRPr lang="en-US" altLang="ja-JP" b="1" dirty="0">
              <a:solidFill>
                <a:srgbClr val="FFFFFF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AutoShape 374">
            <a:extLst>
              <a:ext uri="{FF2B5EF4-FFF2-40B4-BE49-F238E27FC236}">
                <a16:creationId xmlns:a16="http://schemas.microsoft.com/office/drawing/2014/main" id="{E9641436-FFE5-4A9D-A81B-056160D11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06" y="1049954"/>
            <a:ext cx="9031226" cy="2672312"/>
          </a:xfrm>
          <a:prstGeom prst="roundRect">
            <a:avLst>
              <a:gd name="adj" fmla="val 4218"/>
            </a:avLst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>
                    <a:alpha val="2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66EA2A5-10CA-4953-A1B2-A2921D46558D}"/>
              </a:ext>
            </a:extLst>
          </p:cNvPr>
          <p:cNvSpPr/>
          <p:nvPr/>
        </p:nvSpPr>
        <p:spPr>
          <a:xfrm>
            <a:off x="4402357" y="3119761"/>
            <a:ext cx="1563098" cy="27796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lvl="0" indent="-285750" algn="ctr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ja-JP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Cut 1 </a:t>
            </a:r>
            <a:r>
              <a:rPr lang="en-US" altLang="ja-JP" sz="14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pax</a:t>
            </a:r>
            <a:endParaRPr lang="en-US" altLang="ja-JP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75C01FB4-008B-4826-B8B3-4D90B19E85C1}"/>
              </a:ext>
            </a:extLst>
          </p:cNvPr>
          <p:cNvSpPr/>
          <p:nvPr/>
        </p:nvSpPr>
        <p:spPr>
          <a:xfrm>
            <a:off x="50158" y="3781859"/>
            <a:ext cx="1306733" cy="512552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Problem:</a:t>
            </a:r>
          </a:p>
        </p:txBody>
      </p:sp>
      <p:sp>
        <p:nvSpPr>
          <p:cNvPr id="11" name="テキスト ボックス 74">
            <a:extLst>
              <a:ext uri="{FF2B5EF4-FFF2-40B4-BE49-F238E27FC236}">
                <a16:creationId xmlns:a16="http://schemas.microsoft.com/office/drawing/2014/main" id="{8A383A7B-D46E-4000-AA3C-9788519D0569}"/>
              </a:ext>
            </a:extLst>
          </p:cNvPr>
          <p:cNvSpPr txBox="1"/>
          <p:nvPr/>
        </p:nvSpPr>
        <p:spPr>
          <a:xfrm>
            <a:off x="1412331" y="3774468"/>
            <a:ext cx="7674880" cy="53901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anchor="ctr">
            <a:noAutofit/>
          </a:bodyPr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OQC </a:t>
            </a:r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Loss time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to find all the same lot to </a:t>
            </a:r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chop </a:t>
            </a:r>
            <a:r>
              <a:rPr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stamp physical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ja-JP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utoShape 374">
            <a:extLst>
              <a:ext uri="{FF2B5EF4-FFF2-40B4-BE49-F238E27FC236}">
                <a16:creationId xmlns:a16="http://schemas.microsoft.com/office/drawing/2014/main" id="{E9641436-FFE5-4A9D-A81B-056160D11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94" y="4365680"/>
            <a:ext cx="9064036" cy="2416120"/>
          </a:xfrm>
          <a:prstGeom prst="roundRect">
            <a:avLst>
              <a:gd name="adj" fmla="val 4218"/>
            </a:avLst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>
                    <a:alpha val="2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b="1">
              <a:solidFill>
                <a:srgbClr val="FFFFFF"/>
              </a:solidFill>
              <a:latin typeface="Arial" panose="020B0604020202020204" pitchFamily="34" charset="0"/>
              <a:ea typeface="ＭＳ Ｐゴシック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B94909-814F-4A52-8A76-A1D7DED55299}"/>
              </a:ext>
            </a:extLst>
          </p:cNvPr>
          <p:cNvGrpSpPr/>
          <p:nvPr/>
        </p:nvGrpSpPr>
        <p:grpSpPr>
          <a:xfrm>
            <a:off x="1255511" y="1578195"/>
            <a:ext cx="2478289" cy="1340579"/>
            <a:chOff x="5916171" y="567398"/>
            <a:chExt cx="3151629" cy="225239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9CA7DCD-F594-4D04-842C-3FE4AD5366ED}"/>
                </a:ext>
              </a:extLst>
            </p:cNvPr>
            <p:cNvGrpSpPr/>
            <p:nvPr/>
          </p:nvGrpSpPr>
          <p:grpSpPr>
            <a:xfrm>
              <a:off x="5916171" y="567398"/>
              <a:ext cx="3151629" cy="2252393"/>
              <a:chOff x="5023490" y="1330717"/>
              <a:chExt cx="3308629" cy="2098371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A2D32A4-F0FB-42AF-95B9-8663BD3790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1368500">
                <a:off x="5023490" y="1777588"/>
                <a:ext cx="631479" cy="667490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DD3F1E12-231F-4AF9-ABFE-74FD84B53F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1101956">
                <a:off x="5424960" y="2311513"/>
                <a:ext cx="552979" cy="603396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6E31A2D5-159F-4D9E-AB6B-83FA067584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21198964">
                <a:off x="5861071" y="2804676"/>
                <a:ext cx="492911" cy="608765"/>
              </a:xfrm>
              <a:prstGeom prst="rect">
                <a:avLst/>
              </a:prstGeom>
            </p:spPr>
          </p:pic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0641C2AB-169F-4267-95DC-49A366EC0A79}"/>
                  </a:ext>
                </a:extLst>
              </p:cNvPr>
              <p:cNvSpPr/>
              <p:nvPr/>
            </p:nvSpPr>
            <p:spPr>
              <a:xfrm rot="20727278" flipH="1">
                <a:off x="5118039" y="1809115"/>
                <a:ext cx="745712" cy="614338"/>
              </a:xfrm>
              <a:prstGeom prst="parallelogram">
                <a:avLst>
                  <a:gd name="adj" fmla="val 38889"/>
                </a:avLst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000"/>
              </a:p>
            </p:txBody>
          </p:sp>
          <p:sp>
            <p:nvSpPr>
              <p:cNvPr id="26" name="Parallelogram 25">
                <a:extLst>
                  <a:ext uri="{FF2B5EF4-FFF2-40B4-BE49-F238E27FC236}">
                    <a16:creationId xmlns:a16="http://schemas.microsoft.com/office/drawing/2014/main" id="{6091D0EE-BABF-4E1B-9643-89DC54547F09}"/>
                  </a:ext>
                </a:extLst>
              </p:cNvPr>
              <p:cNvSpPr/>
              <p:nvPr/>
            </p:nvSpPr>
            <p:spPr>
              <a:xfrm rot="20618581" flipH="1">
                <a:off x="5512224" y="2328682"/>
                <a:ext cx="702940" cy="584994"/>
              </a:xfrm>
              <a:prstGeom prst="parallelogram">
                <a:avLst>
                  <a:gd name="adj" fmla="val 38889"/>
                </a:avLst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000"/>
              </a:p>
            </p:txBody>
          </p:sp>
          <p:sp>
            <p:nvSpPr>
              <p:cNvPr id="27" name="Parallelogram 26">
                <a:extLst>
                  <a:ext uri="{FF2B5EF4-FFF2-40B4-BE49-F238E27FC236}">
                    <a16:creationId xmlns:a16="http://schemas.microsoft.com/office/drawing/2014/main" id="{5B060CF6-6A4E-4C60-8CBE-6573D28B5220}"/>
                  </a:ext>
                </a:extLst>
              </p:cNvPr>
              <p:cNvSpPr/>
              <p:nvPr/>
            </p:nvSpPr>
            <p:spPr>
              <a:xfrm rot="20618581" flipH="1">
                <a:off x="5916682" y="2814750"/>
                <a:ext cx="675511" cy="614338"/>
              </a:xfrm>
              <a:prstGeom prst="parallelogram">
                <a:avLst>
                  <a:gd name="adj" fmla="val 38889"/>
                </a:avLst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000"/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54D2FCF0-84B3-4F35-8D0A-A693AD640551}"/>
                  </a:ext>
                </a:extLst>
              </p:cNvPr>
              <p:cNvGrpSpPr/>
              <p:nvPr/>
            </p:nvGrpSpPr>
            <p:grpSpPr>
              <a:xfrm>
                <a:off x="5535447" y="1330717"/>
                <a:ext cx="2796672" cy="2038909"/>
                <a:chOff x="3810949" y="119438"/>
                <a:chExt cx="2139819" cy="1385699"/>
              </a:xfrm>
            </p:grpSpPr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E7C9137C-9774-486B-8DFF-1059DAED95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10981" t="31050" r="8675"/>
                <a:stretch/>
              </p:blipFill>
              <p:spPr>
                <a:xfrm flipH="1">
                  <a:off x="3810949" y="146158"/>
                  <a:ext cx="2139819" cy="1358979"/>
                </a:xfrm>
                <a:prstGeom prst="rect">
                  <a:avLst/>
                </a:prstGeom>
              </p:spPr>
            </p:pic>
            <p:sp>
              <p:nvSpPr>
                <p:cNvPr id="33" name="object 323">
                  <a:extLst>
                    <a:ext uri="{FF2B5EF4-FFF2-40B4-BE49-F238E27FC236}">
                      <a16:creationId xmlns:a16="http://schemas.microsoft.com/office/drawing/2014/main" id="{4A74495B-1C17-4D57-BC70-F4A6C3129FB8}"/>
                    </a:ext>
                  </a:extLst>
                </p:cNvPr>
                <p:cNvSpPr/>
                <p:nvPr/>
              </p:nvSpPr>
              <p:spPr>
                <a:xfrm>
                  <a:off x="4784885" y="1088417"/>
                  <a:ext cx="338137" cy="226417"/>
                </a:xfrm>
                <a:prstGeom prst="rect">
                  <a:avLst/>
                </a:prstGeom>
                <a:blipFill>
                  <a:blip r:embed="rId7" cstate="print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 rtlCol="0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sz="1000"/>
                </a:p>
              </p:txBody>
            </p:sp>
            <p:sp>
              <p:nvSpPr>
                <p:cNvPr id="34" name="object 323">
                  <a:extLst>
                    <a:ext uri="{FF2B5EF4-FFF2-40B4-BE49-F238E27FC236}">
                      <a16:creationId xmlns:a16="http://schemas.microsoft.com/office/drawing/2014/main" id="{88940F8C-822D-4AA5-9825-1E82FE5AF293}"/>
                    </a:ext>
                  </a:extLst>
                </p:cNvPr>
                <p:cNvSpPr/>
                <p:nvPr/>
              </p:nvSpPr>
              <p:spPr>
                <a:xfrm>
                  <a:off x="5421869" y="1094370"/>
                  <a:ext cx="338137" cy="226417"/>
                </a:xfrm>
                <a:prstGeom prst="rect">
                  <a:avLst/>
                </a:prstGeom>
                <a:blipFill>
                  <a:blip r:embed="rId7" cstate="print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 rtlCol="0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sz="1000"/>
                </a:p>
              </p:txBody>
            </p:sp>
            <p:sp>
              <p:nvSpPr>
                <p:cNvPr id="35" name="object 323">
                  <a:extLst>
                    <a:ext uri="{FF2B5EF4-FFF2-40B4-BE49-F238E27FC236}">
                      <a16:creationId xmlns:a16="http://schemas.microsoft.com/office/drawing/2014/main" id="{3E230C44-B588-4F9D-9E01-C04DE2FC01F4}"/>
                    </a:ext>
                  </a:extLst>
                </p:cNvPr>
                <p:cNvSpPr/>
                <p:nvPr/>
              </p:nvSpPr>
              <p:spPr>
                <a:xfrm>
                  <a:off x="4534854" y="701464"/>
                  <a:ext cx="338137" cy="226417"/>
                </a:xfrm>
                <a:prstGeom prst="rect">
                  <a:avLst/>
                </a:prstGeom>
                <a:blipFill>
                  <a:blip r:embed="rId7" cstate="print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 rtlCol="0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sz="1000"/>
                </a:p>
              </p:txBody>
            </p:sp>
            <p:sp>
              <p:nvSpPr>
                <p:cNvPr id="36" name="object 323">
                  <a:extLst>
                    <a:ext uri="{FF2B5EF4-FFF2-40B4-BE49-F238E27FC236}">
                      <a16:creationId xmlns:a16="http://schemas.microsoft.com/office/drawing/2014/main" id="{2E0E6215-0D01-42BA-8FA6-7A61EDA9D5B9}"/>
                    </a:ext>
                  </a:extLst>
                </p:cNvPr>
                <p:cNvSpPr/>
                <p:nvPr/>
              </p:nvSpPr>
              <p:spPr>
                <a:xfrm>
                  <a:off x="5165885" y="707417"/>
                  <a:ext cx="338137" cy="226417"/>
                </a:xfrm>
                <a:prstGeom prst="rect">
                  <a:avLst/>
                </a:prstGeom>
                <a:blipFill>
                  <a:blip r:embed="rId7" cstate="print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 rtlCol="0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sz="1000"/>
                </a:p>
              </p:txBody>
            </p:sp>
            <p:sp>
              <p:nvSpPr>
                <p:cNvPr id="37" name="object 323">
                  <a:extLst>
                    <a:ext uri="{FF2B5EF4-FFF2-40B4-BE49-F238E27FC236}">
                      <a16:creationId xmlns:a16="http://schemas.microsoft.com/office/drawing/2014/main" id="{299E37E7-81A4-4D81-BD29-9676BDC2A2B7}"/>
                    </a:ext>
                  </a:extLst>
                </p:cNvPr>
                <p:cNvSpPr/>
                <p:nvPr/>
              </p:nvSpPr>
              <p:spPr>
                <a:xfrm>
                  <a:off x="4844416" y="302604"/>
                  <a:ext cx="338137" cy="226417"/>
                </a:xfrm>
                <a:prstGeom prst="rect">
                  <a:avLst/>
                </a:prstGeom>
                <a:blipFill>
                  <a:blip r:embed="rId7" cstate="print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 rtlCol="0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sz="1000"/>
                </a:p>
              </p:txBody>
            </p:sp>
            <p:sp>
              <p:nvSpPr>
                <p:cNvPr id="39" name="object 323">
                  <a:extLst>
                    <a:ext uri="{FF2B5EF4-FFF2-40B4-BE49-F238E27FC236}">
                      <a16:creationId xmlns:a16="http://schemas.microsoft.com/office/drawing/2014/main" id="{45BCFBCA-3579-46C4-84EC-6001877AB4F7}"/>
                    </a:ext>
                  </a:extLst>
                </p:cNvPr>
                <p:cNvSpPr/>
                <p:nvPr/>
              </p:nvSpPr>
              <p:spPr>
                <a:xfrm>
                  <a:off x="4210102" y="119438"/>
                  <a:ext cx="407748" cy="244389"/>
                </a:xfrm>
                <a:prstGeom prst="rect">
                  <a:avLst/>
                </a:prstGeom>
                <a:blipFill>
                  <a:blip r:embed="rId7" cstate="print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 rtlCol="0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sz="1000"/>
                </a:p>
              </p:txBody>
            </p:sp>
          </p:grp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BAB74F3-C992-4572-BE89-DF2544D09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840951" y="2085342"/>
              <a:ext cx="190724" cy="21899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CE224C4-DD1F-4303-80A1-478AD7BAB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626427" y="2102709"/>
              <a:ext cx="190724" cy="21899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DAF0331-9ADE-4DAE-AB88-68998E4A1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8332919" y="1483572"/>
              <a:ext cx="157623" cy="18098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AA7D21A-1CB0-4E84-9DD9-4CF80BA2D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538550" y="1474966"/>
              <a:ext cx="157623" cy="18098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D834DEA-1998-49C3-A7E6-F942FF4B9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100040" y="570338"/>
              <a:ext cx="212048" cy="24347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03A7582-B2D1-4AFB-AB64-FAEB48C5F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7942106" y="851148"/>
              <a:ext cx="157623" cy="180986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FCA3B35-AF72-4C52-9FA8-2256E7FAB29A}"/>
              </a:ext>
            </a:extLst>
          </p:cNvPr>
          <p:cNvGrpSpPr>
            <a:grpSpLocks/>
          </p:cNvGrpSpPr>
          <p:nvPr/>
        </p:nvGrpSpPr>
        <p:grpSpPr bwMode="auto">
          <a:xfrm>
            <a:off x="1319602" y="1337894"/>
            <a:ext cx="770367" cy="583056"/>
            <a:chOff x="1066509" y="-2"/>
            <a:chExt cx="108" cy="78"/>
          </a:xfrm>
          <a:noFill/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A43BA00-D66F-44DC-99A3-F786EF114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521" y="0"/>
              <a:ext cx="79" cy="76"/>
            </a:xfrm>
            <a:prstGeom prst="ellipse">
              <a:avLst/>
            </a:prstGeom>
            <a:grpFill/>
            <a:ln w="28575">
              <a:solidFill>
                <a:srgbClr xmlns:mc="http://schemas.openxmlformats.org/markup-compatibility/2006" xmlns:a14="http://schemas.microsoft.com/office/drawing/2010/main" val="008000" mc:Ignorable="a14" a14:legacySpreadsheetColorIndex="17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2" name="Line 74">
              <a:extLst>
                <a:ext uri="{FF2B5EF4-FFF2-40B4-BE49-F238E27FC236}">
                  <a16:creationId xmlns:a16="http://schemas.microsoft.com/office/drawing/2014/main" id="{6060E6E7-C85F-4A18-AD26-DA0CD6760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522" y="39"/>
              <a:ext cx="76" cy="0"/>
            </a:xfrm>
            <a:prstGeom prst="line">
              <a:avLst/>
            </a:prstGeom>
            <a:grpFill/>
            <a:ln w="19050">
              <a:solidFill>
                <a:srgbClr xmlns:mc="http://schemas.openxmlformats.org/markup-compatibility/2006" xmlns:a14="http://schemas.microsoft.com/office/drawing/2010/main" val="008000" mc:Ignorable="a14" a14:legacySpreadsheetColorIndex="17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3" name="Text Box 72">
              <a:extLst>
                <a:ext uri="{FF2B5EF4-FFF2-40B4-BE49-F238E27FC236}">
                  <a16:creationId xmlns:a16="http://schemas.microsoft.com/office/drawing/2014/main" id="{475AB56C-5250-4E4B-BE32-3A68A9AB5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509" y="-2"/>
              <a:ext cx="108" cy="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7432" tIns="18288" rIns="27432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1000"/>
              </a:pPr>
              <a:endParaRPr lang="en-US" sz="800" b="1" dirty="0">
                <a:solidFill>
                  <a:srgbClr val="008000"/>
                </a:solidFill>
                <a:latin typeface="Times New Roman"/>
                <a:cs typeface="Times New Roman"/>
              </a:endParaRPr>
            </a:p>
            <a:p>
              <a:pPr algn="ctr">
                <a:defRPr sz="1000"/>
              </a:pPr>
              <a:r>
                <a:rPr lang="en-US" sz="700" b="1" dirty="0">
                  <a:solidFill>
                    <a:srgbClr val="008000"/>
                  </a:solidFill>
                  <a:latin typeface="Times New Roman"/>
                  <a:cs typeface="Times New Roman"/>
                </a:rPr>
                <a:t>PQC</a:t>
              </a:r>
            </a:p>
            <a:p>
              <a:pPr algn="ctr">
                <a:defRPr sz="1000"/>
              </a:pPr>
              <a:endParaRPr lang="en-US" sz="800" b="1" dirty="0">
                <a:solidFill>
                  <a:srgbClr val="008000"/>
                </a:solidFill>
                <a:latin typeface="Times New Roman"/>
                <a:cs typeface="Times New Roman"/>
              </a:endParaRPr>
            </a:p>
            <a:p>
              <a:pPr algn="ctr">
                <a:defRPr sz="1000"/>
              </a:pPr>
              <a:r>
                <a:rPr lang="en-US" sz="700" b="1" dirty="0">
                  <a:solidFill>
                    <a:srgbClr val="008000"/>
                  </a:solidFill>
                  <a:latin typeface="Times New Roman"/>
                  <a:cs typeface="Times New Roman"/>
                </a:rPr>
                <a:t>Sampling</a:t>
              </a:r>
              <a:endParaRPr lang="en-US" sz="7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44" name="Group 297">
            <a:extLst>
              <a:ext uri="{FF2B5EF4-FFF2-40B4-BE49-F238E27FC236}">
                <a16:creationId xmlns:a16="http://schemas.microsoft.com/office/drawing/2014/main" id="{CEAFC108-9FDC-4651-96E7-B531FDCD9A70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126804" y="1305578"/>
            <a:ext cx="264825" cy="519476"/>
            <a:chOff x="4239272" y="4596799"/>
            <a:chExt cx="1499664" cy="186662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9A5B5A4-BE57-4FA6-8B91-A567F1E32C84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055790" y="4780281"/>
              <a:ext cx="1866627" cy="1499664"/>
              <a:chOff x="1907236" y="2765397"/>
              <a:chExt cx="1511457" cy="1339701"/>
            </a:xfrm>
          </p:grpSpPr>
          <p:sp>
            <p:nvSpPr>
              <p:cNvPr id="48" name="Flowchart: Stored Data 47">
                <a:extLst>
                  <a:ext uri="{FF2B5EF4-FFF2-40B4-BE49-F238E27FC236}">
                    <a16:creationId xmlns:a16="http://schemas.microsoft.com/office/drawing/2014/main" id="{5833FF20-0F7E-4F46-A68A-1AE13C2864D8}"/>
                  </a:ext>
                </a:extLst>
              </p:cNvPr>
              <p:cNvSpPr/>
              <p:nvPr/>
            </p:nvSpPr>
            <p:spPr>
              <a:xfrm rot="11106135" flipH="1">
                <a:off x="2006250" y="3149929"/>
                <a:ext cx="148979" cy="402417"/>
              </a:xfrm>
              <a:prstGeom prst="flowChartOnlineStorage">
                <a:avLst/>
              </a:prstGeom>
              <a:solidFill>
                <a:srgbClr val="DEC87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ja-JP">
                  <a:solidFill>
                    <a:srgbClr val="FFFFFF"/>
                  </a:solidFill>
                  <a:ea typeface="游ゴシック" panose="020B0400000000000000" pitchFamily="34" charset="-128"/>
                </a:endParaRPr>
              </a:p>
            </p:txBody>
          </p:sp>
          <p:sp>
            <p:nvSpPr>
              <p:cNvPr id="49" name="Flowchart: Stored Data 48">
                <a:extLst>
                  <a:ext uri="{FF2B5EF4-FFF2-40B4-BE49-F238E27FC236}">
                    <a16:creationId xmlns:a16="http://schemas.microsoft.com/office/drawing/2014/main" id="{465A5449-AAC7-4807-B449-1CB6A0C377C6}"/>
                  </a:ext>
                </a:extLst>
              </p:cNvPr>
              <p:cNvSpPr/>
              <p:nvPr/>
            </p:nvSpPr>
            <p:spPr>
              <a:xfrm rot="11106135">
                <a:off x="2966919" y="3177877"/>
                <a:ext cx="169532" cy="402417"/>
              </a:xfrm>
              <a:prstGeom prst="flowChartOnlineStorage">
                <a:avLst/>
              </a:prstGeom>
              <a:solidFill>
                <a:srgbClr val="DEC87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ja-JP">
                  <a:solidFill>
                    <a:srgbClr val="FFFFFF"/>
                  </a:solidFill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50" name="Flowchart: Stored Data 49">
                <a:extLst>
                  <a:ext uri="{FF2B5EF4-FFF2-40B4-BE49-F238E27FC236}">
                    <a16:creationId xmlns:a16="http://schemas.microsoft.com/office/drawing/2014/main" id="{B2FCE6FD-60A1-46FF-8708-F541CFE1BB5A}"/>
                  </a:ext>
                </a:extLst>
              </p:cNvPr>
              <p:cNvSpPr/>
              <p:nvPr/>
            </p:nvSpPr>
            <p:spPr>
              <a:xfrm rot="12403155">
                <a:off x="2797391" y="3474098"/>
                <a:ext cx="287687" cy="408008"/>
              </a:xfrm>
              <a:prstGeom prst="flowChartOnlineStorag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ja-JP">
                  <a:solidFill>
                    <a:srgbClr val="FFFFFF"/>
                  </a:solidFill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1" name="Flowchart: Stored Data 50">
                <a:extLst>
                  <a:ext uri="{FF2B5EF4-FFF2-40B4-BE49-F238E27FC236}">
                    <a16:creationId xmlns:a16="http://schemas.microsoft.com/office/drawing/2014/main" id="{81BD395D-BEF3-4A57-A6C5-FECACBFA3CA6}"/>
                  </a:ext>
                </a:extLst>
              </p:cNvPr>
              <p:cNvSpPr/>
              <p:nvPr/>
            </p:nvSpPr>
            <p:spPr>
              <a:xfrm rot="20416186">
                <a:off x="2006250" y="3462920"/>
                <a:ext cx="287687" cy="435952"/>
              </a:xfrm>
              <a:prstGeom prst="flowChartOnlineStorag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ja-JP">
                  <a:solidFill>
                    <a:srgbClr val="FFFFFF"/>
                  </a:solidFill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91CBD31-0B74-47AA-AD55-DDAC1DA28A2D}"/>
                  </a:ext>
                </a:extLst>
              </p:cNvPr>
              <p:cNvSpPr/>
              <p:nvPr/>
            </p:nvSpPr>
            <p:spPr>
              <a:xfrm>
                <a:off x="2093584" y="3569118"/>
                <a:ext cx="873336" cy="5359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ja-JP">
                  <a:solidFill>
                    <a:srgbClr val="FFFFFF"/>
                  </a:solidFill>
                  <a:ea typeface="游ゴシック" panose="020B0400000000000000" pitchFamily="34" charset="-128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729C246-69F4-44B6-B388-F1240AD8DE29}"/>
                  </a:ext>
                </a:extLst>
              </p:cNvPr>
              <p:cNvSpPr/>
              <p:nvPr/>
            </p:nvSpPr>
            <p:spPr>
              <a:xfrm>
                <a:off x="2293938" y="3502046"/>
                <a:ext cx="472629" cy="475074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ja-JP" dirty="0">
                  <a:solidFill>
                    <a:srgbClr val="FFFFFF"/>
                  </a:solidFill>
                  <a:ea typeface="游ゴシック" panose="020B0400000000000000" pitchFamily="34" charset="-128"/>
                </a:endParaRPr>
              </a:p>
            </p:txBody>
          </p:sp>
          <p:pic>
            <p:nvPicPr>
              <p:cNvPr id="54" name="Picture 2">
                <a:extLst>
                  <a:ext uri="{FF2B5EF4-FFF2-40B4-BE49-F238E27FC236}">
                    <a16:creationId xmlns:a16="http://schemas.microsoft.com/office/drawing/2014/main" id="{BA3173F3-D46F-4D15-BB2F-EB02617D25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9093" y="2873977"/>
                <a:ext cx="609600" cy="8789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5" name="Picture 3">
                <a:extLst>
                  <a:ext uri="{FF2B5EF4-FFF2-40B4-BE49-F238E27FC236}">
                    <a16:creationId xmlns:a16="http://schemas.microsoft.com/office/drawing/2014/main" id="{D71DD292-2021-49E9-9C31-4B64C4A2AF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7236" y="2765397"/>
                <a:ext cx="375290" cy="672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2F0975B-2D84-4EA6-8E96-CA1B9C73547C}"/>
                </a:ext>
              </a:extLst>
            </p:cNvPr>
            <p:cNvSpPr/>
            <p:nvPr/>
          </p:nvSpPr>
          <p:spPr>
            <a:xfrm rot="5400000">
              <a:off x="5186579" y="5506179"/>
              <a:ext cx="348943" cy="356621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ja-JP">
                <a:solidFill>
                  <a:srgbClr val="FFFFFF"/>
                </a:solidFill>
                <a:ea typeface="游ゴシック" panose="020B0400000000000000" pitchFamily="34" charset="-128"/>
              </a:endParaRPr>
            </a:p>
          </p:txBody>
        </p:sp>
        <p:sp>
          <p:nvSpPr>
            <p:cNvPr id="47" name="Moon 46">
              <a:extLst>
                <a:ext uri="{FF2B5EF4-FFF2-40B4-BE49-F238E27FC236}">
                  <a16:creationId xmlns:a16="http://schemas.microsoft.com/office/drawing/2014/main" id="{48E7B227-9F3F-4312-91E4-4B1A1A3E5F55}"/>
                </a:ext>
              </a:extLst>
            </p:cNvPr>
            <p:cNvSpPr/>
            <p:nvPr/>
          </p:nvSpPr>
          <p:spPr>
            <a:xfrm>
              <a:off x="4975468" y="5464088"/>
              <a:ext cx="187694" cy="456801"/>
            </a:xfrm>
            <a:prstGeom prst="moon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ja-JP">
                <a:solidFill>
                  <a:srgbClr val="FFFFFF"/>
                </a:solidFill>
                <a:ea typeface="游ゴシック" panose="020B0400000000000000" pitchFamily="34" charset="-128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D8392A8-90D2-4336-982E-42C814964A91}"/>
              </a:ext>
            </a:extLst>
          </p:cNvPr>
          <p:cNvGrpSpPr/>
          <p:nvPr/>
        </p:nvGrpSpPr>
        <p:grpSpPr>
          <a:xfrm>
            <a:off x="145708" y="1679286"/>
            <a:ext cx="297590" cy="265161"/>
            <a:chOff x="273234" y="4179592"/>
            <a:chExt cx="395348" cy="302206"/>
          </a:xfrm>
        </p:grpSpPr>
        <p:sp>
          <p:nvSpPr>
            <p:cNvPr id="57" name="Cube 56">
              <a:extLst>
                <a:ext uri="{FF2B5EF4-FFF2-40B4-BE49-F238E27FC236}">
                  <a16:creationId xmlns:a16="http://schemas.microsoft.com/office/drawing/2014/main" id="{E934394E-C62A-442D-A04A-5E4861447AE5}"/>
                </a:ext>
              </a:extLst>
            </p:cNvPr>
            <p:cNvSpPr/>
            <p:nvPr/>
          </p:nvSpPr>
          <p:spPr>
            <a:xfrm>
              <a:off x="273234" y="4179592"/>
              <a:ext cx="395348" cy="302206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2835615F-BE00-4079-A9CD-9B63EE70F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996" y="4212682"/>
              <a:ext cx="253319" cy="232289"/>
            </a:xfrm>
            <a:prstGeom prst="rect">
              <a:avLst/>
            </a:prstGeom>
            <a:ln w="28575">
              <a:noFill/>
            </a:ln>
          </p:spPr>
        </p:pic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866C6996-2BA2-42C1-A5BE-C99790F4ED2F}"/>
              </a:ext>
            </a:extLst>
          </p:cNvPr>
          <p:cNvSpPr/>
          <p:nvPr/>
        </p:nvSpPr>
        <p:spPr>
          <a:xfrm>
            <a:off x="474136" y="1365266"/>
            <a:ext cx="1096258" cy="401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IQC pick up sample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1404EEB-D025-4E83-B2BA-75CDDF5B5965}"/>
              </a:ext>
            </a:extLst>
          </p:cNvPr>
          <p:cNvCxnSpPr>
            <a:cxnSpLocks/>
          </p:cNvCxnSpPr>
          <p:nvPr/>
        </p:nvCxnSpPr>
        <p:spPr>
          <a:xfrm flipH="1" flipV="1">
            <a:off x="485880" y="1731007"/>
            <a:ext cx="573591" cy="4621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00000000-0008-0000-0000-000037020000}"/>
              </a:ext>
            </a:extLst>
          </p:cNvPr>
          <p:cNvSpPr/>
          <p:nvPr/>
        </p:nvSpPr>
        <p:spPr>
          <a:xfrm>
            <a:off x="404883" y="2525644"/>
            <a:ext cx="1085680" cy="41891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IQC Inspection 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209C28E-D9EF-405E-8612-64EF530337C6}"/>
              </a:ext>
            </a:extLst>
          </p:cNvPr>
          <p:cNvCxnSpPr>
            <a:cxnSpLocks/>
          </p:cNvCxnSpPr>
          <p:nvPr/>
        </p:nvCxnSpPr>
        <p:spPr>
          <a:xfrm>
            <a:off x="228600" y="2035807"/>
            <a:ext cx="0" cy="359511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0000000-0008-0000-0000-000057020000}"/>
              </a:ext>
            </a:extLst>
          </p:cNvPr>
          <p:cNvGrpSpPr>
            <a:grpSpLocks/>
          </p:cNvGrpSpPr>
          <p:nvPr/>
        </p:nvGrpSpPr>
        <p:grpSpPr bwMode="auto">
          <a:xfrm>
            <a:off x="1100485" y="2812749"/>
            <a:ext cx="783956" cy="568134"/>
            <a:chOff x="-182288" y="0"/>
            <a:chExt cx="1613973" cy="1222235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0000000-0008-0000-0000-000058020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22085"/>
              <a:ext cx="1152525" cy="120015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a14" a14:legacySpreadsheetColorIndex="65"/>
                  </a:solidFill>
                </a14:hiddenFill>
              </a:ext>
            </a:extLst>
          </p:spPr>
          <p:txBody>
            <a:bodyPr wrap="square" lIns="45720" tIns="36576" rIns="4572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600"/>
                </a:lnSpc>
                <a:defRPr sz="1000"/>
              </a:pPr>
              <a:endParaRPr lang="en-GB" sz="1800" b="1">
                <a:solidFill>
                  <a:srgbClr val="008000"/>
                </a:solidFill>
                <a:latin typeface="Arial"/>
                <a:cs typeface="Arial"/>
              </a:endParaRPr>
            </a:p>
            <a:p>
              <a:pPr algn="ctr">
                <a:lnSpc>
                  <a:spcPts val="1600"/>
                </a:lnSpc>
                <a:defRPr sz="1000"/>
              </a:pPr>
              <a:endParaRPr lang="en-GB" sz="1800" b="1">
                <a:solidFill>
                  <a:srgbClr val="008000"/>
                </a:solidFill>
                <a:latin typeface="Arial"/>
                <a:cs typeface="Arial"/>
              </a:endParaRPr>
            </a:p>
            <a:p>
              <a:pPr algn="ctr">
                <a:lnSpc>
                  <a:spcPts val="1600"/>
                </a:lnSpc>
                <a:defRPr sz="1000"/>
              </a:pPr>
              <a:endParaRPr lang="en-GB" sz="1800" b="1">
                <a:solidFill>
                  <a:srgbClr val="008000"/>
                </a:solidFill>
                <a:latin typeface="Arial"/>
                <a:cs typeface="Arial"/>
              </a:endParaRPr>
            </a:p>
            <a:p>
              <a:pPr algn="ctr">
                <a:lnSpc>
                  <a:spcPts val="1100"/>
                </a:lnSpc>
                <a:defRPr sz="1000"/>
              </a:pPr>
              <a:endParaRPr lang="en-GB" sz="1200" b="1">
                <a:solidFill>
                  <a:srgbClr val="008000"/>
                </a:solidFill>
                <a:latin typeface="Arial"/>
                <a:cs typeface="Arial"/>
              </a:endParaRPr>
            </a:p>
            <a:p>
              <a:pPr algn="ctr">
                <a:lnSpc>
                  <a:spcPts val="1000"/>
                </a:lnSpc>
                <a:defRPr sz="1000"/>
              </a:pPr>
              <a:endParaRPr lang="en-GB" sz="10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2" name="Text Box 114">
              <a:extLst>
                <a:ext uri="{FF2B5EF4-FFF2-40B4-BE49-F238E27FC236}">
                  <a16:creationId xmlns:a16="http://schemas.microsoft.com/office/drawing/2014/main" id="{00000000-0008-0000-0000-000059020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233" y="813091"/>
              <a:ext cx="742305" cy="359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a14" a14:legacySpreadsheetColorIndex="65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7432" tIns="22860" rIns="27432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1000"/>
              </a:pPr>
              <a:r>
                <a:rPr lang="en-GB" sz="800" dirty="0">
                  <a:solidFill>
                    <a:srgbClr val="0000FF"/>
                  </a:solidFill>
                  <a:latin typeface="Times New Roman"/>
                  <a:cs typeface="Times New Roman"/>
                </a:rPr>
                <a:t>  </a:t>
              </a:r>
              <a:r>
                <a:rPr lang="en-GB" sz="800" b="1" dirty="0">
                  <a:solidFill>
                    <a:srgbClr val="0000FF"/>
                  </a:solidFill>
                  <a:latin typeface="Times New Roman"/>
                  <a:cs typeface="Times New Roman"/>
                </a:rPr>
                <a:t> PQC</a:t>
              </a:r>
              <a:endParaRPr lang="en-GB" sz="8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3" name="Line 115">
              <a:extLst>
                <a:ext uri="{FF2B5EF4-FFF2-40B4-BE49-F238E27FC236}">
                  <a16:creationId xmlns:a16="http://schemas.microsoft.com/office/drawing/2014/main" id="{00000000-0008-0000-0000-00005A020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44" y="449965"/>
              <a:ext cx="10858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4" name="Line 116">
              <a:extLst>
                <a:ext uri="{FF2B5EF4-FFF2-40B4-BE49-F238E27FC236}">
                  <a16:creationId xmlns:a16="http://schemas.microsoft.com/office/drawing/2014/main" id="{00000000-0008-0000-0000-00005B020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44" y="804792"/>
              <a:ext cx="10858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5" name="Text Box 117">
              <a:extLst>
                <a:ext uri="{FF2B5EF4-FFF2-40B4-BE49-F238E27FC236}">
                  <a16:creationId xmlns:a16="http://schemas.microsoft.com/office/drawing/2014/main" id="{00000000-0008-0000-0000-00005C020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00" y="0"/>
              <a:ext cx="1123224" cy="379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a14" a14:legacySpreadsheetColorIndex="65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5720" tIns="36576" rIns="4572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1000"/>
              </a:pPr>
              <a:r>
                <a:rPr lang="en-GB" sz="800" b="1" dirty="0">
                  <a:solidFill>
                    <a:srgbClr val="0000FF"/>
                  </a:solidFill>
                  <a:latin typeface="Times New Roman"/>
                  <a:cs typeface="Times New Roman"/>
                </a:rPr>
                <a:t> OK</a:t>
              </a:r>
              <a:endParaRPr lang="en-GB" sz="8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6" name="Text Box 119">
              <a:extLst>
                <a:ext uri="{FF2B5EF4-FFF2-40B4-BE49-F238E27FC236}">
                  <a16:creationId xmlns:a16="http://schemas.microsoft.com/office/drawing/2014/main" id="{00000000-0008-0000-0000-00005D020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2288" y="498302"/>
              <a:ext cx="1613973" cy="465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a14" a14:legacySpreadsheetColorIndex="65"/>
                  </a:solidFill>
                </a14:hiddenFill>
              </a:ext>
            </a:extLst>
          </p:spPr>
          <p:txBody>
            <a:bodyPr wrap="square" lIns="36576" tIns="27432" rIns="36576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1000"/>
              </a:pPr>
              <a:r>
                <a:rPr lang="en-US" sz="400" b="1" dirty="0">
                  <a:solidFill>
                    <a:srgbClr val="0000FF"/>
                  </a:solidFill>
                  <a:latin typeface="Arial"/>
                  <a:cs typeface="Arial"/>
                </a:rPr>
                <a:t>  </a:t>
              </a:r>
              <a:r>
                <a:rPr lang="en-US" sz="400" dirty="0">
                  <a:solidFill>
                    <a:srgbClr val="0000FF"/>
                  </a:solidFill>
                  <a:latin typeface="Arial"/>
                  <a:cs typeface="Arial"/>
                </a:rPr>
                <a:t>Day- Month- Year</a:t>
              </a:r>
              <a:endParaRPr lang="en-US" sz="4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E787E4B-B98E-42DD-B925-8BBC6F927CD5}"/>
              </a:ext>
            </a:extLst>
          </p:cNvPr>
          <p:cNvGrpSpPr>
            <a:grpSpLocks/>
          </p:cNvGrpSpPr>
          <p:nvPr/>
        </p:nvGrpSpPr>
        <p:grpSpPr bwMode="auto">
          <a:xfrm>
            <a:off x="1045788" y="2161334"/>
            <a:ext cx="783956" cy="476250"/>
            <a:chOff x="-240458" y="0"/>
            <a:chExt cx="1613973" cy="1222235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E579B32-48E7-43A0-AD4C-656701941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22085"/>
              <a:ext cx="1152525" cy="120015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a14" a14:legacySpreadsheetColorIndex="65"/>
                  </a:solidFill>
                </a14:hiddenFill>
              </a:ext>
            </a:extLst>
          </p:spPr>
          <p:txBody>
            <a:bodyPr wrap="square" lIns="45720" tIns="36576" rIns="4572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600"/>
                </a:lnSpc>
                <a:defRPr sz="1000"/>
              </a:pPr>
              <a:endParaRPr lang="en-GB" sz="1800" b="1">
                <a:solidFill>
                  <a:srgbClr val="FF0000"/>
                </a:solidFill>
                <a:latin typeface="Arial"/>
                <a:cs typeface="Arial"/>
              </a:endParaRPr>
            </a:p>
            <a:p>
              <a:pPr algn="ctr">
                <a:lnSpc>
                  <a:spcPts val="1600"/>
                </a:lnSpc>
                <a:defRPr sz="1000"/>
              </a:pPr>
              <a:endParaRPr lang="en-GB" sz="1800" b="1">
                <a:solidFill>
                  <a:srgbClr val="FF0000"/>
                </a:solidFill>
                <a:latin typeface="Arial"/>
                <a:cs typeface="Arial"/>
              </a:endParaRPr>
            </a:p>
            <a:p>
              <a:pPr algn="ctr">
                <a:lnSpc>
                  <a:spcPts val="1600"/>
                </a:lnSpc>
                <a:defRPr sz="1000"/>
              </a:pPr>
              <a:endParaRPr lang="en-GB" sz="1800" b="1">
                <a:solidFill>
                  <a:srgbClr val="FF0000"/>
                </a:solidFill>
                <a:latin typeface="Arial"/>
                <a:cs typeface="Arial"/>
              </a:endParaRPr>
            </a:p>
            <a:p>
              <a:pPr algn="ctr">
                <a:lnSpc>
                  <a:spcPts val="1100"/>
                </a:lnSpc>
                <a:defRPr sz="1000"/>
              </a:pPr>
              <a:endParaRPr lang="en-GB" sz="1200" b="1">
                <a:solidFill>
                  <a:srgbClr val="FF0000"/>
                </a:solidFill>
                <a:latin typeface="Arial"/>
                <a:cs typeface="Arial"/>
              </a:endParaRPr>
            </a:p>
            <a:p>
              <a:pPr algn="ctr">
                <a:lnSpc>
                  <a:spcPts val="1000"/>
                </a:lnSpc>
                <a:defRPr sz="1000"/>
              </a:pPr>
              <a:endParaRPr lang="en-GB" sz="100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79" name="Text Box 114">
              <a:extLst>
                <a:ext uri="{FF2B5EF4-FFF2-40B4-BE49-F238E27FC236}">
                  <a16:creationId xmlns:a16="http://schemas.microsoft.com/office/drawing/2014/main" id="{5579D7A0-CC5C-4556-9615-1CD115EFC2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233" y="813091"/>
              <a:ext cx="742305" cy="359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a14" a14:legacySpreadsheetColorIndex="65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7432" tIns="22860" rIns="27432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1000"/>
              </a:pPr>
              <a:r>
                <a:rPr lang="en-GB" sz="8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  </a:t>
              </a:r>
              <a:r>
                <a:rPr lang="en-GB" sz="800" b="1" dirty="0">
                  <a:solidFill>
                    <a:srgbClr val="FF0000"/>
                  </a:solidFill>
                  <a:latin typeface="Times New Roman"/>
                  <a:cs typeface="Times New Roman"/>
                </a:rPr>
                <a:t> PQC</a:t>
              </a:r>
              <a:endParaRPr lang="en-GB" sz="800" dirty="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80" name="Line 115">
              <a:extLst>
                <a:ext uri="{FF2B5EF4-FFF2-40B4-BE49-F238E27FC236}">
                  <a16:creationId xmlns:a16="http://schemas.microsoft.com/office/drawing/2014/main" id="{BF6E18CF-73E0-4EDE-85F2-D94A06396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44" y="449965"/>
              <a:ext cx="108585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180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81" name="Line 116">
              <a:extLst>
                <a:ext uri="{FF2B5EF4-FFF2-40B4-BE49-F238E27FC236}">
                  <a16:creationId xmlns:a16="http://schemas.microsoft.com/office/drawing/2014/main" id="{C4915D02-F2AD-4F32-81BE-7EE94AB66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44" y="804792"/>
              <a:ext cx="108585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180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82" name="Text Box 117">
              <a:extLst>
                <a:ext uri="{FF2B5EF4-FFF2-40B4-BE49-F238E27FC236}">
                  <a16:creationId xmlns:a16="http://schemas.microsoft.com/office/drawing/2014/main" id="{E64FA709-8717-4BC4-A5C8-5346DDF013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00" y="0"/>
              <a:ext cx="1123224" cy="379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a14" a14:legacySpreadsheetColorIndex="65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5720" tIns="36576" rIns="4572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1000"/>
              </a:pPr>
              <a:r>
                <a:rPr lang="en-GB" sz="800" b="1" dirty="0">
                  <a:solidFill>
                    <a:srgbClr val="FF0000"/>
                  </a:solidFill>
                  <a:latin typeface="Times New Roman"/>
                  <a:cs typeface="Times New Roman"/>
                </a:rPr>
                <a:t> NG</a:t>
              </a:r>
              <a:endParaRPr lang="en-GB" sz="800" dirty="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83" name="Text Box 119">
              <a:extLst>
                <a:ext uri="{FF2B5EF4-FFF2-40B4-BE49-F238E27FC236}">
                  <a16:creationId xmlns:a16="http://schemas.microsoft.com/office/drawing/2014/main" id="{01FF6AB2-F7C1-4807-AA4D-58330D7284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40458" y="527492"/>
              <a:ext cx="1613973" cy="479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a14" a14:legacySpreadsheetColorIndex="65"/>
                  </a:solidFill>
                </a14:hiddenFill>
              </a:ext>
            </a:extLst>
          </p:spPr>
          <p:txBody>
            <a:bodyPr wrap="square" lIns="36576" tIns="27432" rIns="36576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1000"/>
              </a:pPr>
              <a:r>
                <a:rPr lang="en-US" sz="400" b="1" dirty="0">
                  <a:solidFill>
                    <a:srgbClr val="FF0000"/>
                  </a:solidFill>
                  <a:latin typeface="Arial"/>
                  <a:cs typeface="Arial"/>
                </a:rPr>
                <a:t>  </a:t>
              </a:r>
              <a:r>
                <a:rPr lang="en-US" sz="400" dirty="0">
                  <a:solidFill>
                    <a:srgbClr val="FF0000"/>
                  </a:solidFill>
                  <a:latin typeface="Arial"/>
                  <a:cs typeface="Arial"/>
                </a:rPr>
                <a:t>Day- Month- Year</a:t>
              </a:r>
              <a:endParaRPr lang="en-US" sz="400" dirty="0">
                <a:solidFill>
                  <a:srgbClr val="FF0000"/>
                </a:solidFill>
                <a:latin typeface="Calibri" panose="020F0502020204030204"/>
              </a:endParaRPr>
            </a:p>
          </p:txBody>
        </p:sp>
      </p:grpSp>
      <p:cxnSp>
        <p:nvCxnSpPr>
          <p:cNvPr id="3" name="Elbow Connector 2"/>
          <p:cNvCxnSpPr/>
          <p:nvPr/>
        </p:nvCxnSpPr>
        <p:spPr>
          <a:xfrm>
            <a:off x="253007" y="2809266"/>
            <a:ext cx="889993" cy="217141"/>
          </a:xfrm>
          <a:prstGeom prst="bentConnector3">
            <a:avLst>
              <a:gd name="adj1" fmla="val -1371"/>
            </a:avLst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00000000-0008-0000-0000-000055020000}"/>
              </a:ext>
            </a:extLst>
          </p:cNvPr>
          <p:cNvSpPr/>
          <p:nvPr/>
        </p:nvSpPr>
        <p:spPr>
          <a:xfrm>
            <a:off x="292921" y="3079992"/>
            <a:ext cx="580176" cy="225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0000000-0008-0000-0000-000056020000}"/>
              </a:ext>
            </a:extLst>
          </p:cNvPr>
          <p:cNvSpPr/>
          <p:nvPr/>
        </p:nvSpPr>
        <p:spPr>
          <a:xfrm>
            <a:off x="536594" y="2096178"/>
            <a:ext cx="544935" cy="212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00000000-0008-0000-0000-000036020000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46924" y="2580526"/>
            <a:ext cx="695921" cy="904791"/>
          </a:xfrm>
          <a:prstGeom prst="rect">
            <a:avLst/>
          </a:prstGeom>
          <a:ln>
            <a:solidFill>
              <a:srgbClr val="0066CC"/>
            </a:solidFill>
          </a:ln>
        </p:spPr>
      </p:pic>
      <p:cxnSp>
        <p:nvCxnSpPr>
          <p:cNvPr id="96" name="Straight Arrow Connector 95"/>
          <p:cNvCxnSpPr/>
          <p:nvPr/>
        </p:nvCxnSpPr>
        <p:spPr>
          <a:xfrm flipV="1">
            <a:off x="2093570" y="2021552"/>
            <a:ext cx="36648" cy="62882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2182403" y="2323847"/>
            <a:ext cx="127088" cy="3496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GrpSpPr/>
          <p:nvPr/>
        </p:nvGrpSpPr>
        <p:grpSpPr>
          <a:xfrm>
            <a:off x="2201606" y="2030020"/>
            <a:ext cx="352425" cy="285750"/>
            <a:chOff x="47625" y="457200"/>
            <a:chExt cx="352425" cy="285750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00000000-0008-0000-0000-00006A020000}"/>
                </a:ext>
              </a:extLst>
            </p:cNvPr>
            <p:cNvSpPr/>
            <p:nvPr/>
          </p:nvSpPr>
          <p:spPr>
            <a:xfrm>
              <a:off x="57151" y="457200"/>
              <a:ext cx="295275" cy="2762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0000000-0008-0000-0000-00006B020000}"/>
                </a:ext>
              </a:extLst>
            </p:cNvPr>
            <p:cNvSpPr/>
            <p:nvPr/>
          </p:nvSpPr>
          <p:spPr>
            <a:xfrm>
              <a:off x="47625" y="485775"/>
              <a:ext cx="352425" cy="2571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" dirty="0">
                  <a:solidFill>
                    <a:sysClr val="windowText" lastClr="000000"/>
                  </a:solidFill>
                </a:rPr>
                <a:t>NG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0000000-0008-0000-0000-00006C020000}"/>
              </a:ext>
            </a:extLst>
          </p:cNvPr>
          <p:cNvGrpSpPr/>
          <p:nvPr/>
        </p:nvGrpSpPr>
        <p:grpSpPr>
          <a:xfrm>
            <a:off x="1992488" y="1704038"/>
            <a:ext cx="352425" cy="285750"/>
            <a:chOff x="0" y="0"/>
            <a:chExt cx="352425" cy="285750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0000000-0008-0000-0000-00006D020000}"/>
                </a:ext>
              </a:extLst>
            </p:cNvPr>
            <p:cNvSpPr/>
            <p:nvPr/>
          </p:nvSpPr>
          <p:spPr>
            <a:xfrm>
              <a:off x="9526" y="0"/>
              <a:ext cx="295275" cy="27622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0000000-0008-0000-0000-00006E020000}"/>
                </a:ext>
              </a:extLst>
            </p:cNvPr>
            <p:cNvSpPr/>
            <p:nvPr/>
          </p:nvSpPr>
          <p:spPr>
            <a:xfrm>
              <a:off x="0" y="28575"/>
              <a:ext cx="352425" cy="2571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" dirty="0">
                  <a:solidFill>
                    <a:sysClr val="windowText" lastClr="000000"/>
                  </a:solidFill>
                </a:rPr>
                <a:t>NG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0000000-0008-0000-0000-000026000000}"/>
              </a:ext>
            </a:extLst>
          </p:cNvPr>
          <p:cNvGrpSpPr/>
          <p:nvPr/>
        </p:nvGrpSpPr>
        <p:grpSpPr>
          <a:xfrm>
            <a:off x="2774125" y="2090380"/>
            <a:ext cx="337106" cy="256276"/>
            <a:chOff x="991258" y="742951"/>
            <a:chExt cx="304800" cy="247650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00000000-0008-0000-0000-000062020000}"/>
                </a:ext>
              </a:extLst>
            </p:cNvPr>
            <p:cNvSpPr/>
            <p:nvPr/>
          </p:nvSpPr>
          <p:spPr>
            <a:xfrm>
              <a:off x="1000783" y="742951"/>
              <a:ext cx="295275" cy="24765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0000000-0008-0000-0000-000025000000}"/>
                </a:ext>
              </a:extLst>
            </p:cNvPr>
            <p:cNvSpPr/>
            <p:nvPr/>
          </p:nvSpPr>
          <p:spPr>
            <a:xfrm>
              <a:off x="991258" y="752475"/>
              <a:ext cx="304800" cy="2190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" dirty="0">
                  <a:solidFill>
                    <a:sysClr val="windowText" lastClr="000000"/>
                  </a:solidFill>
                </a:rPr>
                <a:t>OK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0000000-0008-0000-0000-000063020000}"/>
              </a:ext>
            </a:extLst>
          </p:cNvPr>
          <p:cNvGrpSpPr/>
          <p:nvPr/>
        </p:nvGrpSpPr>
        <p:grpSpPr>
          <a:xfrm>
            <a:off x="2517476" y="1586590"/>
            <a:ext cx="337833" cy="256276"/>
            <a:chOff x="561976" y="28576"/>
            <a:chExt cx="304800" cy="247650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00000000-0008-0000-0000-000064020000}"/>
                </a:ext>
              </a:extLst>
            </p:cNvPr>
            <p:cNvSpPr/>
            <p:nvPr/>
          </p:nvSpPr>
          <p:spPr>
            <a:xfrm>
              <a:off x="571501" y="28576"/>
              <a:ext cx="295275" cy="24765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0000000-0008-0000-0000-000065020000}"/>
                </a:ext>
              </a:extLst>
            </p:cNvPr>
            <p:cNvSpPr/>
            <p:nvPr/>
          </p:nvSpPr>
          <p:spPr>
            <a:xfrm>
              <a:off x="561976" y="38100"/>
              <a:ext cx="304800" cy="2190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" dirty="0">
                  <a:solidFill>
                    <a:sysClr val="windowText" lastClr="000000"/>
                  </a:solidFill>
                </a:rPr>
                <a:t>OK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0000000-0008-0000-0000-000066020000}"/>
              </a:ext>
            </a:extLst>
          </p:cNvPr>
          <p:cNvGrpSpPr/>
          <p:nvPr/>
        </p:nvGrpSpPr>
        <p:grpSpPr>
          <a:xfrm>
            <a:off x="3011890" y="2377579"/>
            <a:ext cx="337106" cy="256276"/>
            <a:chOff x="886483" y="447676"/>
            <a:chExt cx="304800" cy="247650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0000000-0008-0000-0000-000067020000}"/>
                </a:ext>
              </a:extLst>
            </p:cNvPr>
            <p:cNvSpPr/>
            <p:nvPr/>
          </p:nvSpPr>
          <p:spPr>
            <a:xfrm>
              <a:off x="896008" y="447676"/>
              <a:ext cx="295275" cy="24765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00000000-0008-0000-0000-000068020000}"/>
                </a:ext>
              </a:extLst>
            </p:cNvPr>
            <p:cNvSpPr/>
            <p:nvPr/>
          </p:nvSpPr>
          <p:spPr>
            <a:xfrm>
              <a:off x="886483" y="457200"/>
              <a:ext cx="304800" cy="2190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">
                  <a:solidFill>
                    <a:sysClr val="windowText" lastClr="000000"/>
                  </a:solidFill>
                </a:rPr>
                <a:t>OK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0000000-0008-0000-0000-000066020000}"/>
              </a:ext>
            </a:extLst>
          </p:cNvPr>
          <p:cNvGrpSpPr/>
          <p:nvPr/>
        </p:nvGrpSpPr>
        <p:grpSpPr>
          <a:xfrm>
            <a:off x="2420800" y="2370535"/>
            <a:ext cx="337106" cy="256276"/>
            <a:chOff x="886483" y="447676"/>
            <a:chExt cx="304800" cy="247650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00000000-0008-0000-0000-000067020000}"/>
                </a:ext>
              </a:extLst>
            </p:cNvPr>
            <p:cNvSpPr/>
            <p:nvPr/>
          </p:nvSpPr>
          <p:spPr>
            <a:xfrm>
              <a:off x="896008" y="447676"/>
              <a:ext cx="295275" cy="24765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00000000-0008-0000-0000-000068020000}"/>
                </a:ext>
              </a:extLst>
            </p:cNvPr>
            <p:cNvSpPr/>
            <p:nvPr/>
          </p:nvSpPr>
          <p:spPr>
            <a:xfrm>
              <a:off x="886483" y="457200"/>
              <a:ext cx="304800" cy="2190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">
                  <a:solidFill>
                    <a:sysClr val="windowText" lastClr="000000"/>
                  </a:solidFill>
                </a:rPr>
                <a:t>OK</a:t>
              </a:r>
            </a:p>
          </p:txBody>
        </p:sp>
      </p:grpSp>
      <p:cxnSp>
        <p:nvCxnSpPr>
          <p:cNvPr id="122" name="Straight Arrow Connector 121"/>
          <p:cNvCxnSpPr/>
          <p:nvPr/>
        </p:nvCxnSpPr>
        <p:spPr>
          <a:xfrm flipV="1">
            <a:off x="2693383" y="2623748"/>
            <a:ext cx="417848" cy="406766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2728385" y="2398495"/>
            <a:ext cx="195891" cy="453777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endCxn id="37" idx="1"/>
          </p:cNvCxnSpPr>
          <p:nvPr/>
        </p:nvCxnSpPr>
        <p:spPr>
          <a:xfrm flipV="1">
            <a:off x="2649465" y="1856795"/>
            <a:ext cx="1252" cy="876419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0000000-0008-0000-0000-00005E020000}"/>
              </a:ext>
            </a:extLst>
          </p:cNvPr>
          <p:cNvSpPr/>
          <p:nvPr/>
        </p:nvSpPr>
        <p:spPr>
          <a:xfrm>
            <a:off x="50158" y="3290187"/>
            <a:ext cx="4254757" cy="52657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IQC Loss 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find </a:t>
            </a:r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stamp OK /NG</a:t>
            </a:r>
          </a:p>
        </p:txBody>
      </p:sp>
      <p:cxnSp>
        <p:nvCxnSpPr>
          <p:cNvPr id="4206" name="Elbow Connector 4205"/>
          <p:cNvCxnSpPr/>
          <p:nvPr/>
        </p:nvCxnSpPr>
        <p:spPr>
          <a:xfrm rot="5400000" flipH="1" flipV="1">
            <a:off x="697632" y="2141460"/>
            <a:ext cx="139401" cy="563692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297">
            <a:extLst>
              <a:ext uri="{FF2B5EF4-FFF2-40B4-BE49-F238E27FC236}">
                <a16:creationId xmlns:a16="http://schemas.microsoft.com/office/drawing/2014/main" id="{CEAFC108-9FDC-4651-96E7-B531FDCD9A7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188450" y="2413853"/>
            <a:ext cx="334720" cy="451799"/>
            <a:chOff x="4239272" y="4596799"/>
            <a:chExt cx="1499664" cy="1866627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D9A5B5A4-BE57-4FA6-8B91-A567F1E32C84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055790" y="4780281"/>
              <a:ext cx="1866627" cy="1499664"/>
              <a:chOff x="1907236" y="2765397"/>
              <a:chExt cx="1511457" cy="1339701"/>
            </a:xfrm>
          </p:grpSpPr>
          <p:sp>
            <p:nvSpPr>
              <p:cNvPr id="150" name="Flowchart: Stored Data 149">
                <a:extLst>
                  <a:ext uri="{FF2B5EF4-FFF2-40B4-BE49-F238E27FC236}">
                    <a16:creationId xmlns:a16="http://schemas.microsoft.com/office/drawing/2014/main" id="{5833FF20-0F7E-4F46-A68A-1AE13C2864D8}"/>
                  </a:ext>
                </a:extLst>
              </p:cNvPr>
              <p:cNvSpPr/>
              <p:nvPr/>
            </p:nvSpPr>
            <p:spPr>
              <a:xfrm rot="11106135" flipH="1">
                <a:off x="2006250" y="3149929"/>
                <a:ext cx="148979" cy="402417"/>
              </a:xfrm>
              <a:prstGeom prst="flowChartOnlineStorage">
                <a:avLst/>
              </a:prstGeom>
              <a:solidFill>
                <a:srgbClr val="DEC87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ja-JP">
                  <a:solidFill>
                    <a:srgbClr val="FFFFFF"/>
                  </a:solidFill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51" name="Flowchart: Stored Data 150">
                <a:extLst>
                  <a:ext uri="{FF2B5EF4-FFF2-40B4-BE49-F238E27FC236}">
                    <a16:creationId xmlns:a16="http://schemas.microsoft.com/office/drawing/2014/main" id="{465A5449-AAC7-4807-B449-1CB6A0C377C6}"/>
                  </a:ext>
                </a:extLst>
              </p:cNvPr>
              <p:cNvSpPr/>
              <p:nvPr/>
            </p:nvSpPr>
            <p:spPr>
              <a:xfrm rot="11106135">
                <a:off x="2966919" y="3177877"/>
                <a:ext cx="169532" cy="402417"/>
              </a:xfrm>
              <a:prstGeom prst="flowChartOnlineStorage">
                <a:avLst/>
              </a:prstGeom>
              <a:solidFill>
                <a:srgbClr val="DEC87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ja-JP">
                  <a:solidFill>
                    <a:srgbClr val="FFFFFF"/>
                  </a:solidFill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152" name="Flowchart: Stored Data 151">
                <a:extLst>
                  <a:ext uri="{FF2B5EF4-FFF2-40B4-BE49-F238E27FC236}">
                    <a16:creationId xmlns:a16="http://schemas.microsoft.com/office/drawing/2014/main" id="{B2FCE6FD-60A1-46FF-8708-F541CFE1BB5A}"/>
                  </a:ext>
                </a:extLst>
              </p:cNvPr>
              <p:cNvSpPr/>
              <p:nvPr/>
            </p:nvSpPr>
            <p:spPr>
              <a:xfrm rot="12403155">
                <a:off x="2797391" y="3474098"/>
                <a:ext cx="287687" cy="408008"/>
              </a:xfrm>
              <a:prstGeom prst="flowChartOnlineStorag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ja-JP">
                  <a:solidFill>
                    <a:srgbClr val="FFFFFF"/>
                  </a:solidFill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53" name="Flowchart: Stored Data 152">
                <a:extLst>
                  <a:ext uri="{FF2B5EF4-FFF2-40B4-BE49-F238E27FC236}">
                    <a16:creationId xmlns:a16="http://schemas.microsoft.com/office/drawing/2014/main" id="{81BD395D-BEF3-4A57-A6C5-FECACBFA3CA6}"/>
                  </a:ext>
                </a:extLst>
              </p:cNvPr>
              <p:cNvSpPr/>
              <p:nvPr/>
            </p:nvSpPr>
            <p:spPr>
              <a:xfrm rot="20416186">
                <a:off x="2006250" y="3462920"/>
                <a:ext cx="287687" cy="435952"/>
              </a:xfrm>
              <a:prstGeom prst="flowChartOnlineStorag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ja-JP">
                  <a:solidFill>
                    <a:srgbClr val="FFFFFF"/>
                  </a:solidFill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991CBD31-0B74-47AA-AD55-DDAC1DA28A2D}"/>
                  </a:ext>
                </a:extLst>
              </p:cNvPr>
              <p:cNvSpPr/>
              <p:nvPr/>
            </p:nvSpPr>
            <p:spPr>
              <a:xfrm>
                <a:off x="2093584" y="3569118"/>
                <a:ext cx="873336" cy="5359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ja-JP">
                  <a:solidFill>
                    <a:srgbClr val="FFFFFF"/>
                  </a:solidFill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9729C246-69F4-44B6-B388-F1240AD8DE29}"/>
                  </a:ext>
                </a:extLst>
              </p:cNvPr>
              <p:cNvSpPr/>
              <p:nvPr/>
            </p:nvSpPr>
            <p:spPr>
              <a:xfrm>
                <a:off x="2293938" y="3502046"/>
                <a:ext cx="472629" cy="475074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ja-JP" dirty="0">
                  <a:solidFill>
                    <a:srgbClr val="FFFFFF"/>
                  </a:solidFill>
                  <a:ea typeface="游ゴシック" panose="020B0400000000000000" pitchFamily="34" charset="-128"/>
                </a:endParaRPr>
              </a:p>
            </p:txBody>
          </p:sp>
          <p:pic>
            <p:nvPicPr>
              <p:cNvPr id="156" name="Picture 2">
                <a:extLst>
                  <a:ext uri="{FF2B5EF4-FFF2-40B4-BE49-F238E27FC236}">
                    <a16:creationId xmlns:a16="http://schemas.microsoft.com/office/drawing/2014/main" id="{BA3173F3-D46F-4D15-BB2F-EB02617D25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9093" y="2873977"/>
                <a:ext cx="609600" cy="8789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7" name="Picture 3">
                <a:extLst>
                  <a:ext uri="{FF2B5EF4-FFF2-40B4-BE49-F238E27FC236}">
                    <a16:creationId xmlns:a16="http://schemas.microsoft.com/office/drawing/2014/main" id="{D71DD292-2021-49E9-9C31-4B64C4A2AF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7236" y="2765397"/>
                <a:ext cx="375290" cy="672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B2F0975B-2D84-4EA6-8E96-CA1B9C73547C}"/>
                </a:ext>
              </a:extLst>
            </p:cNvPr>
            <p:cNvSpPr/>
            <p:nvPr/>
          </p:nvSpPr>
          <p:spPr>
            <a:xfrm rot="5400000">
              <a:off x="5186579" y="5506179"/>
              <a:ext cx="348943" cy="356621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ja-JP">
                <a:solidFill>
                  <a:srgbClr val="FFFFFF"/>
                </a:solidFill>
                <a:ea typeface="游ゴシック" panose="020B0400000000000000" pitchFamily="34" charset="-128"/>
              </a:endParaRPr>
            </a:p>
          </p:txBody>
        </p:sp>
        <p:sp>
          <p:nvSpPr>
            <p:cNvPr id="149" name="Moon 148">
              <a:extLst>
                <a:ext uri="{FF2B5EF4-FFF2-40B4-BE49-F238E27FC236}">
                  <a16:creationId xmlns:a16="http://schemas.microsoft.com/office/drawing/2014/main" id="{48E7B227-9F3F-4312-91E4-4B1A1A3E5F55}"/>
                </a:ext>
              </a:extLst>
            </p:cNvPr>
            <p:cNvSpPr/>
            <p:nvPr/>
          </p:nvSpPr>
          <p:spPr>
            <a:xfrm>
              <a:off x="4975468" y="5464088"/>
              <a:ext cx="187694" cy="456801"/>
            </a:xfrm>
            <a:prstGeom prst="moon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ja-JP">
                <a:solidFill>
                  <a:srgbClr val="FFFFFF"/>
                </a:solidFill>
                <a:ea typeface="游ゴシック" panose="020B0400000000000000" pitchFamily="34" charset="-128"/>
              </a:endParaRPr>
            </a:p>
          </p:txBody>
        </p:sp>
      </p:grpSp>
      <p:sp>
        <p:nvSpPr>
          <p:cNvPr id="173" name="object 254"/>
          <p:cNvSpPr txBox="1"/>
          <p:nvPr/>
        </p:nvSpPr>
        <p:spPr>
          <a:xfrm>
            <a:off x="3037191" y="1383430"/>
            <a:ext cx="930743" cy="9496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GB" sz="12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MCS </a:t>
            </a:r>
            <a:r>
              <a:rPr lang="en-GB" sz="12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Scan GR at the receiving area </a:t>
            </a:r>
            <a:endParaRPr lang="en-GB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05"/>
              </a:spcBef>
            </a:pPr>
            <a:endParaRPr sz="1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4" name="Group 297">
            <a:extLst>
              <a:ext uri="{FF2B5EF4-FFF2-40B4-BE49-F238E27FC236}">
                <a16:creationId xmlns:a16="http://schemas.microsoft.com/office/drawing/2014/main" id="{CEAFC108-9FDC-4651-96E7-B531FDCD9A70}"/>
              </a:ext>
            </a:extLst>
          </p:cNvPr>
          <p:cNvGrpSpPr>
            <a:grpSpLocks/>
          </p:cNvGrpSpPr>
          <p:nvPr/>
        </p:nvGrpSpPr>
        <p:grpSpPr bwMode="auto">
          <a:xfrm rot="21433531">
            <a:off x="3662276" y="1770584"/>
            <a:ext cx="334720" cy="451799"/>
            <a:chOff x="4239272" y="4596799"/>
            <a:chExt cx="1499664" cy="1866627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D9A5B5A4-BE57-4FA6-8B91-A567F1E32C84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055790" y="4780281"/>
              <a:ext cx="1866627" cy="1499664"/>
              <a:chOff x="1907236" y="2765397"/>
              <a:chExt cx="1511457" cy="1339701"/>
            </a:xfrm>
          </p:grpSpPr>
          <p:sp>
            <p:nvSpPr>
              <p:cNvPr id="178" name="Flowchart: Stored Data 177">
                <a:extLst>
                  <a:ext uri="{FF2B5EF4-FFF2-40B4-BE49-F238E27FC236}">
                    <a16:creationId xmlns:a16="http://schemas.microsoft.com/office/drawing/2014/main" id="{5833FF20-0F7E-4F46-A68A-1AE13C2864D8}"/>
                  </a:ext>
                </a:extLst>
              </p:cNvPr>
              <p:cNvSpPr/>
              <p:nvPr/>
            </p:nvSpPr>
            <p:spPr>
              <a:xfrm rot="11106135" flipH="1">
                <a:off x="2006250" y="3149929"/>
                <a:ext cx="148979" cy="402417"/>
              </a:xfrm>
              <a:prstGeom prst="flowChartOnlineStorage">
                <a:avLst/>
              </a:prstGeom>
              <a:solidFill>
                <a:srgbClr val="DEC87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ja-JP">
                  <a:solidFill>
                    <a:srgbClr val="FFFFFF"/>
                  </a:solidFill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79" name="Flowchart: Stored Data 178">
                <a:extLst>
                  <a:ext uri="{FF2B5EF4-FFF2-40B4-BE49-F238E27FC236}">
                    <a16:creationId xmlns:a16="http://schemas.microsoft.com/office/drawing/2014/main" id="{465A5449-AAC7-4807-B449-1CB6A0C377C6}"/>
                  </a:ext>
                </a:extLst>
              </p:cNvPr>
              <p:cNvSpPr/>
              <p:nvPr/>
            </p:nvSpPr>
            <p:spPr>
              <a:xfrm rot="11106135">
                <a:off x="2966919" y="3177877"/>
                <a:ext cx="169532" cy="402417"/>
              </a:xfrm>
              <a:prstGeom prst="flowChartOnlineStorage">
                <a:avLst/>
              </a:prstGeom>
              <a:solidFill>
                <a:srgbClr val="DEC87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ja-JP">
                  <a:solidFill>
                    <a:srgbClr val="FFFFFF"/>
                  </a:solidFill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180" name="Flowchart: Stored Data 179">
                <a:extLst>
                  <a:ext uri="{FF2B5EF4-FFF2-40B4-BE49-F238E27FC236}">
                    <a16:creationId xmlns:a16="http://schemas.microsoft.com/office/drawing/2014/main" id="{B2FCE6FD-60A1-46FF-8708-F541CFE1BB5A}"/>
                  </a:ext>
                </a:extLst>
              </p:cNvPr>
              <p:cNvSpPr/>
              <p:nvPr/>
            </p:nvSpPr>
            <p:spPr>
              <a:xfrm rot="12403155">
                <a:off x="2797391" y="3474098"/>
                <a:ext cx="287687" cy="408008"/>
              </a:xfrm>
              <a:prstGeom prst="flowChartOnlineStorag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ja-JP">
                  <a:solidFill>
                    <a:srgbClr val="FFFFFF"/>
                  </a:solidFill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81" name="Flowchart: Stored Data 180">
                <a:extLst>
                  <a:ext uri="{FF2B5EF4-FFF2-40B4-BE49-F238E27FC236}">
                    <a16:creationId xmlns:a16="http://schemas.microsoft.com/office/drawing/2014/main" id="{81BD395D-BEF3-4A57-A6C5-FECACBFA3CA6}"/>
                  </a:ext>
                </a:extLst>
              </p:cNvPr>
              <p:cNvSpPr/>
              <p:nvPr/>
            </p:nvSpPr>
            <p:spPr>
              <a:xfrm rot="20416186">
                <a:off x="2006250" y="3462920"/>
                <a:ext cx="287687" cy="435952"/>
              </a:xfrm>
              <a:prstGeom prst="flowChartOnlineStorag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ja-JP">
                  <a:solidFill>
                    <a:srgbClr val="FFFFFF"/>
                  </a:solidFill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991CBD31-0B74-47AA-AD55-DDAC1DA28A2D}"/>
                  </a:ext>
                </a:extLst>
              </p:cNvPr>
              <p:cNvSpPr/>
              <p:nvPr/>
            </p:nvSpPr>
            <p:spPr>
              <a:xfrm>
                <a:off x="2093584" y="3569118"/>
                <a:ext cx="873336" cy="5359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ja-JP">
                  <a:solidFill>
                    <a:srgbClr val="FFFFFF"/>
                  </a:solidFill>
                  <a:ea typeface="游ゴシック" panose="020B0400000000000000" pitchFamily="34" charset="-128"/>
                </a:endParaRPr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9729C246-69F4-44B6-B388-F1240AD8DE29}"/>
                  </a:ext>
                </a:extLst>
              </p:cNvPr>
              <p:cNvSpPr/>
              <p:nvPr/>
            </p:nvSpPr>
            <p:spPr>
              <a:xfrm>
                <a:off x="2293938" y="3502046"/>
                <a:ext cx="472629" cy="475074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ja-JP" dirty="0">
                  <a:solidFill>
                    <a:srgbClr val="FFFFFF"/>
                  </a:solidFill>
                  <a:ea typeface="游ゴシック" panose="020B0400000000000000" pitchFamily="34" charset="-128"/>
                </a:endParaRPr>
              </a:p>
            </p:txBody>
          </p:sp>
          <p:pic>
            <p:nvPicPr>
              <p:cNvPr id="184" name="Picture 2">
                <a:extLst>
                  <a:ext uri="{FF2B5EF4-FFF2-40B4-BE49-F238E27FC236}">
                    <a16:creationId xmlns:a16="http://schemas.microsoft.com/office/drawing/2014/main" id="{BA3173F3-D46F-4D15-BB2F-EB02617D25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9093" y="2873977"/>
                <a:ext cx="609600" cy="8789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" name="Picture 3">
                <a:extLst>
                  <a:ext uri="{FF2B5EF4-FFF2-40B4-BE49-F238E27FC236}">
                    <a16:creationId xmlns:a16="http://schemas.microsoft.com/office/drawing/2014/main" id="{D71DD292-2021-49E9-9C31-4B64C4A2AF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7236" y="2765397"/>
                <a:ext cx="375290" cy="672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B2F0975B-2D84-4EA6-8E96-CA1B9C73547C}"/>
                </a:ext>
              </a:extLst>
            </p:cNvPr>
            <p:cNvSpPr/>
            <p:nvPr/>
          </p:nvSpPr>
          <p:spPr>
            <a:xfrm rot="5400000">
              <a:off x="5186579" y="5506179"/>
              <a:ext cx="348943" cy="356621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ja-JP">
                <a:solidFill>
                  <a:srgbClr val="FFFFFF"/>
                </a:solidFill>
                <a:ea typeface="游ゴシック" panose="020B0400000000000000" pitchFamily="34" charset="-128"/>
              </a:endParaRPr>
            </a:p>
          </p:txBody>
        </p:sp>
        <p:sp>
          <p:nvSpPr>
            <p:cNvPr id="177" name="Moon 176">
              <a:extLst>
                <a:ext uri="{FF2B5EF4-FFF2-40B4-BE49-F238E27FC236}">
                  <a16:creationId xmlns:a16="http://schemas.microsoft.com/office/drawing/2014/main" id="{48E7B227-9F3F-4312-91E4-4B1A1A3E5F55}"/>
                </a:ext>
              </a:extLst>
            </p:cNvPr>
            <p:cNvSpPr/>
            <p:nvPr/>
          </p:nvSpPr>
          <p:spPr>
            <a:xfrm>
              <a:off x="4975468" y="5464088"/>
              <a:ext cx="187694" cy="456801"/>
            </a:xfrm>
            <a:prstGeom prst="moon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ja-JP">
                <a:solidFill>
                  <a:srgbClr val="FFFFFF"/>
                </a:solidFill>
                <a:ea typeface="游ゴシック" panose="020B0400000000000000" pitchFamily="34" charset="-128"/>
              </a:endParaRPr>
            </a:p>
          </p:txBody>
        </p:sp>
      </p:grpSp>
      <p:pic>
        <p:nvPicPr>
          <p:cNvPr id="222" name="Picture 2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88415" y="1991010"/>
            <a:ext cx="178372" cy="293789"/>
          </a:xfrm>
          <a:prstGeom prst="rect">
            <a:avLst/>
          </a:prstGeom>
        </p:spPr>
      </p:pic>
      <p:sp>
        <p:nvSpPr>
          <p:cNvPr id="223" name="二等辺三角形 7172">
            <a:extLst>
              <a:ext uri="{FF2B5EF4-FFF2-40B4-BE49-F238E27FC236}">
                <a16:creationId xmlns:a16="http://schemas.microsoft.com/office/drawing/2014/main" id="{93C2B0DD-7466-4184-90ED-BF9AA1374C73}"/>
              </a:ext>
            </a:extLst>
          </p:cNvPr>
          <p:cNvSpPr>
            <a:spLocks noChangeArrowheads="1"/>
          </p:cNvSpPr>
          <p:nvPr/>
        </p:nvSpPr>
        <p:spPr bwMode="auto">
          <a:xfrm rot="3833188">
            <a:off x="3426390" y="1981807"/>
            <a:ext cx="121969" cy="318918"/>
          </a:xfrm>
          <a:prstGeom prst="triangle">
            <a:avLst>
              <a:gd name="adj" fmla="val 92281"/>
            </a:avLst>
          </a:prstGeom>
          <a:solidFill>
            <a:srgbClr val="00B0F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SG" altLang="en-US" sz="1351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5" name="二等辺三角形 7172">
            <a:extLst>
              <a:ext uri="{FF2B5EF4-FFF2-40B4-BE49-F238E27FC236}">
                <a16:creationId xmlns:a16="http://schemas.microsoft.com/office/drawing/2014/main" id="{93C2B0DD-7466-4184-90ED-BF9AA1374C73}"/>
              </a:ext>
            </a:extLst>
          </p:cNvPr>
          <p:cNvSpPr>
            <a:spLocks noChangeArrowheads="1"/>
          </p:cNvSpPr>
          <p:nvPr/>
        </p:nvSpPr>
        <p:spPr bwMode="auto">
          <a:xfrm rot="6032834">
            <a:off x="3575275" y="2343570"/>
            <a:ext cx="376923" cy="152343"/>
          </a:xfrm>
          <a:prstGeom prst="triangle">
            <a:avLst>
              <a:gd name="adj" fmla="val 92281"/>
            </a:avLst>
          </a:prstGeom>
          <a:solidFill>
            <a:srgbClr val="00B0F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SG" altLang="en-US" sz="1351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26" name="Picture 225">
            <a:extLst>
              <a:ext uri="{FF2B5EF4-FFF2-40B4-BE49-F238E27FC236}">
                <a16:creationId xmlns:a16="http://schemas.microsoft.com/office/drawing/2014/main" id="{36F9510E-0C3B-4AF0-B072-8D2087EE2A93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134" y="2677112"/>
            <a:ext cx="170107" cy="163243"/>
          </a:xfrm>
          <a:prstGeom prst="rect">
            <a:avLst/>
          </a:prstGeom>
          <a:ln w="9525">
            <a:solidFill>
              <a:srgbClr val="FF0000"/>
            </a:solidFill>
          </a:ln>
        </p:spPr>
      </p:pic>
      <p:sp>
        <p:nvSpPr>
          <p:cNvPr id="227" name="object 254"/>
          <p:cNvSpPr txBox="1"/>
          <p:nvPr/>
        </p:nvSpPr>
        <p:spPr>
          <a:xfrm>
            <a:off x="3085566" y="2887355"/>
            <a:ext cx="939779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12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Fix </a:t>
            </a:r>
            <a:r>
              <a:rPr lang="en-GB" sz="12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location </a:t>
            </a:r>
          </a:p>
        </p:txBody>
      </p:sp>
      <p:pic>
        <p:nvPicPr>
          <p:cNvPr id="228" name="Picture 227">
            <a:extLst>
              <a:ext uri="{FF2B5EF4-FFF2-40B4-BE49-F238E27FC236}">
                <a16:creationId xmlns:a16="http://schemas.microsoft.com/office/drawing/2014/main" id="{0CAD1EA5-3CDC-45F9-AD86-6BB39EAF224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46541" y="2336664"/>
            <a:ext cx="1791589" cy="872849"/>
          </a:xfrm>
          <a:prstGeom prst="rect">
            <a:avLst/>
          </a:prstGeom>
        </p:spPr>
      </p:pic>
      <p:pic>
        <p:nvPicPr>
          <p:cNvPr id="230" name="Picture 229">
            <a:extLst>
              <a:ext uri="{FF2B5EF4-FFF2-40B4-BE49-F238E27FC236}">
                <a16:creationId xmlns:a16="http://schemas.microsoft.com/office/drawing/2014/main" id="{8507B498-A880-4E44-B2E9-C6CF113B76A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9455" y="2420499"/>
            <a:ext cx="1073397" cy="78005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31" name="Picture 230">
            <a:extLst>
              <a:ext uri="{FF2B5EF4-FFF2-40B4-BE49-F238E27FC236}">
                <a16:creationId xmlns:a16="http://schemas.microsoft.com/office/drawing/2014/main" id="{F8F0E0F6-BAF3-417B-A0BF-E1607E9DE7B2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6019" b="88704" l="28958" r="71823"/>
                    </a14:imgEffect>
                  </a14:imgLayer>
                </a14:imgProps>
              </a:ext>
            </a:extLst>
          </a:blip>
          <a:srcRect l="27856" t="8121" r="27299" b="12294"/>
          <a:stretch/>
        </p:blipFill>
        <p:spPr>
          <a:xfrm>
            <a:off x="5050997" y="2352228"/>
            <a:ext cx="513267" cy="451280"/>
          </a:xfrm>
          <a:prstGeom prst="rect">
            <a:avLst/>
          </a:prstGeom>
        </p:spPr>
      </p:pic>
      <p:grpSp>
        <p:nvGrpSpPr>
          <p:cNvPr id="232" name="Group 231">
            <a:extLst>
              <a:ext uri="{FF2B5EF4-FFF2-40B4-BE49-F238E27FC236}">
                <a16:creationId xmlns:a16="http://schemas.microsoft.com/office/drawing/2014/main" id="{7C932577-F12B-43C7-99BD-6DE8AB06A6B8}"/>
              </a:ext>
            </a:extLst>
          </p:cNvPr>
          <p:cNvGrpSpPr/>
          <p:nvPr/>
        </p:nvGrpSpPr>
        <p:grpSpPr>
          <a:xfrm>
            <a:off x="4679975" y="1579459"/>
            <a:ext cx="897939" cy="637185"/>
            <a:chOff x="637332" y="681479"/>
            <a:chExt cx="997154" cy="1283804"/>
          </a:xfrm>
        </p:grpSpPr>
        <p:sp>
          <p:nvSpPr>
            <p:cNvPr id="233" name="Freeform: Shape 96">
              <a:extLst>
                <a:ext uri="{FF2B5EF4-FFF2-40B4-BE49-F238E27FC236}">
                  <a16:creationId xmlns:a16="http://schemas.microsoft.com/office/drawing/2014/main" id="{709EC557-1FAF-4504-B965-A0917F38C80F}"/>
                </a:ext>
              </a:extLst>
            </p:cNvPr>
            <p:cNvSpPr/>
            <p:nvPr/>
          </p:nvSpPr>
          <p:spPr>
            <a:xfrm>
              <a:off x="637332" y="1531367"/>
              <a:ext cx="997154" cy="433916"/>
            </a:xfrm>
            <a:custGeom>
              <a:avLst/>
              <a:gdLst>
                <a:gd name="connsiteX0" fmla="*/ 0 w 1778000"/>
                <a:gd name="connsiteY0" fmla="*/ 433916 h 433916"/>
                <a:gd name="connsiteX1" fmla="*/ 433916 w 1778000"/>
                <a:gd name="connsiteY1" fmla="*/ 0 h 433916"/>
                <a:gd name="connsiteX2" fmla="*/ 1778000 w 1778000"/>
                <a:gd name="connsiteY2" fmla="*/ 0 h 433916"/>
                <a:gd name="connsiteX3" fmla="*/ 1335616 w 1778000"/>
                <a:gd name="connsiteY3" fmla="*/ 433916 h 433916"/>
                <a:gd name="connsiteX4" fmla="*/ 0 w 1778000"/>
                <a:gd name="connsiteY4" fmla="*/ 433916 h 433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433916">
                  <a:moveTo>
                    <a:pt x="0" y="433916"/>
                  </a:moveTo>
                  <a:lnTo>
                    <a:pt x="433916" y="0"/>
                  </a:lnTo>
                  <a:lnTo>
                    <a:pt x="1778000" y="0"/>
                  </a:lnTo>
                  <a:lnTo>
                    <a:pt x="1335616" y="433916"/>
                  </a:lnTo>
                  <a:lnTo>
                    <a:pt x="0" y="43391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7CDD327-7F28-415E-8E8C-6F30044F25A5}"/>
                </a:ext>
              </a:extLst>
            </p:cNvPr>
            <p:cNvGrpSpPr/>
            <p:nvPr/>
          </p:nvGrpSpPr>
          <p:grpSpPr>
            <a:xfrm>
              <a:off x="949299" y="681479"/>
              <a:ext cx="593075" cy="1201275"/>
              <a:chOff x="910006" y="423466"/>
              <a:chExt cx="1119902" cy="2268363"/>
            </a:xfrm>
          </p:grpSpPr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7C82E311-9996-4D30-ACF6-249677981C45}"/>
                  </a:ext>
                </a:extLst>
              </p:cNvPr>
              <p:cNvGrpSpPr/>
              <p:nvPr/>
            </p:nvGrpSpPr>
            <p:grpSpPr>
              <a:xfrm>
                <a:off x="910006" y="423466"/>
                <a:ext cx="1119902" cy="2268363"/>
                <a:chOff x="910006" y="423466"/>
                <a:chExt cx="1119902" cy="2268363"/>
              </a:xfrm>
            </p:grpSpPr>
            <p:sp>
              <p:nvSpPr>
                <p:cNvPr id="237" name="Cube 236">
                  <a:extLst>
                    <a:ext uri="{FF2B5EF4-FFF2-40B4-BE49-F238E27FC236}">
                      <a16:creationId xmlns:a16="http://schemas.microsoft.com/office/drawing/2014/main" id="{344F30A2-6D36-46DD-A39A-E9DC8A227273}"/>
                    </a:ext>
                  </a:extLst>
                </p:cNvPr>
                <p:cNvSpPr/>
                <p:nvPr/>
              </p:nvSpPr>
              <p:spPr>
                <a:xfrm>
                  <a:off x="1320993" y="1602769"/>
                  <a:ext cx="708913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Cube 237">
                  <a:extLst>
                    <a:ext uri="{FF2B5EF4-FFF2-40B4-BE49-F238E27FC236}">
                      <a16:creationId xmlns:a16="http://schemas.microsoft.com/office/drawing/2014/main" id="{0A6A9D82-8D27-4451-9831-3BEB1C1C1965}"/>
                    </a:ext>
                  </a:extLst>
                </p:cNvPr>
                <p:cNvSpPr/>
                <p:nvPr/>
              </p:nvSpPr>
              <p:spPr>
                <a:xfrm>
                  <a:off x="1115508" y="1787704"/>
                  <a:ext cx="708913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Cube 238">
                  <a:extLst>
                    <a:ext uri="{FF2B5EF4-FFF2-40B4-BE49-F238E27FC236}">
                      <a16:creationId xmlns:a16="http://schemas.microsoft.com/office/drawing/2014/main" id="{6D4AFB20-F166-4A45-97E3-3CAD7C468332}"/>
                    </a:ext>
                  </a:extLst>
                </p:cNvPr>
                <p:cNvSpPr/>
                <p:nvPr/>
              </p:nvSpPr>
              <p:spPr>
                <a:xfrm>
                  <a:off x="910006" y="1982914"/>
                  <a:ext cx="708915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Cube 239">
                  <a:extLst>
                    <a:ext uri="{FF2B5EF4-FFF2-40B4-BE49-F238E27FC236}">
                      <a16:creationId xmlns:a16="http://schemas.microsoft.com/office/drawing/2014/main" id="{FBC5824C-A81F-4240-82EF-307F64638C28}"/>
                    </a:ext>
                  </a:extLst>
                </p:cNvPr>
                <p:cNvSpPr/>
                <p:nvPr/>
              </p:nvSpPr>
              <p:spPr>
                <a:xfrm>
                  <a:off x="1320992" y="990995"/>
                  <a:ext cx="708912" cy="708914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Cube 240">
                  <a:extLst>
                    <a:ext uri="{FF2B5EF4-FFF2-40B4-BE49-F238E27FC236}">
                      <a16:creationId xmlns:a16="http://schemas.microsoft.com/office/drawing/2014/main" id="{0032B5A2-20BD-43ED-973F-0E3B30A5D366}"/>
                    </a:ext>
                  </a:extLst>
                </p:cNvPr>
                <p:cNvSpPr/>
                <p:nvPr/>
              </p:nvSpPr>
              <p:spPr>
                <a:xfrm>
                  <a:off x="1125772" y="1212352"/>
                  <a:ext cx="708913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42" name="Cube 241">
                  <a:extLst>
                    <a:ext uri="{FF2B5EF4-FFF2-40B4-BE49-F238E27FC236}">
                      <a16:creationId xmlns:a16="http://schemas.microsoft.com/office/drawing/2014/main" id="{567729B2-651E-4BB5-922B-4A562C21CCFB}"/>
                    </a:ext>
                  </a:extLst>
                </p:cNvPr>
                <p:cNvSpPr/>
                <p:nvPr/>
              </p:nvSpPr>
              <p:spPr>
                <a:xfrm>
                  <a:off x="920284" y="1407559"/>
                  <a:ext cx="708915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Cube 242">
                  <a:extLst>
                    <a:ext uri="{FF2B5EF4-FFF2-40B4-BE49-F238E27FC236}">
                      <a16:creationId xmlns:a16="http://schemas.microsoft.com/office/drawing/2014/main" id="{74C393DF-5090-4DAA-82FB-A37B80258462}"/>
                    </a:ext>
                  </a:extLst>
                </p:cNvPr>
                <p:cNvSpPr/>
                <p:nvPr/>
              </p:nvSpPr>
              <p:spPr>
                <a:xfrm>
                  <a:off x="1320992" y="423466"/>
                  <a:ext cx="708916" cy="708914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44" name="Cube 243">
                  <a:extLst>
                    <a:ext uri="{FF2B5EF4-FFF2-40B4-BE49-F238E27FC236}">
                      <a16:creationId xmlns:a16="http://schemas.microsoft.com/office/drawing/2014/main" id="{25942B4F-2C27-49D0-ACF7-BB98B0EBA147}"/>
                    </a:ext>
                  </a:extLst>
                </p:cNvPr>
                <p:cNvSpPr/>
                <p:nvPr/>
              </p:nvSpPr>
              <p:spPr>
                <a:xfrm>
                  <a:off x="1133443" y="631862"/>
                  <a:ext cx="708916" cy="708914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36" name="Cube 235">
                <a:extLst>
                  <a:ext uri="{FF2B5EF4-FFF2-40B4-BE49-F238E27FC236}">
                    <a16:creationId xmlns:a16="http://schemas.microsoft.com/office/drawing/2014/main" id="{32FFA1CC-401B-4FA6-AD01-32498011D90D}"/>
                  </a:ext>
                </a:extLst>
              </p:cNvPr>
              <p:cNvSpPr/>
              <p:nvPr/>
            </p:nvSpPr>
            <p:spPr>
              <a:xfrm>
                <a:off x="920911" y="831944"/>
                <a:ext cx="708918" cy="708916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81" name="Picture 28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95962" y="1556412"/>
            <a:ext cx="178372" cy="293789"/>
          </a:xfrm>
          <a:prstGeom prst="rect">
            <a:avLst/>
          </a:prstGeom>
        </p:spPr>
      </p:pic>
      <p:sp>
        <p:nvSpPr>
          <p:cNvPr id="282" name="TextBox 281">
            <a:extLst>
              <a:ext uri="{FF2B5EF4-FFF2-40B4-BE49-F238E27FC236}">
                <a16:creationId xmlns:a16="http://schemas.microsoft.com/office/drawing/2014/main" id="{4F177951-C0DC-46A2-82EC-3927F29976E0}"/>
              </a:ext>
            </a:extLst>
          </p:cNvPr>
          <p:cNvSpPr txBox="1"/>
          <p:nvPr/>
        </p:nvSpPr>
        <p:spPr>
          <a:xfrm>
            <a:off x="4179401" y="1281364"/>
            <a:ext cx="2015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033CC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MCS Scan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100% box</a:t>
            </a:r>
          </a:p>
        </p:txBody>
      </p:sp>
      <p:sp>
        <p:nvSpPr>
          <p:cNvPr id="283" name="二等辺三角形 7172">
            <a:extLst>
              <a:ext uri="{FF2B5EF4-FFF2-40B4-BE49-F238E27FC236}">
                <a16:creationId xmlns:a16="http://schemas.microsoft.com/office/drawing/2014/main" id="{29C25568-AA49-4D5A-A6CA-2C43A19B311A}"/>
              </a:ext>
            </a:extLst>
          </p:cNvPr>
          <p:cNvSpPr>
            <a:spLocks noChangeArrowheads="1"/>
          </p:cNvSpPr>
          <p:nvPr/>
        </p:nvSpPr>
        <p:spPr bwMode="auto">
          <a:xfrm rot="17236270" flipH="1">
            <a:off x="4760942" y="1357474"/>
            <a:ext cx="118252" cy="492536"/>
          </a:xfrm>
          <a:prstGeom prst="triangle">
            <a:avLst>
              <a:gd name="adj" fmla="val 92281"/>
            </a:avLst>
          </a:prstGeom>
          <a:solidFill>
            <a:srgbClr val="00B0F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SG" altLang="en-US" sz="1351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84" name="Connector: Elbow 223">
            <a:extLst>
              <a:ext uri="{FF2B5EF4-FFF2-40B4-BE49-F238E27FC236}">
                <a16:creationId xmlns:a16="http://schemas.microsoft.com/office/drawing/2014/main" id="{8EE191A8-A2C2-4C18-B620-447CAB542A9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40971" y="2061385"/>
            <a:ext cx="700758" cy="379001"/>
          </a:xfrm>
          <a:prstGeom prst="bentConnector2">
            <a:avLst/>
          </a:prstGeom>
          <a:ln>
            <a:solidFill>
              <a:srgbClr val="0033CC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AutoShape 42">
            <a:extLst>
              <a:ext uri="{FF2B5EF4-FFF2-40B4-BE49-F238E27FC236}">
                <a16:creationId xmlns:a16="http://schemas.microsoft.com/office/drawing/2014/main" id="{20F6641D-3234-4CFF-B9E8-9222C5F64F30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3741404" y="2141857"/>
            <a:ext cx="1168229" cy="265281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>
            <a:noFill/>
          </a:ln>
          <a:effectLst/>
          <a:extLst/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ja-JP" altLang="en-US" sz="1200">
              <a:solidFill>
                <a:schemeClr val="bg1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8285BBB6-532C-4BB4-A670-DB2961D0EB78}"/>
              </a:ext>
            </a:extLst>
          </p:cNvPr>
          <p:cNvCxnSpPr>
            <a:cxnSpLocks/>
          </p:cNvCxnSpPr>
          <p:nvPr/>
        </p:nvCxnSpPr>
        <p:spPr>
          <a:xfrm>
            <a:off x="5566229" y="2597585"/>
            <a:ext cx="224971" cy="0"/>
          </a:xfrm>
          <a:prstGeom prst="straightConnector1">
            <a:avLst/>
          </a:prstGeom>
          <a:ln>
            <a:solidFill>
              <a:srgbClr val="0033CC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>
            <a:extLst>
              <a:ext uri="{FF2B5EF4-FFF2-40B4-BE49-F238E27FC236}">
                <a16:creationId xmlns:a16="http://schemas.microsoft.com/office/drawing/2014/main" id="{D4ACBBC1-AF96-4138-B3AD-7FF51CEC9FAD}"/>
              </a:ext>
            </a:extLst>
          </p:cNvPr>
          <p:cNvSpPr/>
          <p:nvPr/>
        </p:nvSpPr>
        <p:spPr>
          <a:xfrm>
            <a:off x="4534346" y="2196572"/>
            <a:ext cx="11044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solidFill>
                  <a:prstClr val="black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D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irect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print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90" name="Picture 289">
            <a:extLst>
              <a:ext uri="{FF2B5EF4-FFF2-40B4-BE49-F238E27FC236}">
                <a16:creationId xmlns:a16="http://schemas.microsoft.com/office/drawing/2014/main" id="{7D0F4538-36DA-40AD-AF7F-CF2C920DE0C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57" y="2474223"/>
            <a:ext cx="261595" cy="218663"/>
          </a:xfrm>
          <a:prstGeom prst="rect">
            <a:avLst/>
          </a:prstGeom>
          <a:ln w="9525">
            <a:solidFill>
              <a:srgbClr val="FF0000"/>
            </a:solidFill>
          </a:ln>
        </p:spPr>
      </p:pic>
      <p:grpSp>
        <p:nvGrpSpPr>
          <p:cNvPr id="291" name="Group 297">
            <a:extLst>
              <a:ext uri="{FF2B5EF4-FFF2-40B4-BE49-F238E27FC236}">
                <a16:creationId xmlns:a16="http://schemas.microsoft.com/office/drawing/2014/main" id="{5DF3FF57-2C1F-424E-BED4-FA1F73948E76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8360238" y="1262519"/>
            <a:ext cx="438241" cy="497870"/>
            <a:chOff x="4239272" y="4596799"/>
            <a:chExt cx="1499664" cy="1866627"/>
          </a:xfrm>
        </p:grpSpPr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2C420DD9-6FF8-4641-8905-54B3BF7AA1B0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055790" y="4780281"/>
              <a:ext cx="1866627" cy="1499664"/>
              <a:chOff x="1907236" y="2765397"/>
              <a:chExt cx="1511457" cy="1339701"/>
            </a:xfrm>
          </p:grpSpPr>
          <p:sp>
            <p:nvSpPr>
              <p:cNvPr id="295" name="Flowchart: Stored Data 294">
                <a:extLst>
                  <a:ext uri="{FF2B5EF4-FFF2-40B4-BE49-F238E27FC236}">
                    <a16:creationId xmlns:a16="http://schemas.microsoft.com/office/drawing/2014/main" id="{FE61A7FB-2BAA-4827-ACDC-B606F4B0859B}"/>
                  </a:ext>
                </a:extLst>
              </p:cNvPr>
              <p:cNvSpPr/>
              <p:nvPr/>
            </p:nvSpPr>
            <p:spPr>
              <a:xfrm rot="11106135" flipH="1">
                <a:off x="2006250" y="3149929"/>
                <a:ext cx="148979" cy="402417"/>
              </a:xfrm>
              <a:prstGeom prst="flowChartOnlineStorage">
                <a:avLst/>
              </a:prstGeom>
              <a:solidFill>
                <a:srgbClr val="DEC87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ja-JP">
                  <a:solidFill>
                    <a:srgbClr val="FFFFFF"/>
                  </a:solidFill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96" name="Flowchart: Stored Data 295">
                <a:extLst>
                  <a:ext uri="{FF2B5EF4-FFF2-40B4-BE49-F238E27FC236}">
                    <a16:creationId xmlns:a16="http://schemas.microsoft.com/office/drawing/2014/main" id="{0DB34BCE-C079-45F8-9530-D4D100E947EA}"/>
                  </a:ext>
                </a:extLst>
              </p:cNvPr>
              <p:cNvSpPr/>
              <p:nvPr/>
            </p:nvSpPr>
            <p:spPr>
              <a:xfrm rot="11106135">
                <a:off x="2966919" y="3177877"/>
                <a:ext cx="169532" cy="402417"/>
              </a:xfrm>
              <a:prstGeom prst="flowChartOnlineStorage">
                <a:avLst/>
              </a:prstGeom>
              <a:solidFill>
                <a:srgbClr val="DEC87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ja-JP">
                  <a:solidFill>
                    <a:srgbClr val="FFFFFF"/>
                  </a:solidFill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297" name="Flowchart: Stored Data 296">
                <a:extLst>
                  <a:ext uri="{FF2B5EF4-FFF2-40B4-BE49-F238E27FC236}">
                    <a16:creationId xmlns:a16="http://schemas.microsoft.com/office/drawing/2014/main" id="{76897F2F-0668-4B95-93B6-345B6C984D17}"/>
                  </a:ext>
                </a:extLst>
              </p:cNvPr>
              <p:cNvSpPr/>
              <p:nvPr/>
            </p:nvSpPr>
            <p:spPr>
              <a:xfrm rot="12403155">
                <a:off x="2797391" y="3474098"/>
                <a:ext cx="287687" cy="408008"/>
              </a:xfrm>
              <a:prstGeom prst="flowChartOnlineStorag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ja-JP">
                  <a:solidFill>
                    <a:srgbClr val="FFFFFF"/>
                  </a:solidFill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98" name="Flowchart: Stored Data 297">
                <a:extLst>
                  <a:ext uri="{FF2B5EF4-FFF2-40B4-BE49-F238E27FC236}">
                    <a16:creationId xmlns:a16="http://schemas.microsoft.com/office/drawing/2014/main" id="{CBCB22FC-9D4A-4372-96F0-F77236FE6F47}"/>
                  </a:ext>
                </a:extLst>
              </p:cNvPr>
              <p:cNvSpPr/>
              <p:nvPr/>
            </p:nvSpPr>
            <p:spPr>
              <a:xfrm rot="20416186">
                <a:off x="2006250" y="3462920"/>
                <a:ext cx="287687" cy="435952"/>
              </a:xfrm>
              <a:prstGeom prst="flowChartOnlineStorag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ja-JP">
                  <a:solidFill>
                    <a:srgbClr val="FFFFFF"/>
                  </a:solidFill>
                  <a:ea typeface="游ゴシック" panose="020B0400000000000000" pitchFamily="34" charset="-128"/>
                </a:endParaRPr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DA68E7EF-EB3E-4429-98ED-15E291B699E2}"/>
                  </a:ext>
                </a:extLst>
              </p:cNvPr>
              <p:cNvSpPr/>
              <p:nvPr/>
            </p:nvSpPr>
            <p:spPr>
              <a:xfrm>
                <a:off x="2093584" y="3569118"/>
                <a:ext cx="873336" cy="5359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ja-JP" dirty="0">
                  <a:solidFill>
                    <a:srgbClr val="FFFFFF"/>
                  </a:solidFill>
                  <a:ea typeface="游ゴシック" panose="020B0400000000000000" pitchFamily="34" charset="-128"/>
                </a:endParaRPr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1C3F2620-6002-4334-A3F6-BA7869697AEC}"/>
                  </a:ext>
                </a:extLst>
              </p:cNvPr>
              <p:cNvSpPr/>
              <p:nvPr/>
            </p:nvSpPr>
            <p:spPr>
              <a:xfrm>
                <a:off x="2293938" y="3502046"/>
                <a:ext cx="472629" cy="475074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ja-JP" dirty="0">
                  <a:solidFill>
                    <a:srgbClr val="FFFFFF"/>
                  </a:solidFill>
                  <a:ea typeface="游ゴシック" panose="020B0400000000000000" pitchFamily="34" charset="-128"/>
                </a:endParaRPr>
              </a:p>
            </p:txBody>
          </p:sp>
          <p:pic>
            <p:nvPicPr>
              <p:cNvPr id="301" name="Picture 2">
                <a:extLst>
                  <a:ext uri="{FF2B5EF4-FFF2-40B4-BE49-F238E27FC236}">
                    <a16:creationId xmlns:a16="http://schemas.microsoft.com/office/drawing/2014/main" id="{2E5785B7-5C8D-4A7D-A4F9-EE27C1FE80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9093" y="2873977"/>
                <a:ext cx="609600" cy="8789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2" name="Picture 3">
                <a:extLst>
                  <a:ext uri="{FF2B5EF4-FFF2-40B4-BE49-F238E27FC236}">
                    <a16:creationId xmlns:a16="http://schemas.microsoft.com/office/drawing/2014/main" id="{828421D7-6C4B-426A-8411-2A78C8017B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7236" y="2765397"/>
                <a:ext cx="375290" cy="672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B30C84D9-81C3-4DF5-A928-62A83AD9B763}"/>
                </a:ext>
              </a:extLst>
            </p:cNvPr>
            <p:cNvSpPr/>
            <p:nvPr/>
          </p:nvSpPr>
          <p:spPr>
            <a:xfrm rot="5400000">
              <a:off x="5186579" y="5506179"/>
              <a:ext cx="348943" cy="356621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ja-JP">
                <a:solidFill>
                  <a:srgbClr val="FFFFFF"/>
                </a:solidFill>
                <a:ea typeface="游ゴシック" panose="020B0400000000000000" pitchFamily="34" charset="-128"/>
              </a:endParaRPr>
            </a:p>
          </p:txBody>
        </p:sp>
        <p:sp>
          <p:nvSpPr>
            <p:cNvPr id="294" name="Moon 293">
              <a:extLst>
                <a:ext uri="{FF2B5EF4-FFF2-40B4-BE49-F238E27FC236}">
                  <a16:creationId xmlns:a16="http://schemas.microsoft.com/office/drawing/2014/main" id="{F13C8646-423E-4EDE-B3F9-7FB081E9D3FD}"/>
                </a:ext>
              </a:extLst>
            </p:cNvPr>
            <p:cNvSpPr/>
            <p:nvPr/>
          </p:nvSpPr>
          <p:spPr>
            <a:xfrm>
              <a:off x="4975468" y="5464088"/>
              <a:ext cx="187694" cy="456801"/>
            </a:xfrm>
            <a:prstGeom prst="moon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ja-JP">
                <a:solidFill>
                  <a:srgbClr val="FFFFFF"/>
                </a:solidFill>
                <a:ea typeface="游ゴシック" panose="020B0400000000000000" pitchFamily="34" charset="-128"/>
              </a:endParaRPr>
            </a:p>
          </p:txBody>
        </p:sp>
      </p:grpSp>
      <p:sp>
        <p:nvSpPr>
          <p:cNvPr id="303" name="Rectangle 302">
            <a:extLst>
              <a:ext uri="{FF2B5EF4-FFF2-40B4-BE49-F238E27FC236}">
                <a16:creationId xmlns:a16="http://schemas.microsoft.com/office/drawing/2014/main" id="{05B10E7A-FB8D-4A8D-A172-5AB87C1E6DAF}"/>
              </a:ext>
            </a:extLst>
          </p:cNvPr>
          <p:cNvSpPr/>
          <p:nvPr/>
        </p:nvSpPr>
        <p:spPr>
          <a:xfrm>
            <a:off x="7895234" y="900516"/>
            <a:ext cx="1450600" cy="637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IQC inspection</a:t>
            </a:r>
          </a:p>
        </p:txBody>
      </p:sp>
      <p:sp>
        <p:nvSpPr>
          <p:cNvPr id="304" name="Cube 303">
            <a:extLst>
              <a:ext uri="{FF2B5EF4-FFF2-40B4-BE49-F238E27FC236}">
                <a16:creationId xmlns:a16="http://schemas.microsoft.com/office/drawing/2014/main" id="{590A7E6B-684C-4499-B4B7-647BF11ACCDE}"/>
              </a:ext>
            </a:extLst>
          </p:cNvPr>
          <p:cNvSpPr/>
          <p:nvPr/>
        </p:nvSpPr>
        <p:spPr>
          <a:xfrm>
            <a:off x="8285455" y="1610015"/>
            <a:ext cx="296436" cy="262545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8285BBB6-532C-4BB4-A670-DB2961D0EB78}"/>
              </a:ext>
            </a:extLst>
          </p:cNvPr>
          <p:cNvCxnSpPr>
            <a:cxnSpLocks/>
          </p:cNvCxnSpPr>
          <p:nvPr/>
        </p:nvCxnSpPr>
        <p:spPr>
          <a:xfrm flipH="1" flipV="1">
            <a:off x="5455078" y="2122087"/>
            <a:ext cx="398437" cy="271849"/>
          </a:xfrm>
          <a:prstGeom prst="straightConnector1">
            <a:avLst/>
          </a:prstGeom>
          <a:ln>
            <a:solidFill>
              <a:srgbClr val="0033CC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1" name="Picture 310">
            <a:extLst>
              <a:ext uri="{FF2B5EF4-FFF2-40B4-BE49-F238E27FC236}">
                <a16:creationId xmlns:a16="http://schemas.microsoft.com/office/drawing/2014/main" id="{832BFBC0-6EE3-4095-A9B2-C7856B05033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153667" y="1074837"/>
            <a:ext cx="672288" cy="568880"/>
          </a:xfrm>
          <a:prstGeom prst="rect">
            <a:avLst/>
          </a:prstGeom>
        </p:spPr>
      </p:pic>
      <p:sp>
        <p:nvSpPr>
          <p:cNvPr id="316" name="Rectangle 315">
            <a:extLst>
              <a:ext uri="{FF2B5EF4-FFF2-40B4-BE49-F238E27FC236}">
                <a16:creationId xmlns:a16="http://schemas.microsoft.com/office/drawing/2014/main" id="{4BFAE4CF-DFEA-4FB1-9BC5-0982BCAD2EE0}"/>
              </a:ext>
            </a:extLst>
          </p:cNvPr>
          <p:cNvSpPr/>
          <p:nvPr/>
        </p:nvSpPr>
        <p:spPr>
          <a:xfrm>
            <a:off x="48118" y="1012366"/>
            <a:ext cx="2902245" cy="350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sz="14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</a:t>
            </a:r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IQC chop stamp before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4BFAE4CF-DFEA-4FB1-9BC5-0982BCAD2EE0}"/>
              </a:ext>
            </a:extLst>
          </p:cNvPr>
          <p:cNvSpPr/>
          <p:nvPr/>
        </p:nvSpPr>
        <p:spPr>
          <a:xfrm>
            <a:off x="4384226" y="1023753"/>
            <a:ext cx="2190322" cy="350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improvement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2" name="Picture 34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97707" y="1569305"/>
            <a:ext cx="178372" cy="293789"/>
          </a:xfrm>
          <a:prstGeom prst="rect">
            <a:avLst/>
          </a:prstGeom>
        </p:spPr>
      </p:pic>
      <p:pic>
        <p:nvPicPr>
          <p:cNvPr id="343" name="Picture 342">
            <a:extLst>
              <a:ext uri="{FF2B5EF4-FFF2-40B4-BE49-F238E27FC236}">
                <a16:creationId xmlns:a16="http://schemas.microsoft.com/office/drawing/2014/main" id="{832BFBC0-6EE3-4095-A9B2-C7856B05033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146541" y="1718427"/>
            <a:ext cx="663930" cy="509114"/>
          </a:xfrm>
          <a:prstGeom prst="rect">
            <a:avLst/>
          </a:prstGeom>
        </p:spPr>
      </p:pic>
      <p:pic>
        <p:nvPicPr>
          <p:cNvPr id="344" name="Picture 343">
            <a:extLst>
              <a:ext uri="{FF2B5EF4-FFF2-40B4-BE49-F238E27FC236}">
                <a16:creationId xmlns:a16="http://schemas.microsoft.com/office/drawing/2014/main" id="{12F659C5-677E-4BB9-BCFC-E61543022CF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397" y="1652899"/>
            <a:ext cx="171287" cy="157067"/>
          </a:xfrm>
          <a:prstGeom prst="rect">
            <a:avLst/>
          </a:prstGeom>
          <a:ln w="28575">
            <a:noFill/>
          </a:ln>
        </p:spPr>
      </p:pic>
      <p:sp>
        <p:nvSpPr>
          <p:cNvPr id="345" name="二等辺三角形 7172">
            <a:extLst>
              <a:ext uri="{FF2B5EF4-FFF2-40B4-BE49-F238E27FC236}">
                <a16:creationId xmlns:a16="http://schemas.microsoft.com/office/drawing/2014/main" id="{29C25568-AA49-4D5A-A6CA-2C43A19B311A}"/>
              </a:ext>
            </a:extLst>
          </p:cNvPr>
          <p:cNvSpPr>
            <a:spLocks noChangeArrowheads="1"/>
          </p:cNvSpPr>
          <p:nvPr/>
        </p:nvSpPr>
        <p:spPr bwMode="auto">
          <a:xfrm rot="15308738" flipV="1">
            <a:off x="8553397" y="1435948"/>
            <a:ext cx="172834" cy="422133"/>
          </a:xfrm>
          <a:prstGeom prst="triangle">
            <a:avLst>
              <a:gd name="adj" fmla="val 92281"/>
            </a:avLst>
          </a:prstGeom>
          <a:solidFill>
            <a:srgbClr val="00B0F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SG" altLang="en-US" sz="1351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6" name="Arrow: Right 592">
            <a:extLst>
              <a:ext uri="{FF2B5EF4-FFF2-40B4-BE49-F238E27FC236}">
                <a16:creationId xmlns:a16="http://schemas.microsoft.com/office/drawing/2014/main" id="{00000000-0008-0000-0000-00002D030000}"/>
              </a:ext>
            </a:extLst>
          </p:cNvPr>
          <p:cNvSpPr/>
          <p:nvPr/>
        </p:nvSpPr>
        <p:spPr>
          <a:xfrm rot="5400000">
            <a:off x="8385787" y="1901931"/>
            <a:ext cx="198384" cy="523875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/>
          </a:p>
        </p:txBody>
      </p: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B209C28E-D9EF-405E-8612-64EF530337C6}"/>
              </a:ext>
            </a:extLst>
          </p:cNvPr>
          <p:cNvCxnSpPr>
            <a:cxnSpLocks/>
          </p:cNvCxnSpPr>
          <p:nvPr/>
        </p:nvCxnSpPr>
        <p:spPr>
          <a:xfrm flipH="1">
            <a:off x="7752858" y="1364258"/>
            <a:ext cx="480619" cy="409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B209C28E-D9EF-405E-8612-64EF530337C6}"/>
              </a:ext>
            </a:extLst>
          </p:cNvPr>
          <p:cNvCxnSpPr>
            <a:cxnSpLocks/>
          </p:cNvCxnSpPr>
          <p:nvPr/>
        </p:nvCxnSpPr>
        <p:spPr>
          <a:xfrm flipH="1">
            <a:off x="7804836" y="1885740"/>
            <a:ext cx="480619" cy="40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ectangle 352">
            <a:extLst>
              <a:ext uri="{FF2B5EF4-FFF2-40B4-BE49-F238E27FC236}">
                <a16:creationId xmlns:a16="http://schemas.microsoft.com/office/drawing/2014/main" id="{00000000-0008-0000-0000-000056020000}"/>
              </a:ext>
            </a:extLst>
          </p:cNvPr>
          <p:cNvSpPr/>
          <p:nvPr/>
        </p:nvSpPr>
        <p:spPr>
          <a:xfrm>
            <a:off x="7848158" y="1934714"/>
            <a:ext cx="544935" cy="212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00000000-0008-0000-0000-000055020000}"/>
              </a:ext>
            </a:extLst>
          </p:cNvPr>
          <p:cNvSpPr/>
          <p:nvPr/>
        </p:nvSpPr>
        <p:spPr>
          <a:xfrm>
            <a:off x="7810586" y="1389263"/>
            <a:ext cx="580176" cy="225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</a:p>
        </p:txBody>
      </p:sp>
      <p:sp>
        <p:nvSpPr>
          <p:cNvPr id="355" name="Rectangle 1">
            <a:extLst>
              <a:ext uri="{FF2B5EF4-FFF2-40B4-BE49-F238E27FC236}">
                <a16:creationId xmlns:a16="http://schemas.microsoft.com/office/drawing/2014/main" id="{8F04802E-6AFE-4779-8951-B2183EA49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404" y="1244504"/>
            <a:ext cx="16115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en-GB" altLang="en-US" sz="10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altLang="en-US" sz="10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WMS</a:t>
            </a:r>
            <a:endParaRPr lang="en-GB" altLang="en-US" sz="1000" b="1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6" name="Rectangle 1">
            <a:extLst>
              <a:ext uri="{FF2B5EF4-FFF2-40B4-BE49-F238E27FC236}">
                <a16:creationId xmlns:a16="http://schemas.microsoft.com/office/drawing/2014/main" id="{0355787B-A3C5-48EE-ACD4-C77B3238F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6525" y="1800095"/>
            <a:ext cx="17439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en-GB" altLang="en-US" sz="10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en-GB" altLang="en-US" sz="10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location</a:t>
            </a:r>
          </a:p>
        </p:txBody>
      </p:sp>
      <p:cxnSp>
        <p:nvCxnSpPr>
          <p:cNvPr id="4222" name="Elbow Connector 4221"/>
          <p:cNvCxnSpPr/>
          <p:nvPr/>
        </p:nvCxnSpPr>
        <p:spPr>
          <a:xfrm rot="5400000">
            <a:off x="6665459" y="1916330"/>
            <a:ext cx="594506" cy="419446"/>
          </a:xfrm>
          <a:prstGeom prst="bentConnector3">
            <a:avLst>
              <a:gd name="adj1" fmla="val 7024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Elbow Connector 358"/>
          <p:cNvCxnSpPr/>
          <p:nvPr/>
        </p:nvCxnSpPr>
        <p:spPr>
          <a:xfrm rot="5400000">
            <a:off x="6359988" y="1628494"/>
            <a:ext cx="1099983" cy="561499"/>
          </a:xfrm>
          <a:prstGeom prst="bentConnector3">
            <a:avLst>
              <a:gd name="adj1" fmla="val 110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ectangle 363">
            <a:extLst>
              <a:ext uri="{FF2B5EF4-FFF2-40B4-BE49-F238E27FC236}">
                <a16:creationId xmlns:a16="http://schemas.microsoft.com/office/drawing/2014/main" id="{2D85F52C-359C-4932-92FF-1AEBCD219901}"/>
              </a:ext>
            </a:extLst>
          </p:cNvPr>
          <p:cNvSpPr/>
          <p:nvPr/>
        </p:nvSpPr>
        <p:spPr>
          <a:xfrm>
            <a:off x="5647686" y="2096511"/>
            <a:ext cx="733834" cy="258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Paste</a:t>
            </a:r>
          </a:p>
        </p:txBody>
      </p:sp>
      <p:grpSp>
        <p:nvGrpSpPr>
          <p:cNvPr id="132" name="Group 131"/>
          <p:cNvGrpSpPr/>
          <p:nvPr/>
        </p:nvGrpSpPr>
        <p:grpSpPr>
          <a:xfrm>
            <a:off x="5161086" y="1512924"/>
            <a:ext cx="374481" cy="396399"/>
            <a:chOff x="5562600" y="1673836"/>
            <a:chExt cx="374481" cy="396399"/>
          </a:xfrm>
        </p:grpSpPr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00000000-0008-0000-0000-0000EC020000}"/>
                </a:ext>
              </a:extLst>
            </p:cNvPr>
            <p:cNvSpPr/>
            <p:nvPr/>
          </p:nvSpPr>
          <p:spPr>
            <a:xfrm>
              <a:off x="5811389" y="1673836"/>
              <a:ext cx="125692" cy="125692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8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00000000-0008-0000-0000-0000ED020000}"/>
                </a:ext>
              </a:extLst>
            </p:cNvPr>
            <p:cNvSpPr/>
            <p:nvPr/>
          </p:nvSpPr>
          <p:spPr>
            <a:xfrm>
              <a:off x="5687036" y="1796538"/>
              <a:ext cx="125692" cy="125692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8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00000000-0008-0000-0000-0000ED020000}"/>
                </a:ext>
              </a:extLst>
            </p:cNvPr>
            <p:cNvSpPr/>
            <p:nvPr/>
          </p:nvSpPr>
          <p:spPr>
            <a:xfrm>
              <a:off x="5562600" y="1944543"/>
              <a:ext cx="125692" cy="125692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8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4983930" y="1688372"/>
            <a:ext cx="168574" cy="493206"/>
            <a:chOff x="7862165" y="4822098"/>
            <a:chExt cx="168574" cy="493206"/>
          </a:xfrm>
        </p:grpSpPr>
        <p:pic>
          <p:nvPicPr>
            <p:cNvPr id="376" name="Picture 375">
              <a:extLst>
                <a:ext uri="{FF2B5EF4-FFF2-40B4-BE49-F238E27FC236}">
                  <a16:creationId xmlns:a16="http://schemas.microsoft.com/office/drawing/2014/main" id="{00000000-0008-0000-0000-0000F4020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7878339" y="4822098"/>
              <a:ext cx="152400" cy="139747"/>
            </a:xfrm>
            <a:prstGeom prst="rect">
              <a:avLst/>
            </a:prstGeom>
            <a:ln w="28575">
              <a:noFill/>
            </a:ln>
          </p:spPr>
        </p:pic>
        <p:pic>
          <p:nvPicPr>
            <p:cNvPr id="377" name="Picture 376">
              <a:extLst>
                <a:ext uri="{FF2B5EF4-FFF2-40B4-BE49-F238E27FC236}">
                  <a16:creationId xmlns:a16="http://schemas.microsoft.com/office/drawing/2014/main" id="{00000000-0008-0000-0000-0000F4020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7882931" y="5006693"/>
              <a:ext cx="147808" cy="135536"/>
            </a:xfrm>
            <a:prstGeom prst="rect">
              <a:avLst/>
            </a:prstGeom>
            <a:ln w="28575">
              <a:noFill/>
            </a:ln>
          </p:spPr>
        </p:pic>
        <p:pic>
          <p:nvPicPr>
            <p:cNvPr id="378" name="Picture 377">
              <a:extLst>
                <a:ext uri="{FF2B5EF4-FFF2-40B4-BE49-F238E27FC236}">
                  <a16:creationId xmlns:a16="http://schemas.microsoft.com/office/drawing/2014/main" id="{00000000-0008-0000-0000-0000F4020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7862165" y="5160726"/>
              <a:ext cx="168574" cy="154578"/>
            </a:xfrm>
            <a:prstGeom prst="rect">
              <a:avLst/>
            </a:prstGeom>
            <a:ln w="28575">
              <a:noFill/>
            </a:ln>
          </p:spPr>
        </p:pic>
      </p:grp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00000000-0008-0000-0000-0000BA020000}"/>
              </a:ext>
            </a:extLst>
          </p:cNvPr>
          <p:cNvGrpSpPr>
            <a:grpSpLocks/>
          </p:cNvGrpSpPr>
          <p:nvPr/>
        </p:nvGrpSpPr>
        <p:grpSpPr bwMode="auto">
          <a:xfrm>
            <a:off x="5880428" y="1456157"/>
            <a:ext cx="703281" cy="639367"/>
            <a:chOff x="0" y="0"/>
            <a:chExt cx="1442648" cy="1406137"/>
          </a:xfrm>
        </p:grpSpPr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00000000-0008-0000-0000-0000BB020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17" y="44719"/>
              <a:ext cx="1152525" cy="120015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a14" a14:legacySpreadsheetColorIndex="65"/>
                  </a:solidFill>
                </a14:hiddenFill>
              </a:ext>
            </a:extLst>
          </p:spPr>
          <p:txBody>
            <a:bodyPr wrap="square" lIns="45720" tIns="36576" rIns="4572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600"/>
                </a:lnSpc>
                <a:defRPr sz="1000"/>
              </a:pPr>
              <a:endParaRPr lang="en-GB" sz="1800" b="1">
                <a:solidFill>
                  <a:srgbClr val="008000"/>
                </a:solidFill>
                <a:latin typeface="Arial"/>
                <a:cs typeface="Arial"/>
              </a:endParaRPr>
            </a:p>
            <a:p>
              <a:pPr algn="ctr">
                <a:lnSpc>
                  <a:spcPts val="1600"/>
                </a:lnSpc>
                <a:defRPr sz="1000"/>
              </a:pPr>
              <a:endParaRPr lang="en-GB" sz="1800" b="1">
                <a:solidFill>
                  <a:srgbClr val="008000"/>
                </a:solidFill>
                <a:latin typeface="Arial"/>
                <a:cs typeface="Arial"/>
              </a:endParaRPr>
            </a:p>
            <a:p>
              <a:pPr algn="ctr">
                <a:lnSpc>
                  <a:spcPts val="1600"/>
                </a:lnSpc>
                <a:defRPr sz="1000"/>
              </a:pPr>
              <a:endParaRPr lang="en-GB" sz="1800" b="1">
                <a:solidFill>
                  <a:srgbClr val="008000"/>
                </a:solidFill>
                <a:latin typeface="Arial"/>
                <a:cs typeface="Arial"/>
              </a:endParaRPr>
            </a:p>
            <a:p>
              <a:pPr algn="ctr">
                <a:lnSpc>
                  <a:spcPts val="1100"/>
                </a:lnSpc>
                <a:defRPr sz="1000"/>
              </a:pPr>
              <a:endParaRPr lang="en-GB" sz="1200" b="1">
                <a:solidFill>
                  <a:srgbClr val="008000"/>
                </a:solidFill>
                <a:latin typeface="Arial"/>
                <a:cs typeface="Arial"/>
              </a:endParaRPr>
            </a:p>
            <a:p>
              <a:pPr algn="ctr">
                <a:lnSpc>
                  <a:spcPts val="1000"/>
                </a:lnSpc>
                <a:defRPr sz="1000"/>
              </a:pPr>
              <a:endParaRPr lang="en-GB" sz="10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84" name="Text Box 114">
              <a:extLst>
                <a:ext uri="{FF2B5EF4-FFF2-40B4-BE49-F238E27FC236}">
                  <a16:creationId xmlns:a16="http://schemas.microsoft.com/office/drawing/2014/main" id="{00000000-0008-0000-0000-0000BC020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39" y="837457"/>
              <a:ext cx="805267" cy="568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a14" a14:legacySpreadsheetColorIndex="65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7432" tIns="22860" rIns="27432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1000"/>
              </a:pPr>
              <a:r>
                <a:rPr lang="en-GB" sz="800">
                  <a:solidFill>
                    <a:srgbClr val="0000FF"/>
                  </a:solidFill>
                  <a:latin typeface="Times New Roman"/>
                  <a:cs typeface="Times New Roman"/>
                </a:rPr>
                <a:t>  </a:t>
              </a:r>
              <a:r>
                <a:rPr lang="en-GB" sz="800" b="1">
                  <a:solidFill>
                    <a:srgbClr val="0000FF"/>
                  </a:solidFill>
                  <a:latin typeface="Times New Roman"/>
                  <a:cs typeface="Times New Roman"/>
                </a:rPr>
                <a:t> PQC</a:t>
              </a:r>
              <a:endParaRPr lang="en-GB" sz="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85" name="Line 115">
              <a:extLst>
                <a:ext uri="{FF2B5EF4-FFF2-40B4-BE49-F238E27FC236}">
                  <a16:creationId xmlns:a16="http://schemas.microsoft.com/office/drawing/2014/main" id="{00000000-0008-0000-0000-0000BD020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519" y="472599"/>
              <a:ext cx="10858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86" name="Line 116">
              <a:extLst>
                <a:ext uri="{FF2B5EF4-FFF2-40B4-BE49-F238E27FC236}">
                  <a16:creationId xmlns:a16="http://schemas.microsoft.com/office/drawing/2014/main" id="{00000000-0008-0000-0000-0000BE020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519" y="827426"/>
              <a:ext cx="10858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87" name="Text Box 117">
              <a:extLst>
                <a:ext uri="{FF2B5EF4-FFF2-40B4-BE49-F238E27FC236}">
                  <a16:creationId xmlns:a16="http://schemas.microsoft.com/office/drawing/2014/main" id="{00000000-0008-0000-0000-0000BF020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514" y="0"/>
              <a:ext cx="1123224" cy="379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a14" a14:legacySpreadsheetColorIndex="65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5720" tIns="36576" rIns="4572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1000"/>
              </a:pPr>
              <a:r>
                <a:rPr lang="en-GB" sz="1000" b="1" dirty="0">
                  <a:solidFill>
                    <a:srgbClr val="0000FF"/>
                  </a:solidFill>
                  <a:latin typeface="Times New Roman"/>
                  <a:cs typeface="Times New Roman"/>
                </a:rPr>
                <a:t> OK</a:t>
              </a:r>
              <a:endParaRPr lang="en-GB" sz="1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88" name="Text Box 119">
              <a:extLst>
                <a:ext uri="{FF2B5EF4-FFF2-40B4-BE49-F238E27FC236}">
                  <a16:creationId xmlns:a16="http://schemas.microsoft.com/office/drawing/2014/main" id="{00000000-0008-0000-0000-0000C0020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10249"/>
              <a:ext cx="1442648" cy="543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a14" a14:legacySpreadsheetColorIndex="65"/>
                  </a:solidFill>
                </a14:hiddenFill>
              </a:ext>
            </a:extLst>
          </p:spPr>
          <p:txBody>
            <a:bodyPr wrap="square" lIns="36576" tIns="27432" rIns="36576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 sz="1000"/>
              </a:pPr>
              <a:r>
                <a:rPr lang="en-US" sz="500" b="1">
                  <a:solidFill>
                    <a:srgbClr val="0000FF"/>
                  </a:solidFill>
                  <a:latin typeface="Arial"/>
                  <a:cs typeface="Arial"/>
                </a:rPr>
                <a:t>  </a:t>
              </a:r>
              <a:r>
                <a:rPr lang="en-US" sz="500">
                  <a:solidFill>
                    <a:srgbClr val="0000FF"/>
                  </a:solidFill>
                  <a:latin typeface="Arial"/>
                  <a:cs typeface="Arial"/>
                </a:rPr>
                <a:t>Day- Month- Year</a:t>
              </a:r>
              <a:endParaRPr lang="en-US" sz="5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00000000-0008-0000-0000-000021030000}"/>
              </a:ext>
            </a:extLst>
          </p:cNvPr>
          <p:cNvCxnSpPr>
            <a:cxnSpLocks/>
          </p:cNvCxnSpPr>
          <p:nvPr/>
        </p:nvCxnSpPr>
        <p:spPr>
          <a:xfrm>
            <a:off x="5892789" y="1462000"/>
            <a:ext cx="640528" cy="5789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00000000-0008-0000-0000-000022030000}"/>
              </a:ext>
            </a:extLst>
          </p:cNvPr>
          <p:cNvCxnSpPr>
            <a:cxnSpLocks/>
          </p:cNvCxnSpPr>
          <p:nvPr/>
        </p:nvCxnSpPr>
        <p:spPr>
          <a:xfrm flipV="1">
            <a:off x="5951366" y="1436956"/>
            <a:ext cx="529464" cy="6104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2" name="Group 391"/>
          <p:cNvGrpSpPr/>
          <p:nvPr/>
        </p:nvGrpSpPr>
        <p:grpSpPr>
          <a:xfrm>
            <a:off x="5231982" y="1727400"/>
            <a:ext cx="374481" cy="396399"/>
            <a:chOff x="5562600" y="1673836"/>
            <a:chExt cx="374481" cy="396399"/>
          </a:xfrm>
        </p:grpSpPr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00000000-0008-0000-0000-0000EC020000}"/>
                </a:ext>
              </a:extLst>
            </p:cNvPr>
            <p:cNvSpPr/>
            <p:nvPr/>
          </p:nvSpPr>
          <p:spPr>
            <a:xfrm>
              <a:off x="5811389" y="1673836"/>
              <a:ext cx="125692" cy="125692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8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00000000-0008-0000-0000-0000ED020000}"/>
                </a:ext>
              </a:extLst>
            </p:cNvPr>
            <p:cNvSpPr/>
            <p:nvPr/>
          </p:nvSpPr>
          <p:spPr>
            <a:xfrm>
              <a:off x="5687036" y="1796538"/>
              <a:ext cx="125692" cy="125692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8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00000000-0008-0000-0000-0000ED020000}"/>
                </a:ext>
              </a:extLst>
            </p:cNvPr>
            <p:cNvSpPr/>
            <p:nvPr/>
          </p:nvSpPr>
          <p:spPr>
            <a:xfrm>
              <a:off x="5562600" y="1944543"/>
              <a:ext cx="125692" cy="125692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8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BEA01809-5841-4E33-A903-A481FDCB34AE}"/>
              </a:ext>
            </a:extLst>
          </p:cNvPr>
          <p:cNvCxnSpPr>
            <a:cxnSpLocks/>
            <a:endCxn id="370" idx="6"/>
          </p:cNvCxnSpPr>
          <p:nvPr/>
        </p:nvCxnSpPr>
        <p:spPr>
          <a:xfrm flipH="1" flipV="1">
            <a:off x="5535567" y="1575770"/>
            <a:ext cx="383643" cy="40619"/>
          </a:xfrm>
          <a:prstGeom prst="straightConnector1">
            <a:avLst/>
          </a:prstGeom>
          <a:ln w="19050">
            <a:solidFill>
              <a:srgbClr val="1717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BEA01809-5841-4E33-A903-A481FDCB34AE}"/>
              </a:ext>
            </a:extLst>
          </p:cNvPr>
          <p:cNvCxnSpPr>
            <a:cxnSpLocks/>
          </p:cNvCxnSpPr>
          <p:nvPr/>
        </p:nvCxnSpPr>
        <p:spPr>
          <a:xfrm flipH="1">
            <a:off x="5638800" y="1717662"/>
            <a:ext cx="292372" cy="22971"/>
          </a:xfrm>
          <a:prstGeom prst="straightConnector1">
            <a:avLst/>
          </a:prstGeom>
          <a:ln w="19050">
            <a:solidFill>
              <a:srgbClr val="1717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Rectangle 406">
            <a:extLst>
              <a:ext uri="{FF2B5EF4-FFF2-40B4-BE49-F238E27FC236}">
                <a16:creationId xmlns:a16="http://schemas.microsoft.com/office/drawing/2014/main" id="{FFDA22DF-58C0-4E60-A213-C7FF250F9DA1}"/>
              </a:ext>
            </a:extLst>
          </p:cNvPr>
          <p:cNvSpPr/>
          <p:nvPr/>
        </p:nvSpPr>
        <p:spPr>
          <a:xfrm>
            <a:off x="6808255" y="3083660"/>
            <a:ext cx="2335745" cy="512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 the IQC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inspection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BEA01809-5841-4E33-A903-A481FDCB34AE}"/>
              </a:ext>
            </a:extLst>
          </p:cNvPr>
          <p:cNvCxnSpPr>
            <a:cxnSpLocks/>
            <a:stCxn id="388" idx="1"/>
            <a:endCxn id="394" idx="5"/>
          </p:cNvCxnSpPr>
          <p:nvPr/>
        </p:nvCxnSpPr>
        <p:spPr>
          <a:xfrm flipH="1">
            <a:off x="5463703" y="1811714"/>
            <a:ext cx="416725" cy="145673"/>
          </a:xfrm>
          <a:prstGeom prst="straightConnector1">
            <a:avLst/>
          </a:prstGeom>
          <a:ln w="19050">
            <a:solidFill>
              <a:srgbClr val="1717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Rectangle 414">
            <a:extLst>
              <a:ext uri="{FF2B5EF4-FFF2-40B4-BE49-F238E27FC236}">
                <a16:creationId xmlns:a16="http://schemas.microsoft.com/office/drawing/2014/main" id="{FFDA22DF-58C0-4E60-A213-C7FF250F9DA1}"/>
              </a:ext>
            </a:extLst>
          </p:cNvPr>
          <p:cNvSpPr/>
          <p:nvPr/>
        </p:nvSpPr>
        <p:spPr>
          <a:xfrm>
            <a:off x="4448519" y="3291303"/>
            <a:ext cx="4661752" cy="512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 physical stamp by electronic stamp for IQC</a:t>
            </a:r>
            <a:endParaRPr lang="en-US" altLang="ja-JP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6" name="Rounded Rectangle 415"/>
          <p:cNvSpPr/>
          <p:nvPr/>
        </p:nvSpPr>
        <p:spPr>
          <a:xfrm>
            <a:off x="4607800" y="2797911"/>
            <a:ext cx="1064265" cy="2782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MERIT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7" name="テキスト ボックス 38">
            <a:extLst>
              <a:ext uri="{FF2B5EF4-FFF2-40B4-BE49-F238E27FC236}">
                <a16:creationId xmlns:a16="http://schemas.microsoft.com/office/drawing/2014/main" id="{D52FB142-BFE9-4A6F-B703-B527ECF4B2DA}"/>
              </a:ext>
            </a:extLst>
          </p:cNvPr>
          <p:cNvSpPr txBox="1"/>
          <p:nvPr/>
        </p:nvSpPr>
        <p:spPr>
          <a:xfrm>
            <a:off x="6126353" y="2639505"/>
            <a:ext cx="205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effectLst>
                  <a:glow rad="165100">
                    <a:srgbClr val="0000FF">
                      <a:alpha val="81000"/>
                    </a:srgbClr>
                  </a:glow>
                </a:effectLst>
                <a:latin typeface="Arial Black" panose="020B0A04020102020204" pitchFamily="34" charset="0"/>
                <a:ea typeface="HGP創英角ﾎﾟｯﾌﾟ体" panose="040B0A00000000000000" pitchFamily="50" charset="-128"/>
              </a:rPr>
              <a:t>Complete</a:t>
            </a:r>
            <a:endParaRPr lang="en-S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36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590047"/>
              </p:ext>
            </p:extLst>
          </p:nvPr>
        </p:nvGraphicFramePr>
        <p:xfrm>
          <a:off x="28987" y="625541"/>
          <a:ext cx="9067753" cy="5306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kern="0" dirty="0">
                          <a:solidFill>
                            <a:schemeClr val="tx1"/>
                          </a:solidFill>
                          <a:latin typeface="Arial" pitchFamily="34" charset="0"/>
                          <a:ea typeface="Meiryo UI" panose="020B0604030504040204" pitchFamily="50" charset="-128"/>
                          <a:cs typeface="Arial" pitchFamily="34" charset="0"/>
                        </a:rPr>
                        <a:t>Issue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Items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en-US" dirty="0"/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45720" marR="45720"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82028" y="1365973"/>
            <a:ext cx="458868" cy="106308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lvl="0" algn="ctr">
              <a:defRPr/>
            </a:pPr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69531" y="4282392"/>
            <a:ext cx="483866" cy="106308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188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1122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4578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499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57992</TotalTime>
  <Words>2350</Words>
  <Application>Microsoft Office PowerPoint</Application>
  <PresentationFormat>On-screen Show (4:3)</PresentationFormat>
  <Paragraphs>470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34" baseType="lpstr">
      <vt:lpstr>ＭＳ Ｐゴシック</vt:lpstr>
      <vt:lpstr>游ゴシック</vt:lpstr>
      <vt:lpstr>Aptos</vt:lpstr>
      <vt:lpstr>Arial</vt:lpstr>
      <vt:lpstr>Arial </vt:lpstr>
      <vt:lpstr>Arial Black</vt:lpstr>
      <vt:lpstr>Arial Unicode MS</vt:lpstr>
      <vt:lpstr>Calibri</vt:lpstr>
      <vt:lpstr>HGPGothicE</vt:lpstr>
      <vt:lpstr>HGPSoeiKakugothicUB</vt:lpstr>
      <vt:lpstr>HGPSoeiKakugothicUB</vt:lpstr>
      <vt:lpstr>HGP創英角ﾎﾟｯﾌﾟ体</vt:lpstr>
      <vt:lpstr>HGSSoeiKakugothicUB</vt:lpstr>
      <vt:lpstr>Meiryo</vt:lpstr>
      <vt:lpstr>Meiryo UI</vt:lpstr>
      <vt:lpstr>ＭＳ Ｐ明朝</vt:lpstr>
      <vt:lpstr>Symbol</vt:lpstr>
      <vt:lpstr>Tahoma</vt:lpstr>
      <vt:lpstr>Times New Roman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ACER</cp:lastModifiedBy>
  <cp:revision>4638</cp:revision>
  <cp:lastPrinted>2023-03-01T01:59:53Z</cp:lastPrinted>
  <dcterms:created xsi:type="dcterms:W3CDTF">2016-12-21T06:42:40Z</dcterms:created>
  <dcterms:modified xsi:type="dcterms:W3CDTF">2024-11-27T21:48:00Z</dcterms:modified>
</cp:coreProperties>
</file>