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2" r:id="rId2"/>
    <p:sldId id="316" r:id="rId3"/>
    <p:sldId id="320" r:id="rId4"/>
    <p:sldId id="321" r:id="rId5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FF99"/>
    <a:srgbClr val="CC0099"/>
    <a:srgbClr val="333399"/>
    <a:srgbClr val="0066FF"/>
    <a:srgbClr val="3366FF"/>
    <a:srgbClr val="0066CC"/>
    <a:srgbClr val="FF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7BECF-C963-463C-8B1F-C84AD524E317}" type="datetimeFigureOut">
              <a:rPr lang="en-US" smtClean="0"/>
              <a:t>2022-05-31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70E0A-55C9-4234-9CB3-CF193753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1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66EC-3AD6-4A18-9836-CB3D12DE71CE}" type="datetimeFigureOut">
              <a:rPr lang="en-US" smtClean="0"/>
              <a:t>2022-05-31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555-2DE7-4E68-B0D7-190FED27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1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66EC-3AD6-4A18-9836-CB3D12DE71CE}" type="datetimeFigureOut">
              <a:rPr lang="en-US" smtClean="0"/>
              <a:t>2022-05-31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555-2DE7-4E68-B0D7-190FED27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66EC-3AD6-4A18-9836-CB3D12DE71CE}" type="datetimeFigureOut">
              <a:rPr lang="en-US" smtClean="0"/>
              <a:t>2022-05-31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555-2DE7-4E68-B0D7-190FED27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66EC-3AD6-4A18-9836-CB3D12DE71CE}" type="datetimeFigureOut">
              <a:rPr lang="en-US" smtClean="0"/>
              <a:t>2022-05-31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555-2DE7-4E68-B0D7-190FED27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7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66EC-3AD6-4A18-9836-CB3D12DE71CE}" type="datetimeFigureOut">
              <a:rPr lang="en-US" smtClean="0"/>
              <a:t>2022-05-31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555-2DE7-4E68-B0D7-190FED27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7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66EC-3AD6-4A18-9836-CB3D12DE71CE}" type="datetimeFigureOut">
              <a:rPr lang="en-US" smtClean="0"/>
              <a:t>2022-05-31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555-2DE7-4E68-B0D7-190FED27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6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66EC-3AD6-4A18-9836-CB3D12DE71CE}" type="datetimeFigureOut">
              <a:rPr lang="en-US" smtClean="0"/>
              <a:t>2022-05-31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555-2DE7-4E68-B0D7-190FED27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1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66EC-3AD6-4A18-9836-CB3D12DE71CE}" type="datetimeFigureOut">
              <a:rPr lang="en-US" smtClean="0"/>
              <a:t>2022-05-31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555-2DE7-4E68-B0D7-190FED27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0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66EC-3AD6-4A18-9836-CB3D12DE71CE}" type="datetimeFigureOut">
              <a:rPr lang="en-US" smtClean="0"/>
              <a:t>2022-05-31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555-2DE7-4E68-B0D7-190FED27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4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66EC-3AD6-4A18-9836-CB3D12DE71CE}" type="datetimeFigureOut">
              <a:rPr lang="en-US" smtClean="0"/>
              <a:t>2022-05-31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555-2DE7-4E68-B0D7-190FED27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5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66EC-3AD6-4A18-9836-CB3D12DE71CE}" type="datetimeFigureOut">
              <a:rPr lang="en-US" smtClean="0"/>
              <a:t>2022-05-31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8555-2DE7-4E68-B0D7-190FED27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5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6EC-3AD6-4A18-9836-CB3D12DE71CE}" type="datetimeFigureOut">
              <a:rPr lang="en-US" smtClean="0"/>
              <a:t>2022-05-31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8555-2DE7-4E68-B0D7-190FED27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7.bin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40"/>
          </a:xfrm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US" sz="2500" b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Activity 1 – Add Verify Part No by Read Barcode</a:t>
            </a:r>
            <a:endParaRPr lang="en-US" sz="2500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5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228599" y="591616"/>
            <a:ext cx="8686799" cy="46193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 </a:t>
            </a:r>
            <a:r>
              <a:rPr lang="en-US" altLang="ja-JP" sz="1500" b="1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 Situation</a:t>
            </a:r>
            <a:r>
              <a:rPr lang="ja-JP" altLang="en-US" sz="1500" b="1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altLang="ja-JP" sz="15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ja-JP" sz="15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Daily 100% manual read &amp; check Part No (Lost time : </a:t>
            </a:r>
            <a:r>
              <a:rPr lang="en-US" altLang="ja-JP" sz="1500" b="1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 hour / model </a:t>
            </a:r>
            <a:r>
              <a:rPr lang="en-US" altLang="ja-JP" sz="15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</a:t>
            </a:r>
            <a:r>
              <a:rPr lang="en-US" altLang="ja-JP" sz="1500" b="1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ja-JP" sz="15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Lost Cost </a:t>
            </a:r>
            <a:r>
              <a:rPr lang="en-US" altLang="ja-JP" sz="1500" b="1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:1 IPQC </a:t>
            </a:r>
            <a:r>
              <a:rPr lang="en-US" altLang="ja-JP" sz="15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63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228599" y="1105949"/>
            <a:ext cx="8686799" cy="461930"/>
          </a:xfrm>
          <a:prstGeom prst="roundRect">
            <a:avLst>
              <a:gd name="adj" fmla="val 0"/>
            </a:avLst>
          </a:prstGeom>
          <a:solidFill>
            <a:srgbClr val="99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 </a:t>
            </a:r>
            <a:r>
              <a:rPr lang="en-US" altLang="ja-JP" sz="1500" b="1" u="sng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Requirmenet</a:t>
            </a:r>
            <a:r>
              <a:rPr lang="ja-JP" altLang="en-US" sz="1500" b="1" u="sng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>
              <a:solidFill>
                <a:srgbClr val="000099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altLang="ja-JP" sz="150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Check part No by read QR Code of Part Card =&gt; Auto compare P/N with BOM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4" y="1645022"/>
            <a:ext cx="8781855" cy="2241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3810000"/>
            <a:ext cx="8686799" cy="3048000"/>
          </a:xfrm>
          <a:prstGeom prst="rect">
            <a:avLst/>
          </a:prstGeom>
        </p:spPr>
      </p:pic>
      <p:sp>
        <p:nvSpPr>
          <p:cNvPr id="382" name="角丸四角形 29">
            <a:extLst>
              <a:ext uri="{FF2B5EF4-FFF2-40B4-BE49-F238E27FC236}">
                <a16:creationId xmlns:a16="http://schemas.microsoft.com/office/drawing/2014/main" id="{DA2F4167-54C5-4C10-AE36-68F3CA123FDD}"/>
              </a:ext>
            </a:extLst>
          </p:cNvPr>
          <p:cNvSpPr/>
          <p:nvPr/>
        </p:nvSpPr>
        <p:spPr>
          <a:xfrm>
            <a:off x="256879" y="1605587"/>
            <a:ext cx="1676503" cy="2396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ja-JP" sz="15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 Issued</a:t>
            </a:r>
            <a:endParaRPr kumimoji="1" lang="ja-JP" altLang="en-US" sz="15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28281" y="76200"/>
            <a:ext cx="762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MW</a:t>
            </a:r>
          </a:p>
        </p:txBody>
      </p:sp>
    </p:spTree>
    <p:extLst>
      <p:ext uri="{BB962C8B-B14F-4D97-AF65-F5344CB8AC3E}">
        <p14:creationId xmlns:p14="http://schemas.microsoft.com/office/powerpoint/2010/main" val="360362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40"/>
          </a:xfrm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US" sz="2500" b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Activity 2 : Add link Log file S/N to Weight checker</a:t>
            </a:r>
            <a:endParaRPr lang="en-US" sz="2500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5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133545" y="591616"/>
            <a:ext cx="8902878" cy="46193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 </a:t>
            </a:r>
            <a:r>
              <a:rPr lang="en-US" altLang="ja-JP" sz="1500" b="1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 Situation</a:t>
            </a:r>
            <a:r>
              <a:rPr lang="ja-JP" altLang="en-US" sz="1500" b="1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altLang="ja-JP" sz="15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ja-JP" sz="15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OCS Line : Using PLC System – Have no log file of inspection checker =&gt; Can’t link Weight checker</a:t>
            </a:r>
          </a:p>
        </p:txBody>
      </p:sp>
      <p:sp>
        <p:nvSpPr>
          <p:cNvPr id="63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133545" y="1134230"/>
            <a:ext cx="8902878" cy="461930"/>
          </a:xfrm>
          <a:prstGeom prst="roundRect">
            <a:avLst>
              <a:gd name="adj" fmla="val 0"/>
            </a:avLst>
          </a:prstGeom>
          <a:solidFill>
            <a:srgbClr val="99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 </a:t>
            </a:r>
            <a:r>
              <a:rPr lang="en-US" altLang="ja-JP" sz="1500" b="1" u="sng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Requirmenet</a:t>
            </a:r>
            <a:r>
              <a:rPr lang="ja-JP" altLang="en-US" sz="1500" b="1" u="sng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>
              <a:solidFill>
                <a:srgbClr val="000099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altLang="ja-JP" sz="150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OCS Line : Change PC System =&gt; Request add link check Log file S/N to Weight checker.</a:t>
            </a:r>
          </a:p>
        </p:txBody>
      </p:sp>
      <p:graphicFrame>
        <p:nvGraphicFramePr>
          <p:cNvPr id="64" name="表 7">
            <a:extLst>
              <a:ext uri="{FF2B5EF4-FFF2-40B4-BE49-F238E27FC236}">
                <a16:creationId xmlns:a16="http://schemas.microsoft.com/office/drawing/2014/main" id="{B8A11ED1-DE18-475A-A326-5CB11AD28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97499"/>
              </p:ext>
            </p:extLst>
          </p:nvPr>
        </p:nvGraphicFramePr>
        <p:xfrm>
          <a:off x="4610493" y="1677114"/>
          <a:ext cx="4425930" cy="5104686"/>
        </p:xfrm>
        <a:graphic>
          <a:graphicData uri="http://schemas.openxmlformats.org/drawingml/2006/table">
            <a:tbl>
              <a:tblPr firstRow="1" bandRow="1"/>
              <a:tblGrid>
                <a:gridCol w="442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51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800" dirty="0">
                          <a:solidFill>
                            <a:srgbClr val="000099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After</a:t>
                      </a:r>
                      <a:endParaRPr kumimoji="1" lang="ja-JP" altLang="en-US" sz="1300" dirty="0">
                        <a:solidFill>
                          <a:srgbClr val="000099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84414" marR="84414" marT="42202" marB="42202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172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ja-JP" sz="1200" b="1" u="sng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Improvement</a:t>
                      </a:r>
                      <a:r>
                        <a:rPr kumimoji="1" lang="ja-JP" altLang="en-US" sz="1200" b="1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：</a:t>
                      </a:r>
                      <a:r>
                        <a:rPr lang="en-US" altLang="ja-JP" sz="1200">
                          <a:solidFill>
                            <a:srgbClr val="000099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OCS Line : Change PC System =&gt; Request add link check Log file S/N to Weight checker.</a:t>
                      </a:r>
                      <a:endParaRPr lang="en-US" sz="120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1" baseline="0">
                          <a:solidFill>
                            <a:srgbClr val="000099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Benefit : Prevent Skip process (Ensure Quality)</a:t>
                      </a:r>
                    </a:p>
                  </a:txBody>
                  <a:tcPr marL="84414" marR="84414" marT="42202" marB="42202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表 8">
            <a:extLst>
              <a:ext uri="{FF2B5EF4-FFF2-40B4-BE49-F238E27FC236}">
                <a16:creationId xmlns:a16="http://schemas.microsoft.com/office/drawing/2014/main" id="{8151010D-E9DB-474F-B5AE-30ADCD695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70985"/>
              </p:ext>
            </p:extLst>
          </p:nvPr>
        </p:nvGraphicFramePr>
        <p:xfrm>
          <a:off x="133545" y="1676844"/>
          <a:ext cx="4419601" cy="5104966"/>
        </p:xfrm>
        <a:graphic>
          <a:graphicData uri="http://schemas.openxmlformats.org/drawingml/2006/table">
            <a:tbl>
              <a:tblPr firstRow="1" bandRow="1"/>
              <a:tblGrid>
                <a:gridCol w="441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19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Before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84387" marR="84387" marT="42194" marB="42194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76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ja-JP" sz="1200" b="1" u="sng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Wingdings" pitchFamily="2" charset="2"/>
                        </a:rPr>
                        <a:t>Current</a:t>
                      </a:r>
                      <a:r>
                        <a:rPr lang="ja-JP" altLang="en-US" sz="1200" b="1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Wingdings" pitchFamily="2" charset="2"/>
                        </a:rPr>
                        <a:t>：</a:t>
                      </a:r>
                      <a:r>
                        <a:rPr lang="en-US" altLang="ja-JP" sz="120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OCS Line : Using PLC System – Have no log file of inspection checker =&gt; Can’t link Weight checker</a:t>
                      </a:r>
                    </a:p>
                    <a:p>
                      <a:pPr marL="171450" indent="-171450" algn="l" eaLnBrk="1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altLang="ja-JP" sz="1200" b="1" u="sng">
                          <a:solidFill>
                            <a:srgbClr val="C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Wingdings" pitchFamily="2" charset="2"/>
                        </a:rPr>
                        <a:t>Weak point </a:t>
                      </a:r>
                      <a:r>
                        <a:rPr lang="en-US" altLang="ja-JP" sz="1200" b="1">
                          <a:solidFill>
                            <a:srgbClr val="C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Wingdings" pitchFamily="2" charset="2"/>
                        </a:rPr>
                        <a:t>: Easy skip process</a:t>
                      </a:r>
                      <a:endParaRPr lang="en-US" altLang="ja-JP" sz="1200" b="1" baseline="0">
                        <a:solidFill>
                          <a:srgbClr val="C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Wingdings" pitchFamily="2" charset="2"/>
                      </a:endParaRPr>
                    </a:p>
                  </a:txBody>
                  <a:tcPr marL="84387" marR="84387" marT="42194" marB="42194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8281" y="76200"/>
            <a:ext cx="762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5533" y="3276600"/>
            <a:ext cx="1328771" cy="1192694"/>
            <a:chOff x="2331666" y="1116373"/>
            <a:chExt cx="1328771" cy="1078160"/>
          </a:xfrm>
        </p:grpSpPr>
        <p:grpSp>
          <p:nvGrpSpPr>
            <p:cNvPr id="11" name="Group 10"/>
            <p:cNvGrpSpPr/>
            <p:nvPr/>
          </p:nvGrpSpPr>
          <p:grpSpPr>
            <a:xfrm>
              <a:off x="2331666" y="1134517"/>
              <a:ext cx="704060" cy="1060016"/>
              <a:chOff x="304800" y="2257158"/>
              <a:chExt cx="615042" cy="106001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04800" y="2257158"/>
                <a:ext cx="615042" cy="1060016"/>
                <a:chOff x="304800" y="2257158"/>
                <a:chExt cx="615042" cy="1060016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B6C106D-49C8-4E7A-96C3-E865FBF241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449305" y="2928279"/>
                  <a:ext cx="338663" cy="439127"/>
                  <a:chOff x="2111585" y="2978219"/>
                  <a:chExt cx="893555" cy="797507"/>
                </a:xfrm>
              </p:grpSpPr>
              <p:grpSp>
                <p:nvGrpSpPr>
                  <p:cNvPr id="78" name="Group 297">
                    <a:extLst>
                      <a:ext uri="{FF2B5EF4-FFF2-40B4-BE49-F238E27FC236}">
                        <a16:creationId xmlns:a16="http://schemas.microsoft.com/office/drawing/2014/main" id="{237D1409-C6ED-4B77-B94A-59904B47CC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095E90C7-AF98-4B66-945C-7AEF79B9AB3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82" name="Flowchart: Stored Data 81">
                        <a:extLst>
                          <a:ext uri="{FF2B5EF4-FFF2-40B4-BE49-F238E27FC236}">
                            <a16:creationId xmlns:a16="http://schemas.microsoft.com/office/drawing/2014/main" id="{19680D9E-43C8-4D17-9183-0705E85F5D42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3" name="Flowchart: Stored Data 82">
                        <a:extLst>
                          <a:ext uri="{FF2B5EF4-FFF2-40B4-BE49-F238E27FC236}">
                            <a16:creationId xmlns:a16="http://schemas.microsoft.com/office/drawing/2014/main" id="{9870BDAF-F985-4A2C-A64F-B70676806110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4" name="Flowchart: Stored Data 83">
                        <a:extLst>
                          <a:ext uri="{FF2B5EF4-FFF2-40B4-BE49-F238E27FC236}">
                            <a16:creationId xmlns:a16="http://schemas.microsoft.com/office/drawing/2014/main" id="{3106AF81-A53A-40A7-8AE6-D2327BD087CA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5" name="Flowchart: Stored Data 84">
                        <a:extLst>
                          <a:ext uri="{FF2B5EF4-FFF2-40B4-BE49-F238E27FC236}">
                            <a16:creationId xmlns:a16="http://schemas.microsoft.com/office/drawing/2014/main" id="{65A8CAFB-30EB-4BFB-B380-FF65D9C350C2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07C87A1A-0F5E-4965-8580-19E70AEC3E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2009A038-FE71-4DAC-BDD2-0568455F4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pic>
                    <p:nvPicPr>
                      <p:cNvPr id="88" name="Picture 2">
                        <a:extLst>
                          <a:ext uri="{FF2B5EF4-FFF2-40B4-BE49-F238E27FC236}">
                            <a16:creationId xmlns:a16="http://schemas.microsoft.com/office/drawing/2014/main" id="{74CD1836-0600-4DDF-B3D5-2996A52F8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9" name="Picture 3">
                        <a:extLst>
                          <a:ext uri="{FF2B5EF4-FFF2-40B4-BE49-F238E27FC236}">
                            <a16:creationId xmlns:a16="http://schemas.microsoft.com/office/drawing/2014/main" id="{DDC574FE-87BB-4397-8FE1-CCF861152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81" name="Moon 80">
                      <a:extLst>
                        <a:ext uri="{FF2B5EF4-FFF2-40B4-BE49-F238E27FC236}">
                          <a16:creationId xmlns:a16="http://schemas.microsoft.com/office/drawing/2014/main" id="{99F35B8F-7CC6-49EF-BD6E-CE3F4524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50CB7693-84C4-4068-B9E9-4255AEDC804C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548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304800" y="2257158"/>
                  <a:ext cx="615042" cy="695845"/>
                  <a:chOff x="1712602" y="3974263"/>
                  <a:chExt cx="436302" cy="495173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1978370" y="4197723"/>
                    <a:ext cx="170534" cy="265372"/>
                    <a:chOff x="16911680" y="496189"/>
                    <a:chExt cx="252548" cy="291565"/>
                  </a:xfrm>
                </p:grpSpPr>
                <p:sp>
                  <p:nvSpPr>
                    <p:cNvPr id="69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35680" y="508338"/>
                      <a:ext cx="28548" cy="1214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70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0974" y="746102"/>
                      <a:ext cx="133961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71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9994" y="560403"/>
                      <a:ext cx="19764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72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9994" y="773870"/>
                      <a:ext cx="19764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73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93953" y="560403"/>
                      <a:ext cx="1537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74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1680" y="508338"/>
                      <a:ext cx="28548" cy="1214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75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35837" y="496189"/>
                      <a:ext cx="202039" cy="59007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76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93953" y="773870"/>
                      <a:ext cx="15373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77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931444" y="501397"/>
                      <a:ext cx="2086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vi-VN" sz="1350" kern="0">
                        <a:solidFill>
                          <a:prstClr val="black"/>
                        </a:solidFill>
                        <a:latin typeface="Arial" charset="0"/>
                        <a:ea typeface="Meiryo" pitchFamily="34" charset="-128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1772561" y="3974263"/>
                    <a:ext cx="253001" cy="495173"/>
                    <a:chOff x="16606809" y="250674"/>
                    <a:chExt cx="374673" cy="544048"/>
                  </a:xfrm>
                </p:grpSpPr>
                <p:sp>
                  <p:nvSpPr>
                    <p:cNvPr id="58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35558" y="753070"/>
                      <a:ext cx="239693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9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17919" y="567371"/>
                      <a:ext cx="19764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60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17919" y="780838"/>
                      <a:ext cx="19764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61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6483" y="567371"/>
                      <a:ext cx="1537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62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6483" y="780838"/>
                      <a:ext cx="15373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66" name="Rectangle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07820" y="262348"/>
                      <a:ext cx="19763" cy="242535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67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4408" y="253964"/>
                      <a:ext cx="1976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68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06809" y="250674"/>
                      <a:ext cx="374673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</p:grpSp>
              <p:sp>
                <p:nvSpPr>
                  <p:cNvPr id="57" name="AutoShape 340"/>
                  <p:cNvSpPr>
                    <a:spLocks noChangeArrowheads="1"/>
                  </p:cNvSpPr>
                  <p:nvPr/>
                </p:nvSpPr>
                <p:spPr bwMode="auto">
                  <a:xfrm>
                    <a:off x="1712602" y="4172845"/>
                    <a:ext cx="360643" cy="82602"/>
                  </a:xfrm>
                  <a:prstGeom prst="parallelogram">
                    <a:avLst>
                      <a:gd name="adj" fmla="val 86989"/>
                    </a:avLst>
                  </a:prstGeom>
                  <a:solidFill>
                    <a:srgbClr val="66FF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 altLang="en-US" sz="1350">
                      <a:ea typeface="ＭＳ Ｐゴシック" pitchFamily="34" charset="-128"/>
                    </a:endParaRPr>
                  </a:p>
                </p:txBody>
              </p:sp>
            </p:grpSp>
          </p:grpSp>
          <p:sp>
            <p:nvSpPr>
              <p:cNvPr id="51" name="TextBox 50"/>
              <p:cNvSpPr txBox="1"/>
              <p:nvPr/>
            </p:nvSpPr>
            <p:spPr>
              <a:xfrm>
                <a:off x="357049" y="2301174"/>
                <a:ext cx="4398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Screw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956377" y="1116373"/>
              <a:ext cx="704060" cy="1078160"/>
              <a:chOff x="304800" y="2239014"/>
              <a:chExt cx="615042" cy="107816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04800" y="2257158"/>
                <a:ext cx="615042" cy="1060016"/>
                <a:chOff x="304800" y="2257158"/>
                <a:chExt cx="615042" cy="1060016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CB6C106D-49C8-4E7A-96C3-E865FBF241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449305" y="2928279"/>
                  <a:ext cx="338663" cy="439127"/>
                  <a:chOff x="2111585" y="2978219"/>
                  <a:chExt cx="893555" cy="797507"/>
                </a:xfrm>
              </p:grpSpPr>
              <p:grpSp>
                <p:nvGrpSpPr>
                  <p:cNvPr id="38" name="Group 297">
                    <a:extLst>
                      <a:ext uri="{FF2B5EF4-FFF2-40B4-BE49-F238E27FC236}">
                        <a16:creationId xmlns:a16="http://schemas.microsoft.com/office/drawing/2014/main" id="{237D1409-C6ED-4B77-B94A-59904B47CC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095E90C7-AF98-4B66-945C-7AEF79B9AB3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42" name="Flowchart: Stored Data 41">
                        <a:extLst>
                          <a:ext uri="{FF2B5EF4-FFF2-40B4-BE49-F238E27FC236}">
                            <a16:creationId xmlns:a16="http://schemas.microsoft.com/office/drawing/2014/main" id="{19680D9E-43C8-4D17-9183-0705E85F5D42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43" name="Flowchart: Stored Data 42">
                        <a:extLst>
                          <a:ext uri="{FF2B5EF4-FFF2-40B4-BE49-F238E27FC236}">
                            <a16:creationId xmlns:a16="http://schemas.microsoft.com/office/drawing/2014/main" id="{9870BDAF-F985-4A2C-A64F-B70676806110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44" name="Flowchart: Stored Data 43">
                        <a:extLst>
                          <a:ext uri="{FF2B5EF4-FFF2-40B4-BE49-F238E27FC236}">
                            <a16:creationId xmlns:a16="http://schemas.microsoft.com/office/drawing/2014/main" id="{3106AF81-A53A-40A7-8AE6-D2327BD087CA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45" name="Flowchart: Stored Data 44">
                        <a:extLst>
                          <a:ext uri="{FF2B5EF4-FFF2-40B4-BE49-F238E27FC236}">
                            <a16:creationId xmlns:a16="http://schemas.microsoft.com/office/drawing/2014/main" id="{65A8CAFB-30EB-4BFB-B380-FF65D9C350C2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07C87A1A-0F5E-4965-8580-19E70AEC3E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2009A038-FE71-4DAC-BDD2-0568455F4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pic>
                    <p:nvPicPr>
                      <p:cNvPr id="48" name="Picture 2">
                        <a:extLst>
                          <a:ext uri="{FF2B5EF4-FFF2-40B4-BE49-F238E27FC236}">
                            <a16:creationId xmlns:a16="http://schemas.microsoft.com/office/drawing/2014/main" id="{74CD1836-0600-4DDF-B3D5-2996A52F8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49" name="Picture 3">
                        <a:extLst>
                          <a:ext uri="{FF2B5EF4-FFF2-40B4-BE49-F238E27FC236}">
                            <a16:creationId xmlns:a16="http://schemas.microsoft.com/office/drawing/2014/main" id="{DDC574FE-87BB-4397-8FE1-CCF861152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41" name="Moon 40">
                      <a:extLst>
                        <a:ext uri="{FF2B5EF4-FFF2-40B4-BE49-F238E27FC236}">
                          <a16:creationId xmlns:a16="http://schemas.microsoft.com/office/drawing/2014/main" id="{99F35B8F-7CC6-49EF-BD6E-CE3F4524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50CB7693-84C4-4068-B9E9-4255AEDC804C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548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304800" y="2257158"/>
                  <a:ext cx="615042" cy="695845"/>
                  <a:chOff x="1712602" y="3974263"/>
                  <a:chExt cx="436302" cy="495173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1978370" y="4197723"/>
                    <a:ext cx="170534" cy="265372"/>
                    <a:chOff x="16911680" y="496189"/>
                    <a:chExt cx="252548" cy="291565"/>
                  </a:xfrm>
                </p:grpSpPr>
                <p:sp>
                  <p:nvSpPr>
                    <p:cNvPr id="28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35680" y="508338"/>
                      <a:ext cx="28548" cy="1214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9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0974" y="746102"/>
                      <a:ext cx="133961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0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9994" y="560403"/>
                      <a:ext cx="19764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1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9994" y="773870"/>
                      <a:ext cx="19764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2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93953" y="560403"/>
                      <a:ext cx="1537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3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1680" y="508338"/>
                      <a:ext cx="28548" cy="1214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4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35837" y="496189"/>
                      <a:ext cx="202039" cy="59007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5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93953" y="773870"/>
                      <a:ext cx="15373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6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931444" y="501397"/>
                      <a:ext cx="2086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vi-VN" sz="1350" kern="0">
                        <a:solidFill>
                          <a:prstClr val="black"/>
                        </a:solidFill>
                        <a:latin typeface="Arial" charset="0"/>
                        <a:ea typeface="Meiryo" pitchFamily="34" charset="-128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1772561" y="3974263"/>
                    <a:ext cx="253001" cy="495173"/>
                    <a:chOff x="16606809" y="250674"/>
                    <a:chExt cx="374673" cy="544048"/>
                  </a:xfrm>
                </p:grpSpPr>
                <p:sp>
                  <p:nvSpPr>
                    <p:cNvPr id="20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35558" y="753070"/>
                      <a:ext cx="239693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1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17919" y="567371"/>
                      <a:ext cx="19764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2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17919" y="780838"/>
                      <a:ext cx="19764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3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6483" y="567371"/>
                      <a:ext cx="1537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4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6483" y="780838"/>
                      <a:ext cx="15373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5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07820" y="262348"/>
                      <a:ext cx="19763" cy="242535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6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4408" y="253964"/>
                      <a:ext cx="1976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7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06809" y="250674"/>
                      <a:ext cx="374673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</p:grpSp>
              <p:sp>
                <p:nvSpPr>
                  <p:cNvPr id="19" name="AutoShape 340"/>
                  <p:cNvSpPr>
                    <a:spLocks noChangeArrowheads="1"/>
                  </p:cNvSpPr>
                  <p:nvPr/>
                </p:nvSpPr>
                <p:spPr bwMode="auto">
                  <a:xfrm>
                    <a:off x="1712602" y="4172845"/>
                    <a:ext cx="360643" cy="82602"/>
                  </a:xfrm>
                  <a:prstGeom prst="parallelogram">
                    <a:avLst>
                      <a:gd name="adj" fmla="val 86989"/>
                    </a:avLst>
                  </a:prstGeom>
                  <a:solidFill>
                    <a:srgbClr val="66FF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 altLang="en-US" sz="1350">
                      <a:ea typeface="ＭＳ Ｐゴシック" pitchFamily="34" charset="-128"/>
                    </a:endParaRPr>
                  </a:p>
                </p:txBody>
              </p:sp>
            </p:grpSp>
          </p:grpSp>
          <p:sp>
            <p:nvSpPr>
              <p:cNvPr id="14" name="TextBox 13"/>
              <p:cNvSpPr txBox="1"/>
              <p:nvPr/>
            </p:nvSpPr>
            <p:spPr>
              <a:xfrm>
                <a:off x="357049" y="2239014"/>
                <a:ext cx="4398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Panel</a:t>
                </a:r>
              </a:p>
              <a:p>
                <a:pPr algn="ctr"/>
                <a:r>
                  <a:rPr lang="en-US" sz="800" dirty="0"/>
                  <a:t>Press</a:t>
                </a: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13202" y="3045542"/>
            <a:ext cx="438789" cy="555557"/>
            <a:chOff x="12405444" y="4956544"/>
            <a:chExt cx="755923" cy="722062"/>
          </a:xfrm>
        </p:grpSpPr>
        <p:graphicFrame>
          <p:nvGraphicFramePr>
            <p:cNvPr id="91" name="Object 90"/>
            <p:cNvGraphicFramePr>
              <a:graphicFrameLocks noChangeAspect="1"/>
            </p:cNvGraphicFramePr>
            <p:nvPr/>
          </p:nvGraphicFramePr>
          <p:xfrm>
            <a:off x="12461139" y="4970309"/>
            <a:ext cx="700228" cy="708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2" name="MS_ClipArt_Gallery" r:id="rId5" imgW="4571086" imgH="5844845" progId="MS_ClipArt_Gallery">
                    <p:embed/>
                  </p:oleObj>
                </mc:Choice>
                <mc:Fallback>
                  <p:oleObj name="MS_ClipArt_Gallery" r:id="rId5" imgW="4571086" imgH="5844845" progId="MS_ClipArt_Gallery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61139" y="4970309"/>
                          <a:ext cx="700228" cy="708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TextBox 91"/>
            <p:cNvSpPr txBox="1"/>
            <p:nvPr/>
          </p:nvSpPr>
          <p:spPr>
            <a:xfrm>
              <a:off x="12405444" y="4956544"/>
              <a:ext cx="744977" cy="315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chemeClr val="bg1"/>
                  </a:solidFill>
                </a:rPr>
                <a:t>OK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39210" y="3296671"/>
            <a:ext cx="704060" cy="1172623"/>
            <a:chOff x="304800" y="2257158"/>
            <a:chExt cx="615042" cy="1060016"/>
          </a:xfrm>
        </p:grpSpPr>
        <p:grpSp>
          <p:nvGrpSpPr>
            <p:cNvPr id="132" name="Group 131"/>
            <p:cNvGrpSpPr/>
            <p:nvPr/>
          </p:nvGrpSpPr>
          <p:grpSpPr>
            <a:xfrm>
              <a:off x="304800" y="2257158"/>
              <a:ext cx="615042" cy="1060016"/>
              <a:chOff x="304800" y="2257158"/>
              <a:chExt cx="615042" cy="1060016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B6C106D-49C8-4E7A-96C3-E865FBF241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449305" y="2928279"/>
                <a:ext cx="338663" cy="439127"/>
                <a:chOff x="2111585" y="2978219"/>
                <a:chExt cx="893555" cy="797507"/>
              </a:xfrm>
            </p:grpSpPr>
            <p:grpSp>
              <p:nvGrpSpPr>
                <p:cNvPr id="156" name="Group 297">
                  <a:extLst>
                    <a:ext uri="{FF2B5EF4-FFF2-40B4-BE49-F238E27FC236}">
                      <a16:creationId xmlns:a16="http://schemas.microsoft.com/office/drawing/2014/main" id="{237D1409-C6ED-4B77-B94A-59904B47CC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095E90C7-AF98-4B66-945C-7AEF79B9AB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160" name="Flowchart: Stored Data 159">
                      <a:extLst>
                        <a:ext uri="{FF2B5EF4-FFF2-40B4-BE49-F238E27FC236}">
                          <a16:creationId xmlns:a16="http://schemas.microsoft.com/office/drawing/2014/main" id="{19680D9E-43C8-4D17-9183-0705E85F5D42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1" name="Flowchart: Stored Data 160">
                      <a:extLst>
                        <a:ext uri="{FF2B5EF4-FFF2-40B4-BE49-F238E27FC236}">
                          <a16:creationId xmlns:a16="http://schemas.microsoft.com/office/drawing/2014/main" id="{9870BDAF-F985-4A2C-A64F-B70676806110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2" name="Flowchart: Stored Data 161">
                      <a:extLst>
                        <a:ext uri="{FF2B5EF4-FFF2-40B4-BE49-F238E27FC236}">
                          <a16:creationId xmlns:a16="http://schemas.microsoft.com/office/drawing/2014/main" id="{3106AF81-A53A-40A7-8AE6-D2327BD087CA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3" name="Flowchart: Stored Data 162">
                      <a:extLst>
                        <a:ext uri="{FF2B5EF4-FFF2-40B4-BE49-F238E27FC236}">
                          <a16:creationId xmlns:a16="http://schemas.microsoft.com/office/drawing/2014/main" id="{65A8CAFB-30EB-4BFB-B380-FF65D9C350C2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07C87A1A-0F5E-4965-8580-19E70AEC3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2009A038-FE71-4DAC-BDD2-0568455F45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  <p:pic>
                  <p:nvPicPr>
                    <p:cNvPr id="166" name="Picture 2">
                      <a:extLst>
                        <a:ext uri="{FF2B5EF4-FFF2-40B4-BE49-F238E27FC236}">
                          <a16:creationId xmlns:a16="http://schemas.microsoft.com/office/drawing/2014/main" id="{74CD1836-0600-4DDF-B3D5-2996A52F85E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67" name="Picture 3">
                      <a:extLst>
                        <a:ext uri="{FF2B5EF4-FFF2-40B4-BE49-F238E27FC236}">
                          <a16:creationId xmlns:a16="http://schemas.microsoft.com/office/drawing/2014/main" id="{DDC574FE-87BB-4397-8FE1-CCF861152E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159" name="Moon 158">
                    <a:extLst>
                      <a:ext uri="{FF2B5EF4-FFF2-40B4-BE49-F238E27FC236}">
                        <a16:creationId xmlns:a16="http://schemas.microsoft.com/office/drawing/2014/main" id="{99F35B8F-7CC6-49EF-BD6E-CE3F4524234B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548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50CB7693-84C4-4068-B9E9-4255AEDC804C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548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04800" y="2257158"/>
                <a:ext cx="615042" cy="695845"/>
                <a:chOff x="1712602" y="3974263"/>
                <a:chExt cx="436302" cy="495173"/>
              </a:xfrm>
            </p:grpSpPr>
            <p:grpSp>
              <p:nvGrpSpPr>
                <p:cNvPr id="136" name="Group 135"/>
                <p:cNvGrpSpPr/>
                <p:nvPr/>
              </p:nvGrpSpPr>
              <p:grpSpPr>
                <a:xfrm>
                  <a:off x="1978370" y="4197723"/>
                  <a:ext cx="170534" cy="265372"/>
                  <a:chOff x="16911680" y="496189"/>
                  <a:chExt cx="252548" cy="291565"/>
                </a:xfrm>
              </p:grpSpPr>
              <p:sp>
                <p:nvSpPr>
                  <p:cNvPr id="147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17135680" y="508338"/>
                    <a:ext cx="28548" cy="12148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148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16970974" y="746102"/>
                    <a:ext cx="133961" cy="19091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149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16959994" y="560403"/>
                    <a:ext cx="19764" cy="204789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150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6959994" y="773870"/>
                    <a:ext cx="19764" cy="13884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151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7093953" y="560403"/>
                    <a:ext cx="15373" cy="204789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152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6911680" y="508338"/>
                    <a:ext cx="28548" cy="12148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1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6935837" y="496189"/>
                    <a:ext cx="202039" cy="59007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15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7093953" y="773870"/>
                    <a:ext cx="15373" cy="13884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155" name="Line 282"/>
                  <p:cNvSpPr>
                    <a:spLocks noChangeShapeType="1"/>
                  </p:cNvSpPr>
                  <p:nvPr/>
                </p:nvSpPr>
                <p:spPr bwMode="auto">
                  <a:xfrm>
                    <a:off x="16931444" y="501397"/>
                    <a:ext cx="20862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vi-VN" sz="1350" kern="0">
                      <a:solidFill>
                        <a:prstClr val="black"/>
                      </a:solidFill>
                      <a:latin typeface="Arial" charset="0"/>
                      <a:ea typeface="Meiryo" pitchFamily="34" charset="-128"/>
                      <a:cs typeface="Arial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772561" y="3974263"/>
                  <a:ext cx="253001" cy="495173"/>
                  <a:chOff x="16606809" y="250674"/>
                  <a:chExt cx="374673" cy="544048"/>
                </a:xfrm>
              </p:grpSpPr>
              <p:sp>
                <p:nvSpPr>
                  <p:cNvPr id="139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16635558" y="753070"/>
                    <a:ext cx="239693" cy="19091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140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16617919" y="567371"/>
                    <a:ext cx="19764" cy="204789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14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16617919" y="780838"/>
                    <a:ext cx="19764" cy="13884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14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16876483" y="567371"/>
                    <a:ext cx="15373" cy="204789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143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16876483" y="780838"/>
                    <a:ext cx="15373" cy="13884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14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6607820" y="262348"/>
                    <a:ext cx="19763" cy="242535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145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16954408" y="253964"/>
                    <a:ext cx="19763" cy="204789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146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16606809" y="250674"/>
                    <a:ext cx="374673" cy="19091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</p:grpSp>
            <p:sp>
              <p:nvSpPr>
                <p:cNvPr id="138" name="AutoShape 340"/>
                <p:cNvSpPr>
                  <a:spLocks noChangeArrowheads="1"/>
                </p:cNvSpPr>
                <p:nvPr/>
              </p:nvSpPr>
              <p:spPr bwMode="auto">
                <a:xfrm>
                  <a:off x="1712602" y="4172845"/>
                  <a:ext cx="360643" cy="82602"/>
                </a:xfrm>
                <a:prstGeom prst="parallelogram">
                  <a:avLst>
                    <a:gd name="adj" fmla="val 86989"/>
                  </a:avLst>
                </a:prstGeom>
                <a:solidFill>
                  <a:srgbClr val="66FF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altLang="en-US" sz="1350">
                    <a:ea typeface="ＭＳ Ｐゴシック" pitchFamily="34" charset="-128"/>
                  </a:endParaRPr>
                </a:p>
              </p:txBody>
            </p:sp>
          </p:grpSp>
        </p:grpSp>
        <p:sp>
          <p:nvSpPr>
            <p:cNvPr id="133" name="TextBox 132"/>
            <p:cNvSpPr txBox="1"/>
            <p:nvPr/>
          </p:nvSpPr>
          <p:spPr>
            <a:xfrm>
              <a:off x="357049" y="2301174"/>
              <a:ext cx="4398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Screw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45095" y="3056450"/>
            <a:ext cx="438789" cy="555557"/>
            <a:chOff x="12405444" y="4956544"/>
            <a:chExt cx="755923" cy="722062"/>
          </a:xfrm>
        </p:grpSpPr>
        <p:graphicFrame>
          <p:nvGraphicFramePr>
            <p:cNvPr id="169" name="Object 168"/>
            <p:cNvGraphicFramePr>
              <a:graphicFrameLocks noChangeAspect="1"/>
            </p:cNvGraphicFramePr>
            <p:nvPr/>
          </p:nvGraphicFramePr>
          <p:xfrm>
            <a:off x="12461139" y="4970309"/>
            <a:ext cx="700228" cy="708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" name="MS_ClipArt_Gallery" r:id="rId7" imgW="4571086" imgH="5844845" progId="MS_ClipArt_Gallery">
                    <p:embed/>
                  </p:oleObj>
                </mc:Choice>
                <mc:Fallback>
                  <p:oleObj name="MS_ClipArt_Gallery" r:id="rId7" imgW="4571086" imgH="5844845" progId="MS_ClipArt_Gallery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61139" y="4970309"/>
                          <a:ext cx="700228" cy="708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" name="TextBox 169"/>
            <p:cNvSpPr txBox="1"/>
            <p:nvPr/>
          </p:nvSpPr>
          <p:spPr>
            <a:xfrm>
              <a:off x="12405444" y="4956544"/>
              <a:ext cx="744977" cy="315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chemeClr val="bg1"/>
                  </a:solidFill>
                </a:rPr>
                <a:t>OK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412227" y="3065536"/>
            <a:ext cx="438789" cy="555557"/>
            <a:chOff x="12405444" y="4956544"/>
            <a:chExt cx="755923" cy="722062"/>
          </a:xfrm>
        </p:grpSpPr>
        <p:graphicFrame>
          <p:nvGraphicFramePr>
            <p:cNvPr id="172" name="Object 171"/>
            <p:cNvGraphicFramePr>
              <a:graphicFrameLocks noChangeAspect="1"/>
            </p:cNvGraphicFramePr>
            <p:nvPr/>
          </p:nvGraphicFramePr>
          <p:xfrm>
            <a:off x="12461139" y="4970309"/>
            <a:ext cx="700228" cy="708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4" name="MS_ClipArt_Gallery" r:id="rId8" imgW="4571086" imgH="5844845" progId="MS_ClipArt_Gallery">
                    <p:embed/>
                  </p:oleObj>
                </mc:Choice>
                <mc:Fallback>
                  <p:oleObj name="MS_ClipArt_Gallery" r:id="rId8" imgW="4571086" imgH="5844845" progId="MS_ClipArt_Gallery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61139" y="4970309"/>
                          <a:ext cx="700228" cy="708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" name="TextBox 172"/>
            <p:cNvSpPr txBox="1"/>
            <p:nvPr/>
          </p:nvSpPr>
          <p:spPr>
            <a:xfrm>
              <a:off x="12405444" y="4956544"/>
              <a:ext cx="744977" cy="315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chemeClr val="bg1"/>
                  </a:solidFill>
                </a:rPr>
                <a:t>OK</a:t>
              </a: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388102" y="3188474"/>
            <a:ext cx="1187839" cy="911148"/>
            <a:chOff x="6008840" y="747023"/>
            <a:chExt cx="1376021" cy="1094795"/>
          </a:xfrm>
        </p:grpSpPr>
        <p:grpSp>
          <p:nvGrpSpPr>
            <p:cNvPr id="178" name="Group 177"/>
            <p:cNvGrpSpPr/>
            <p:nvPr/>
          </p:nvGrpSpPr>
          <p:grpSpPr>
            <a:xfrm>
              <a:off x="6042150" y="1606767"/>
              <a:ext cx="532973" cy="49639"/>
              <a:chOff x="9715144" y="4824850"/>
              <a:chExt cx="1023941" cy="48746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9715144" y="4824850"/>
                <a:ext cx="109926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9792685" y="4824850"/>
                <a:ext cx="116501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9918354" y="4824850"/>
                <a:ext cx="97072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10031074" y="4824850"/>
                <a:ext cx="112381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0143453" y="4824850"/>
                <a:ext cx="116501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10269123" y="4824850"/>
                <a:ext cx="110027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0397487" y="4824850"/>
                <a:ext cx="112381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0509868" y="4824850"/>
                <a:ext cx="110027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0622584" y="4824850"/>
                <a:ext cx="116501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</p:grpSp>
        <p:sp>
          <p:nvSpPr>
            <p:cNvPr id="179" name="Rectangle 178"/>
            <p:cNvSpPr/>
            <p:nvPr/>
          </p:nvSpPr>
          <p:spPr>
            <a:xfrm>
              <a:off x="6008840" y="1657509"/>
              <a:ext cx="50722" cy="16588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072524" y="1656406"/>
              <a:ext cx="515436" cy="24819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095731" y="1378426"/>
              <a:ext cx="432599" cy="2233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182" name="Rectangle 181"/>
            <p:cNvSpPr/>
            <p:nvPr/>
          </p:nvSpPr>
          <p:spPr>
            <a:xfrm rot="1560000">
              <a:off x="6558492" y="1238689"/>
              <a:ext cx="22412" cy="14544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183" name="Rectangle 182"/>
            <p:cNvSpPr/>
            <p:nvPr/>
          </p:nvSpPr>
          <p:spPr>
            <a:xfrm rot="20040000" flipH="1">
              <a:off x="6048789" y="1238689"/>
              <a:ext cx="22412" cy="14544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599800" y="1236033"/>
              <a:ext cx="53475" cy="598771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125390" y="1684001"/>
              <a:ext cx="50813" cy="15080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653549" y="1684001"/>
              <a:ext cx="56694" cy="15080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838868" y="1255368"/>
              <a:ext cx="412888" cy="2023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020414" y="1459535"/>
              <a:ext cx="47848" cy="1788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865914" y="1271268"/>
              <a:ext cx="355083" cy="172264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 dirty="0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6492460" y="747023"/>
              <a:ext cx="508304" cy="502208"/>
              <a:chOff x="12405444" y="4723756"/>
              <a:chExt cx="755923" cy="722062"/>
            </a:xfrm>
          </p:grpSpPr>
          <p:graphicFrame>
            <p:nvGraphicFramePr>
              <p:cNvPr id="195" name="Object 194"/>
              <p:cNvGraphicFramePr>
                <a:graphicFrameLocks noChangeAspect="1"/>
              </p:cNvGraphicFramePr>
              <p:nvPr/>
            </p:nvGraphicFramePr>
            <p:xfrm>
              <a:off x="12461138" y="4737521"/>
              <a:ext cx="700229" cy="708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05" name="MS_ClipArt_Gallery" r:id="rId9" imgW="4571086" imgH="5844845" progId="MS_ClipArt_Gallery">
                      <p:embed/>
                    </p:oleObj>
                  </mc:Choice>
                  <mc:Fallback>
                    <p:oleObj name="MS_ClipArt_Gallery" r:id="rId9" imgW="4571086" imgH="5844845" progId="MS_ClipArt_Gallery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61138" y="4737521"/>
                            <a:ext cx="700229" cy="7082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6" name="TextBox 195"/>
              <p:cNvSpPr txBox="1"/>
              <p:nvPr/>
            </p:nvSpPr>
            <p:spPr>
              <a:xfrm>
                <a:off x="12405444" y="4723756"/>
                <a:ext cx="744977" cy="315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25" dirty="0">
                    <a:solidFill>
                      <a:schemeClr val="bg1"/>
                    </a:solidFill>
                  </a:rPr>
                  <a:t>OK</a:t>
                </a:r>
              </a:p>
            </p:txBody>
          </p:sp>
        </p:grpSp>
        <p:sp>
          <p:nvSpPr>
            <p:cNvPr id="191" name="Rectangle 190"/>
            <p:cNvSpPr/>
            <p:nvPr/>
          </p:nvSpPr>
          <p:spPr>
            <a:xfrm>
              <a:off x="6901384" y="1455125"/>
              <a:ext cx="50116" cy="194839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25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697903" y="1228048"/>
              <a:ext cx="686958" cy="219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chemeClr val="bg1"/>
                  </a:solidFill>
                </a:rPr>
                <a:t>5kg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898157" y="1692508"/>
              <a:ext cx="56694" cy="14931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694881" y="1638924"/>
              <a:ext cx="486754" cy="51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500" b="1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1936873" y="3304881"/>
            <a:ext cx="1484188" cy="1153997"/>
            <a:chOff x="2331666" y="1116373"/>
            <a:chExt cx="1328771" cy="1078160"/>
          </a:xfrm>
        </p:grpSpPr>
        <p:grpSp>
          <p:nvGrpSpPr>
            <p:cNvPr id="207" name="Group 206"/>
            <p:cNvGrpSpPr/>
            <p:nvPr/>
          </p:nvGrpSpPr>
          <p:grpSpPr>
            <a:xfrm>
              <a:off x="2331666" y="1134517"/>
              <a:ext cx="704060" cy="1060016"/>
              <a:chOff x="304800" y="2257158"/>
              <a:chExt cx="615042" cy="1060016"/>
            </a:xfrm>
          </p:grpSpPr>
          <p:grpSp>
            <p:nvGrpSpPr>
              <p:cNvPr id="245" name="Group 244"/>
              <p:cNvGrpSpPr/>
              <p:nvPr/>
            </p:nvGrpSpPr>
            <p:grpSpPr>
              <a:xfrm>
                <a:off x="304800" y="2257158"/>
                <a:ext cx="615042" cy="1060016"/>
                <a:chOff x="304800" y="2257158"/>
                <a:chExt cx="615042" cy="1060016"/>
              </a:xfrm>
            </p:grpSpPr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CB6C106D-49C8-4E7A-96C3-E865FBF241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449305" y="2928279"/>
                  <a:ext cx="338663" cy="439127"/>
                  <a:chOff x="2111585" y="2978219"/>
                  <a:chExt cx="893555" cy="797507"/>
                </a:xfrm>
              </p:grpSpPr>
              <p:grpSp>
                <p:nvGrpSpPr>
                  <p:cNvPr id="269" name="Group 297">
                    <a:extLst>
                      <a:ext uri="{FF2B5EF4-FFF2-40B4-BE49-F238E27FC236}">
                        <a16:creationId xmlns:a16="http://schemas.microsoft.com/office/drawing/2014/main" id="{237D1409-C6ED-4B77-B94A-59904B47CC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271" name="Group 270">
                      <a:extLst>
                        <a:ext uri="{FF2B5EF4-FFF2-40B4-BE49-F238E27FC236}">
                          <a16:creationId xmlns:a16="http://schemas.microsoft.com/office/drawing/2014/main" id="{095E90C7-AF98-4B66-945C-7AEF79B9AB3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273" name="Flowchart: Stored Data 272">
                        <a:extLst>
                          <a:ext uri="{FF2B5EF4-FFF2-40B4-BE49-F238E27FC236}">
                            <a16:creationId xmlns:a16="http://schemas.microsoft.com/office/drawing/2014/main" id="{19680D9E-43C8-4D17-9183-0705E85F5D42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274" name="Flowchart: Stored Data 273">
                        <a:extLst>
                          <a:ext uri="{FF2B5EF4-FFF2-40B4-BE49-F238E27FC236}">
                            <a16:creationId xmlns:a16="http://schemas.microsoft.com/office/drawing/2014/main" id="{9870BDAF-F985-4A2C-A64F-B70676806110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275" name="Flowchart: Stored Data 274">
                        <a:extLst>
                          <a:ext uri="{FF2B5EF4-FFF2-40B4-BE49-F238E27FC236}">
                            <a16:creationId xmlns:a16="http://schemas.microsoft.com/office/drawing/2014/main" id="{3106AF81-A53A-40A7-8AE6-D2327BD087CA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276" name="Flowchart: Stored Data 275">
                        <a:extLst>
                          <a:ext uri="{FF2B5EF4-FFF2-40B4-BE49-F238E27FC236}">
                            <a16:creationId xmlns:a16="http://schemas.microsoft.com/office/drawing/2014/main" id="{65A8CAFB-30EB-4BFB-B380-FF65D9C350C2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277" name="Oval 276">
                        <a:extLst>
                          <a:ext uri="{FF2B5EF4-FFF2-40B4-BE49-F238E27FC236}">
                            <a16:creationId xmlns:a16="http://schemas.microsoft.com/office/drawing/2014/main" id="{07C87A1A-0F5E-4965-8580-19E70AEC3E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278" name="Oval 277">
                        <a:extLst>
                          <a:ext uri="{FF2B5EF4-FFF2-40B4-BE49-F238E27FC236}">
                            <a16:creationId xmlns:a16="http://schemas.microsoft.com/office/drawing/2014/main" id="{2009A038-FE71-4DAC-BDD2-0568455F4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pic>
                    <p:nvPicPr>
                      <p:cNvPr id="279" name="Picture 2">
                        <a:extLst>
                          <a:ext uri="{FF2B5EF4-FFF2-40B4-BE49-F238E27FC236}">
                            <a16:creationId xmlns:a16="http://schemas.microsoft.com/office/drawing/2014/main" id="{74CD1836-0600-4DDF-B3D5-2996A52F8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80" name="Picture 3">
                        <a:extLst>
                          <a:ext uri="{FF2B5EF4-FFF2-40B4-BE49-F238E27FC236}">
                            <a16:creationId xmlns:a16="http://schemas.microsoft.com/office/drawing/2014/main" id="{DDC574FE-87BB-4397-8FE1-CCF861152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272" name="Moon 271">
                      <a:extLst>
                        <a:ext uri="{FF2B5EF4-FFF2-40B4-BE49-F238E27FC236}">
                          <a16:creationId xmlns:a16="http://schemas.microsoft.com/office/drawing/2014/main" id="{99F35B8F-7CC6-49EF-BD6E-CE3F4524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0CB7693-84C4-4068-B9E9-4255AEDC804C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548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48" name="Group 247"/>
                <p:cNvGrpSpPr/>
                <p:nvPr/>
              </p:nvGrpSpPr>
              <p:grpSpPr>
                <a:xfrm>
                  <a:off x="304800" y="2257158"/>
                  <a:ext cx="615042" cy="695845"/>
                  <a:chOff x="1712602" y="3974263"/>
                  <a:chExt cx="436302" cy="495173"/>
                </a:xfrm>
              </p:grpSpPr>
              <p:grpSp>
                <p:nvGrpSpPr>
                  <p:cNvPr id="249" name="Group 248"/>
                  <p:cNvGrpSpPr/>
                  <p:nvPr/>
                </p:nvGrpSpPr>
                <p:grpSpPr>
                  <a:xfrm>
                    <a:off x="1978370" y="4197723"/>
                    <a:ext cx="170534" cy="265372"/>
                    <a:chOff x="16911680" y="496189"/>
                    <a:chExt cx="252548" cy="291565"/>
                  </a:xfrm>
                </p:grpSpPr>
                <p:sp>
                  <p:nvSpPr>
                    <p:cNvPr id="260" name="Rectangle 2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35680" y="508338"/>
                      <a:ext cx="28548" cy="1214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61" name="Rectangle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0974" y="746102"/>
                      <a:ext cx="133961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62" name="Rectangle 2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9994" y="560403"/>
                      <a:ext cx="19764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63" name="Rectangle 2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9994" y="773870"/>
                      <a:ext cx="19764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64" name="Rectangle 2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93953" y="560403"/>
                      <a:ext cx="1537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65" name="Rectangle 2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1680" y="508338"/>
                      <a:ext cx="28548" cy="1214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66" name="Rectangle 2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35837" y="496189"/>
                      <a:ext cx="202039" cy="59007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67" name="Rectangle 2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93953" y="773870"/>
                      <a:ext cx="15373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68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931444" y="501397"/>
                      <a:ext cx="2086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vi-VN" sz="1350" kern="0">
                        <a:solidFill>
                          <a:prstClr val="black"/>
                        </a:solidFill>
                        <a:latin typeface="Arial" charset="0"/>
                        <a:ea typeface="Meiryo" pitchFamily="34" charset="-128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250" name="Group 249"/>
                  <p:cNvGrpSpPr/>
                  <p:nvPr/>
                </p:nvGrpSpPr>
                <p:grpSpPr>
                  <a:xfrm>
                    <a:off x="1772561" y="3974263"/>
                    <a:ext cx="253001" cy="495173"/>
                    <a:chOff x="16606809" y="250674"/>
                    <a:chExt cx="374673" cy="544048"/>
                  </a:xfrm>
                </p:grpSpPr>
                <p:sp>
                  <p:nvSpPr>
                    <p:cNvPr id="252" name="Rectangle 2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35558" y="753070"/>
                      <a:ext cx="239693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53" name="Rectangle 2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17919" y="567371"/>
                      <a:ext cx="19764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54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17919" y="780838"/>
                      <a:ext cx="19764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55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6483" y="567371"/>
                      <a:ext cx="1537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56" name="Rectangle 2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6483" y="780838"/>
                      <a:ext cx="15373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57" name="Rectangle 2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07820" y="262348"/>
                      <a:ext cx="19763" cy="242535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58" name="Rectangle 2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4408" y="253964"/>
                      <a:ext cx="1976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59" name="Rectangle 2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06809" y="250674"/>
                      <a:ext cx="374673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</p:grpSp>
              <p:sp>
                <p:nvSpPr>
                  <p:cNvPr id="251" name="AutoShape 340"/>
                  <p:cNvSpPr>
                    <a:spLocks noChangeArrowheads="1"/>
                  </p:cNvSpPr>
                  <p:nvPr/>
                </p:nvSpPr>
                <p:spPr bwMode="auto">
                  <a:xfrm>
                    <a:off x="1712602" y="4172845"/>
                    <a:ext cx="360643" cy="82602"/>
                  </a:xfrm>
                  <a:prstGeom prst="parallelogram">
                    <a:avLst>
                      <a:gd name="adj" fmla="val 86989"/>
                    </a:avLst>
                  </a:prstGeom>
                  <a:solidFill>
                    <a:srgbClr val="66FF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 altLang="en-US" sz="1350">
                      <a:ea typeface="ＭＳ Ｐゴシック" pitchFamily="34" charset="-128"/>
                    </a:endParaRPr>
                  </a:p>
                </p:txBody>
              </p:sp>
            </p:grpSp>
          </p:grpSp>
          <p:sp>
            <p:nvSpPr>
              <p:cNvPr id="246" name="TextBox 245"/>
              <p:cNvSpPr txBox="1"/>
              <p:nvPr/>
            </p:nvSpPr>
            <p:spPr>
              <a:xfrm>
                <a:off x="357049" y="2301174"/>
                <a:ext cx="439831" cy="201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/>
                  <a:t>Packing</a:t>
                </a:r>
                <a:endParaRPr lang="en-US" sz="800" dirty="0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956377" y="1116373"/>
              <a:ext cx="704060" cy="1078160"/>
              <a:chOff x="304800" y="2239014"/>
              <a:chExt cx="615042" cy="107816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304800" y="2257158"/>
                <a:ext cx="615042" cy="1060016"/>
                <a:chOff x="304800" y="2257158"/>
                <a:chExt cx="615042" cy="1060016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CB6C106D-49C8-4E7A-96C3-E865FBF241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449305" y="2928279"/>
                  <a:ext cx="338663" cy="439127"/>
                  <a:chOff x="2111585" y="2978219"/>
                  <a:chExt cx="893555" cy="797507"/>
                </a:xfrm>
              </p:grpSpPr>
              <p:grpSp>
                <p:nvGrpSpPr>
                  <p:cNvPr id="233" name="Group 297">
                    <a:extLst>
                      <a:ext uri="{FF2B5EF4-FFF2-40B4-BE49-F238E27FC236}">
                        <a16:creationId xmlns:a16="http://schemas.microsoft.com/office/drawing/2014/main" id="{237D1409-C6ED-4B77-B94A-59904B47CC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235" name="Group 234">
                      <a:extLst>
                        <a:ext uri="{FF2B5EF4-FFF2-40B4-BE49-F238E27FC236}">
                          <a16:creationId xmlns:a16="http://schemas.microsoft.com/office/drawing/2014/main" id="{095E90C7-AF98-4B66-945C-7AEF79B9AB3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237" name="Flowchart: Stored Data 236">
                        <a:extLst>
                          <a:ext uri="{FF2B5EF4-FFF2-40B4-BE49-F238E27FC236}">
                            <a16:creationId xmlns:a16="http://schemas.microsoft.com/office/drawing/2014/main" id="{19680D9E-43C8-4D17-9183-0705E85F5D42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238" name="Flowchart: Stored Data 237">
                        <a:extLst>
                          <a:ext uri="{FF2B5EF4-FFF2-40B4-BE49-F238E27FC236}">
                            <a16:creationId xmlns:a16="http://schemas.microsoft.com/office/drawing/2014/main" id="{9870BDAF-F985-4A2C-A64F-B70676806110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239" name="Flowchart: Stored Data 238">
                        <a:extLst>
                          <a:ext uri="{FF2B5EF4-FFF2-40B4-BE49-F238E27FC236}">
                            <a16:creationId xmlns:a16="http://schemas.microsoft.com/office/drawing/2014/main" id="{3106AF81-A53A-40A7-8AE6-D2327BD087CA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240" name="Flowchart: Stored Data 239">
                        <a:extLst>
                          <a:ext uri="{FF2B5EF4-FFF2-40B4-BE49-F238E27FC236}">
                            <a16:creationId xmlns:a16="http://schemas.microsoft.com/office/drawing/2014/main" id="{65A8CAFB-30EB-4BFB-B380-FF65D9C350C2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241" name="Oval 240">
                        <a:extLst>
                          <a:ext uri="{FF2B5EF4-FFF2-40B4-BE49-F238E27FC236}">
                            <a16:creationId xmlns:a16="http://schemas.microsoft.com/office/drawing/2014/main" id="{07C87A1A-0F5E-4965-8580-19E70AEC3E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242" name="Oval 241">
                        <a:extLst>
                          <a:ext uri="{FF2B5EF4-FFF2-40B4-BE49-F238E27FC236}">
                            <a16:creationId xmlns:a16="http://schemas.microsoft.com/office/drawing/2014/main" id="{2009A038-FE71-4DAC-BDD2-0568455F4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pic>
                    <p:nvPicPr>
                      <p:cNvPr id="243" name="Picture 2">
                        <a:extLst>
                          <a:ext uri="{FF2B5EF4-FFF2-40B4-BE49-F238E27FC236}">
                            <a16:creationId xmlns:a16="http://schemas.microsoft.com/office/drawing/2014/main" id="{74CD1836-0600-4DDF-B3D5-2996A52F8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44" name="Picture 3">
                        <a:extLst>
                          <a:ext uri="{FF2B5EF4-FFF2-40B4-BE49-F238E27FC236}">
                            <a16:creationId xmlns:a16="http://schemas.microsoft.com/office/drawing/2014/main" id="{DDC574FE-87BB-4397-8FE1-CCF861152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236" name="Moon 235">
                      <a:extLst>
                        <a:ext uri="{FF2B5EF4-FFF2-40B4-BE49-F238E27FC236}">
                          <a16:creationId xmlns:a16="http://schemas.microsoft.com/office/drawing/2014/main" id="{99F35B8F-7CC6-49EF-BD6E-CE3F4524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50CB7693-84C4-4068-B9E9-4255AEDC804C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548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304800" y="2257158"/>
                  <a:ext cx="615042" cy="695845"/>
                  <a:chOff x="1712602" y="3974263"/>
                  <a:chExt cx="436302" cy="495173"/>
                </a:xfrm>
              </p:grpSpPr>
              <p:grpSp>
                <p:nvGrpSpPr>
                  <p:cNvPr id="213" name="Group 212"/>
                  <p:cNvGrpSpPr/>
                  <p:nvPr/>
                </p:nvGrpSpPr>
                <p:grpSpPr>
                  <a:xfrm>
                    <a:off x="1978370" y="4197723"/>
                    <a:ext cx="170534" cy="265372"/>
                    <a:chOff x="16911680" y="496189"/>
                    <a:chExt cx="252548" cy="291565"/>
                  </a:xfrm>
                </p:grpSpPr>
                <p:sp>
                  <p:nvSpPr>
                    <p:cNvPr id="224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35680" y="508338"/>
                      <a:ext cx="28548" cy="1214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25" name="Rectangle 2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0974" y="746102"/>
                      <a:ext cx="133961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26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9994" y="560403"/>
                      <a:ext cx="19764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27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9994" y="773870"/>
                      <a:ext cx="19764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28" name="Rectangle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93953" y="560403"/>
                      <a:ext cx="1537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29" name="Rectangle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1680" y="508338"/>
                      <a:ext cx="28548" cy="1214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30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35837" y="496189"/>
                      <a:ext cx="202039" cy="59007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31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93953" y="773870"/>
                      <a:ext cx="15373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32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931444" y="501397"/>
                      <a:ext cx="2086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vi-VN" sz="1350" kern="0">
                        <a:solidFill>
                          <a:prstClr val="black"/>
                        </a:solidFill>
                        <a:latin typeface="Arial" charset="0"/>
                        <a:ea typeface="Meiryo" pitchFamily="34" charset="-128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214" name="Group 213"/>
                  <p:cNvGrpSpPr/>
                  <p:nvPr/>
                </p:nvGrpSpPr>
                <p:grpSpPr>
                  <a:xfrm>
                    <a:off x="1772561" y="3974263"/>
                    <a:ext cx="253001" cy="495173"/>
                    <a:chOff x="16606809" y="250674"/>
                    <a:chExt cx="374673" cy="544048"/>
                  </a:xfrm>
                </p:grpSpPr>
                <p:sp>
                  <p:nvSpPr>
                    <p:cNvPr id="216" name="Rectangle 2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35558" y="753070"/>
                      <a:ext cx="239693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17" name="Rectangle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17919" y="567371"/>
                      <a:ext cx="19764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18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17919" y="780838"/>
                      <a:ext cx="19764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19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6483" y="567371"/>
                      <a:ext cx="1537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20" name="Rectangle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6483" y="780838"/>
                      <a:ext cx="15373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21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07820" y="262348"/>
                      <a:ext cx="19763" cy="242535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22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4408" y="253964"/>
                      <a:ext cx="1976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223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06809" y="250674"/>
                      <a:ext cx="374673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</p:grpSp>
              <p:sp>
                <p:nvSpPr>
                  <p:cNvPr id="215" name="AutoShape 340"/>
                  <p:cNvSpPr>
                    <a:spLocks noChangeArrowheads="1"/>
                  </p:cNvSpPr>
                  <p:nvPr/>
                </p:nvSpPr>
                <p:spPr bwMode="auto">
                  <a:xfrm>
                    <a:off x="1712602" y="4172845"/>
                    <a:ext cx="360643" cy="82602"/>
                  </a:xfrm>
                  <a:prstGeom prst="parallelogram">
                    <a:avLst>
                      <a:gd name="adj" fmla="val 86989"/>
                    </a:avLst>
                  </a:prstGeom>
                  <a:solidFill>
                    <a:srgbClr val="66FF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 altLang="en-US" sz="1350">
                      <a:ea typeface="ＭＳ Ｐゴシック" pitchFamily="34" charset="-128"/>
                    </a:endParaRPr>
                  </a:p>
                </p:txBody>
              </p:sp>
            </p:grpSp>
          </p:grpSp>
          <p:sp>
            <p:nvSpPr>
              <p:cNvPr id="210" name="TextBox 209"/>
              <p:cNvSpPr txBox="1"/>
              <p:nvPr/>
            </p:nvSpPr>
            <p:spPr>
              <a:xfrm>
                <a:off x="357049" y="2239014"/>
                <a:ext cx="4398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/>
                  <a:t>Packing</a:t>
                </a:r>
                <a:endParaRPr lang="en-US" sz="800" dirty="0"/>
              </a:p>
            </p:txBody>
          </p:sp>
        </p:grpSp>
      </p:grpSp>
      <p:pic>
        <p:nvPicPr>
          <p:cNvPr id="31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82" y="4549978"/>
            <a:ext cx="2566477" cy="162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" name="TextBox 318"/>
          <p:cNvSpPr txBox="1"/>
          <p:nvPr/>
        </p:nvSpPr>
        <p:spPr>
          <a:xfrm>
            <a:off x="124832" y="6179130"/>
            <a:ext cx="268972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200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sz="1600" i="1" dirty="0">
                <a:latin typeface="+mj-ea"/>
                <a:ea typeface="+mj-ea"/>
              </a:rPr>
              <a:t>U</a:t>
            </a:r>
            <a:r>
              <a:rPr lang="vi-VN" sz="1600" i="1" dirty="0">
                <a:latin typeface="+mj-ea"/>
                <a:ea typeface="+mj-ea"/>
              </a:rPr>
              <a:t>sing checker Import from KABD control by </a:t>
            </a:r>
            <a:r>
              <a:rPr lang="vi-VN" sz="1600" b="1" i="1" dirty="0">
                <a:latin typeface="+mj-ea"/>
                <a:ea typeface="+mj-ea"/>
              </a:rPr>
              <a:t>PLC</a:t>
            </a:r>
            <a:endParaRPr lang="en-US" sz="1600" b="1" i="1" dirty="0">
              <a:latin typeface="+mj-ea"/>
              <a:ea typeface="+mj-ea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2805698" y="4084286"/>
            <a:ext cx="1322266" cy="1249714"/>
            <a:chOff x="2805698" y="4084286"/>
            <a:chExt cx="1322266" cy="1249714"/>
          </a:xfrm>
        </p:grpSpPr>
        <p:cxnSp>
          <p:nvCxnSpPr>
            <p:cNvPr id="320" name="Straight Connector 319"/>
            <p:cNvCxnSpPr/>
            <p:nvPr/>
          </p:nvCxnSpPr>
          <p:spPr>
            <a:xfrm>
              <a:off x="2805698" y="5334000"/>
              <a:ext cx="1322266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 flipV="1">
              <a:off x="4127964" y="4084286"/>
              <a:ext cx="0" cy="124971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6" name="Multiply 325"/>
          <p:cNvSpPr/>
          <p:nvPr/>
        </p:nvSpPr>
        <p:spPr>
          <a:xfrm>
            <a:off x="3453194" y="5018938"/>
            <a:ext cx="641507" cy="609600"/>
          </a:xfrm>
          <a:prstGeom prst="mathMultiply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Box 326"/>
          <p:cNvSpPr txBox="1"/>
          <p:nvPr/>
        </p:nvSpPr>
        <p:spPr>
          <a:xfrm>
            <a:off x="2835350" y="5556933"/>
            <a:ext cx="162568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200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sz="1600" i="1">
                <a:latin typeface="+mj-ea"/>
                <a:ea typeface="+mj-ea"/>
              </a:rPr>
              <a:t>Can’t link Log S/N to Weight checker</a:t>
            </a:r>
            <a:endParaRPr lang="en-US" sz="1600" b="1" i="1" dirty="0">
              <a:latin typeface="+mj-ea"/>
              <a:ea typeface="+mj-ea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4648200" y="3248319"/>
            <a:ext cx="1328771" cy="1192694"/>
            <a:chOff x="2331666" y="1116373"/>
            <a:chExt cx="1328771" cy="1078160"/>
          </a:xfrm>
        </p:grpSpPr>
        <p:grpSp>
          <p:nvGrpSpPr>
            <p:cNvPr id="329" name="Group 328"/>
            <p:cNvGrpSpPr/>
            <p:nvPr/>
          </p:nvGrpSpPr>
          <p:grpSpPr>
            <a:xfrm>
              <a:off x="2331666" y="1134517"/>
              <a:ext cx="704060" cy="1060016"/>
              <a:chOff x="304800" y="2257158"/>
              <a:chExt cx="615042" cy="1060016"/>
            </a:xfrm>
          </p:grpSpPr>
          <p:grpSp>
            <p:nvGrpSpPr>
              <p:cNvPr id="367" name="Group 366"/>
              <p:cNvGrpSpPr/>
              <p:nvPr/>
            </p:nvGrpSpPr>
            <p:grpSpPr>
              <a:xfrm>
                <a:off x="304800" y="2257158"/>
                <a:ext cx="615042" cy="1060016"/>
                <a:chOff x="304800" y="2257158"/>
                <a:chExt cx="615042" cy="1060016"/>
              </a:xfrm>
            </p:grpSpPr>
            <p:grpSp>
              <p:nvGrpSpPr>
                <p:cNvPr id="369" name="Group 368">
                  <a:extLst>
                    <a:ext uri="{FF2B5EF4-FFF2-40B4-BE49-F238E27FC236}">
                      <a16:creationId xmlns:a16="http://schemas.microsoft.com/office/drawing/2014/main" id="{CB6C106D-49C8-4E7A-96C3-E865FBF241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449305" y="2928279"/>
                  <a:ext cx="338663" cy="439127"/>
                  <a:chOff x="2111585" y="2978219"/>
                  <a:chExt cx="893555" cy="797507"/>
                </a:xfrm>
              </p:grpSpPr>
              <p:grpSp>
                <p:nvGrpSpPr>
                  <p:cNvPr id="391" name="Group 297">
                    <a:extLst>
                      <a:ext uri="{FF2B5EF4-FFF2-40B4-BE49-F238E27FC236}">
                        <a16:creationId xmlns:a16="http://schemas.microsoft.com/office/drawing/2014/main" id="{237D1409-C6ED-4B77-B94A-59904B47CC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393" name="Group 392">
                      <a:extLst>
                        <a:ext uri="{FF2B5EF4-FFF2-40B4-BE49-F238E27FC236}">
                          <a16:creationId xmlns:a16="http://schemas.microsoft.com/office/drawing/2014/main" id="{095E90C7-AF98-4B66-945C-7AEF79B9AB3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395" name="Flowchart: Stored Data 394">
                        <a:extLst>
                          <a:ext uri="{FF2B5EF4-FFF2-40B4-BE49-F238E27FC236}">
                            <a16:creationId xmlns:a16="http://schemas.microsoft.com/office/drawing/2014/main" id="{19680D9E-43C8-4D17-9183-0705E85F5D42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396" name="Flowchart: Stored Data 395">
                        <a:extLst>
                          <a:ext uri="{FF2B5EF4-FFF2-40B4-BE49-F238E27FC236}">
                            <a16:creationId xmlns:a16="http://schemas.microsoft.com/office/drawing/2014/main" id="{9870BDAF-F985-4A2C-A64F-B70676806110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397" name="Flowchart: Stored Data 396">
                        <a:extLst>
                          <a:ext uri="{FF2B5EF4-FFF2-40B4-BE49-F238E27FC236}">
                            <a16:creationId xmlns:a16="http://schemas.microsoft.com/office/drawing/2014/main" id="{3106AF81-A53A-40A7-8AE6-D2327BD087CA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398" name="Flowchart: Stored Data 397">
                        <a:extLst>
                          <a:ext uri="{FF2B5EF4-FFF2-40B4-BE49-F238E27FC236}">
                            <a16:creationId xmlns:a16="http://schemas.microsoft.com/office/drawing/2014/main" id="{65A8CAFB-30EB-4BFB-B380-FF65D9C350C2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399" name="Oval 398">
                        <a:extLst>
                          <a:ext uri="{FF2B5EF4-FFF2-40B4-BE49-F238E27FC236}">
                            <a16:creationId xmlns:a16="http://schemas.microsoft.com/office/drawing/2014/main" id="{07C87A1A-0F5E-4965-8580-19E70AEC3E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400" name="Oval 399">
                        <a:extLst>
                          <a:ext uri="{FF2B5EF4-FFF2-40B4-BE49-F238E27FC236}">
                            <a16:creationId xmlns:a16="http://schemas.microsoft.com/office/drawing/2014/main" id="{2009A038-FE71-4DAC-BDD2-0568455F4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pic>
                    <p:nvPicPr>
                      <p:cNvPr id="401" name="Picture 2">
                        <a:extLst>
                          <a:ext uri="{FF2B5EF4-FFF2-40B4-BE49-F238E27FC236}">
                            <a16:creationId xmlns:a16="http://schemas.microsoft.com/office/drawing/2014/main" id="{74CD1836-0600-4DDF-B3D5-2996A52F8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402" name="Picture 3">
                        <a:extLst>
                          <a:ext uri="{FF2B5EF4-FFF2-40B4-BE49-F238E27FC236}">
                            <a16:creationId xmlns:a16="http://schemas.microsoft.com/office/drawing/2014/main" id="{DDC574FE-87BB-4397-8FE1-CCF861152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394" name="Moon 393">
                      <a:extLst>
                        <a:ext uri="{FF2B5EF4-FFF2-40B4-BE49-F238E27FC236}">
                          <a16:creationId xmlns:a16="http://schemas.microsoft.com/office/drawing/2014/main" id="{99F35B8F-7CC6-49EF-BD6E-CE3F4524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392" name="Oval 391">
                    <a:extLst>
                      <a:ext uri="{FF2B5EF4-FFF2-40B4-BE49-F238E27FC236}">
                        <a16:creationId xmlns:a16="http://schemas.microsoft.com/office/drawing/2014/main" id="{50CB7693-84C4-4068-B9E9-4255AEDC804C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548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70" name="Group 369"/>
                <p:cNvGrpSpPr/>
                <p:nvPr/>
              </p:nvGrpSpPr>
              <p:grpSpPr>
                <a:xfrm>
                  <a:off x="304800" y="2257158"/>
                  <a:ext cx="615042" cy="695845"/>
                  <a:chOff x="1712602" y="3974263"/>
                  <a:chExt cx="436302" cy="495173"/>
                </a:xfrm>
              </p:grpSpPr>
              <p:grpSp>
                <p:nvGrpSpPr>
                  <p:cNvPr id="371" name="Group 370"/>
                  <p:cNvGrpSpPr/>
                  <p:nvPr/>
                </p:nvGrpSpPr>
                <p:grpSpPr>
                  <a:xfrm>
                    <a:off x="1978370" y="4197723"/>
                    <a:ext cx="170534" cy="265372"/>
                    <a:chOff x="16911680" y="496189"/>
                    <a:chExt cx="252548" cy="291565"/>
                  </a:xfrm>
                </p:grpSpPr>
                <p:sp>
                  <p:nvSpPr>
                    <p:cNvPr id="382" name="Rectangle 3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35680" y="508338"/>
                      <a:ext cx="28548" cy="1214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83" name="Rectangle 3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0974" y="746102"/>
                      <a:ext cx="133961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84" name="Rectangle 3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9994" y="560403"/>
                      <a:ext cx="19764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85" name="Rectangle 3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9994" y="773870"/>
                      <a:ext cx="19764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86" name="Rectangle 3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93953" y="560403"/>
                      <a:ext cx="1537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87" name="Rectangle 3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1680" y="508338"/>
                      <a:ext cx="28548" cy="1214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88" name="Rectangle 3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35837" y="496189"/>
                      <a:ext cx="202039" cy="59007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89" name="Rectangle 3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93953" y="773870"/>
                      <a:ext cx="15373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931444" y="501397"/>
                      <a:ext cx="2086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vi-VN" sz="1350" kern="0">
                        <a:solidFill>
                          <a:prstClr val="black"/>
                        </a:solidFill>
                        <a:latin typeface="Arial" charset="0"/>
                        <a:ea typeface="Meiryo" pitchFamily="34" charset="-128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372" name="Group 371"/>
                  <p:cNvGrpSpPr/>
                  <p:nvPr/>
                </p:nvGrpSpPr>
                <p:grpSpPr>
                  <a:xfrm>
                    <a:off x="1772561" y="3974263"/>
                    <a:ext cx="253001" cy="495173"/>
                    <a:chOff x="16606809" y="250674"/>
                    <a:chExt cx="374673" cy="544048"/>
                  </a:xfrm>
                </p:grpSpPr>
                <p:sp>
                  <p:nvSpPr>
                    <p:cNvPr id="374" name="Rectangle 3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35558" y="753070"/>
                      <a:ext cx="239693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75" name="Rectangle 3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17919" y="567371"/>
                      <a:ext cx="19764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76" name="Rectangle 3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17919" y="780838"/>
                      <a:ext cx="19764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77" name="Rectangle 3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6483" y="567371"/>
                      <a:ext cx="1537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78" name="Rectangle 3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6483" y="780838"/>
                      <a:ext cx="15373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79" name="Rectangle 3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07820" y="262348"/>
                      <a:ext cx="19763" cy="242535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80" name="Rectangle 3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4408" y="253964"/>
                      <a:ext cx="1976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81" name="Rectangle 3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06809" y="250674"/>
                      <a:ext cx="374673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</p:grpSp>
              <p:sp>
                <p:nvSpPr>
                  <p:cNvPr id="373" name="AutoShape 340"/>
                  <p:cNvSpPr>
                    <a:spLocks noChangeArrowheads="1"/>
                  </p:cNvSpPr>
                  <p:nvPr/>
                </p:nvSpPr>
                <p:spPr bwMode="auto">
                  <a:xfrm>
                    <a:off x="1712602" y="4172845"/>
                    <a:ext cx="360643" cy="82602"/>
                  </a:xfrm>
                  <a:prstGeom prst="parallelogram">
                    <a:avLst>
                      <a:gd name="adj" fmla="val 86989"/>
                    </a:avLst>
                  </a:prstGeom>
                  <a:solidFill>
                    <a:srgbClr val="66FF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 altLang="en-US" sz="1350">
                      <a:ea typeface="ＭＳ Ｐゴシック" pitchFamily="34" charset="-128"/>
                    </a:endParaRPr>
                  </a:p>
                </p:txBody>
              </p:sp>
            </p:grpSp>
          </p:grpSp>
          <p:sp>
            <p:nvSpPr>
              <p:cNvPr id="368" name="TextBox 367"/>
              <p:cNvSpPr txBox="1"/>
              <p:nvPr/>
            </p:nvSpPr>
            <p:spPr>
              <a:xfrm>
                <a:off x="357049" y="2301174"/>
                <a:ext cx="4398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Screw</a:t>
                </a: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2956377" y="1116373"/>
              <a:ext cx="704060" cy="1078160"/>
              <a:chOff x="304800" y="2239014"/>
              <a:chExt cx="615042" cy="1078160"/>
            </a:xfrm>
          </p:grpSpPr>
          <p:grpSp>
            <p:nvGrpSpPr>
              <p:cNvPr id="331" name="Group 330"/>
              <p:cNvGrpSpPr/>
              <p:nvPr/>
            </p:nvGrpSpPr>
            <p:grpSpPr>
              <a:xfrm>
                <a:off x="304800" y="2257158"/>
                <a:ext cx="615042" cy="1060016"/>
                <a:chOff x="304800" y="2257158"/>
                <a:chExt cx="615042" cy="1060016"/>
              </a:xfrm>
            </p:grpSpPr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CB6C106D-49C8-4E7A-96C3-E865FBF241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449305" y="2928279"/>
                  <a:ext cx="338663" cy="439127"/>
                  <a:chOff x="2111585" y="2978219"/>
                  <a:chExt cx="893555" cy="797507"/>
                </a:xfrm>
              </p:grpSpPr>
              <p:grpSp>
                <p:nvGrpSpPr>
                  <p:cNvPr id="355" name="Group 297">
                    <a:extLst>
                      <a:ext uri="{FF2B5EF4-FFF2-40B4-BE49-F238E27FC236}">
                        <a16:creationId xmlns:a16="http://schemas.microsoft.com/office/drawing/2014/main" id="{237D1409-C6ED-4B77-B94A-59904B47CC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357" name="Group 356">
                      <a:extLst>
                        <a:ext uri="{FF2B5EF4-FFF2-40B4-BE49-F238E27FC236}">
                          <a16:creationId xmlns:a16="http://schemas.microsoft.com/office/drawing/2014/main" id="{095E90C7-AF98-4B66-945C-7AEF79B9AB3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359" name="Flowchart: Stored Data 358">
                        <a:extLst>
                          <a:ext uri="{FF2B5EF4-FFF2-40B4-BE49-F238E27FC236}">
                            <a16:creationId xmlns:a16="http://schemas.microsoft.com/office/drawing/2014/main" id="{19680D9E-43C8-4D17-9183-0705E85F5D42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360" name="Flowchart: Stored Data 359">
                        <a:extLst>
                          <a:ext uri="{FF2B5EF4-FFF2-40B4-BE49-F238E27FC236}">
                            <a16:creationId xmlns:a16="http://schemas.microsoft.com/office/drawing/2014/main" id="{9870BDAF-F985-4A2C-A64F-B70676806110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361" name="Flowchart: Stored Data 360">
                        <a:extLst>
                          <a:ext uri="{FF2B5EF4-FFF2-40B4-BE49-F238E27FC236}">
                            <a16:creationId xmlns:a16="http://schemas.microsoft.com/office/drawing/2014/main" id="{3106AF81-A53A-40A7-8AE6-D2327BD087CA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362" name="Flowchart: Stored Data 361">
                        <a:extLst>
                          <a:ext uri="{FF2B5EF4-FFF2-40B4-BE49-F238E27FC236}">
                            <a16:creationId xmlns:a16="http://schemas.microsoft.com/office/drawing/2014/main" id="{65A8CAFB-30EB-4BFB-B380-FF65D9C350C2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363" name="Oval 362">
                        <a:extLst>
                          <a:ext uri="{FF2B5EF4-FFF2-40B4-BE49-F238E27FC236}">
                            <a16:creationId xmlns:a16="http://schemas.microsoft.com/office/drawing/2014/main" id="{07C87A1A-0F5E-4965-8580-19E70AEC3E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364" name="Oval 363">
                        <a:extLst>
                          <a:ext uri="{FF2B5EF4-FFF2-40B4-BE49-F238E27FC236}">
                            <a16:creationId xmlns:a16="http://schemas.microsoft.com/office/drawing/2014/main" id="{2009A038-FE71-4DAC-BDD2-0568455F4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pic>
                    <p:nvPicPr>
                      <p:cNvPr id="365" name="Picture 2">
                        <a:extLst>
                          <a:ext uri="{FF2B5EF4-FFF2-40B4-BE49-F238E27FC236}">
                            <a16:creationId xmlns:a16="http://schemas.microsoft.com/office/drawing/2014/main" id="{74CD1836-0600-4DDF-B3D5-2996A52F8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366" name="Picture 3">
                        <a:extLst>
                          <a:ext uri="{FF2B5EF4-FFF2-40B4-BE49-F238E27FC236}">
                            <a16:creationId xmlns:a16="http://schemas.microsoft.com/office/drawing/2014/main" id="{DDC574FE-87BB-4397-8FE1-CCF861152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358" name="Moon 357">
                      <a:extLst>
                        <a:ext uri="{FF2B5EF4-FFF2-40B4-BE49-F238E27FC236}">
                          <a16:creationId xmlns:a16="http://schemas.microsoft.com/office/drawing/2014/main" id="{99F35B8F-7CC6-49EF-BD6E-CE3F4524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356" name="Oval 355">
                    <a:extLst>
                      <a:ext uri="{FF2B5EF4-FFF2-40B4-BE49-F238E27FC236}">
                        <a16:creationId xmlns:a16="http://schemas.microsoft.com/office/drawing/2014/main" id="{50CB7693-84C4-4068-B9E9-4255AEDC804C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548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34" name="Group 333"/>
                <p:cNvGrpSpPr/>
                <p:nvPr/>
              </p:nvGrpSpPr>
              <p:grpSpPr>
                <a:xfrm>
                  <a:off x="304800" y="2257158"/>
                  <a:ext cx="615042" cy="695845"/>
                  <a:chOff x="1712602" y="3974263"/>
                  <a:chExt cx="436302" cy="495173"/>
                </a:xfrm>
              </p:grpSpPr>
              <p:grpSp>
                <p:nvGrpSpPr>
                  <p:cNvPr id="335" name="Group 334"/>
                  <p:cNvGrpSpPr/>
                  <p:nvPr/>
                </p:nvGrpSpPr>
                <p:grpSpPr>
                  <a:xfrm>
                    <a:off x="1978370" y="4197723"/>
                    <a:ext cx="170534" cy="265372"/>
                    <a:chOff x="16911680" y="496189"/>
                    <a:chExt cx="252548" cy="291565"/>
                  </a:xfrm>
                </p:grpSpPr>
                <p:sp>
                  <p:nvSpPr>
                    <p:cNvPr id="346" name="Rectangle 3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35680" y="508338"/>
                      <a:ext cx="28548" cy="1214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47" name="Rectangle 3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0974" y="746102"/>
                      <a:ext cx="133961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48" name="Rectangle 3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9994" y="560403"/>
                      <a:ext cx="19764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49" name="Rectangle 3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9994" y="773870"/>
                      <a:ext cx="19764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50" name="Rectangle 3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93953" y="560403"/>
                      <a:ext cx="1537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51" name="Rectangle 3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1680" y="508338"/>
                      <a:ext cx="28548" cy="1214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52" name="Rectangle 3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35837" y="496189"/>
                      <a:ext cx="202039" cy="59007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53" name="Rectangle 3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93953" y="773870"/>
                      <a:ext cx="15373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54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931444" y="501397"/>
                      <a:ext cx="2086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vi-VN" sz="1350" kern="0">
                        <a:solidFill>
                          <a:prstClr val="black"/>
                        </a:solidFill>
                        <a:latin typeface="Arial" charset="0"/>
                        <a:ea typeface="Meiryo" pitchFamily="34" charset="-128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336" name="Group 335"/>
                  <p:cNvGrpSpPr/>
                  <p:nvPr/>
                </p:nvGrpSpPr>
                <p:grpSpPr>
                  <a:xfrm>
                    <a:off x="1772561" y="3974263"/>
                    <a:ext cx="253001" cy="495173"/>
                    <a:chOff x="16606809" y="250674"/>
                    <a:chExt cx="374673" cy="544048"/>
                  </a:xfrm>
                </p:grpSpPr>
                <p:sp>
                  <p:nvSpPr>
                    <p:cNvPr id="338" name="Rectangle 3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35558" y="753070"/>
                      <a:ext cx="239693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39" name="Rectangle 3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17919" y="567371"/>
                      <a:ext cx="19764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40" name="Rectangle 3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17919" y="780838"/>
                      <a:ext cx="19764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41" name="Rectangle 3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6483" y="567371"/>
                      <a:ext cx="1537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42" name="Rectangle 3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6483" y="780838"/>
                      <a:ext cx="15373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43" name="Rectangle 3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07820" y="262348"/>
                      <a:ext cx="19763" cy="242535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44" name="Rectangle 3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4408" y="253964"/>
                      <a:ext cx="1976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345" name="Rectangle 3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06809" y="250674"/>
                      <a:ext cx="374673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</p:grpSp>
              <p:sp>
                <p:nvSpPr>
                  <p:cNvPr id="337" name="AutoShape 340"/>
                  <p:cNvSpPr>
                    <a:spLocks noChangeArrowheads="1"/>
                  </p:cNvSpPr>
                  <p:nvPr/>
                </p:nvSpPr>
                <p:spPr bwMode="auto">
                  <a:xfrm>
                    <a:off x="1712602" y="4172845"/>
                    <a:ext cx="360643" cy="82602"/>
                  </a:xfrm>
                  <a:prstGeom prst="parallelogram">
                    <a:avLst>
                      <a:gd name="adj" fmla="val 86989"/>
                    </a:avLst>
                  </a:prstGeom>
                  <a:solidFill>
                    <a:srgbClr val="66FF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 altLang="en-US" sz="1350">
                      <a:ea typeface="ＭＳ Ｐゴシック" pitchFamily="34" charset="-128"/>
                    </a:endParaRPr>
                  </a:p>
                </p:txBody>
              </p:sp>
            </p:grpSp>
          </p:grpSp>
          <p:sp>
            <p:nvSpPr>
              <p:cNvPr id="332" name="TextBox 331"/>
              <p:cNvSpPr txBox="1"/>
              <p:nvPr/>
            </p:nvSpPr>
            <p:spPr>
              <a:xfrm>
                <a:off x="357049" y="2239014"/>
                <a:ext cx="4398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Panel</a:t>
                </a:r>
              </a:p>
              <a:p>
                <a:pPr algn="ctr"/>
                <a:r>
                  <a:rPr lang="en-US" sz="800" dirty="0"/>
                  <a:t>Press</a:t>
                </a:r>
              </a:p>
            </p:txBody>
          </p:sp>
        </p:grpSp>
      </p:grpSp>
      <p:grpSp>
        <p:nvGrpSpPr>
          <p:cNvPr id="403" name="Group 402"/>
          <p:cNvGrpSpPr/>
          <p:nvPr/>
        </p:nvGrpSpPr>
        <p:grpSpPr>
          <a:xfrm>
            <a:off x="4715869" y="3017261"/>
            <a:ext cx="438789" cy="555557"/>
            <a:chOff x="12405444" y="4956544"/>
            <a:chExt cx="755923" cy="722062"/>
          </a:xfrm>
        </p:grpSpPr>
        <p:graphicFrame>
          <p:nvGraphicFramePr>
            <p:cNvPr id="404" name="Object 403"/>
            <p:cNvGraphicFramePr>
              <a:graphicFrameLocks noChangeAspect="1"/>
            </p:cNvGraphicFramePr>
            <p:nvPr/>
          </p:nvGraphicFramePr>
          <p:xfrm>
            <a:off x="12461139" y="4970309"/>
            <a:ext cx="700228" cy="708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6" name="MS_ClipArt_Gallery" r:id="rId11" imgW="4571086" imgH="5844845" progId="MS_ClipArt_Gallery">
                    <p:embed/>
                  </p:oleObj>
                </mc:Choice>
                <mc:Fallback>
                  <p:oleObj name="MS_ClipArt_Gallery" r:id="rId11" imgW="4571086" imgH="5844845" progId="MS_ClipArt_Gallery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61139" y="4970309"/>
                          <a:ext cx="700228" cy="708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" name="TextBox 404"/>
            <p:cNvSpPr txBox="1"/>
            <p:nvPr/>
          </p:nvSpPr>
          <p:spPr>
            <a:xfrm>
              <a:off x="12405444" y="4956544"/>
              <a:ext cx="744977" cy="315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chemeClr val="bg1"/>
                  </a:solidFill>
                </a:rPr>
                <a:t>OK</a:t>
              </a:r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5841877" y="3268390"/>
            <a:ext cx="704060" cy="1172623"/>
            <a:chOff x="304800" y="2257158"/>
            <a:chExt cx="615042" cy="1060016"/>
          </a:xfrm>
        </p:grpSpPr>
        <p:grpSp>
          <p:nvGrpSpPr>
            <p:cNvPr id="407" name="Group 406"/>
            <p:cNvGrpSpPr/>
            <p:nvPr/>
          </p:nvGrpSpPr>
          <p:grpSpPr>
            <a:xfrm>
              <a:off x="304800" y="2257158"/>
              <a:ext cx="615042" cy="1060016"/>
              <a:chOff x="304800" y="2257158"/>
              <a:chExt cx="615042" cy="1060016"/>
            </a:xfrm>
          </p:grpSpPr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CB6C106D-49C8-4E7A-96C3-E865FBF241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449305" y="2928279"/>
                <a:ext cx="338663" cy="439127"/>
                <a:chOff x="2111585" y="2978219"/>
                <a:chExt cx="893555" cy="797507"/>
              </a:xfrm>
            </p:grpSpPr>
            <p:grpSp>
              <p:nvGrpSpPr>
                <p:cNvPr id="431" name="Group 297">
                  <a:extLst>
                    <a:ext uri="{FF2B5EF4-FFF2-40B4-BE49-F238E27FC236}">
                      <a16:creationId xmlns:a16="http://schemas.microsoft.com/office/drawing/2014/main" id="{237D1409-C6ED-4B77-B94A-59904B47CC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095E90C7-AF98-4B66-945C-7AEF79B9AB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435" name="Flowchart: Stored Data 434">
                      <a:extLst>
                        <a:ext uri="{FF2B5EF4-FFF2-40B4-BE49-F238E27FC236}">
                          <a16:creationId xmlns:a16="http://schemas.microsoft.com/office/drawing/2014/main" id="{19680D9E-43C8-4D17-9183-0705E85F5D42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36" name="Flowchart: Stored Data 435">
                      <a:extLst>
                        <a:ext uri="{FF2B5EF4-FFF2-40B4-BE49-F238E27FC236}">
                          <a16:creationId xmlns:a16="http://schemas.microsoft.com/office/drawing/2014/main" id="{9870BDAF-F985-4A2C-A64F-B70676806110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37" name="Flowchart: Stored Data 436">
                      <a:extLst>
                        <a:ext uri="{FF2B5EF4-FFF2-40B4-BE49-F238E27FC236}">
                          <a16:creationId xmlns:a16="http://schemas.microsoft.com/office/drawing/2014/main" id="{3106AF81-A53A-40A7-8AE6-D2327BD087CA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38" name="Flowchart: Stored Data 437">
                      <a:extLst>
                        <a:ext uri="{FF2B5EF4-FFF2-40B4-BE49-F238E27FC236}">
                          <a16:creationId xmlns:a16="http://schemas.microsoft.com/office/drawing/2014/main" id="{65A8CAFB-30EB-4BFB-B380-FF65D9C350C2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39" name="Oval 438">
                      <a:extLst>
                        <a:ext uri="{FF2B5EF4-FFF2-40B4-BE49-F238E27FC236}">
                          <a16:creationId xmlns:a16="http://schemas.microsoft.com/office/drawing/2014/main" id="{07C87A1A-0F5E-4965-8580-19E70AEC3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40" name="Oval 439">
                      <a:extLst>
                        <a:ext uri="{FF2B5EF4-FFF2-40B4-BE49-F238E27FC236}">
                          <a16:creationId xmlns:a16="http://schemas.microsoft.com/office/drawing/2014/main" id="{2009A038-FE71-4DAC-BDD2-0568455F45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  <p:pic>
                  <p:nvPicPr>
                    <p:cNvPr id="441" name="Picture 2">
                      <a:extLst>
                        <a:ext uri="{FF2B5EF4-FFF2-40B4-BE49-F238E27FC236}">
                          <a16:creationId xmlns:a16="http://schemas.microsoft.com/office/drawing/2014/main" id="{74CD1836-0600-4DDF-B3D5-2996A52F85E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42" name="Picture 3">
                      <a:extLst>
                        <a:ext uri="{FF2B5EF4-FFF2-40B4-BE49-F238E27FC236}">
                          <a16:creationId xmlns:a16="http://schemas.microsoft.com/office/drawing/2014/main" id="{DDC574FE-87BB-4397-8FE1-CCF861152E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434" name="Moon 433">
                    <a:extLst>
                      <a:ext uri="{FF2B5EF4-FFF2-40B4-BE49-F238E27FC236}">
                        <a16:creationId xmlns:a16="http://schemas.microsoft.com/office/drawing/2014/main" id="{99F35B8F-7CC6-49EF-BD6E-CE3F4524234B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548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50CB7693-84C4-4068-B9E9-4255AEDC804C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548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410" name="Group 409"/>
              <p:cNvGrpSpPr/>
              <p:nvPr/>
            </p:nvGrpSpPr>
            <p:grpSpPr>
              <a:xfrm>
                <a:off x="304800" y="2257158"/>
                <a:ext cx="615042" cy="695845"/>
                <a:chOff x="1712602" y="3974263"/>
                <a:chExt cx="436302" cy="495173"/>
              </a:xfrm>
            </p:grpSpPr>
            <p:grpSp>
              <p:nvGrpSpPr>
                <p:cNvPr id="411" name="Group 410"/>
                <p:cNvGrpSpPr/>
                <p:nvPr/>
              </p:nvGrpSpPr>
              <p:grpSpPr>
                <a:xfrm>
                  <a:off x="1978370" y="4197723"/>
                  <a:ext cx="170534" cy="265372"/>
                  <a:chOff x="16911680" y="496189"/>
                  <a:chExt cx="252548" cy="291565"/>
                </a:xfrm>
              </p:grpSpPr>
              <p:sp>
                <p:nvSpPr>
                  <p:cNvPr id="422" name="Rectangle 421"/>
                  <p:cNvSpPr>
                    <a:spLocks noChangeArrowheads="1"/>
                  </p:cNvSpPr>
                  <p:nvPr/>
                </p:nvSpPr>
                <p:spPr bwMode="auto">
                  <a:xfrm>
                    <a:off x="17135680" y="508338"/>
                    <a:ext cx="28548" cy="12148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423" name="Rectangle 422"/>
                  <p:cNvSpPr>
                    <a:spLocks noChangeArrowheads="1"/>
                  </p:cNvSpPr>
                  <p:nvPr/>
                </p:nvSpPr>
                <p:spPr bwMode="auto">
                  <a:xfrm>
                    <a:off x="16970974" y="746102"/>
                    <a:ext cx="133961" cy="19091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424" name="Rectangle 423"/>
                  <p:cNvSpPr>
                    <a:spLocks noChangeArrowheads="1"/>
                  </p:cNvSpPr>
                  <p:nvPr/>
                </p:nvSpPr>
                <p:spPr bwMode="auto">
                  <a:xfrm>
                    <a:off x="16959994" y="560403"/>
                    <a:ext cx="19764" cy="204789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425" name="Rectangle 424"/>
                  <p:cNvSpPr>
                    <a:spLocks noChangeArrowheads="1"/>
                  </p:cNvSpPr>
                  <p:nvPr/>
                </p:nvSpPr>
                <p:spPr bwMode="auto">
                  <a:xfrm>
                    <a:off x="16959994" y="773870"/>
                    <a:ext cx="19764" cy="13884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426" name="Rectangle 425"/>
                  <p:cNvSpPr>
                    <a:spLocks noChangeArrowheads="1"/>
                  </p:cNvSpPr>
                  <p:nvPr/>
                </p:nvSpPr>
                <p:spPr bwMode="auto">
                  <a:xfrm>
                    <a:off x="17093953" y="560403"/>
                    <a:ext cx="15373" cy="204789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427" name="Rectangle 426"/>
                  <p:cNvSpPr>
                    <a:spLocks noChangeArrowheads="1"/>
                  </p:cNvSpPr>
                  <p:nvPr/>
                </p:nvSpPr>
                <p:spPr bwMode="auto">
                  <a:xfrm>
                    <a:off x="16911680" y="508338"/>
                    <a:ext cx="28548" cy="12148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428" name="Rectangle 427"/>
                  <p:cNvSpPr>
                    <a:spLocks noChangeArrowheads="1"/>
                  </p:cNvSpPr>
                  <p:nvPr/>
                </p:nvSpPr>
                <p:spPr bwMode="auto">
                  <a:xfrm>
                    <a:off x="16935837" y="496189"/>
                    <a:ext cx="202039" cy="59007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429" name="Rectangle 428"/>
                  <p:cNvSpPr>
                    <a:spLocks noChangeArrowheads="1"/>
                  </p:cNvSpPr>
                  <p:nvPr/>
                </p:nvSpPr>
                <p:spPr bwMode="auto">
                  <a:xfrm>
                    <a:off x="17093953" y="773870"/>
                    <a:ext cx="15373" cy="13884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430" name="Line 282"/>
                  <p:cNvSpPr>
                    <a:spLocks noChangeShapeType="1"/>
                  </p:cNvSpPr>
                  <p:nvPr/>
                </p:nvSpPr>
                <p:spPr bwMode="auto">
                  <a:xfrm>
                    <a:off x="16931444" y="501397"/>
                    <a:ext cx="20862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vi-VN" sz="1350" kern="0">
                      <a:solidFill>
                        <a:prstClr val="black"/>
                      </a:solidFill>
                      <a:latin typeface="Arial" charset="0"/>
                      <a:ea typeface="Meiryo" pitchFamily="34" charset="-128"/>
                      <a:cs typeface="Arial" charset="0"/>
                    </a:endParaRPr>
                  </a:p>
                </p:txBody>
              </p:sp>
            </p:grpSp>
            <p:grpSp>
              <p:nvGrpSpPr>
                <p:cNvPr id="412" name="Group 411"/>
                <p:cNvGrpSpPr/>
                <p:nvPr/>
              </p:nvGrpSpPr>
              <p:grpSpPr>
                <a:xfrm>
                  <a:off x="1772561" y="3974263"/>
                  <a:ext cx="253001" cy="495173"/>
                  <a:chOff x="16606809" y="250674"/>
                  <a:chExt cx="374673" cy="544048"/>
                </a:xfrm>
              </p:grpSpPr>
              <p:sp>
                <p:nvSpPr>
                  <p:cNvPr id="414" name="Rectangle 413"/>
                  <p:cNvSpPr>
                    <a:spLocks noChangeArrowheads="1"/>
                  </p:cNvSpPr>
                  <p:nvPr/>
                </p:nvSpPr>
                <p:spPr bwMode="auto">
                  <a:xfrm>
                    <a:off x="16635558" y="753070"/>
                    <a:ext cx="239693" cy="19091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415" name="Rectangle 414"/>
                  <p:cNvSpPr>
                    <a:spLocks noChangeArrowheads="1"/>
                  </p:cNvSpPr>
                  <p:nvPr/>
                </p:nvSpPr>
                <p:spPr bwMode="auto">
                  <a:xfrm>
                    <a:off x="16617919" y="567371"/>
                    <a:ext cx="19764" cy="204789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416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16617919" y="780838"/>
                    <a:ext cx="19764" cy="13884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417" name="Rectangle 416"/>
                  <p:cNvSpPr>
                    <a:spLocks noChangeArrowheads="1"/>
                  </p:cNvSpPr>
                  <p:nvPr/>
                </p:nvSpPr>
                <p:spPr bwMode="auto">
                  <a:xfrm>
                    <a:off x="16876483" y="567371"/>
                    <a:ext cx="15373" cy="204789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418" name="Rectangle 417"/>
                  <p:cNvSpPr>
                    <a:spLocks noChangeArrowheads="1"/>
                  </p:cNvSpPr>
                  <p:nvPr/>
                </p:nvSpPr>
                <p:spPr bwMode="auto">
                  <a:xfrm>
                    <a:off x="16876483" y="780838"/>
                    <a:ext cx="15373" cy="13884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419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16607820" y="262348"/>
                    <a:ext cx="19763" cy="242535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420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16954408" y="253964"/>
                    <a:ext cx="19763" cy="204789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  <p:sp>
                <p:nvSpPr>
                  <p:cNvPr id="421" name="Rectangle 420"/>
                  <p:cNvSpPr>
                    <a:spLocks noChangeArrowheads="1"/>
                  </p:cNvSpPr>
                  <p:nvPr/>
                </p:nvSpPr>
                <p:spPr bwMode="auto">
                  <a:xfrm>
                    <a:off x="16606809" y="250674"/>
                    <a:ext cx="374673" cy="19091"/>
                  </a:xfrm>
                  <a:prstGeom prst="rect">
                    <a:avLst/>
                  </a:prstGeom>
                  <a:solidFill>
                    <a:srgbClr val="FFFFBB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en-US" altLang="en-US" sz="1350">
                      <a:solidFill>
                        <a:srgbClr val="000000"/>
                      </a:solidFill>
                      <a:latin typeface="Meiryo" pitchFamily="34" charset="-128"/>
                      <a:ea typeface="Meiryo" pitchFamily="34" charset="-128"/>
                    </a:endParaRPr>
                  </a:p>
                </p:txBody>
              </p:sp>
            </p:grpSp>
            <p:sp>
              <p:nvSpPr>
                <p:cNvPr id="413" name="AutoShape 340"/>
                <p:cNvSpPr>
                  <a:spLocks noChangeArrowheads="1"/>
                </p:cNvSpPr>
                <p:nvPr/>
              </p:nvSpPr>
              <p:spPr bwMode="auto">
                <a:xfrm>
                  <a:off x="1712602" y="4172845"/>
                  <a:ext cx="360643" cy="82602"/>
                </a:xfrm>
                <a:prstGeom prst="parallelogram">
                  <a:avLst>
                    <a:gd name="adj" fmla="val 86989"/>
                  </a:avLst>
                </a:prstGeom>
                <a:solidFill>
                  <a:srgbClr val="66FF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altLang="en-US" sz="1350">
                    <a:ea typeface="ＭＳ Ｐゴシック" pitchFamily="34" charset="-128"/>
                  </a:endParaRPr>
                </a:p>
              </p:txBody>
            </p:sp>
          </p:grpSp>
        </p:grpSp>
        <p:sp>
          <p:nvSpPr>
            <p:cNvPr id="408" name="TextBox 407"/>
            <p:cNvSpPr txBox="1"/>
            <p:nvPr/>
          </p:nvSpPr>
          <p:spPr>
            <a:xfrm>
              <a:off x="357049" y="2301174"/>
              <a:ext cx="4398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Screw</a:t>
              </a:r>
            </a:p>
          </p:txBody>
        </p:sp>
      </p:grpSp>
      <p:grpSp>
        <p:nvGrpSpPr>
          <p:cNvPr id="443" name="Group 442"/>
          <p:cNvGrpSpPr/>
          <p:nvPr/>
        </p:nvGrpSpPr>
        <p:grpSpPr>
          <a:xfrm>
            <a:off x="5347762" y="3028169"/>
            <a:ext cx="438789" cy="555557"/>
            <a:chOff x="12405444" y="4956544"/>
            <a:chExt cx="755923" cy="722062"/>
          </a:xfrm>
        </p:grpSpPr>
        <p:graphicFrame>
          <p:nvGraphicFramePr>
            <p:cNvPr id="444" name="Object 443"/>
            <p:cNvGraphicFramePr>
              <a:graphicFrameLocks noChangeAspect="1"/>
            </p:cNvGraphicFramePr>
            <p:nvPr/>
          </p:nvGraphicFramePr>
          <p:xfrm>
            <a:off x="12461139" y="4970309"/>
            <a:ext cx="700228" cy="708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" name="MS_ClipArt_Gallery" r:id="rId12" imgW="4571086" imgH="5844845" progId="MS_ClipArt_Gallery">
                    <p:embed/>
                  </p:oleObj>
                </mc:Choice>
                <mc:Fallback>
                  <p:oleObj name="MS_ClipArt_Gallery" r:id="rId12" imgW="4571086" imgH="5844845" progId="MS_ClipArt_Gallery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61139" y="4970309"/>
                          <a:ext cx="700228" cy="708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5" name="TextBox 444"/>
            <p:cNvSpPr txBox="1"/>
            <p:nvPr/>
          </p:nvSpPr>
          <p:spPr>
            <a:xfrm>
              <a:off x="12405444" y="4956544"/>
              <a:ext cx="744977" cy="315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chemeClr val="bg1"/>
                  </a:solidFill>
                </a:rPr>
                <a:t>OK</a:t>
              </a:r>
            </a:p>
          </p:txBody>
        </p:sp>
      </p:grpSp>
      <p:grpSp>
        <p:nvGrpSpPr>
          <p:cNvPr id="446" name="Group 445"/>
          <p:cNvGrpSpPr/>
          <p:nvPr/>
        </p:nvGrpSpPr>
        <p:grpSpPr>
          <a:xfrm>
            <a:off x="5914894" y="3037255"/>
            <a:ext cx="438789" cy="555557"/>
            <a:chOff x="12405444" y="4956544"/>
            <a:chExt cx="755923" cy="722062"/>
          </a:xfrm>
        </p:grpSpPr>
        <p:graphicFrame>
          <p:nvGraphicFramePr>
            <p:cNvPr id="447" name="Object 446"/>
            <p:cNvGraphicFramePr>
              <a:graphicFrameLocks noChangeAspect="1"/>
            </p:cNvGraphicFramePr>
            <p:nvPr/>
          </p:nvGraphicFramePr>
          <p:xfrm>
            <a:off x="12461139" y="4970309"/>
            <a:ext cx="700228" cy="708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8" name="MS_ClipArt_Gallery" r:id="rId13" imgW="4571086" imgH="5844845" progId="MS_ClipArt_Gallery">
                    <p:embed/>
                  </p:oleObj>
                </mc:Choice>
                <mc:Fallback>
                  <p:oleObj name="MS_ClipArt_Gallery" r:id="rId13" imgW="4571086" imgH="5844845" progId="MS_ClipArt_Gallery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61139" y="4970309"/>
                          <a:ext cx="700228" cy="708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8" name="TextBox 447"/>
            <p:cNvSpPr txBox="1"/>
            <p:nvPr/>
          </p:nvSpPr>
          <p:spPr>
            <a:xfrm>
              <a:off x="12405444" y="4956544"/>
              <a:ext cx="744977" cy="315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chemeClr val="bg1"/>
                  </a:solidFill>
                </a:rPr>
                <a:t>OK</a:t>
              </a:r>
            </a:p>
          </p:txBody>
        </p:sp>
      </p:grpSp>
      <p:grpSp>
        <p:nvGrpSpPr>
          <p:cNvPr id="449" name="Group 448"/>
          <p:cNvGrpSpPr/>
          <p:nvPr/>
        </p:nvGrpSpPr>
        <p:grpSpPr>
          <a:xfrm>
            <a:off x="7890769" y="3160193"/>
            <a:ext cx="1187839" cy="911148"/>
            <a:chOff x="6008840" y="747023"/>
            <a:chExt cx="1376021" cy="1094795"/>
          </a:xfrm>
        </p:grpSpPr>
        <p:grpSp>
          <p:nvGrpSpPr>
            <p:cNvPr id="450" name="Group 449"/>
            <p:cNvGrpSpPr/>
            <p:nvPr/>
          </p:nvGrpSpPr>
          <p:grpSpPr>
            <a:xfrm>
              <a:off x="6042150" y="1606767"/>
              <a:ext cx="532973" cy="49639"/>
              <a:chOff x="9715144" y="4824850"/>
              <a:chExt cx="1023941" cy="48746"/>
            </a:xfrm>
          </p:grpSpPr>
          <p:sp>
            <p:nvSpPr>
              <p:cNvPr id="469" name="Oval 468"/>
              <p:cNvSpPr/>
              <p:nvPr/>
            </p:nvSpPr>
            <p:spPr>
              <a:xfrm>
                <a:off x="9715144" y="4824850"/>
                <a:ext cx="109926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9792685" y="4824850"/>
                <a:ext cx="116501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9918354" y="4824850"/>
                <a:ext cx="97072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10031074" y="4824850"/>
                <a:ext cx="112381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10143453" y="4824850"/>
                <a:ext cx="116501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10269123" y="4824850"/>
                <a:ext cx="110027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10397487" y="4824850"/>
                <a:ext cx="112381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10509868" y="4824850"/>
                <a:ext cx="110027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10622584" y="4824850"/>
                <a:ext cx="116501" cy="48746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825"/>
              </a:p>
            </p:txBody>
          </p:sp>
        </p:grpSp>
        <p:sp>
          <p:nvSpPr>
            <p:cNvPr id="451" name="Rectangle 450"/>
            <p:cNvSpPr/>
            <p:nvPr/>
          </p:nvSpPr>
          <p:spPr>
            <a:xfrm>
              <a:off x="6008840" y="1657509"/>
              <a:ext cx="50722" cy="16588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6072524" y="1656406"/>
              <a:ext cx="515436" cy="24819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6095731" y="1378426"/>
              <a:ext cx="432599" cy="2233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454" name="Rectangle 453"/>
            <p:cNvSpPr/>
            <p:nvPr/>
          </p:nvSpPr>
          <p:spPr>
            <a:xfrm rot="1560000">
              <a:off x="6558492" y="1238689"/>
              <a:ext cx="22412" cy="14544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455" name="Rectangle 454"/>
            <p:cNvSpPr/>
            <p:nvPr/>
          </p:nvSpPr>
          <p:spPr>
            <a:xfrm rot="20040000" flipH="1">
              <a:off x="6048789" y="1238689"/>
              <a:ext cx="22412" cy="14544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6599800" y="1236033"/>
              <a:ext cx="53475" cy="598771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7125390" y="1684001"/>
              <a:ext cx="50813" cy="15080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6653549" y="1684001"/>
              <a:ext cx="56694" cy="15080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6838868" y="1255368"/>
              <a:ext cx="412888" cy="2023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7020414" y="1459535"/>
              <a:ext cx="47848" cy="1788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6865914" y="1271268"/>
              <a:ext cx="355083" cy="172264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 dirty="0"/>
            </a:p>
          </p:txBody>
        </p:sp>
        <p:grpSp>
          <p:nvGrpSpPr>
            <p:cNvPr id="462" name="Group 461"/>
            <p:cNvGrpSpPr/>
            <p:nvPr/>
          </p:nvGrpSpPr>
          <p:grpSpPr>
            <a:xfrm>
              <a:off x="6492460" y="747023"/>
              <a:ext cx="508304" cy="502208"/>
              <a:chOff x="12405444" y="4723756"/>
              <a:chExt cx="755923" cy="722062"/>
            </a:xfrm>
          </p:grpSpPr>
          <p:graphicFrame>
            <p:nvGraphicFramePr>
              <p:cNvPr id="467" name="Object 466"/>
              <p:cNvGraphicFramePr>
                <a:graphicFrameLocks noChangeAspect="1"/>
              </p:cNvGraphicFramePr>
              <p:nvPr/>
            </p:nvGraphicFramePr>
            <p:xfrm>
              <a:off x="12461138" y="4737521"/>
              <a:ext cx="700229" cy="708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09" name="MS_ClipArt_Gallery" r:id="rId14" imgW="4571086" imgH="5844845" progId="MS_ClipArt_Gallery">
                      <p:embed/>
                    </p:oleObj>
                  </mc:Choice>
                  <mc:Fallback>
                    <p:oleObj name="MS_ClipArt_Gallery" r:id="rId14" imgW="4571086" imgH="5844845" progId="MS_ClipArt_Gallery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61138" y="4737521"/>
                            <a:ext cx="700229" cy="7082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8" name="TextBox 467"/>
              <p:cNvSpPr txBox="1"/>
              <p:nvPr/>
            </p:nvSpPr>
            <p:spPr>
              <a:xfrm>
                <a:off x="12405444" y="4723756"/>
                <a:ext cx="744977" cy="315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25" dirty="0">
                    <a:solidFill>
                      <a:schemeClr val="bg1"/>
                    </a:solidFill>
                  </a:rPr>
                  <a:t>OK</a:t>
                </a:r>
              </a:p>
            </p:txBody>
          </p:sp>
        </p:grpSp>
        <p:sp>
          <p:nvSpPr>
            <p:cNvPr id="463" name="Rectangle 462"/>
            <p:cNvSpPr/>
            <p:nvPr/>
          </p:nvSpPr>
          <p:spPr>
            <a:xfrm>
              <a:off x="6901384" y="1455125"/>
              <a:ext cx="50116" cy="194839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25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6697903" y="1228048"/>
              <a:ext cx="686958" cy="219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25" dirty="0">
                  <a:solidFill>
                    <a:schemeClr val="bg1"/>
                  </a:solidFill>
                </a:rPr>
                <a:t>5kg</a:t>
              </a: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6898157" y="1692508"/>
              <a:ext cx="56694" cy="14931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825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6694881" y="1638924"/>
              <a:ext cx="486754" cy="51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500" b="1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6439540" y="3276600"/>
            <a:ext cx="1484188" cy="1153997"/>
            <a:chOff x="2331666" y="1116373"/>
            <a:chExt cx="1328771" cy="1078160"/>
          </a:xfrm>
        </p:grpSpPr>
        <p:grpSp>
          <p:nvGrpSpPr>
            <p:cNvPr id="479" name="Group 478"/>
            <p:cNvGrpSpPr/>
            <p:nvPr/>
          </p:nvGrpSpPr>
          <p:grpSpPr>
            <a:xfrm>
              <a:off x="2331666" y="1134517"/>
              <a:ext cx="704060" cy="1060016"/>
              <a:chOff x="304800" y="2257158"/>
              <a:chExt cx="615042" cy="1060016"/>
            </a:xfrm>
          </p:grpSpPr>
          <p:grpSp>
            <p:nvGrpSpPr>
              <p:cNvPr id="517" name="Group 516"/>
              <p:cNvGrpSpPr/>
              <p:nvPr/>
            </p:nvGrpSpPr>
            <p:grpSpPr>
              <a:xfrm>
                <a:off x="304800" y="2257158"/>
                <a:ext cx="615042" cy="1060016"/>
                <a:chOff x="304800" y="2257158"/>
                <a:chExt cx="615042" cy="1060016"/>
              </a:xfrm>
            </p:grpSpPr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CB6C106D-49C8-4E7A-96C3-E865FBF241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449305" y="2928279"/>
                  <a:ext cx="338663" cy="439127"/>
                  <a:chOff x="2111585" y="2978219"/>
                  <a:chExt cx="893555" cy="797507"/>
                </a:xfrm>
              </p:grpSpPr>
              <p:grpSp>
                <p:nvGrpSpPr>
                  <p:cNvPr id="541" name="Group 297">
                    <a:extLst>
                      <a:ext uri="{FF2B5EF4-FFF2-40B4-BE49-F238E27FC236}">
                        <a16:creationId xmlns:a16="http://schemas.microsoft.com/office/drawing/2014/main" id="{237D1409-C6ED-4B77-B94A-59904B47CC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543" name="Group 542">
                      <a:extLst>
                        <a:ext uri="{FF2B5EF4-FFF2-40B4-BE49-F238E27FC236}">
                          <a16:creationId xmlns:a16="http://schemas.microsoft.com/office/drawing/2014/main" id="{095E90C7-AF98-4B66-945C-7AEF79B9AB3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545" name="Flowchart: Stored Data 544">
                        <a:extLst>
                          <a:ext uri="{FF2B5EF4-FFF2-40B4-BE49-F238E27FC236}">
                            <a16:creationId xmlns:a16="http://schemas.microsoft.com/office/drawing/2014/main" id="{19680D9E-43C8-4D17-9183-0705E85F5D42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46" name="Flowchart: Stored Data 545">
                        <a:extLst>
                          <a:ext uri="{FF2B5EF4-FFF2-40B4-BE49-F238E27FC236}">
                            <a16:creationId xmlns:a16="http://schemas.microsoft.com/office/drawing/2014/main" id="{9870BDAF-F985-4A2C-A64F-B70676806110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47" name="Flowchart: Stored Data 546">
                        <a:extLst>
                          <a:ext uri="{FF2B5EF4-FFF2-40B4-BE49-F238E27FC236}">
                            <a16:creationId xmlns:a16="http://schemas.microsoft.com/office/drawing/2014/main" id="{3106AF81-A53A-40A7-8AE6-D2327BD087CA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48" name="Flowchart: Stored Data 547">
                        <a:extLst>
                          <a:ext uri="{FF2B5EF4-FFF2-40B4-BE49-F238E27FC236}">
                            <a16:creationId xmlns:a16="http://schemas.microsoft.com/office/drawing/2014/main" id="{65A8CAFB-30EB-4BFB-B380-FF65D9C350C2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49" name="Oval 548">
                        <a:extLst>
                          <a:ext uri="{FF2B5EF4-FFF2-40B4-BE49-F238E27FC236}">
                            <a16:creationId xmlns:a16="http://schemas.microsoft.com/office/drawing/2014/main" id="{07C87A1A-0F5E-4965-8580-19E70AEC3E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50" name="Oval 549">
                        <a:extLst>
                          <a:ext uri="{FF2B5EF4-FFF2-40B4-BE49-F238E27FC236}">
                            <a16:creationId xmlns:a16="http://schemas.microsoft.com/office/drawing/2014/main" id="{2009A038-FE71-4DAC-BDD2-0568455F4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pic>
                    <p:nvPicPr>
                      <p:cNvPr id="551" name="Picture 2">
                        <a:extLst>
                          <a:ext uri="{FF2B5EF4-FFF2-40B4-BE49-F238E27FC236}">
                            <a16:creationId xmlns:a16="http://schemas.microsoft.com/office/drawing/2014/main" id="{74CD1836-0600-4DDF-B3D5-2996A52F8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552" name="Picture 3">
                        <a:extLst>
                          <a:ext uri="{FF2B5EF4-FFF2-40B4-BE49-F238E27FC236}">
                            <a16:creationId xmlns:a16="http://schemas.microsoft.com/office/drawing/2014/main" id="{DDC574FE-87BB-4397-8FE1-CCF861152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544" name="Moon 543">
                      <a:extLst>
                        <a:ext uri="{FF2B5EF4-FFF2-40B4-BE49-F238E27FC236}">
                          <a16:creationId xmlns:a16="http://schemas.microsoft.com/office/drawing/2014/main" id="{99F35B8F-7CC6-49EF-BD6E-CE3F4524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542" name="Oval 541">
                    <a:extLst>
                      <a:ext uri="{FF2B5EF4-FFF2-40B4-BE49-F238E27FC236}">
                        <a16:creationId xmlns:a16="http://schemas.microsoft.com/office/drawing/2014/main" id="{50CB7693-84C4-4068-B9E9-4255AEDC804C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548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520" name="Group 519"/>
                <p:cNvGrpSpPr/>
                <p:nvPr/>
              </p:nvGrpSpPr>
              <p:grpSpPr>
                <a:xfrm>
                  <a:off x="304800" y="2257158"/>
                  <a:ext cx="615042" cy="695845"/>
                  <a:chOff x="1712602" y="3974263"/>
                  <a:chExt cx="436302" cy="495173"/>
                </a:xfrm>
              </p:grpSpPr>
              <p:grpSp>
                <p:nvGrpSpPr>
                  <p:cNvPr id="521" name="Group 520"/>
                  <p:cNvGrpSpPr/>
                  <p:nvPr/>
                </p:nvGrpSpPr>
                <p:grpSpPr>
                  <a:xfrm>
                    <a:off x="1978370" y="4197723"/>
                    <a:ext cx="170534" cy="265372"/>
                    <a:chOff x="16911680" y="496189"/>
                    <a:chExt cx="252548" cy="291565"/>
                  </a:xfrm>
                </p:grpSpPr>
                <p:sp>
                  <p:nvSpPr>
                    <p:cNvPr id="532" name="Rectangle 5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35680" y="508338"/>
                      <a:ext cx="28548" cy="1214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33" name="Rectangle 5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0974" y="746102"/>
                      <a:ext cx="133961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34" name="Rectangle 5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9994" y="560403"/>
                      <a:ext cx="19764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35" name="Rectangle 5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9994" y="773870"/>
                      <a:ext cx="19764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36" name="Rectangle 5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93953" y="560403"/>
                      <a:ext cx="1537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37" name="Rectangle 5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1680" y="508338"/>
                      <a:ext cx="28548" cy="1214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38" name="Rectangle 5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35837" y="496189"/>
                      <a:ext cx="202039" cy="59007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39" name="Rectangle 5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93953" y="773870"/>
                      <a:ext cx="15373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4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931444" y="501397"/>
                      <a:ext cx="2086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vi-VN" sz="1350" kern="0">
                        <a:solidFill>
                          <a:prstClr val="black"/>
                        </a:solidFill>
                        <a:latin typeface="Arial" charset="0"/>
                        <a:ea typeface="Meiryo" pitchFamily="34" charset="-128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522" name="Group 521"/>
                  <p:cNvGrpSpPr/>
                  <p:nvPr/>
                </p:nvGrpSpPr>
                <p:grpSpPr>
                  <a:xfrm>
                    <a:off x="1772561" y="3974263"/>
                    <a:ext cx="253001" cy="495173"/>
                    <a:chOff x="16606809" y="250674"/>
                    <a:chExt cx="374673" cy="544048"/>
                  </a:xfrm>
                </p:grpSpPr>
                <p:sp>
                  <p:nvSpPr>
                    <p:cNvPr id="524" name="Rectangle 5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35558" y="753070"/>
                      <a:ext cx="239693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25" name="Rectangle 5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17919" y="567371"/>
                      <a:ext cx="19764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26" name="Rectangle 5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17919" y="780838"/>
                      <a:ext cx="19764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27" name="Rectangle 5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6483" y="567371"/>
                      <a:ext cx="1537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28" name="Rectangle 5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6483" y="780838"/>
                      <a:ext cx="15373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29" name="Rectangle 5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07820" y="262348"/>
                      <a:ext cx="19763" cy="242535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30" name="Rectangle 5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4408" y="253964"/>
                      <a:ext cx="1976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31" name="Rectangle 5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06809" y="250674"/>
                      <a:ext cx="374673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</p:grpSp>
              <p:sp>
                <p:nvSpPr>
                  <p:cNvPr id="523" name="AutoShape 340"/>
                  <p:cNvSpPr>
                    <a:spLocks noChangeArrowheads="1"/>
                  </p:cNvSpPr>
                  <p:nvPr/>
                </p:nvSpPr>
                <p:spPr bwMode="auto">
                  <a:xfrm>
                    <a:off x="1712602" y="4172845"/>
                    <a:ext cx="360643" cy="82602"/>
                  </a:xfrm>
                  <a:prstGeom prst="parallelogram">
                    <a:avLst>
                      <a:gd name="adj" fmla="val 86989"/>
                    </a:avLst>
                  </a:prstGeom>
                  <a:solidFill>
                    <a:srgbClr val="66FF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 altLang="en-US" sz="1350">
                      <a:ea typeface="ＭＳ Ｐゴシック" pitchFamily="34" charset="-128"/>
                    </a:endParaRPr>
                  </a:p>
                </p:txBody>
              </p:sp>
            </p:grpSp>
          </p:grpSp>
          <p:sp>
            <p:nvSpPr>
              <p:cNvPr id="518" name="TextBox 517"/>
              <p:cNvSpPr txBox="1"/>
              <p:nvPr/>
            </p:nvSpPr>
            <p:spPr>
              <a:xfrm>
                <a:off x="357049" y="2301174"/>
                <a:ext cx="439831" cy="201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/>
                  <a:t>Packing</a:t>
                </a:r>
                <a:endParaRPr lang="en-US" sz="800" dirty="0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2956377" y="1116373"/>
              <a:ext cx="704060" cy="1078160"/>
              <a:chOff x="304800" y="2239014"/>
              <a:chExt cx="615042" cy="1078160"/>
            </a:xfrm>
          </p:grpSpPr>
          <p:grpSp>
            <p:nvGrpSpPr>
              <p:cNvPr id="481" name="Group 480"/>
              <p:cNvGrpSpPr/>
              <p:nvPr/>
            </p:nvGrpSpPr>
            <p:grpSpPr>
              <a:xfrm>
                <a:off x="304800" y="2257158"/>
                <a:ext cx="615042" cy="1060016"/>
                <a:chOff x="304800" y="2257158"/>
                <a:chExt cx="615042" cy="1060016"/>
              </a:xfrm>
            </p:grpSpPr>
            <p:grpSp>
              <p:nvGrpSpPr>
                <p:cNvPr id="483" name="Group 482">
                  <a:extLst>
                    <a:ext uri="{FF2B5EF4-FFF2-40B4-BE49-F238E27FC236}">
                      <a16:creationId xmlns:a16="http://schemas.microsoft.com/office/drawing/2014/main" id="{CB6C106D-49C8-4E7A-96C3-E865FBF241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449305" y="2928279"/>
                  <a:ext cx="338663" cy="439127"/>
                  <a:chOff x="2111585" y="2978219"/>
                  <a:chExt cx="893555" cy="797507"/>
                </a:xfrm>
              </p:grpSpPr>
              <p:grpSp>
                <p:nvGrpSpPr>
                  <p:cNvPr id="505" name="Group 297">
                    <a:extLst>
                      <a:ext uri="{FF2B5EF4-FFF2-40B4-BE49-F238E27FC236}">
                        <a16:creationId xmlns:a16="http://schemas.microsoft.com/office/drawing/2014/main" id="{237D1409-C6ED-4B77-B94A-59904B47CC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507" name="Group 506">
                      <a:extLst>
                        <a:ext uri="{FF2B5EF4-FFF2-40B4-BE49-F238E27FC236}">
                          <a16:creationId xmlns:a16="http://schemas.microsoft.com/office/drawing/2014/main" id="{095E90C7-AF98-4B66-945C-7AEF79B9AB3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509" name="Flowchart: Stored Data 508">
                        <a:extLst>
                          <a:ext uri="{FF2B5EF4-FFF2-40B4-BE49-F238E27FC236}">
                            <a16:creationId xmlns:a16="http://schemas.microsoft.com/office/drawing/2014/main" id="{19680D9E-43C8-4D17-9183-0705E85F5D42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10" name="Flowchart: Stored Data 509">
                        <a:extLst>
                          <a:ext uri="{FF2B5EF4-FFF2-40B4-BE49-F238E27FC236}">
                            <a16:creationId xmlns:a16="http://schemas.microsoft.com/office/drawing/2014/main" id="{9870BDAF-F985-4A2C-A64F-B70676806110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11" name="Flowchart: Stored Data 510">
                        <a:extLst>
                          <a:ext uri="{FF2B5EF4-FFF2-40B4-BE49-F238E27FC236}">
                            <a16:creationId xmlns:a16="http://schemas.microsoft.com/office/drawing/2014/main" id="{3106AF81-A53A-40A7-8AE6-D2327BD087CA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12" name="Flowchart: Stored Data 511">
                        <a:extLst>
                          <a:ext uri="{FF2B5EF4-FFF2-40B4-BE49-F238E27FC236}">
                            <a16:creationId xmlns:a16="http://schemas.microsoft.com/office/drawing/2014/main" id="{65A8CAFB-30EB-4BFB-B380-FF65D9C350C2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13" name="Oval 512">
                        <a:extLst>
                          <a:ext uri="{FF2B5EF4-FFF2-40B4-BE49-F238E27FC236}">
                            <a16:creationId xmlns:a16="http://schemas.microsoft.com/office/drawing/2014/main" id="{07C87A1A-0F5E-4965-8580-19E70AEC3E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14" name="Oval 513">
                        <a:extLst>
                          <a:ext uri="{FF2B5EF4-FFF2-40B4-BE49-F238E27FC236}">
                            <a16:creationId xmlns:a16="http://schemas.microsoft.com/office/drawing/2014/main" id="{2009A038-FE71-4DAC-BDD2-0568455F4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548">
                          <a:solidFill>
                            <a:srgbClr val="FFFFFF"/>
                          </a:solidFill>
                          <a:cs typeface="Arial" pitchFamily="34" charset="0"/>
                        </a:endParaRPr>
                      </a:p>
                    </p:txBody>
                  </p:sp>
                  <p:pic>
                    <p:nvPicPr>
                      <p:cNvPr id="515" name="Picture 2">
                        <a:extLst>
                          <a:ext uri="{FF2B5EF4-FFF2-40B4-BE49-F238E27FC236}">
                            <a16:creationId xmlns:a16="http://schemas.microsoft.com/office/drawing/2014/main" id="{74CD1836-0600-4DDF-B3D5-2996A52F8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516" name="Picture 3">
                        <a:extLst>
                          <a:ext uri="{FF2B5EF4-FFF2-40B4-BE49-F238E27FC236}">
                            <a16:creationId xmlns:a16="http://schemas.microsoft.com/office/drawing/2014/main" id="{DDC574FE-87BB-4397-8FE1-CCF861152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508" name="Moon 507">
                      <a:extLst>
                        <a:ext uri="{FF2B5EF4-FFF2-40B4-BE49-F238E27FC236}">
                          <a16:creationId xmlns:a16="http://schemas.microsoft.com/office/drawing/2014/main" id="{99F35B8F-7CC6-49EF-BD6E-CE3F4524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548">
                        <a:solidFill>
                          <a:srgbClr val="FFFFFF"/>
                        </a:solidFill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506" name="Oval 505">
                    <a:extLst>
                      <a:ext uri="{FF2B5EF4-FFF2-40B4-BE49-F238E27FC236}">
                        <a16:creationId xmlns:a16="http://schemas.microsoft.com/office/drawing/2014/main" id="{50CB7693-84C4-4068-B9E9-4255AEDC804C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548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484" name="Group 483"/>
                <p:cNvGrpSpPr/>
                <p:nvPr/>
              </p:nvGrpSpPr>
              <p:grpSpPr>
                <a:xfrm>
                  <a:off x="304800" y="2257158"/>
                  <a:ext cx="615042" cy="695845"/>
                  <a:chOff x="1712602" y="3974263"/>
                  <a:chExt cx="436302" cy="495173"/>
                </a:xfrm>
              </p:grpSpPr>
              <p:grpSp>
                <p:nvGrpSpPr>
                  <p:cNvPr id="485" name="Group 484"/>
                  <p:cNvGrpSpPr/>
                  <p:nvPr/>
                </p:nvGrpSpPr>
                <p:grpSpPr>
                  <a:xfrm>
                    <a:off x="1978370" y="4197723"/>
                    <a:ext cx="170534" cy="265372"/>
                    <a:chOff x="16911680" y="496189"/>
                    <a:chExt cx="252548" cy="291565"/>
                  </a:xfrm>
                </p:grpSpPr>
                <p:sp>
                  <p:nvSpPr>
                    <p:cNvPr id="496" name="Rectangle 4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35680" y="508338"/>
                      <a:ext cx="28548" cy="1214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497" name="Rectangle 4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0974" y="746102"/>
                      <a:ext cx="133961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498" name="Rectangle 4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9994" y="560403"/>
                      <a:ext cx="19764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499" name="Rectangle 4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9994" y="773870"/>
                      <a:ext cx="19764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00" name="Rectangle 4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93953" y="560403"/>
                      <a:ext cx="1537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01" name="Rectangle 5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1680" y="508338"/>
                      <a:ext cx="28548" cy="1214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02" name="Rectangle 5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35837" y="496189"/>
                      <a:ext cx="202039" cy="59007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03" name="Rectangle 5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93953" y="773870"/>
                      <a:ext cx="15373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504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931444" y="501397"/>
                      <a:ext cx="2086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vi-VN" sz="1350" kern="0">
                        <a:solidFill>
                          <a:prstClr val="black"/>
                        </a:solidFill>
                        <a:latin typeface="Arial" charset="0"/>
                        <a:ea typeface="Meiryo" pitchFamily="34" charset="-128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486" name="Group 485"/>
                  <p:cNvGrpSpPr/>
                  <p:nvPr/>
                </p:nvGrpSpPr>
                <p:grpSpPr>
                  <a:xfrm>
                    <a:off x="1772561" y="3974263"/>
                    <a:ext cx="253001" cy="495173"/>
                    <a:chOff x="16606809" y="250674"/>
                    <a:chExt cx="374673" cy="544048"/>
                  </a:xfrm>
                </p:grpSpPr>
                <p:sp>
                  <p:nvSpPr>
                    <p:cNvPr id="488" name="Rectangle 4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35558" y="753070"/>
                      <a:ext cx="239693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489" name="Rectangle 4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17919" y="567371"/>
                      <a:ext cx="19764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490" name="Rectangle 4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17919" y="780838"/>
                      <a:ext cx="19764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491" name="Rectangle 4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6483" y="567371"/>
                      <a:ext cx="1537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492" name="Rectangle 4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6483" y="780838"/>
                      <a:ext cx="15373" cy="13884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493" name="Rectangle 4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07820" y="262348"/>
                      <a:ext cx="19763" cy="242535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494" name="Rectangle 4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54408" y="253964"/>
                      <a:ext cx="19763" cy="204789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  <p:sp>
                  <p:nvSpPr>
                    <p:cNvPr id="495" name="Rectangle 4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06809" y="250674"/>
                      <a:ext cx="374673" cy="19091"/>
                    </a:xfrm>
                    <a:prstGeom prst="rect">
                      <a:avLst/>
                    </a:prstGeom>
                    <a:solidFill>
                      <a:srgbClr val="FFFFBB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en-US" altLang="en-US" sz="1350">
                        <a:solidFill>
                          <a:srgbClr val="000000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p:txBody>
                </p:sp>
              </p:grpSp>
              <p:sp>
                <p:nvSpPr>
                  <p:cNvPr id="487" name="AutoShape 340"/>
                  <p:cNvSpPr>
                    <a:spLocks noChangeArrowheads="1"/>
                  </p:cNvSpPr>
                  <p:nvPr/>
                </p:nvSpPr>
                <p:spPr bwMode="auto">
                  <a:xfrm>
                    <a:off x="1712602" y="4172845"/>
                    <a:ext cx="360643" cy="82602"/>
                  </a:xfrm>
                  <a:prstGeom prst="parallelogram">
                    <a:avLst>
                      <a:gd name="adj" fmla="val 86989"/>
                    </a:avLst>
                  </a:prstGeom>
                  <a:solidFill>
                    <a:srgbClr val="66FF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 altLang="en-US" sz="1350">
                      <a:ea typeface="ＭＳ Ｐゴシック" pitchFamily="34" charset="-128"/>
                    </a:endParaRPr>
                  </a:p>
                </p:txBody>
              </p:sp>
            </p:grpSp>
          </p:grpSp>
          <p:sp>
            <p:nvSpPr>
              <p:cNvPr id="482" name="TextBox 481"/>
              <p:cNvSpPr txBox="1"/>
              <p:nvPr/>
            </p:nvSpPr>
            <p:spPr>
              <a:xfrm>
                <a:off x="357049" y="2239014"/>
                <a:ext cx="4398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/>
                  <a:t>Packing</a:t>
                </a:r>
                <a:endParaRPr lang="en-US" sz="800" dirty="0"/>
              </a:p>
            </p:txBody>
          </p:sp>
        </p:grpSp>
      </p:grpSp>
      <p:pic>
        <p:nvPicPr>
          <p:cNvPr id="553" name="Picture 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791" y="4544905"/>
            <a:ext cx="2574633" cy="1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4" name="TextBox 553"/>
          <p:cNvSpPr txBox="1"/>
          <p:nvPr/>
        </p:nvSpPr>
        <p:spPr>
          <a:xfrm>
            <a:off x="4765024" y="6182654"/>
            <a:ext cx="252369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200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vi-VN" sz="1600" i="1" dirty="0">
                <a:solidFill>
                  <a:srgbClr val="0000FF"/>
                </a:solidFill>
                <a:latin typeface="+mj-ea"/>
                <a:ea typeface="+mj-ea"/>
              </a:rPr>
              <a:t>Change checker make by PSNV-PE control by </a:t>
            </a:r>
            <a:r>
              <a:rPr lang="vi-VN" sz="1600" b="1" i="1" dirty="0">
                <a:solidFill>
                  <a:srgbClr val="0000FF"/>
                </a:solidFill>
                <a:latin typeface="+mj-ea"/>
                <a:ea typeface="+mj-ea"/>
              </a:rPr>
              <a:t>PC</a:t>
            </a:r>
            <a:endParaRPr lang="en-US" sz="1600" b="1" i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grpSp>
        <p:nvGrpSpPr>
          <p:cNvPr id="555" name="Group 554"/>
          <p:cNvGrpSpPr/>
          <p:nvPr/>
        </p:nvGrpSpPr>
        <p:grpSpPr>
          <a:xfrm>
            <a:off x="7302972" y="4245818"/>
            <a:ext cx="1322266" cy="1249714"/>
            <a:chOff x="2805698" y="4084286"/>
            <a:chExt cx="1322266" cy="1249714"/>
          </a:xfrm>
        </p:grpSpPr>
        <p:cxnSp>
          <p:nvCxnSpPr>
            <p:cNvPr id="556" name="Straight Connector 555"/>
            <p:cNvCxnSpPr/>
            <p:nvPr/>
          </p:nvCxnSpPr>
          <p:spPr>
            <a:xfrm>
              <a:off x="2805698" y="5334000"/>
              <a:ext cx="1322266" cy="0"/>
            </a:xfrm>
            <a:prstGeom prst="line">
              <a:avLst/>
            </a:prstGeom>
            <a:ln w="38100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/>
            <p:cNvCxnSpPr/>
            <p:nvPr/>
          </p:nvCxnSpPr>
          <p:spPr>
            <a:xfrm flipV="1">
              <a:off x="4127964" y="4084286"/>
              <a:ext cx="0" cy="1249714"/>
            </a:xfrm>
            <a:prstGeom prst="straightConnector1">
              <a:avLst/>
            </a:prstGeom>
            <a:ln w="38100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8" name="TextBox 557"/>
          <p:cNvSpPr txBox="1"/>
          <p:nvPr/>
        </p:nvSpPr>
        <p:spPr>
          <a:xfrm>
            <a:off x="7426250" y="5478842"/>
            <a:ext cx="1625689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200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sz="1600" i="1">
                <a:solidFill>
                  <a:srgbClr val="0000FF"/>
                </a:solidFill>
                <a:latin typeface="+mj-ea"/>
                <a:ea typeface="+mj-ea"/>
              </a:rPr>
              <a:t>Link Log S/N to Weight checker</a:t>
            </a:r>
            <a:endParaRPr lang="en-US" sz="1600" b="1" i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475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40"/>
          </a:xfrm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US" sz="2500" b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Activity 3: Creat inspection check sheet from Log file</a:t>
            </a:r>
            <a:endParaRPr lang="en-US" sz="2500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5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133545" y="591616"/>
            <a:ext cx="8902878" cy="46193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 </a:t>
            </a:r>
            <a:r>
              <a:rPr lang="en-US" altLang="ja-JP" sz="1500" b="1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 Situation</a:t>
            </a:r>
            <a:r>
              <a:rPr lang="ja-JP" altLang="en-US" sz="1500" b="1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altLang="ja-JP" sz="15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ja-JP" sz="15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Daily production must print hard check sheet , manual record and lost time to input inspection data.</a:t>
            </a:r>
          </a:p>
        </p:txBody>
      </p:sp>
      <p:sp>
        <p:nvSpPr>
          <p:cNvPr id="63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133545" y="1134230"/>
            <a:ext cx="8902878" cy="461930"/>
          </a:xfrm>
          <a:prstGeom prst="roundRect">
            <a:avLst>
              <a:gd name="adj" fmla="val 0"/>
            </a:avLst>
          </a:prstGeom>
          <a:solidFill>
            <a:srgbClr val="99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 </a:t>
            </a:r>
            <a:r>
              <a:rPr lang="en-US" altLang="ja-JP" sz="1500" b="1" u="sng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Requirmenet</a:t>
            </a:r>
            <a:r>
              <a:rPr lang="ja-JP" altLang="en-US" sz="1500" b="1" u="sng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>
              <a:solidFill>
                <a:srgbClr val="000099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altLang="ja-JP" sz="150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inspection data from log file , automatically switch to soft check sheet</a:t>
            </a:r>
          </a:p>
        </p:txBody>
      </p:sp>
      <p:graphicFrame>
        <p:nvGraphicFramePr>
          <p:cNvPr id="64" name="表 7">
            <a:extLst>
              <a:ext uri="{FF2B5EF4-FFF2-40B4-BE49-F238E27FC236}">
                <a16:creationId xmlns:a16="http://schemas.microsoft.com/office/drawing/2014/main" id="{B8A11ED1-DE18-475A-A326-5CB11AD28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467511"/>
              </p:ext>
            </p:extLst>
          </p:nvPr>
        </p:nvGraphicFramePr>
        <p:xfrm>
          <a:off x="4610493" y="1677114"/>
          <a:ext cx="4425930" cy="5104686"/>
        </p:xfrm>
        <a:graphic>
          <a:graphicData uri="http://schemas.openxmlformats.org/drawingml/2006/table">
            <a:tbl>
              <a:tblPr firstRow="1" bandRow="1"/>
              <a:tblGrid>
                <a:gridCol w="442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51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800" dirty="0">
                          <a:solidFill>
                            <a:srgbClr val="000099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After</a:t>
                      </a:r>
                      <a:endParaRPr kumimoji="1" lang="ja-JP" altLang="en-US" sz="1300" dirty="0">
                        <a:solidFill>
                          <a:srgbClr val="000099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84414" marR="84414" marT="42202" marB="42202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172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ja-JP" sz="1200" b="1" u="sng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Improvement</a:t>
                      </a:r>
                      <a:r>
                        <a:rPr kumimoji="1" lang="ja-JP" altLang="en-US" sz="1200" b="1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：</a:t>
                      </a:r>
                      <a:r>
                        <a:rPr kumimoji="1" lang="en-US" altLang="ja-JP" sz="1200" b="0">
                          <a:solidFill>
                            <a:srgbClr val="000099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Link</a:t>
                      </a:r>
                      <a:r>
                        <a:rPr kumimoji="1" lang="en-US" altLang="ja-JP" sz="1200" b="0" baseline="0">
                          <a:solidFill>
                            <a:srgbClr val="000099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inspection data from checker’s log file to Check sheet : Model , S/N , Operator ID , Inspection result.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sz="1200" b="0" baseline="0">
                          <a:solidFill>
                            <a:srgbClr val="000099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Benefit : Reduce lost time 34,560 minutes / Year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sz="1200" b="0" baseline="0">
                          <a:solidFill>
                            <a:srgbClr val="000099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Reduce Paper cost + Labor cost : 8,064$/Year</a:t>
                      </a:r>
                      <a:endParaRPr lang="en-US" sz="1200" b="1" baseline="0">
                        <a:solidFill>
                          <a:srgbClr val="000099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84414" marR="84414" marT="42202" marB="42202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表 8">
            <a:extLst>
              <a:ext uri="{FF2B5EF4-FFF2-40B4-BE49-F238E27FC236}">
                <a16:creationId xmlns:a16="http://schemas.microsoft.com/office/drawing/2014/main" id="{8151010D-E9DB-474F-B5AE-30ADCD695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585799"/>
              </p:ext>
            </p:extLst>
          </p:nvPr>
        </p:nvGraphicFramePr>
        <p:xfrm>
          <a:off x="133545" y="1676844"/>
          <a:ext cx="4419601" cy="5104966"/>
        </p:xfrm>
        <a:graphic>
          <a:graphicData uri="http://schemas.openxmlformats.org/drawingml/2006/table">
            <a:tbl>
              <a:tblPr firstRow="1" bandRow="1"/>
              <a:tblGrid>
                <a:gridCol w="441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19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Before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84387" marR="84387" marT="42194" marB="42194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76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ja-JP" sz="1200" b="1" u="sng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Wingdings" pitchFamily="2" charset="2"/>
                        </a:rPr>
                        <a:t>Current</a:t>
                      </a:r>
                      <a:r>
                        <a:rPr lang="ja-JP" altLang="en-US" sz="1200" b="1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Wingdings" pitchFamily="2" charset="2"/>
                        </a:rPr>
                        <a:t>：</a:t>
                      </a:r>
                      <a:r>
                        <a:rPr lang="en-US" altLang="ja-JP" sz="120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Daily print hard check sheet &amp; manual write down =&gt; then 1 member must</a:t>
                      </a:r>
                      <a:r>
                        <a:rPr lang="en-US" altLang="ja-JP" sz="1200" baseline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input data =&gt; Storage hard copy</a:t>
                      </a:r>
                      <a:endParaRPr lang="en-US" altLang="ja-JP" sz="12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171450" indent="-171450" algn="l" eaLnBrk="1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altLang="ja-JP" sz="1200" b="1" u="sng">
                          <a:solidFill>
                            <a:srgbClr val="C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Wingdings" pitchFamily="2" charset="2"/>
                        </a:rPr>
                        <a:t>Weak point </a:t>
                      </a:r>
                      <a:r>
                        <a:rPr lang="en-US" altLang="ja-JP" sz="1200" b="1">
                          <a:solidFill>
                            <a:srgbClr val="C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Wingdings" pitchFamily="2" charset="2"/>
                        </a:rPr>
                        <a:t>: Lost time – 34,560 minutes / Year</a:t>
                      </a:r>
                    </a:p>
                    <a:p>
                      <a:pPr marL="171450" indent="-171450" algn="l" eaLnBrk="1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altLang="ja-JP" sz="1200" b="1" baseline="0">
                          <a:solidFill>
                            <a:srgbClr val="C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Wingdings" pitchFamily="2" charset="2"/>
                        </a:rPr>
                        <a:t>Paper cost :   864$/Year  + Labor cost : 1pax ~ 7,200$/Year</a:t>
                      </a:r>
                    </a:p>
                  </a:txBody>
                  <a:tcPr marL="84387" marR="84387" marT="42194" marB="42194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8281" y="76200"/>
            <a:ext cx="762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92" y="3044553"/>
            <a:ext cx="3047576" cy="1002311"/>
          </a:xfrm>
          <a:prstGeom prst="rect">
            <a:avLst/>
          </a:prstGeom>
        </p:spPr>
      </p:pic>
      <p:sp>
        <p:nvSpPr>
          <p:cNvPr id="606" name="TextBox 605"/>
          <p:cNvSpPr txBox="1"/>
          <p:nvPr/>
        </p:nvSpPr>
        <p:spPr>
          <a:xfrm>
            <a:off x="-25238" y="6186734"/>
            <a:ext cx="219493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200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sz="1400" i="1">
                <a:solidFill>
                  <a:srgbClr val="C00000"/>
                </a:solidFill>
                <a:latin typeface="+mj-ea"/>
                <a:ea typeface="+mj-ea"/>
              </a:rPr>
              <a:t>Print hard copy check sheet : </a:t>
            </a:r>
            <a:r>
              <a:rPr lang="en-US" sz="1400" b="1" i="1">
                <a:solidFill>
                  <a:srgbClr val="C00000"/>
                </a:solidFill>
                <a:latin typeface="+mj-ea"/>
                <a:ea typeface="+mj-ea"/>
              </a:rPr>
              <a:t>500pcs / Day</a:t>
            </a:r>
            <a:endParaRPr lang="en-US" sz="1400" b="1" i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3"/>
          <a:srcRect l="36666" t="15926" r="35833" b="15926"/>
          <a:stretch/>
        </p:blipFill>
        <p:spPr>
          <a:xfrm rot="16200000">
            <a:off x="1994131" y="3969105"/>
            <a:ext cx="820405" cy="1314764"/>
          </a:xfrm>
          <a:prstGeom prst="rect">
            <a:avLst/>
          </a:prstGeom>
        </p:spPr>
      </p:pic>
      <p:sp>
        <p:nvSpPr>
          <p:cNvPr id="607" name="TextBox 606"/>
          <p:cNvSpPr txBox="1"/>
          <p:nvPr/>
        </p:nvSpPr>
        <p:spPr>
          <a:xfrm>
            <a:off x="1359431" y="4976816"/>
            <a:ext cx="22039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200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sz="1200" i="1">
                <a:solidFill>
                  <a:srgbClr val="C00000"/>
                </a:solidFill>
                <a:latin typeface="+mj-ea"/>
                <a:ea typeface="+mj-ea"/>
              </a:rPr>
              <a:t>Each process write down</a:t>
            </a:r>
          </a:p>
          <a:p>
            <a:pPr>
              <a:defRPr/>
            </a:pPr>
            <a:r>
              <a:rPr lang="en-US" sz="1200" i="1">
                <a:solidFill>
                  <a:srgbClr val="C00000"/>
                </a:solidFill>
                <a:latin typeface="+mj-ea"/>
                <a:ea typeface="+mj-ea"/>
              </a:rPr>
              <a:t>Inspection result</a:t>
            </a:r>
            <a:endParaRPr lang="en-US" sz="1200" i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608" name="Group 607"/>
          <p:cNvGrpSpPr/>
          <p:nvPr/>
        </p:nvGrpSpPr>
        <p:grpSpPr>
          <a:xfrm rot="16200000" flipV="1">
            <a:off x="-321384" y="4274900"/>
            <a:ext cx="1930840" cy="592517"/>
            <a:chOff x="2805698" y="4084286"/>
            <a:chExt cx="1322266" cy="1249714"/>
          </a:xfrm>
        </p:grpSpPr>
        <p:cxnSp>
          <p:nvCxnSpPr>
            <p:cNvPr id="609" name="Straight Connector 608"/>
            <p:cNvCxnSpPr/>
            <p:nvPr/>
          </p:nvCxnSpPr>
          <p:spPr>
            <a:xfrm>
              <a:off x="2805698" y="5334000"/>
              <a:ext cx="1322266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Arrow Connector 609"/>
            <p:cNvCxnSpPr/>
            <p:nvPr/>
          </p:nvCxnSpPr>
          <p:spPr>
            <a:xfrm flipV="1">
              <a:off x="4127964" y="4084286"/>
              <a:ext cx="0" cy="124971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4167" t="47037" r="51667" b="30741"/>
          <a:stretch/>
        </p:blipFill>
        <p:spPr>
          <a:xfrm>
            <a:off x="35111" y="5392534"/>
            <a:ext cx="1086220" cy="958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7500" t="17407" r="50000" b="24814"/>
          <a:stretch/>
        </p:blipFill>
        <p:spPr>
          <a:xfrm flipH="1">
            <a:off x="716328" y="5222467"/>
            <a:ext cx="842444" cy="105581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91701" y="4284407"/>
            <a:ext cx="1455539" cy="995325"/>
            <a:chOff x="477800" y="5299225"/>
            <a:chExt cx="1807670" cy="797496"/>
          </a:xfrm>
        </p:grpSpPr>
        <p:grpSp>
          <p:nvGrpSpPr>
            <p:cNvPr id="603" name="Group 602"/>
            <p:cNvGrpSpPr/>
            <p:nvPr/>
          </p:nvGrpSpPr>
          <p:grpSpPr>
            <a:xfrm>
              <a:off x="922686" y="5299225"/>
              <a:ext cx="1362784" cy="565345"/>
              <a:chOff x="1063204" y="5279867"/>
              <a:chExt cx="1362784" cy="565345"/>
            </a:xfrm>
          </p:grpSpPr>
          <p:sp>
            <p:nvSpPr>
              <p:cNvPr id="604" name="Flowchart: Multidocument 603"/>
              <p:cNvSpPr/>
              <p:nvPr/>
            </p:nvSpPr>
            <p:spPr>
              <a:xfrm>
                <a:off x="1282988" y="5279867"/>
                <a:ext cx="1143000" cy="457200"/>
              </a:xfrm>
              <a:prstGeom prst="flowChartMultidocumen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Flowchart: Multidocument 604"/>
              <p:cNvSpPr/>
              <p:nvPr/>
            </p:nvSpPr>
            <p:spPr>
              <a:xfrm>
                <a:off x="1063204" y="5388012"/>
                <a:ext cx="1143000" cy="457200"/>
              </a:xfrm>
              <a:prstGeom prst="flowChartMultidocumen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7800" y="5531376"/>
              <a:ext cx="1362784" cy="565345"/>
              <a:chOff x="1063204" y="5279867"/>
              <a:chExt cx="1362784" cy="565345"/>
            </a:xfrm>
          </p:grpSpPr>
          <p:sp>
            <p:nvSpPr>
              <p:cNvPr id="602" name="Flowchart: Multidocument 601"/>
              <p:cNvSpPr/>
              <p:nvPr/>
            </p:nvSpPr>
            <p:spPr>
              <a:xfrm>
                <a:off x="1282988" y="5279867"/>
                <a:ext cx="1143000" cy="457200"/>
              </a:xfrm>
              <a:prstGeom prst="flowChartMultidocumen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Multidocument 6"/>
              <p:cNvSpPr/>
              <p:nvPr/>
            </p:nvSpPr>
            <p:spPr>
              <a:xfrm>
                <a:off x="1063204" y="5388012"/>
                <a:ext cx="1143000" cy="457200"/>
              </a:xfrm>
              <a:prstGeom prst="flowChartMultidocumen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1" name="Group 610"/>
          <p:cNvGrpSpPr/>
          <p:nvPr/>
        </p:nvGrpSpPr>
        <p:grpSpPr>
          <a:xfrm rot="16200000">
            <a:off x="3497468" y="3924854"/>
            <a:ext cx="1115345" cy="453184"/>
            <a:chOff x="2805698" y="4084286"/>
            <a:chExt cx="1322266" cy="1249714"/>
          </a:xfrm>
        </p:grpSpPr>
        <p:cxnSp>
          <p:nvCxnSpPr>
            <p:cNvPr id="612" name="Straight Connector 611"/>
            <p:cNvCxnSpPr/>
            <p:nvPr/>
          </p:nvCxnSpPr>
          <p:spPr>
            <a:xfrm>
              <a:off x="2805698" y="5334000"/>
              <a:ext cx="1322266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/>
            <p:cNvCxnSpPr/>
            <p:nvPr/>
          </p:nvCxnSpPr>
          <p:spPr>
            <a:xfrm flipV="1">
              <a:off x="4127964" y="4084286"/>
              <a:ext cx="0" cy="124971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" name="Group 613"/>
          <p:cNvGrpSpPr/>
          <p:nvPr/>
        </p:nvGrpSpPr>
        <p:grpSpPr>
          <a:xfrm>
            <a:off x="3292171" y="4714991"/>
            <a:ext cx="1214208" cy="856229"/>
            <a:chOff x="477800" y="5299225"/>
            <a:chExt cx="1807670" cy="797496"/>
          </a:xfrm>
        </p:grpSpPr>
        <p:grpSp>
          <p:nvGrpSpPr>
            <p:cNvPr id="615" name="Group 614"/>
            <p:cNvGrpSpPr/>
            <p:nvPr/>
          </p:nvGrpSpPr>
          <p:grpSpPr>
            <a:xfrm>
              <a:off x="922686" y="5299225"/>
              <a:ext cx="1362784" cy="565345"/>
              <a:chOff x="1063204" y="5279867"/>
              <a:chExt cx="1362784" cy="565345"/>
            </a:xfrm>
          </p:grpSpPr>
          <p:sp>
            <p:nvSpPr>
              <p:cNvPr id="619" name="Flowchart: Multidocument 618"/>
              <p:cNvSpPr/>
              <p:nvPr/>
            </p:nvSpPr>
            <p:spPr>
              <a:xfrm>
                <a:off x="1282988" y="5279867"/>
                <a:ext cx="1143000" cy="457200"/>
              </a:xfrm>
              <a:prstGeom prst="flowChartMultidocumen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Flowchart: Multidocument 619"/>
              <p:cNvSpPr/>
              <p:nvPr/>
            </p:nvSpPr>
            <p:spPr>
              <a:xfrm>
                <a:off x="1063204" y="5388012"/>
                <a:ext cx="1143000" cy="457200"/>
              </a:xfrm>
              <a:prstGeom prst="flowChartMultidocumen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>
              <a:off x="477800" y="5531376"/>
              <a:ext cx="1362784" cy="565345"/>
              <a:chOff x="1063204" y="5279867"/>
              <a:chExt cx="1362784" cy="565345"/>
            </a:xfrm>
          </p:grpSpPr>
          <p:sp>
            <p:nvSpPr>
              <p:cNvPr id="617" name="Flowchart: Multidocument 616"/>
              <p:cNvSpPr/>
              <p:nvPr/>
            </p:nvSpPr>
            <p:spPr>
              <a:xfrm>
                <a:off x="1282988" y="5279867"/>
                <a:ext cx="1143000" cy="457200"/>
              </a:xfrm>
              <a:prstGeom prst="flowChartMultidocumen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Flowchart: Multidocument 617"/>
              <p:cNvSpPr/>
              <p:nvPr/>
            </p:nvSpPr>
            <p:spPr>
              <a:xfrm>
                <a:off x="1063204" y="5388012"/>
                <a:ext cx="1143000" cy="457200"/>
              </a:xfrm>
              <a:prstGeom prst="flowChartMultidocumen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21" name="Picture 8" descr="PE01722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836" y="5563637"/>
            <a:ext cx="1143264" cy="76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2" name="TextBox 621"/>
          <p:cNvSpPr txBox="1"/>
          <p:nvPr/>
        </p:nvSpPr>
        <p:spPr>
          <a:xfrm>
            <a:off x="2456646" y="6253081"/>
            <a:ext cx="219493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200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sz="1400" i="1">
                <a:solidFill>
                  <a:srgbClr val="C00000"/>
                </a:solidFill>
                <a:latin typeface="+mj-ea"/>
                <a:ea typeface="+mj-ea"/>
              </a:rPr>
              <a:t>Manual input data to PC</a:t>
            </a:r>
          </a:p>
          <a:p>
            <a:pPr>
              <a:defRPr/>
            </a:pPr>
            <a:r>
              <a:rPr lang="en-US" sz="1400" i="1">
                <a:solidFill>
                  <a:srgbClr val="C00000"/>
                </a:solidFill>
                <a:latin typeface="+mj-ea"/>
                <a:ea typeface="+mj-ea"/>
              </a:rPr>
              <a:t>Storage hard copy</a:t>
            </a:r>
            <a:endParaRPr lang="en-US" sz="1400" i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10" name="Straight Arrow Connector 9"/>
          <p:cNvCxnSpPr>
            <a:stCxn id="129" idx="3"/>
          </p:cNvCxnSpPr>
          <p:nvPr/>
        </p:nvCxnSpPr>
        <p:spPr>
          <a:xfrm flipV="1">
            <a:off x="2404334" y="4046864"/>
            <a:ext cx="1035465" cy="169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9" idx="3"/>
          </p:cNvCxnSpPr>
          <p:nvPr/>
        </p:nvCxnSpPr>
        <p:spPr>
          <a:xfrm flipV="1">
            <a:off x="2404334" y="4046864"/>
            <a:ext cx="415066" cy="169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9" idx="3"/>
          </p:cNvCxnSpPr>
          <p:nvPr/>
        </p:nvCxnSpPr>
        <p:spPr>
          <a:xfrm flipH="1" flipV="1">
            <a:off x="2286000" y="4046864"/>
            <a:ext cx="118334" cy="169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9" idx="3"/>
          </p:cNvCxnSpPr>
          <p:nvPr/>
        </p:nvCxnSpPr>
        <p:spPr>
          <a:xfrm flipH="1" flipV="1">
            <a:off x="1746951" y="4046864"/>
            <a:ext cx="657383" cy="169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9" idx="3"/>
          </p:cNvCxnSpPr>
          <p:nvPr/>
        </p:nvCxnSpPr>
        <p:spPr>
          <a:xfrm flipH="1" flipV="1">
            <a:off x="1219200" y="4046864"/>
            <a:ext cx="1185134" cy="169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98780" y="3229465"/>
            <a:ext cx="3888020" cy="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4" name="Picture 6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122707"/>
            <a:ext cx="3347909" cy="1101087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4798780" y="3229465"/>
            <a:ext cx="0" cy="13446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677373" y="3220038"/>
            <a:ext cx="0" cy="13446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98780" y="4564719"/>
            <a:ext cx="109728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91400" y="4564719"/>
            <a:ext cx="1285973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892230" y="4282490"/>
            <a:ext cx="1509382" cy="63300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7" name="Group 66"/>
          <p:cNvGrpSpPr/>
          <p:nvPr/>
        </p:nvGrpSpPr>
        <p:grpSpPr>
          <a:xfrm>
            <a:off x="5851685" y="4179118"/>
            <a:ext cx="1369309" cy="821531"/>
            <a:chOff x="4943228" y="2964515"/>
            <a:chExt cx="1825746" cy="1095375"/>
          </a:xfrm>
        </p:grpSpPr>
        <p:grpSp>
          <p:nvGrpSpPr>
            <p:cNvPr id="68" name="Group 67"/>
            <p:cNvGrpSpPr/>
            <p:nvPr/>
          </p:nvGrpSpPr>
          <p:grpSpPr>
            <a:xfrm>
              <a:off x="4943228" y="3466720"/>
              <a:ext cx="1316642" cy="357598"/>
              <a:chOff x="8067344" y="3528455"/>
              <a:chExt cx="2120464" cy="63350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8067344" y="3528455"/>
                <a:ext cx="2120464" cy="633508"/>
                <a:chOff x="8067344" y="3528455"/>
                <a:chExt cx="2120464" cy="633508"/>
              </a:xfrm>
            </p:grpSpPr>
            <p:sp>
              <p:nvSpPr>
                <p:cNvPr id="73" name="フローチャート : 磁気ディスク 111"/>
                <p:cNvSpPr/>
                <p:nvPr/>
              </p:nvSpPr>
              <p:spPr bwMode="auto">
                <a:xfrm>
                  <a:off x="8325936" y="3567805"/>
                  <a:ext cx="1464865" cy="481583"/>
                </a:xfrm>
                <a:prstGeom prst="flowChartMagneticDisk">
                  <a:avLst/>
                </a:prstGeom>
                <a:solidFill>
                  <a:schemeClr val="bg1">
                    <a:lumMod val="85000"/>
                  </a:schemeClr>
                </a:solidFill>
                <a:ln w="190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27000" rIns="27000"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ja-JP" altLang="en-US" sz="135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Meiryo" pitchFamily="34" charset="-128"/>
                    <a:ea typeface="Meiryo" pitchFamily="34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8067344" y="3528455"/>
                  <a:ext cx="2120464" cy="633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7967" tIns="48983" rIns="97967" bIns="48983">
                  <a:spAutoFit/>
                </a:bodyPr>
                <a:lstStyle>
                  <a:lvl1pPr defTabSz="1306513" eaLnBrk="0" hangingPunct="0">
                    <a:defRPr kumimoji="1" sz="2000">
                      <a:solidFill>
                        <a:schemeClr val="bg1"/>
                      </a:solidFill>
                      <a:latin typeface="Arial" charset="0"/>
                      <a:ea typeface="PUD新ゴシック表示-M" pitchFamily="50" charset="-128"/>
                    </a:defRPr>
                  </a:lvl1pPr>
                  <a:lvl2pPr marL="742950" indent="-285750" defTabSz="1306513" eaLnBrk="0" hangingPunct="0">
                    <a:defRPr kumimoji="1" sz="2000">
                      <a:solidFill>
                        <a:schemeClr val="bg1"/>
                      </a:solidFill>
                      <a:latin typeface="Arial" charset="0"/>
                      <a:ea typeface="PUD新ゴシック表示-M" pitchFamily="50" charset="-128"/>
                    </a:defRPr>
                  </a:lvl2pPr>
                  <a:lvl3pPr marL="1143000" indent="-228600" defTabSz="1306513" eaLnBrk="0" hangingPunct="0">
                    <a:defRPr kumimoji="1" sz="2000">
                      <a:solidFill>
                        <a:schemeClr val="bg1"/>
                      </a:solidFill>
                      <a:latin typeface="Arial" charset="0"/>
                      <a:ea typeface="PUD新ゴシック表示-M" pitchFamily="50" charset="-128"/>
                    </a:defRPr>
                  </a:lvl3pPr>
                  <a:lvl4pPr marL="1600200" indent="-228600" defTabSz="1306513" eaLnBrk="0" hangingPunct="0">
                    <a:defRPr kumimoji="1" sz="2000">
                      <a:solidFill>
                        <a:schemeClr val="bg1"/>
                      </a:solidFill>
                      <a:latin typeface="Arial" charset="0"/>
                      <a:ea typeface="PUD新ゴシック表示-M" pitchFamily="50" charset="-128"/>
                    </a:defRPr>
                  </a:lvl4pPr>
                  <a:lvl5pPr marL="2057400" indent="-228600" defTabSz="1306513" eaLnBrk="0" hangingPunct="0">
                    <a:defRPr kumimoji="1" sz="2000">
                      <a:solidFill>
                        <a:schemeClr val="bg1"/>
                      </a:solidFill>
                      <a:latin typeface="Arial" charset="0"/>
                      <a:ea typeface="PUD新ゴシック表示-M" pitchFamily="50" charset="-128"/>
                    </a:defRPr>
                  </a:lvl5pPr>
                  <a:lvl6pPr marL="2514600" indent="-228600" algn="ctr" defTabSz="1306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bg1"/>
                      </a:solidFill>
                      <a:latin typeface="Arial" charset="0"/>
                      <a:ea typeface="PUD新ゴシック表示-M" pitchFamily="50" charset="-128"/>
                    </a:defRPr>
                  </a:lvl6pPr>
                  <a:lvl7pPr marL="2971800" indent="-228600" algn="ctr" defTabSz="1306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bg1"/>
                      </a:solidFill>
                      <a:latin typeface="Arial" charset="0"/>
                      <a:ea typeface="PUD新ゴシック表示-M" pitchFamily="50" charset="-128"/>
                    </a:defRPr>
                  </a:lvl7pPr>
                  <a:lvl8pPr marL="3429000" indent="-228600" algn="ctr" defTabSz="1306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bg1"/>
                      </a:solidFill>
                      <a:latin typeface="Arial" charset="0"/>
                      <a:ea typeface="PUD新ゴシック表示-M" pitchFamily="50" charset="-128"/>
                    </a:defRPr>
                  </a:lvl8pPr>
                  <a:lvl9pPr marL="3886200" indent="-228600" algn="ctr" defTabSz="1306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bg1"/>
                      </a:solidFill>
                      <a:latin typeface="Arial" charset="0"/>
                      <a:ea typeface="PUD新ゴシック表示-M" pitchFamily="50" charset="-128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0" lang="en-US" altLang="en-US" sz="11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Meiryo" pitchFamily="34" charset="-128"/>
                      <a:cs typeface="Arial" panose="020B0604020202020204" pitchFamily="34" charset="0"/>
                    </a:rPr>
                    <a:t>Log File</a:t>
                  </a:r>
                  <a:endParaRPr kumimoji="0" lang="en-US" altLang="en-US" sz="1100" b="1" dirty="0">
                    <a:solidFill>
                      <a:srgbClr val="0000FF"/>
                    </a:solidFill>
                    <a:latin typeface="Arial" panose="020B0604020202020204" pitchFamily="34" charset="0"/>
                    <a:ea typeface="Meiryo" pitchFamily="34" charset="-128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72" name="Picture 14" descr="panacim_logoicons-08_black_no-reflect_t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67035" y="3675700"/>
                <a:ext cx="425293" cy="39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9" name="Picture 7" descr="C:\Users\3890775\AppData\Local\Microsoft\Windows\Temporary Internet Files\Content.IE5\WW71GUNO\onedrive[1].pn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4103" y="3214535"/>
              <a:ext cx="328942" cy="20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348" b="98261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83149" y="2964515"/>
              <a:ext cx="885825" cy="1095375"/>
            </a:xfrm>
            <a:prstGeom prst="rect">
              <a:avLst/>
            </a:prstGeom>
          </p:spPr>
        </p:pic>
      </p:grpSp>
      <p:sp>
        <p:nvSpPr>
          <p:cNvPr id="75" name="TextBox 74"/>
          <p:cNvSpPr txBox="1"/>
          <p:nvPr/>
        </p:nvSpPr>
        <p:spPr>
          <a:xfrm>
            <a:off x="4572000" y="5345140"/>
            <a:ext cx="1207453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200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sz="1400" i="1">
                <a:solidFill>
                  <a:srgbClr val="0000FF"/>
                </a:solidFill>
                <a:latin typeface="+mj-ea"/>
                <a:ea typeface="+mj-ea"/>
              </a:rPr>
              <a:t>Creat inspection data to check sheet from Log file</a:t>
            </a:r>
            <a:endParaRPr lang="en-US" sz="1400" i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8800" y="5142448"/>
            <a:ext cx="2392163" cy="165792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67777" y="5324014"/>
            <a:ext cx="899583" cy="922973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>
            <a:off x="7859957" y="5871748"/>
            <a:ext cx="274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010400" y="4922766"/>
            <a:ext cx="0" cy="51571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913877" y="6150199"/>
            <a:ext cx="120745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200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sz="1400" i="1">
                <a:solidFill>
                  <a:srgbClr val="0000FF"/>
                </a:solidFill>
                <a:latin typeface="+mj-ea"/>
                <a:ea typeface="+mj-ea"/>
              </a:rPr>
              <a:t>Save in Sever</a:t>
            </a:r>
            <a:endParaRPr lang="en-US" sz="1400" i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21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40"/>
          </a:xfrm>
          <a:solidFill>
            <a:srgbClr val="0033CC"/>
          </a:solidFill>
        </p:spPr>
        <p:txBody>
          <a:bodyPr>
            <a:normAutofit/>
          </a:bodyPr>
          <a:lstStyle/>
          <a:p>
            <a:r>
              <a:rPr lang="en-US" sz="2500" b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Activity 4 : Auto creat part card for preparation area </a:t>
            </a:r>
            <a:endParaRPr lang="en-US" sz="2500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5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133545" y="591616"/>
            <a:ext cx="8902878" cy="46193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 </a:t>
            </a:r>
            <a:r>
              <a:rPr lang="en-US" altLang="ja-JP" sz="1500" b="1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 Situation</a:t>
            </a:r>
            <a:r>
              <a:rPr lang="ja-JP" altLang="en-US" sz="1500" b="1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altLang="ja-JP" sz="15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ja-JP" sz="15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Print Label &amp; Prepararion Area : Must Manual write down Part Card when transfer material to FA Line</a:t>
            </a:r>
          </a:p>
        </p:txBody>
      </p:sp>
      <p:sp>
        <p:nvSpPr>
          <p:cNvPr id="63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133545" y="1134230"/>
            <a:ext cx="8902878" cy="461930"/>
          </a:xfrm>
          <a:prstGeom prst="roundRect">
            <a:avLst>
              <a:gd name="adj" fmla="val 0"/>
            </a:avLst>
          </a:prstGeom>
          <a:solidFill>
            <a:srgbClr val="99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 </a:t>
            </a:r>
            <a:r>
              <a:rPr lang="en-US" altLang="ja-JP" sz="1500" b="1" u="sng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Requirmenet</a:t>
            </a:r>
            <a:r>
              <a:rPr lang="ja-JP" altLang="en-US" sz="1500" b="1" u="sng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>
              <a:solidFill>
                <a:srgbClr val="000099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altLang="ja-JP" sz="150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techinal tool for auto creat Part card (Include QR Code)</a:t>
            </a:r>
          </a:p>
        </p:txBody>
      </p:sp>
      <p:graphicFrame>
        <p:nvGraphicFramePr>
          <p:cNvPr id="64" name="表 7">
            <a:extLst>
              <a:ext uri="{FF2B5EF4-FFF2-40B4-BE49-F238E27FC236}">
                <a16:creationId xmlns:a16="http://schemas.microsoft.com/office/drawing/2014/main" id="{B8A11ED1-DE18-475A-A326-5CB11AD28854}"/>
              </a:ext>
            </a:extLst>
          </p:cNvPr>
          <p:cNvGraphicFramePr>
            <a:graphicFrameLocks noGrp="1"/>
          </p:cNvGraphicFramePr>
          <p:nvPr/>
        </p:nvGraphicFramePr>
        <p:xfrm>
          <a:off x="4610493" y="1677114"/>
          <a:ext cx="4425930" cy="5104686"/>
        </p:xfrm>
        <a:graphic>
          <a:graphicData uri="http://schemas.openxmlformats.org/drawingml/2006/table">
            <a:tbl>
              <a:tblPr firstRow="1" bandRow="1"/>
              <a:tblGrid>
                <a:gridCol w="442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51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800" dirty="0">
                          <a:solidFill>
                            <a:srgbClr val="000099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After</a:t>
                      </a:r>
                      <a:endParaRPr kumimoji="1" lang="ja-JP" altLang="en-US" sz="1300" dirty="0">
                        <a:solidFill>
                          <a:srgbClr val="000099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84414" marR="84414" marT="42202" marB="42202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172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ja-JP" sz="1200" b="1" u="sng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Improvement</a:t>
                      </a:r>
                      <a:r>
                        <a:rPr kumimoji="1" lang="ja-JP" altLang="en-US" sz="1200" b="1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：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Use a</a:t>
                      </a:r>
                      <a:r>
                        <a:rPr lang="en-US" sz="1200" baseline="0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technical tool to creat part card , include QR Code.</a:t>
                      </a:r>
                      <a:endParaRPr lang="en-US" sz="120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1" baseline="0">
                          <a:solidFill>
                            <a:srgbClr val="000099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Benefit : Prevent operation mistake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1" baseline="0">
                          <a:solidFill>
                            <a:srgbClr val="000099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Reduce lost time : 480hours / Year</a:t>
                      </a:r>
                      <a:endParaRPr lang="en-US" sz="1200" b="1">
                        <a:solidFill>
                          <a:srgbClr val="000099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84414" marR="84414" marT="42202" marB="42202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表 8">
            <a:extLst>
              <a:ext uri="{FF2B5EF4-FFF2-40B4-BE49-F238E27FC236}">
                <a16:creationId xmlns:a16="http://schemas.microsoft.com/office/drawing/2014/main" id="{8151010D-E9DB-474F-B5AE-30ADCD6954F8}"/>
              </a:ext>
            </a:extLst>
          </p:cNvPr>
          <p:cNvGraphicFramePr>
            <a:graphicFrameLocks noGrp="1"/>
          </p:cNvGraphicFramePr>
          <p:nvPr/>
        </p:nvGraphicFramePr>
        <p:xfrm>
          <a:off x="133545" y="1676844"/>
          <a:ext cx="4419601" cy="5104966"/>
        </p:xfrm>
        <a:graphic>
          <a:graphicData uri="http://schemas.openxmlformats.org/drawingml/2006/table">
            <a:tbl>
              <a:tblPr firstRow="1" bandRow="1"/>
              <a:tblGrid>
                <a:gridCol w="441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19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Before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84387" marR="84387" marT="42194" marB="42194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76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71450" indent="-171450" fontAlgn="base"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altLang="ja-JP" sz="1200" b="1" u="sng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Wingdings" pitchFamily="2" charset="2"/>
                        </a:rPr>
                        <a:t>Current</a:t>
                      </a:r>
                      <a:r>
                        <a:rPr lang="ja-JP" altLang="en-US" sz="1200" b="1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Wingdings" pitchFamily="2" charset="2"/>
                        </a:rPr>
                        <a:t>：</a:t>
                      </a:r>
                      <a:r>
                        <a:rPr lang="en-US" altLang="ja-JP" sz="120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Print Label &amp; Prepararion Area : Must Manual write down Part Card when transfer material to FA Line</a:t>
                      </a:r>
                    </a:p>
                    <a:p>
                      <a:pPr marL="171450" indent="-171450" algn="l" eaLnBrk="1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altLang="ja-JP" sz="1200" b="1" u="sng">
                          <a:solidFill>
                            <a:srgbClr val="C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Wingdings" pitchFamily="2" charset="2"/>
                        </a:rPr>
                        <a:t>Weak point </a:t>
                      </a:r>
                      <a:r>
                        <a:rPr lang="en-US" altLang="ja-JP" sz="1200" b="1">
                          <a:solidFill>
                            <a:srgbClr val="C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Wingdings" pitchFamily="2" charset="2"/>
                        </a:rPr>
                        <a:t>: Risk of operation mistake &amp; Lost</a:t>
                      </a:r>
                      <a:r>
                        <a:rPr lang="en-US" altLang="ja-JP" sz="1200" b="1" baseline="0">
                          <a:solidFill>
                            <a:srgbClr val="C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Wingdings" pitchFamily="2" charset="2"/>
                        </a:rPr>
                        <a:t> time</a:t>
                      </a:r>
                    </a:p>
                    <a:p>
                      <a:pPr marL="171450" indent="-171450" algn="l" eaLnBrk="1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altLang="ja-JP" sz="1200" b="1" baseline="0">
                          <a:solidFill>
                            <a:srgbClr val="C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Wingdings" pitchFamily="2" charset="2"/>
                        </a:rPr>
                        <a:t>(200 parts ~ 100 minutes /day ~ 480hours/Year )</a:t>
                      </a:r>
                      <a:endParaRPr lang="en-US" altLang="ja-JP" sz="1200" b="1">
                        <a:solidFill>
                          <a:srgbClr val="C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Wingdings" pitchFamily="2" charset="2"/>
                      </a:endParaRPr>
                    </a:p>
                    <a:p>
                      <a:pPr algn="l" eaLnBrk="1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defRPr/>
                      </a:pPr>
                      <a:endParaRPr lang="en-US" altLang="ja-JP" sz="13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  <a:sym typeface="Wingdings" pitchFamily="2" charset="2"/>
                      </a:endParaRPr>
                    </a:p>
                  </a:txBody>
                  <a:tcPr marL="84387" marR="84387" marT="42194" marB="42194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1810" t="12759" r="4386" b="23567"/>
          <a:stretch/>
        </p:blipFill>
        <p:spPr>
          <a:xfrm>
            <a:off x="4724400" y="3200400"/>
            <a:ext cx="4267200" cy="3422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404" t="12510" r="51994" b="23478"/>
          <a:stretch/>
        </p:blipFill>
        <p:spPr>
          <a:xfrm>
            <a:off x="214226" y="3048000"/>
            <a:ext cx="4272147" cy="35751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281" y="76200"/>
            <a:ext cx="762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48388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16361</TotalTime>
  <Words>543</Words>
  <Application>Microsoft Office PowerPoint</Application>
  <PresentationFormat>On-screen Show (4:3)</PresentationFormat>
  <Paragraphs>81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 Unicode MS</vt:lpstr>
      <vt:lpstr>Meiryo</vt:lpstr>
      <vt:lpstr>Meiryo UI</vt:lpstr>
      <vt:lpstr>Arial</vt:lpstr>
      <vt:lpstr>Calibri</vt:lpstr>
      <vt:lpstr>Wingdings</vt:lpstr>
      <vt:lpstr>Office Theme</vt:lpstr>
      <vt:lpstr>MS_ClipArt_Gallery</vt:lpstr>
      <vt:lpstr>Activity 1 – Add Verify Part No by Read Barcode</vt:lpstr>
      <vt:lpstr>Activity 2 : Add link Log file S/N to Weight checker</vt:lpstr>
      <vt:lpstr>Activity 3: Creat inspection check sheet from Log file</vt:lpstr>
      <vt:lpstr>Activity 4 : Auto creat part card for preparation area 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Pham Thi</dc:creator>
  <cp:lastModifiedBy>Hien Nguyen Van</cp:lastModifiedBy>
  <cp:revision>414</cp:revision>
  <cp:lastPrinted>2021-04-07T05:41:46Z</cp:lastPrinted>
  <dcterms:created xsi:type="dcterms:W3CDTF">2018-04-04T01:51:04Z</dcterms:created>
  <dcterms:modified xsi:type="dcterms:W3CDTF">2022-05-31T02:37:34Z</dcterms:modified>
</cp:coreProperties>
</file>