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314" r:id="rId2"/>
    <p:sldId id="311" r:id="rId3"/>
    <p:sldId id="310" r:id="rId4"/>
  </p:sldIdLst>
  <p:sldSz cx="9144000" cy="6858000" type="screen4x3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FFFF"/>
    <a:srgbClr val="0000FF"/>
    <a:srgbClr val="CCFFFF"/>
    <a:srgbClr val="FFCCCC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99" autoAdjust="0"/>
    <p:restoredTop sz="94651" autoAdjust="0"/>
  </p:normalViewPr>
  <p:slideViewPr>
    <p:cSldViewPr snapToGrid="0" showGuides="1">
      <p:cViewPr varScale="1">
        <p:scale>
          <a:sx n="60" d="100"/>
          <a:sy n="60" d="100"/>
        </p:scale>
        <p:origin x="1408" y="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1" d="100"/>
          <a:sy n="81" d="100"/>
        </p:scale>
        <p:origin x="3996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3FB56A-49EB-4917-A10F-097F3B69F96D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1241425"/>
            <a:ext cx="44672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66C017-713F-4D86-BD35-A551D8DE9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5717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5DA72-6850-4D82-8C0C-A36C58F5437A}" type="datetimeFigureOut">
              <a:rPr kumimoji="1" lang="ja-JP" altLang="en-US" smtClean="0"/>
              <a:t>2024/4/4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3DE36-E253-4CBA-A1D2-C917B72BFD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085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5DA72-6850-4D82-8C0C-A36C58F5437A}" type="datetimeFigureOut">
              <a:rPr kumimoji="1" lang="ja-JP" altLang="en-US" smtClean="0"/>
              <a:t>2024/4/4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3DE36-E253-4CBA-A1D2-C917B72BFD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1516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5DA72-6850-4D82-8C0C-A36C58F5437A}" type="datetimeFigureOut">
              <a:rPr kumimoji="1" lang="ja-JP" altLang="en-US" smtClean="0"/>
              <a:t>2024/4/4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3DE36-E253-4CBA-A1D2-C917B72BFD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5420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5DA72-6850-4D82-8C0C-A36C58F5437A}" type="datetimeFigureOut">
              <a:rPr kumimoji="1" lang="ja-JP" altLang="en-US" smtClean="0"/>
              <a:t>2024/4/4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3DE36-E253-4CBA-A1D2-C917B72BFD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7717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5DA72-6850-4D82-8C0C-A36C58F5437A}" type="datetimeFigureOut">
              <a:rPr kumimoji="1" lang="ja-JP" altLang="en-US" smtClean="0"/>
              <a:t>2024/4/4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3DE36-E253-4CBA-A1D2-C917B72BFD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0733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5DA72-6850-4D82-8C0C-A36C58F5437A}" type="datetimeFigureOut">
              <a:rPr kumimoji="1" lang="ja-JP" altLang="en-US" smtClean="0"/>
              <a:t>2024/4/4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3DE36-E253-4CBA-A1D2-C917B72BFD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9234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5DA72-6850-4D82-8C0C-A36C58F5437A}" type="datetimeFigureOut">
              <a:rPr kumimoji="1" lang="ja-JP" altLang="en-US" smtClean="0"/>
              <a:t>2024/4/4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3DE36-E253-4CBA-A1D2-C917B72BFD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9255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5DA72-6850-4D82-8C0C-A36C58F5437A}" type="datetimeFigureOut">
              <a:rPr kumimoji="1" lang="ja-JP" altLang="en-US" smtClean="0"/>
              <a:t>2024/4/4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3DE36-E253-4CBA-A1D2-C917B72BFD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063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5DA72-6850-4D82-8C0C-A36C58F5437A}" type="datetimeFigureOut">
              <a:rPr kumimoji="1" lang="ja-JP" altLang="en-US" smtClean="0"/>
              <a:t>2024/4/4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3DE36-E253-4CBA-A1D2-C917B72BFD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6163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5DA72-6850-4D82-8C0C-A36C58F5437A}" type="datetimeFigureOut">
              <a:rPr kumimoji="1" lang="ja-JP" altLang="en-US" smtClean="0"/>
              <a:t>2024/4/4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3DE36-E253-4CBA-A1D2-C917B72BFD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4862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5DA72-6850-4D82-8C0C-A36C58F5437A}" type="datetimeFigureOut">
              <a:rPr kumimoji="1" lang="ja-JP" altLang="en-US" smtClean="0"/>
              <a:t>2024/4/4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3DE36-E253-4CBA-A1D2-C917B72BFD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0230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E5DA72-6850-4D82-8C0C-A36C58F5437A}" type="datetimeFigureOut">
              <a:rPr kumimoji="1" lang="ja-JP" altLang="en-US" smtClean="0"/>
              <a:t>2024/4/4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A3DE36-E253-4CBA-A1D2-C917B72BFD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478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wmf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2.wmf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四角形: 角を丸くする 22">
            <a:extLst>
              <a:ext uri="{FF2B5EF4-FFF2-40B4-BE49-F238E27FC236}">
                <a16:creationId xmlns:a16="http://schemas.microsoft.com/office/drawing/2014/main" id="{A6EFDEB8-FC43-4235-A9E5-D16F777EBB4A}"/>
              </a:ext>
            </a:extLst>
          </p:cNvPr>
          <p:cNvSpPr/>
          <p:nvPr/>
        </p:nvSpPr>
        <p:spPr>
          <a:xfrm>
            <a:off x="33773" y="728732"/>
            <a:ext cx="9013511" cy="2435463"/>
          </a:xfrm>
          <a:prstGeom prst="roundRect">
            <a:avLst>
              <a:gd name="adj" fmla="val 180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defRPr/>
            </a:pPr>
            <a:endParaRPr kumimoji="1" lang="ja-JP" altLang="en-US" dirty="0">
              <a:solidFill>
                <a:srgbClr val="FF0000"/>
              </a:solidFill>
              <a:ea typeface="MS PGothic" panose="020B0600070205080204" pitchFamily="34" charset="-128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72047C-06B5-461C-B1F7-21A99E480E5D}"/>
              </a:ext>
            </a:extLst>
          </p:cNvPr>
          <p:cNvSpPr txBox="1"/>
          <p:nvPr/>
        </p:nvSpPr>
        <p:spPr>
          <a:xfrm>
            <a:off x="0" y="-28005"/>
            <a:ext cx="9144000" cy="461665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smtClean="0">
                <a:solidFill>
                  <a:schemeClr val="bg1"/>
                </a:solidFill>
              </a:rPr>
              <a:t>PSNV - DP </a:t>
            </a:r>
            <a:r>
              <a:rPr lang="en-US" sz="2400" b="1">
                <a:solidFill>
                  <a:schemeClr val="bg1"/>
                </a:solidFill>
              </a:rPr>
              <a:t>TRACEABLITY SYSTEM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787593" y="33172"/>
            <a:ext cx="271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chemeClr val="bg1"/>
                </a:solidFill>
              </a:rPr>
              <a:t>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-94411" y="-12781"/>
            <a:ext cx="2379378" cy="439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No.1</a:t>
            </a:r>
            <a:r>
              <a:rPr lang="en-US" dirty="0" smtClean="0">
                <a:solidFill>
                  <a:schemeClr val="bg1"/>
                </a:solidFill>
              </a:rPr>
              <a:t>: Line </a:t>
            </a:r>
            <a:r>
              <a:rPr lang="en-US" dirty="0" smtClean="0">
                <a:solidFill>
                  <a:schemeClr val="bg1"/>
                </a:solidFill>
              </a:rPr>
              <a:t>SE26/31 </a:t>
            </a:r>
            <a:r>
              <a:rPr lang="en-US" sz="1500" dirty="0" smtClean="0">
                <a:solidFill>
                  <a:schemeClr val="bg1"/>
                </a:solidFill>
              </a:rPr>
              <a:t>(1M/2M/3M)</a:t>
            </a:r>
            <a:endParaRPr lang="en-US" sz="1500" dirty="0">
              <a:solidFill>
                <a:schemeClr val="bg1"/>
              </a:solidFill>
            </a:endParaRPr>
          </a:p>
        </p:txBody>
      </p:sp>
      <p:sp>
        <p:nvSpPr>
          <p:cNvPr id="6" name="四角形: 角を丸くする 22">
            <a:extLst>
              <a:ext uri="{FF2B5EF4-FFF2-40B4-BE49-F238E27FC236}">
                <a16:creationId xmlns:a16="http://schemas.microsoft.com/office/drawing/2014/main" id="{A6EFDEB8-FC43-4235-A9E5-D16F777EBB4A}"/>
              </a:ext>
            </a:extLst>
          </p:cNvPr>
          <p:cNvSpPr/>
          <p:nvPr/>
        </p:nvSpPr>
        <p:spPr>
          <a:xfrm>
            <a:off x="33774" y="3339348"/>
            <a:ext cx="8992092" cy="2867119"/>
          </a:xfrm>
          <a:prstGeom prst="roundRect">
            <a:avLst>
              <a:gd name="adj" fmla="val 180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defRPr/>
            </a:pPr>
            <a:endParaRPr kumimoji="1" lang="ja-JP" altLang="en-US" dirty="0">
              <a:solidFill>
                <a:srgbClr val="FF0000"/>
              </a:solidFill>
              <a:ea typeface="MS PGothic" panose="020B0600070205080204" pitchFamily="34" charset="-128"/>
            </a:endParaRPr>
          </a:p>
        </p:txBody>
      </p:sp>
      <p:cxnSp>
        <p:nvCxnSpPr>
          <p:cNvPr id="7" name="Straight Arrow Connector 6"/>
          <p:cNvCxnSpPr>
            <a:endCxn id="24" idx="1"/>
          </p:cNvCxnSpPr>
          <p:nvPr/>
        </p:nvCxnSpPr>
        <p:spPr>
          <a:xfrm flipV="1">
            <a:off x="768051" y="4125094"/>
            <a:ext cx="5648819" cy="6988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03097" y="3832798"/>
            <a:ext cx="400211" cy="59014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peech Bubble: Rectangle 11">
            <a:extLst>
              <a:ext uri="{FF2B5EF4-FFF2-40B4-BE49-F238E27FC236}">
                <a16:creationId xmlns:a16="http://schemas.microsoft.com/office/drawing/2014/main" id="{CC969F24-D4DE-4244-A77E-755689B451E9}"/>
              </a:ext>
            </a:extLst>
          </p:cNvPr>
          <p:cNvSpPr/>
          <p:nvPr/>
        </p:nvSpPr>
        <p:spPr>
          <a:xfrm>
            <a:off x="103034" y="3635498"/>
            <a:ext cx="399101" cy="172535"/>
          </a:xfrm>
          <a:prstGeom prst="wedgeRectCallout">
            <a:avLst>
              <a:gd name="adj1" fmla="val -14293"/>
              <a:gd name="adj2" fmla="val -48698"/>
            </a:avLst>
          </a:prstGeom>
          <a:solidFill>
            <a:schemeClr val="bg1"/>
          </a:soli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SMT</a:t>
            </a:r>
            <a:endParaRPr lang="en-US" sz="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25262" y="3920416"/>
            <a:ext cx="376873" cy="20888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QR code</a:t>
            </a:r>
            <a:endParaRPr lang="en-US" sz="6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 cstate="email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23617" y="4155769"/>
            <a:ext cx="180164" cy="94624"/>
          </a:xfrm>
          <a:prstGeom prst="rect">
            <a:avLst/>
          </a:prstGeom>
          <a:solidFill>
            <a:srgbClr val="66FFFF"/>
          </a:solidFill>
          <a:ln>
            <a:noFill/>
          </a:ln>
          <a:effectLst/>
        </p:spPr>
      </p:pic>
      <p:sp>
        <p:nvSpPr>
          <p:cNvPr id="12" name="Rectangle 11"/>
          <p:cNvSpPr/>
          <p:nvPr/>
        </p:nvSpPr>
        <p:spPr>
          <a:xfrm>
            <a:off x="596694" y="3832798"/>
            <a:ext cx="400211" cy="59014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peech Bubble: Rectangle 11">
            <a:extLst>
              <a:ext uri="{FF2B5EF4-FFF2-40B4-BE49-F238E27FC236}">
                <a16:creationId xmlns:a16="http://schemas.microsoft.com/office/drawing/2014/main" id="{CC969F24-D4DE-4244-A77E-755689B451E9}"/>
              </a:ext>
            </a:extLst>
          </p:cNvPr>
          <p:cNvSpPr/>
          <p:nvPr/>
        </p:nvSpPr>
        <p:spPr>
          <a:xfrm>
            <a:off x="596631" y="3635498"/>
            <a:ext cx="400274" cy="172535"/>
          </a:xfrm>
          <a:prstGeom prst="wedgeRectCallout">
            <a:avLst>
              <a:gd name="adj1" fmla="val -14293"/>
              <a:gd name="adj2" fmla="val -48698"/>
            </a:avLst>
          </a:prstGeom>
          <a:solidFill>
            <a:schemeClr val="bg1"/>
          </a:soli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DIP</a:t>
            </a:r>
            <a:endParaRPr lang="en-US" sz="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11719" y="3911993"/>
            <a:ext cx="376873" cy="20888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Scan</a:t>
            </a:r>
            <a:endParaRPr lang="en-US" sz="6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2" cstate="email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16642" y="4156973"/>
            <a:ext cx="180164" cy="946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</p:pic>
      <p:sp>
        <p:nvSpPr>
          <p:cNvPr id="16" name="Rectangle 15"/>
          <p:cNvSpPr/>
          <p:nvPr/>
        </p:nvSpPr>
        <p:spPr>
          <a:xfrm>
            <a:off x="1045856" y="3832798"/>
            <a:ext cx="400211" cy="5901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peech Bubble: Rectangle 11">
            <a:extLst>
              <a:ext uri="{FF2B5EF4-FFF2-40B4-BE49-F238E27FC236}">
                <a16:creationId xmlns:a16="http://schemas.microsoft.com/office/drawing/2014/main" id="{CC969F24-D4DE-4244-A77E-755689B451E9}"/>
              </a:ext>
            </a:extLst>
          </p:cNvPr>
          <p:cNvSpPr/>
          <p:nvPr/>
        </p:nvSpPr>
        <p:spPr>
          <a:xfrm>
            <a:off x="1045793" y="3635498"/>
            <a:ext cx="872164" cy="172535"/>
          </a:xfrm>
          <a:prstGeom prst="wedgeRectCallout">
            <a:avLst>
              <a:gd name="adj1" fmla="val -14293"/>
              <a:gd name="adj2" fmla="val -48698"/>
            </a:avLst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FCT</a:t>
            </a:r>
            <a:endParaRPr lang="en-US" sz="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060881" y="3911993"/>
            <a:ext cx="376873" cy="20888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FCT 1</a:t>
            </a:r>
            <a:endParaRPr lang="en-US" sz="6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2" cstate="email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65804" y="4156973"/>
            <a:ext cx="180164" cy="94624"/>
          </a:xfrm>
          <a:prstGeom prst="rect">
            <a:avLst/>
          </a:prstGeom>
          <a:solidFill>
            <a:srgbClr val="66FFFF"/>
          </a:solidFill>
          <a:ln>
            <a:noFill/>
          </a:ln>
          <a:effectLst/>
        </p:spPr>
      </p:pic>
      <p:sp>
        <p:nvSpPr>
          <p:cNvPr id="20" name="Rectangle 19"/>
          <p:cNvSpPr/>
          <p:nvPr/>
        </p:nvSpPr>
        <p:spPr>
          <a:xfrm>
            <a:off x="1512705" y="3832798"/>
            <a:ext cx="400211" cy="5901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527730" y="3911993"/>
            <a:ext cx="376873" cy="20888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FCT 2</a:t>
            </a:r>
            <a:endParaRPr lang="en-US" sz="6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 cstate="email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632653" y="4156973"/>
            <a:ext cx="180164" cy="946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</p:pic>
      <p:sp>
        <p:nvSpPr>
          <p:cNvPr id="23" name="Rectangle 22"/>
          <p:cNvSpPr/>
          <p:nvPr/>
        </p:nvSpPr>
        <p:spPr>
          <a:xfrm>
            <a:off x="4245703" y="3837968"/>
            <a:ext cx="2099503" cy="590146"/>
          </a:xfrm>
          <a:prstGeom prst="rect">
            <a:avLst/>
          </a:prstGeom>
          <a:solidFill>
            <a:srgbClr val="CCFFFF"/>
          </a:solidFill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6416870" y="3830021"/>
            <a:ext cx="2541829" cy="590146"/>
          </a:xfrm>
          <a:prstGeom prst="rect">
            <a:avLst/>
          </a:prstGeom>
          <a:solidFill>
            <a:srgbClr val="FFCCCC"/>
          </a:solidFill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1986656" y="3832798"/>
            <a:ext cx="2190411" cy="59014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2020895" y="3933132"/>
            <a:ext cx="415707" cy="194323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Assy 1</a:t>
            </a:r>
            <a:endParaRPr lang="en-US" sz="7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104803" y="4180486"/>
            <a:ext cx="180164" cy="98996"/>
          </a:xfrm>
          <a:prstGeom prst="rect">
            <a:avLst/>
          </a:prstGeom>
          <a:solidFill>
            <a:srgbClr val="66FFFF"/>
          </a:solidFill>
          <a:ln>
            <a:noFill/>
          </a:ln>
          <a:effectLst/>
        </p:spPr>
      </p:pic>
      <p:sp>
        <p:nvSpPr>
          <p:cNvPr id="28" name="Rectangle 27"/>
          <p:cNvSpPr/>
          <p:nvPr/>
        </p:nvSpPr>
        <p:spPr>
          <a:xfrm>
            <a:off x="2460136" y="3933132"/>
            <a:ext cx="415707" cy="194323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Assy 2</a:t>
            </a:r>
            <a:endParaRPr lang="en-US" sz="7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544044" y="4180486"/>
            <a:ext cx="180164" cy="989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</p:pic>
      <p:sp>
        <p:nvSpPr>
          <p:cNvPr id="30" name="Rectangle 29"/>
          <p:cNvSpPr/>
          <p:nvPr/>
        </p:nvSpPr>
        <p:spPr>
          <a:xfrm>
            <a:off x="2899373" y="3933132"/>
            <a:ext cx="415707" cy="194323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Assy 3</a:t>
            </a:r>
            <a:endParaRPr lang="en-US" sz="7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983281" y="4180486"/>
            <a:ext cx="180164" cy="989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</p:pic>
      <p:sp>
        <p:nvSpPr>
          <p:cNvPr id="32" name="Rectangle 31"/>
          <p:cNvSpPr/>
          <p:nvPr/>
        </p:nvSpPr>
        <p:spPr>
          <a:xfrm>
            <a:off x="3716924" y="3933446"/>
            <a:ext cx="414627" cy="191933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Assy 4</a:t>
            </a:r>
            <a:endParaRPr lang="en-US" sz="7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3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799752" y="4180939"/>
            <a:ext cx="180164" cy="989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</p:pic>
      <p:sp>
        <p:nvSpPr>
          <p:cNvPr id="34" name="Rectangle 33"/>
          <p:cNvSpPr/>
          <p:nvPr/>
        </p:nvSpPr>
        <p:spPr>
          <a:xfrm>
            <a:off x="6516627" y="3987360"/>
            <a:ext cx="520064" cy="208803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Packing 1</a:t>
            </a:r>
            <a:endParaRPr lang="en-US" sz="7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5" name="Group 3"/>
          <p:cNvGrpSpPr>
            <a:grpSpLocks/>
          </p:cNvGrpSpPr>
          <p:nvPr/>
        </p:nvGrpSpPr>
        <p:grpSpPr bwMode="auto">
          <a:xfrm>
            <a:off x="8487653" y="3948927"/>
            <a:ext cx="414922" cy="278208"/>
            <a:chOff x="201" y="528"/>
            <a:chExt cx="1068" cy="720"/>
          </a:xfrm>
        </p:grpSpPr>
        <p:sp>
          <p:nvSpPr>
            <p:cNvPr id="36" name="Line 4"/>
            <p:cNvSpPr>
              <a:spLocks noChangeShapeType="1"/>
            </p:cNvSpPr>
            <p:nvPr/>
          </p:nvSpPr>
          <p:spPr bwMode="auto">
            <a:xfrm flipH="1">
              <a:off x="359" y="1002"/>
              <a:ext cx="198" cy="1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" name="Group 5"/>
            <p:cNvGrpSpPr>
              <a:grpSpLocks/>
            </p:cNvGrpSpPr>
            <p:nvPr/>
          </p:nvGrpSpPr>
          <p:grpSpPr bwMode="auto">
            <a:xfrm>
              <a:off x="201" y="863"/>
              <a:ext cx="1068" cy="385"/>
              <a:chOff x="944" y="816"/>
              <a:chExt cx="4160" cy="1688"/>
            </a:xfrm>
          </p:grpSpPr>
          <p:sp>
            <p:nvSpPr>
              <p:cNvPr id="90" name="AutoShape 6" descr="50%"/>
              <p:cNvSpPr>
                <a:spLocks noChangeArrowheads="1"/>
              </p:cNvSpPr>
              <p:nvPr/>
            </p:nvSpPr>
            <p:spPr bwMode="auto">
              <a:xfrm>
                <a:off x="960" y="968"/>
                <a:ext cx="4144" cy="1536"/>
              </a:xfrm>
              <a:prstGeom prst="parallelogram">
                <a:avLst>
                  <a:gd name="adj" fmla="val 99473"/>
                </a:avLst>
              </a:prstGeom>
              <a:pattFill prst="pct50">
                <a:fgClr>
                  <a:srgbClr val="CC6600"/>
                </a:fgClr>
                <a:bgClr>
                  <a:schemeClr val="bg1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" name="AutoShape 7" descr="50%"/>
              <p:cNvSpPr>
                <a:spLocks noChangeArrowheads="1"/>
              </p:cNvSpPr>
              <p:nvPr/>
            </p:nvSpPr>
            <p:spPr bwMode="auto">
              <a:xfrm>
                <a:off x="944" y="2120"/>
                <a:ext cx="432" cy="384"/>
              </a:xfrm>
              <a:prstGeom prst="cube">
                <a:avLst>
                  <a:gd name="adj" fmla="val 61458"/>
                </a:avLst>
              </a:prstGeom>
              <a:pattFill prst="pct50">
                <a:fgClr>
                  <a:srgbClr val="CC6600"/>
                </a:fgClr>
                <a:bgClr>
                  <a:schemeClr val="bg1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" name="AutoShape 8" descr="50%"/>
              <p:cNvSpPr>
                <a:spLocks noChangeArrowheads="1"/>
              </p:cNvSpPr>
              <p:nvPr/>
            </p:nvSpPr>
            <p:spPr bwMode="auto">
              <a:xfrm>
                <a:off x="2176" y="2120"/>
                <a:ext cx="432" cy="384"/>
              </a:xfrm>
              <a:prstGeom prst="cube">
                <a:avLst>
                  <a:gd name="adj" fmla="val 61458"/>
                </a:avLst>
              </a:prstGeom>
              <a:pattFill prst="pct50">
                <a:fgClr>
                  <a:srgbClr val="CC6600"/>
                </a:fgClr>
                <a:bgClr>
                  <a:schemeClr val="bg1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" name="AutoShape 9" descr="50%"/>
              <p:cNvSpPr>
                <a:spLocks noChangeArrowheads="1"/>
              </p:cNvSpPr>
              <p:nvPr/>
            </p:nvSpPr>
            <p:spPr bwMode="auto">
              <a:xfrm>
                <a:off x="3376" y="2120"/>
                <a:ext cx="432" cy="384"/>
              </a:xfrm>
              <a:prstGeom prst="cube">
                <a:avLst>
                  <a:gd name="adj" fmla="val 61458"/>
                </a:avLst>
              </a:prstGeom>
              <a:pattFill prst="pct50">
                <a:fgClr>
                  <a:srgbClr val="CC6600"/>
                </a:fgClr>
                <a:bgClr>
                  <a:schemeClr val="bg1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" name="AutoShape 10" descr="50%"/>
              <p:cNvSpPr>
                <a:spLocks noChangeArrowheads="1"/>
              </p:cNvSpPr>
              <p:nvPr/>
            </p:nvSpPr>
            <p:spPr bwMode="auto">
              <a:xfrm>
                <a:off x="4040" y="1440"/>
                <a:ext cx="432" cy="384"/>
              </a:xfrm>
              <a:prstGeom prst="cube">
                <a:avLst>
                  <a:gd name="adj" fmla="val 61458"/>
                </a:avLst>
              </a:prstGeom>
              <a:pattFill prst="pct50">
                <a:fgClr>
                  <a:srgbClr val="CC6600"/>
                </a:fgClr>
                <a:bgClr>
                  <a:schemeClr val="bg1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5" name="AutoShape 11" descr="50%"/>
              <p:cNvSpPr>
                <a:spLocks noChangeArrowheads="1"/>
              </p:cNvSpPr>
              <p:nvPr/>
            </p:nvSpPr>
            <p:spPr bwMode="auto">
              <a:xfrm>
                <a:off x="4664" y="824"/>
                <a:ext cx="432" cy="384"/>
              </a:xfrm>
              <a:prstGeom prst="cube">
                <a:avLst>
                  <a:gd name="adj" fmla="val 61458"/>
                </a:avLst>
              </a:prstGeom>
              <a:pattFill prst="pct50">
                <a:fgClr>
                  <a:srgbClr val="CC6600"/>
                </a:fgClr>
                <a:bgClr>
                  <a:schemeClr val="bg1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6" name="AutoShape 12" descr="50%"/>
              <p:cNvSpPr>
                <a:spLocks noChangeArrowheads="1"/>
              </p:cNvSpPr>
              <p:nvPr/>
            </p:nvSpPr>
            <p:spPr bwMode="auto">
              <a:xfrm>
                <a:off x="944" y="816"/>
                <a:ext cx="4144" cy="1536"/>
              </a:xfrm>
              <a:prstGeom prst="parallelogram">
                <a:avLst>
                  <a:gd name="adj" fmla="val 99473"/>
                </a:avLst>
              </a:prstGeom>
              <a:pattFill prst="pct50">
                <a:fgClr>
                  <a:srgbClr val="CC6600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8" name="AutoShape 13"/>
            <p:cNvSpPr>
              <a:spLocks noChangeArrowheads="1"/>
            </p:cNvSpPr>
            <p:nvPr/>
          </p:nvSpPr>
          <p:spPr bwMode="auto">
            <a:xfrm>
              <a:off x="405" y="611"/>
              <a:ext cx="515" cy="422"/>
            </a:xfrm>
            <a:prstGeom prst="cube">
              <a:avLst>
                <a:gd name="adj" fmla="val 39454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AutoShape 14"/>
            <p:cNvSpPr>
              <a:spLocks noChangeArrowheads="1"/>
            </p:cNvSpPr>
            <p:nvPr/>
          </p:nvSpPr>
          <p:spPr bwMode="auto">
            <a:xfrm>
              <a:off x="201" y="781"/>
              <a:ext cx="514" cy="422"/>
            </a:xfrm>
            <a:prstGeom prst="cube">
              <a:avLst>
                <a:gd name="adj" fmla="val 39454"/>
              </a:avLst>
            </a:prstGeom>
            <a:solidFill>
              <a:srgbClr val="00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Line 15"/>
            <p:cNvSpPr>
              <a:spLocks noChangeShapeType="1"/>
            </p:cNvSpPr>
            <p:nvPr/>
          </p:nvSpPr>
          <p:spPr bwMode="auto">
            <a:xfrm flipH="1">
              <a:off x="359" y="791"/>
              <a:ext cx="198" cy="1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Line 16"/>
            <p:cNvSpPr>
              <a:spLocks noChangeShapeType="1"/>
            </p:cNvSpPr>
            <p:nvPr/>
          </p:nvSpPr>
          <p:spPr bwMode="auto">
            <a:xfrm flipH="1">
              <a:off x="557" y="616"/>
              <a:ext cx="198" cy="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AutoShape 17"/>
            <p:cNvSpPr>
              <a:spLocks noChangeArrowheads="1"/>
            </p:cNvSpPr>
            <p:nvPr/>
          </p:nvSpPr>
          <p:spPr bwMode="auto">
            <a:xfrm>
              <a:off x="715" y="616"/>
              <a:ext cx="514" cy="421"/>
            </a:xfrm>
            <a:prstGeom prst="cube">
              <a:avLst>
                <a:gd name="adj" fmla="val 39454"/>
              </a:avLst>
            </a:prstGeom>
            <a:solidFill>
              <a:srgbClr val="00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Line 18"/>
            <p:cNvSpPr>
              <a:spLocks noChangeShapeType="1"/>
            </p:cNvSpPr>
            <p:nvPr/>
          </p:nvSpPr>
          <p:spPr bwMode="auto">
            <a:xfrm flipH="1">
              <a:off x="854" y="626"/>
              <a:ext cx="197" cy="1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AutoShape 19"/>
            <p:cNvSpPr>
              <a:spLocks noChangeArrowheads="1"/>
            </p:cNvSpPr>
            <p:nvPr/>
          </p:nvSpPr>
          <p:spPr bwMode="auto">
            <a:xfrm>
              <a:off x="537" y="781"/>
              <a:ext cx="514" cy="422"/>
            </a:xfrm>
            <a:prstGeom prst="cube">
              <a:avLst>
                <a:gd name="adj" fmla="val 39454"/>
              </a:avLst>
            </a:prstGeom>
            <a:solidFill>
              <a:srgbClr val="00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Line 20"/>
            <p:cNvSpPr>
              <a:spLocks noChangeShapeType="1"/>
            </p:cNvSpPr>
            <p:nvPr/>
          </p:nvSpPr>
          <p:spPr bwMode="auto">
            <a:xfrm flipH="1">
              <a:off x="676" y="791"/>
              <a:ext cx="197" cy="1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AutoShape 21"/>
            <p:cNvSpPr>
              <a:spLocks noChangeArrowheads="1"/>
            </p:cNvSpPr>
            <p:nvPr/>
          </p:nvSpPr>
          <p:spPr bwMode="auto">
            <a:xfrm>
              <a:off x="201" y="528"/>
              <a:ext cx="514" cy="421"/>
            </a:xfrm>
            <a:prstGeom prst="cube">
              <a:avLst>
                <a:gd name="adj" fmla="val 39454"/>
              </a:avLst>
            </a:prstGeom>
            <a:solidFill>
              <a:srgbClr val="00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Line 22"/>
            <p:cNvSpPr>
              <a:spLocks noChangeShapeType="1"/>
            </p:cNvSpPr>
            <p:nvPr/>
          </p:nvSpPr>
          <p:spPr bwMode="auto">
            <a:xfrm flipH="1">
              <a:off x="359" y="538"/>
              <a:ext cx="198" cy="1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AutoShape 23"/>
            <p:cNvSpPr>
              <a:spLocks noChangeArrowheads="1"/>
            </p:cNvSpPr>
            <p:nvPr/>
          </p:nvSpPr>
          <p:spPr bwMode="auto">
            <a:xfrm>
              <a:off x="537" y="528"/>
              <a:ext cx="514" cy="421"/>
            </a:xfrm>
            <a:prstGeom prst="cube">
              <a:avLst>
                <a:gd name="adj" fmla="val 39454"/>
              </a:avLst>
            </a:prstGeom>
            <a:solidFill>
              <a:srgbClr val="00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Line 24"/>
            <p:cNvSpPr>
              <a:spLocks noChangeShapeType="1"/>
            </p:cNvSpPr>
            <p:nvPr/>
          </p:nvSpPr>
          <p:spPr bwMode="auto">
            <a:xfrm flipH="1">
              <a:off x="676" y="538"/>
              <a:ext cx="197" cy="1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0" name="Group 25"/>
            <p:cNvGrpSpPr>
              <a:grpSpLocks/>
            </p:cNvGrpSpPr>
            <p:nvPr/>
          </p:nvGrpSpPr>
          <p:grpSpPr bwMode="auto">
            <a:xfrm>
              <a:off x="834" y="1072"/>
              <a:ext cx="198" cy="97"/>
              <a:chOff x="1248" y="816"/>
              <a:chExt cx="240" cy="132"/>
            </a:xfrm>
          </p:grpSpPr>
          <p:sp>
            <p:nvSpPr>
              <p:cNvPr id="83" name="AutoShape 26"/>
              <p:cNvSpPr>
                <a:spLocks noChangeArrowheads="1"/>
              </p:cNvSpPr>
              <p:nvPr/>
            </p:nvSpPr>
            <p:spPr bwMode="auto">
              <a:xfrm rot="-2202243">
                <a:off x="1248" y="816"/>
                <a:ext cx="240" cy="96"/>
              </a:xfrm>
              <a:prstGeom prst="parallelogram">
                <a:avLst>
                  <a:gd name="adj" fmla="val 62500"/>
                </a:avLst>
              </a:prstGeom>
              <a:solidFill>
                <a:srgbClr val="C0C0C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84" name="Group 27"/>
              <p:cNvGrpSpPr>
                <a:grpSpLocks/>
              </p:cNvGrpSpPr>
              <p:nvPr/>
            </p:nvGrpSpPr>
            <p:grpSpPr bwMode="auto">
              <a:xfrm>
                <a:off x="1296" y="816"/>
                <a:ext cx="120" cy="132"/>
                <a:chOff x="1464" y="1164"/>
                <a:chExt cx="144" cy="108"/>
              </a:xfrm>
            </p:grpSpPr>
            <p:sp>
              <p:nvSpPr>
                <p:cNvPr id="85" name="Line 28"/>
                <p:cNvSpPr>
                  <a:spLocks noChangeShapeType="1"/>
                </p:cNvSpPr>
                <p:nvPr/>
              </p:nvSpPr>
              <p:spPr bwMode="auto">
                <a:xfrm>
                  <a:off x="1464" y="1224"/>
                  <a:ext cx="0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6" name="Line 29"/>
                <p:cNvSpPr>
                  <a:spLocks noChangeShapeType="1"/>
                </p:cNvSpPr>
                <p:nvPr/>
              </p:nvSpPr>
              <p:spPr bwMode="auto">
                <a:xfrm>
                  <a:off x="1500" y="1212"/>
                  <a:ext cx="0" cy="48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7" name="Line 30"/>
                <p:cNvSpPr>
                  <a:spLocks noChangeShapeType="1"/>
                </p:cNvSpPr>
                <p:nvPr/>
              </p:nvSpPr>
              <p:spPr bwMode="auto">
                <a:xfrm>
                  <a:off x="1536" y="1200"/>
                  <a:ext cx="0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8" name="Line 31"/>
                <p:cNvSpPr>
                  <a:spLocks noChangeShapeType="1"/>
                </p:cNvSpPr>
                <p:nvPr/>
              </p:nvSpPr>
              <p:spPr bwMode="auto">
                <a:xfrm>
                  <a:off x="1572" y="1182"/>
                  <a:ext cx="0" cy="48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9" name="Line 32"/>
                <p:cNvSpPr>
                  <a:spLocks noChangeShapeType="1"/>
                </p:cNvSpPr>
                <p:nvPr/>
              </p:nvSpPr>
              <p:spPr bwMode="auto">
                <a:xfrm>
                  <a:off x="1608" y="1164"/>
                  <a:ext cx="0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51" name="Group 33"/>
            <p:cNvGrpSpPr>
              <a:grpSpLocks/>
            </p:cNvGrpSpPr>
            <p:nvPr/>
          </p:nvGrpSpPr>
          <p:grpSpPr bwMode="auto">
            <a:xfrm>
              <a:off x="748" y="967"/>
              <a:ext cx="79" cy="35"/>
              <a:chOff x="3120" y="3600"/>
              <a:chExt cx="96" cy="48"/>
            </a:xfrm>
          </p:grpSpPr>
          <p:sp>
            <p:nvSpPr>
              <p:cNvPr id="76" name="Rectangle 34"/>
              <p:cNvSpPr>
                <a:spLocks noChangeArrowheads="1"/>
              </p:cNvSpPr>
              <p:nvPr/>
            </p:nvSpPr>
            <p:spPr bwMode="auto">
              <a:xfrm>
                <a:off x="3120" y="3600"/>
                <a:ext cx="96" cy="4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77" name="Group 35"/>
              <p:cNvGrpSpPr>
                <a:grpSpLocks/>
              </p:cNvGrpSpPr>
              <p:nvPr/>
            </p:nvGrpSpPr>
            <p:grpSpPr bwMode="auto">
              <a:xfrm>
                <a:off x="3129" y="3606"/>
                <a:ext cx="74" cy="33"/>
                <a:chOff x="3456" y="3648"/>
                <a:chExt cx="74" cy="33"/>
              </a:xfrm>
            </p:grpSpPr>
            <p:sp>
              <p:nvSpPr>
                <p:cNvPr id="78" name="Line 36"/>
                <p:cNvSpPr>
                  <a:spLocks noChangeShapeType="1"/>
                </p:cNvSpPr>
                <p:nvPr/>
              </p:nvSpPr>
              <p:spPr bwMode="auto">
                <a:xfrm>
                  <a:off x="3456" y="3648"/>
                  <a:ext cx="0" cy="3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9" name="Line 37"/>
                <p:cNvSpPr>
                  <a:spLocks noChangeShapeType="1"/>
                </p:cNvSpPr>
                <p:nvPr/>
              </p:nvSpPr>
              <p:spPr bwMode="auto">
                <a:xfrm>
                  <a:off x="3477" y="3648"/>
                  <a:ext cx="0" cy="3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" name="Line 38"/>
                <p:cNvSpPr>
                  <a:spLocks noChangeShapeType="1"/>
                </p:cNvSpPr>
                <p:nvPr/>
              </p:nvSpPr>
              <p:spPr bwMode="auto">
                <a:xfrm>
                  <a:off x="3498" y="3648"/>
                  <a:ext cx="0" cy="3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" name="Line 39"/>
                <p:cNvSpPr>
                  <a:spLocks noChangeShapeType="1"/>
                </p:cNvSpPr>
                <p:nvPr/>
              </p:nvSpPr>
              <p:spPr bwMode="auto">
                <a:xfrm>
                  <a:off x="3519" y="3648"/>
                  <a:ext cx="0" cy="3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2" name="Line 40"/>
                <p:cNvSpPr>
                  <a:spLocks noChangeShapeType="1"/>
                </p:cNvSpPr>
                <p:nvPr/>
              </p:nvSpPr>
              <p:spPr bwMode="auto">
                <a:xfrm>
                  <a:off x="3530" y="3648"/>
                  <a:ext cx="0" cy="3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52" name="Group 41"/>
            <p:cNvGrpSpPr>
              <a:grpSpLocks/>
            </p:cNvGrpSpPr>
            <p:nvPr/>
          </p:nvGrpSpPr>
          <p:grpSpPr bwMode="auto">
            <a:xfrm>
              <a:off x="748" y="721"/>
              <a:ext cx="79" cy="35"/>
              <a:chOff x="3120" y="3600"/>
              <a:chExt cx="96" cy="48"/>
            </a:xfrm>
          </p:grpSpPr>
          <p:sp>
            <p:nvSpPr>
              <p:cNvPr id="69" name="Rectangle 42"/>
              <p:cNvSpPr>
                <a:spLocks noChangeArrowheads="1"/>
              </p:cNvSpPr>
              <p:nvPr/>
            </p:nvSpPr>
            <p:spPr bwMode="auto">
              <a:xfrm>
                <a:off x="3120" y="3600"/>
                <a:ext cx="96" cy="4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70" name="Group 43"/>
              <p:cNvGrpSpPr>
                <a:grpSpLocks/>
              </p:cNvGrpSpPr>
              <p:nvPr/>
            </p:nvGrpSpPr>
            <p:grpSpPr bwMode="auto">
              <a:xfrm>
                <a:off x="3129" y="3606"/>
                <a:ext cx="74" cy="33"/>
                <a:chOff x="3456" y="3648"/>
                <a:chExt cx="74" cy="33"/>
              </a:xfrm>
            </p:grpSpPr>
            <p:sp>
              <p:nvSpPr>
                <p:cNvPr id="71" name="Line 44"/>
                <p:cNvSpPr>
                  <a:spLocks noChangeShapeType="1"/>
                </p:cNvSpPr>
                <p:nvPr/>
              </p:nvSpPr>
              <p:spPr bwMode="auto">
                <a:xfrm>
                  <a:off x="3456" y="3648"/>
                  <a:ext cx="0" cy="3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" name="Line 45"/>
                <p:cNvSpPr>
                  <a:spLocks noChangeShapeType="1"/>
                </p:cNvSpPr>
                <p:nvPr/>
              </p:nvSpPr>
              <p:spPr bwMode="auto">
                <a:xfrm>
                  <a:off x="3477" y="3648"/>
                  <a:ext cx="0" cy="3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3" name="Line 46"/>
                <p:cNvSpPr>
                  <a:spLocks noChangeShapeType="1"/>
                </p:cNvSpPr>
                <p:nvPr/>
              </p:nvSpPr>
              <p:spPr bwMode="auto">
                <a:xfrm>
                  <a:off x="3498" y="3648"/>
                  <a:ext cx="0" cy="3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4" name="Line 47"/>
                <p:cNvSpPr>
                  <a:spLocks noChangeShapeType="1"/>
                </p:cNvSpPr>
                <p:nvPr/>
              </p:nvSpPr>
              <p:spPr bwMode="auto">
                <a:xfrm>
                  <a:off x="3519" y="3648"/>
                  <a:ext cx="0" cy="3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5" name="Line 48"/>
                <p:cNvSpPr>
                  <a:spLocks noChangeShapeType="1"/>
                </p:cNvSpPr>
                <p:nvPr/>
              </p:nvSpPr>
              <p:spPr bwMode="auto">
                <a:xfrm>
                  <a:off x="3530" y="3648"/>
                  <a:ext cx="0" cy="3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53" name="Group 49"/>
            <p:cNvGrpSpPr>
              <a:grpSpLocks/>
            </p:cNvGrpSpPr>
            <p:nvPr/>
          </p:nvGrpSpPr>
          <p:grpSpPr bwMode="auto">
            <a:xfrm>
              <a:off x="399" y="967"/>
              <a:ext cx="79" cy="35"/>
              <a:chOff x="3120" y="3600"/>
              <a:chExt cx="96" cy="48"/>
            </a:xfrm>
          </p:grpSpPr>
          <p:sp>
            <p:nvSpPr>
              <p:cNvPr id="62" name="Rectangle 50"/>
              <p:cNvSpPr>
                <a:spLocks noChangeArrowheads="1"/>
              </p:cNvSpPr>
              <p:nvPr/>
            </p:nvSpPr>
            <p:spPr bwMode="auto">
              <a:xfrm>
                <a:off x="3120" y="3600"/>
                <a:ext cx="96" cy="4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63" name="Group 51"/>
              <p:cNvGrpSpPr>
                <a:grpSpLocks/>
              </p:cNvGrpSpPr>
              <p:nvPr/>
            </p:nvGrpSpPr>
            <p:grpSpPr bwMode="auto">
              <a:xfrm>
                <a:off x="3129" y="3606"/>
                <a:ext cx="74" cy="33"/>
                <a:chOff x="3456" y="3648"/>
                <a:chExt cx="74" cy="33"/>
              </a:xfrm>
            </p:grpSpPr>
            <p:sp>
              <p:nvSpPr>
                <p:cNvPr id="64" name="Line 52"/>
                <p:cNvSpPr>
                  <a:spLocks noChangeShapeType="1"/>
                </p:cNvSpPr>
                <p:nvPr/>
              </p:nvSpPr>
              <p:spPr bwMode="auto">
                <a:xfrm>
                  <a:off x="3456" y="3648"/>
                  <a:ext cx="0" cy="3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5" name="Line 53"/>
                <p:cNvSpPr>
                  <a:spLocks noChangeShapeType="1"/>
                </p:cNvSpPr>
                <p:nvPr/>
              </p:nvSpPr>
              <p:spPr bwMode="auto">
                <a:xfrm>
                  <a:off x="3477" y="3648"/>
                  <a:ext cx="0" cy="3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6" name="Line 54"/>
                <p:cNvSpPr>
                  <a:spLocks noChangeShapeType="1"/>
                </p:cNvSpPr>
                <p:nvPr/>
              </p:nvSpPr>
              <p:spPr bwMode="auto">
                <a:xfrm>
                  <a:off x="3498" y="3648"/>
                  <a:ext cx="0" cy="3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7" name="Line 55"/>
                <p:cNvSpPr>
                  <a:spLocks noChangeShapeType="1"/>
                </p:cNvSpPr>
                <p:nvPr/>
              </p:nvSpPr>
              <p:spPr bwMode="auto">
                <a:xfrm>
                  <a:off x="3519" y="3648"/>
                  <a:ext cx="0" cy="3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8" name="Line 56"/>
                <p:cNvSpPr>
                  <a:spLocks noChangeShapeType="1"/>
                </p:cNvSpPr>
                <p:nvPr/>
              </p:nvSpPr>
              <p:spPr bwMode="auto">
                <a:xfrm>
                  <a:off x="3530" y="3648"/>
                  <a:ext cx="0" cy="3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54" name="Group 57"/>
            <p:cNvGrpSpPr>
              <a:grpSpLocks/>
            </p:cNvGrpSpPr>
            <p:nvPr/>
          </p:nvGrpSpPr>
          <p:grpSpPr bwMode="auto">
            <a:xfrm>
              <a:off x="399" y="721"/>
              <a:ext cx="79" cy="35"/>
              <a:chOff x="3120" y="3600"/>
              <a:chExt cx="96" cy="48"/>
            </a:xfrm>
          </p:grpSpPr>
          <p:sp>
            <p:nvSpPr>
              <p:cNvPr id="55" name="Rectangle 58"/>
              <p:cNvSpPr>
                <a:spLocks noChangeArrowheads="1"/>
              </p:cNvSpPr>
              <p:nvPr/>
            </p:nvSpPr>
            <p:spPr bwMode="auto">
              <a:xfrm>
                <a:off x="3120" y="3600"/>
                <a:ext cx="96" cy="4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56" name="Group 59"/>
              <p:cNvGrpSpPr>
                <a:grpSpLocks/>
              </p:cNvGrpSpPr>
              <p:nvPr/>
            </p:nvGrpSpPr>
            <p:grpSpPr bwMode="auto">
              <a:xfrm>
                <a:off x="3129" y="3606"/>
                <a:ext cx="74" cy="33"/>
                <a:chOff x="3456" y="3648"/>
                <a:chExt cx="74" cy="33"/>
              </a:xfrm>
            </p:grpSpPr>
            <p:sp>
              <p:nvSpPr>
                <p:cNvPr id="57" name="Line 60"/>
                <p:cNvSpPr>
                  <a:spLocks noChangeShapeType="1"/>
                </p:cNvSpPr>
                <p:nvPr/>
              </p:nvSpPr>
              <p:spPr bwMode="auto">
                <a:xfrm>
                  <a:off x="3456" y="3648"/>
                  <a:ext cx="0" cy="3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" name="Line 61"/>
                <p:cNvSpPr>
                  <a:spLocks noChangeShapeType="1"/>
                </p:cNvSpPr>
                <p:nvPr/>
              </p:nvSpPr>
              <p:spPr bwMode="auto">
                <a:xfrm>
                  <a:off x="3477" y="3648"/>
                  <a:ext cx="0" cy="3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" name="Line 62"/>
                <p:cNvSpPr>
                  <a:spLocks noChangeShapeType="1"/>
                </p:cNvSpPr>
                <p:nvPr/>
              </p:nvSpPr>
              <p:spPr bwMode="auto">
                <a:xfrm>
                  <a:off x="3498" y="3648"/>
                  <a:ext cx="0" cy="3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0" name="Line 63"/>
                <p:cNvSpPr>
                  <a:spLocks noChangeShapeType="1"/>
                </p:cNvSpPr>
                <p:nvPr/>
              </p:nvSpPr>
              <p:spPr bwMode="auto">
                <a:xfrm>
                  <a:off x="3519" y="3648"/>
                  <a:ext cx="0" cy="3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" name="Line 64"/>
                <p:cNvSpPr>
                  <a:spLocks noChangeShapeType="1"/>
                </p:cNvSpPr>
                <p:nvPr/>
              </p:nvSpPr>
              <p:spPr bwMode="auto">
                <a:xfrm>
                  <a:off x="3530" y="3648"/>
                  <a:ext cx="0" cy="3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</p:grpSp>
      <p:pic>
        <p:nvPicPr>
          <p:cNvPr id="97" name="Picture 7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46425" y="3935521"/>
            <a:ext cx="285076" cy="3355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8" name="Speech Bubble: Rectangle 11">
            <a:extLst>
              <a:ext uri="{FF2B5EF4-FFF2-40B4-BE49-F238E27FC236}">
                <a16:creationId xmlns:a16="http://schemas.microsoft.com/office/drawing/2014/main" id="{CC969F24-D4DE-4244-A77E-755689B451E9}"/>
              </a:ext>
            </a:extLst>
          </p:cNvPr>
          <p:cNvSpPr/>
          <p:nvPr/>
        </p:nvSpPr>
        <p:spPr>
          <a:xfrm>
            <a:off x="2327575" y="3633534"/>
            <a:ext cx="1665131" cy="180507"/>
          </a:xfrm>
          <a:prstGeom prst="wedgeRectCallout">
            <a:avLst>
              <a:gd name="adj1" fmla="val -14293"/>
              <a:gd name="adj2" fmla="val -48698"/>
            </a:avLst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 - Assembly </a:t>
            </a:r>
            <a:r>
              <a:rPr lang="en-US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block</a:t>
            </a:r>
          </a:p>
        </p:txBody>
      </p:sp>
      <p:sp>
        <p:nvSpPr>
          <p:cNvPr id="99" name="Speech Bubble: Rectangle 13">
            <a:extLst>
              <a:ext uri="{FF2B5EF4-FFF2-40B4-BE49-F238E27FC236}">
                <a16:creationId xmlns:a16="http://schemas.microsoft.com/office/drawing/2014/main" id="{49D66C2A-6F39-4F0E-8F81-37C912402E1E}"/>
              </a:ext>
            </a:extLst>
          </p:cNvPr>
          <p:cNvSpPr/>
          <p:nvPr/>
        </p:nvSpPr>
        <p:spPr>
          <a:xfrm>
            <a:off x="7019809" y="3612359"/>
            <a:ext cx="1250024" cy="186359"/>
          </a:xfrm>
          <a:prstGeom prst="wedgeRectCallout">
            <a:avLst>
              <a:gd name="adj1" fmla="val 9491"/>
              <a:gd name="adj2" fmla="val -42355"/>
            </a:avLst>
          </a:prstGeom>
          <a:solidFill>
            <a:srgbClr val="FFCCCC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 - Packing</a:t>
            </a:r>
            <a:endParaRPr lang="en-U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7066686" y="3986994"/>
            <a:ext cx="508421" cy="20249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Packing 2</a:t>
            </a:r>
            <a:endParaRPr lang="en-US" sz="7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7605097" y="3978681"/>
            <a:ext cx="526741" cy="202491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Packing 3</a:t>
            </a:r>
            <a:endParaRPr lang="en-US" sz="7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7800726" y="3796922"/>
            <a:ext cx="917621" cy="17159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Weight check</a:t>
            </a:r>
            <a:endParaRPr lang="en-US" sz="7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3" name="Picture 2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70324" y="4221529"/>
            <a:ext cx="180164" cy="79683"/>
          </a:xfrm>
          <a:prstGeom prst="rect">
            <a:avLst/>
          </a:prstGeom>
          <a:solidFill>
            <a:srgbClr val="66FFFF"/>
          </a:solidFill>
          <a:ln>
            <a:noFill/>
          </a:ln>
          <a:effectLst/>
        </p:spPr>
      </p:pic>
      <p:pic>
        <p:nvPicPr>
          <p:cNvPr id="104" name="Picture 2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30814" y="4221529"/>
            <a:ext cx="180164" cy="7968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</p:pic>
      <p:pic>
        <p:nvPicPr>
          <p:cNvPr id="105" name="Picture 2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06106" y="4214433"/>
            <a:ext cx="180164" cy="79683"/>
          </a:xfrm>
          <a:prstGeom prst="rect">
            <a:avLst/>
          </a:prstGeom>
          <a:solidFill>
            <a:srgbClr val="66FFFF"/>
          </a:solidFill>
          <a:ln>
            <a:noFill/>
          </a:ln>
          <a:effectLst/>
        </p:spPr>
      </p:pic>
      <p:cxnSp>
        <p:nvCxnSpPr>
          <p:cNvPr id="106" name="Straight Arrow Connector 105"/>
          <p:cNvCxnSpPr>
            <a:cxnSpLocks/>
          </p:cNvCxnSpPr>
          <p:nvPr/>
        </p:nvCxnSpPr>
        <p:spPr>
          <a:xfrm flipH="1" flipV="1">
            <a:off x="8322097" y="4305468"/>
            <a:ext cx="45" cy="251"/>
          </a:xfrm>
          <a:prstGeom prst="straightConnector1">
            <a:avLst/>
          </a:prstGeom>
          <a:ln w="22225"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7" name="Group 106"/>
          <p:cNvGrpSpPr/>
          <p:nvPr/>
        </p:nvGrpSpPr>
        <p:grpSpPr>
          <a:xfrm>
            <a:off x="77164" y="4963530"/>
            <a:ext cx="801080" cy="1210891"/>
            <a:chOff x="11232" y="2480838"/>
            <a:chExt cx="1388650" cy="1054160"/>
          </a:xfrm>
        </p:grpSpPr>
        <p:sp>
          <p:nvSpPr>
            <p:cNvPr id="108" name="Rectangle 107"/>
            <p:cNvSpPr/>
            <p:nvPr/>
          </p:nvSpPr>
          <p:spPr>
            <a:xfrm>
              <a:off x="11232" y="2480838"/>
              <a:ext cx="1377417" cy="1054160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30905" y="2503599"/>
              <a:ext cx="1349432" cy="149525"/>
            </a:xfrm>
            <a:prstGeom prst="rect">
              <a:avLst/>
            </a:prstGeom>
            <a:solidFill>
              <a:srgbClr val="0000FF"/>
            </a:solidFill>
            <a:ln w="3175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GB" sz="800" b="1" smtClean="0">
                  <a:solidFill>
                    <a:schemeClr val="bg1"/>
                  </a:solidFill>
                </a:rPr>
                <a:t>SMT Process</a:t>
              </a:r>
              <a:endParaRPr lang="en-GB" sz="800" b="1" dirty="0">
                <a:solidFill>
                  <a:schemeClr val="bg1"/>
                </a:solidFill>
              </a:endParaRP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4087E94B-7F70-40B4-93F8-B022C257647A}"/>
                </a:ext>
              </a:extLst>
            </p:cNvPr>
            <p:cNvSpPr/>
            <p:nvPr/>
          </p:nvSpPr>
          <p:spPr>
            <a:xfrm>
              <a:off x="41056" y="2615115"/>
              <a:ext cx="1358826" cy="56125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GB" sz="800" b="1" smtClean="0">
                  <a:solidFill>
                    <a:prstClr val="black"/>
                  </a:solidFill>
                </a:rPr>
                <a:t>Make QR code</a:t>
              </a:r>
            </a:p>
          </p:txBody>
        </p:sp>
      </p:grpSp>
      <p:grpSp>
        <p:nvGrpSpPr>
          <p:cNvPr id="111" name="Group 110"/>
          <p:cNvGrpSpPr/>
          <p:nvPr/>
        </p:nvGrpSpPr>
        <p:grpSpPr>
          <a:xfrm>
            <a:off x="1733794" y="4963631"/>
            <a:ext cx="801080" cy="1201999"/>
            <a:chOff x="11232" y="2480838"/>
            <a:chExt cx="1388650" cy="1046419"/>
          </a:xfrm>
        </p:grpSpPr>
        <p:sp>
          <p:nvSpPr>
            <p:cNvPr id="112" name="Rectangle 111"/>
            <p:cNvSpPr/>
            <p:nvPr/>
          </p:nvSpPr>
          <p:spPr>
            <a:xfrm>
              <a:off x="11232" y="2480838"/>
              <a:ext cx="1377417" cy="1046419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30905" y="2503599"/>
              <a:ext cx="1349432" cy="149525"/>
            </a:xfrm>
            <a:prstGeom prst="rect">
              <a:avLst/>
            </a:prstGeom>
            <a:solidFill>
              <a:srgbClr val="0000FF"/>
            </a:solidFill>
            <a:ln w="3175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GB" sz="800" b="1" smtClean="0">
                  <a:solidFill>
                    <a:schemeClr val="bg1"/>
                  </a:solidFill>
                </a:rPr>
                <a:t>FCT Process</a:t>
              </a:r>
              <a:endParaRPr lang="en-GB" sz="800" b="1" dirty="0">
                <a:solidFill>
                  <a:schemeClr val="bg1"/>
                </a:solidFill>
              </a:endParaRPr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4087E94B-7F70-40B4-93F8-B022C257647A}"/>
                </a:ext>
              </a:extLst>
            </p:cNvPr>
            <p:cNvSpPr/>
            <p:nvPr/>
          </p:nvSpPr>
          <p:spPr>
            <a:xfrm>
              <a:off x="41056" y="2615115"/>
              <a:ext cx="1358826" cy="56125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GB" sz="800" b="1">
                  <a:solidFill>
                    <a:prstClr val="black"/>
                  </a:solidFill>
                </a:rPr>
                <a:t>Make log file by scan</a:t>
              </a:r>
              <a:r>
                <a:rPr lang="en-GB" sz="800">
                  <a:solidFill>
                    <a:prstClr val="black"/>
                  </a:solidFill>
                </a:rPr>
                <a:t>: code PCB</a:t>
              </a:r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C50A092A-14C4-442F-AA3D-29EDF7EAC069}"/>
              </a:ext>
            </a:extLst>
          </p:cNvPr>
          <p:cNvGrpSpPr/>
          <p:nvPr/>
        </p:nvGrpSpPr>
        <p:grpSpPr>
          <a:xfrm>
            <a:off x="47833" y="3348805"/>
            <a:ext cx="2643135" cy="221298"/>
            <a:chOff x="2854911" y="4388132"/>
            <a:chExt cx="3068776" cy="282095"/>
          </a:xfrm>
        </p:grpSpPr>
        <p:sp>
          <p:nvSpPr>
            <p:cNvPr id="116" name="Rectangle: Rounded Corners 63">
              <a:extLst>
                <a:ext uri="{FF2B5EF4-FFF2-40B4-BE49-F238E27FC236}">
                  <a16:creationId xmlns:a16="http://schemas.microsoft.com/office/drawing/2014/main" id="{6B3EC04E-D347-43E1-91FC-47AB0D302860}"/>
                </a:ext>
              </a:extLst>
            </p:cNvPr>
            <p:cNvSpPr/>
            <p:nvPr/>
          </p:nvSpPr>
          <p:spPr>
            <a:xfrm>
              <a:off x="2854911" y="4406912"/>
              <a:ext cx="3068776" cy="263315"/>
            </a:xfrm>
            <a:prstGeom prst="roundRect">
              <a:avLst>
                <a:gd name="adj" fmla="val 46372"/>
              </a:avLst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AB367D37-6055-43B3-8E70-93338B16A862}"/>
                </a:ext>
              </a:extLst>
            </p:cNvPr>
            <p:cNvSpPr/>
            <p:nvPr/>
          </p:nvSpPr>
          <p:spPr>
            <a:xfrm>
              <a:off x="3031892" y="4388132"/>
              <a:ext cx="2720264" cy="271127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smtClean="0">
                  <a:solidFill>
                    <a:schemeClr val="bg1"/>
                  </a:solidFill>
                  <a:effectLst>
                    <a:glow rad="101600">
                      <a:schemeClr val="tx1">
                        <a:alpha val="40000"/>
                      </a:schemeClr>
                    </a:glow>
                  </a:effectLst>
                  <a:latin typeface="Meiryo UI" panose="020B0604030504040204" pitchFamily="34" charset="-128"/>
                  <a:ea typeface="Meiryo UI" panose="020B0604030504040204" pitchFamily="34" charset="-128"/>
                </a:rPr>
                <a:t>Main line</a:t>
              </a:r>
              <a:endParaRPr lang="en-US" sz="1200" b="1" dirty="0">
                <a:solidFill>
                  <a:schemeClr val="bg1"/>
                </a:solidFill>
                <a:effectLst>
                  <a:glow rad="101600">
                    <a:schemeClr val="tx1">
                      <a:alpha val="40000"/>
                    </a:schemeClr>
                  </a:glow>
                </a:effectLst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pic>
        <p:nvPicPr>
          <p:cNvPr id="118" name="Picture 117"/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54193" y="3849947"/>
            <a:ext cx="323104" cy="454235"/>
          </a:xfrm>
          <a:prstGeom prst="rect">
            <a:avLst/>
          </a:prstGeom>
        </p:spPr>
      </p:pic>
      <p:grpSp>
        <p:nvGrpSpPr>
          <p:cNvPr id="119" name="グループ化 29">
            <a:extLst>
              <a:ext uri="{FF2B5EF4-FFF2-40B4-BE49-F238E27FC236}">
                <a16:creationId xmlns:a16="http://schemas.microsoft.com/office/drawing/2014/main" id="{F4B1CFF9-E1CF-486F-81AC-B3DDB65D4052}"/>
              </a:ext>
            </a:extLst>
          </p:cNvPr>
          <p:cNvGrpSpPr/>
          <p:nvPr/>
        </p:nvGrpSpPr>
        <p:grpSpPr>
          <a:xfrm>
            <a:off x="4277837" y="3895329"/>
            <a:ext cx="2059240" cy="377833"/>
            <a:chOff x="2118198" y="3002365"/>
            <a:chExt cx="6826179" cy="1528949"/>
          </a:xfrm>
        </p:grpSpPr>
        <p:pic>
          <p:nvPicPr>
            <p:cNvPr id="120" name="Picture 4">
              <a:extLst>
                <a:ext uri="{FF2B5EF4-FFF2-40B4-BE49-F238E27FC236}">
                  <a16:creationId xmlns:a16="http://schemas.microsoft.com/office/drawing/2014/main" id="{06C4B2B9-0511-4536-8CA2-42D05566AE7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5979635" y="3002365"/>
              <a:ext cx="2964742" cy="15289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1" name="図 20" descr="屋内, 病室, 空港, 大きい が含まれている画像&#10;&#10;自動的に生成された説明">
              <a:extLst>
                <a:ext uri="{FF2B5EF4-FFF2-40B4-BE49-F238E27FC236}">
                  <a16:creationId xmlns:a16="http://schemas.microsoft.com/office/drawing/2014/main" id="{71B6B2DF-B210-4D5D-8911-2F9DBB08210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2118198" y="3015254"/>
              <a:ext cx="2391809" cy="1442647"/>
            </a:xfrm>
            <a:prstGeom prst="rect">
              <a:avLst/>
            </a:prstGeom>
          </p:spPr>
        </p:pic>
      </p:grpSp>
      <p:sp>
        <p:nvSpPr>
          <p:cNvPr id="122" name="Rectangle 121"/>
          <p:cNvSpPr/>
          <p:nvPr/>
        </p:nvSpPr>
        <p:spPr>
          <a:xfrm>
            <a:off x="4984888" y="4013235"/>
            <a:ext cx="472302" cy="159523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LCD / key / LED</a:t>
            </a:r>
            <a:endParaRPr lang="en-US" sz="5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3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22497" y="4204776"/>
            <a:ext cx="180164" cy="98996"/>
          </a:xfrm>
          <a:prstGeom prst="rect">
            <a:avLst/>
          </a:prstGeom>
          <a:solidFill>
            <a:srgbClr val="66FFFF"/>
          </a:solidFill>
          <a:ln>
            <a:noFill/>
          </a:ln>
          <a:effectLst/>
        </p:spPr>
      </p:pic>
      <p:grpSp>
        <p:nvGrpSpPr>
          <p:cNvPr id="124" name="Group 123"/>
          <p:cNvGrpSpPr/>
          <p:nvPr/>
        </p:nvGrpSpPr>
        <p:grpSpPr>
          <a:xfrm>
            <a:off x="2570680" y="4965524"/>
            <a:ext cx="1424607" cy="1401852"/>
            <a:chOff x="1526372" y="5464468"/>
            <a:chExt cx="1522449" cy="1528327"/>
          </a:xfrm>
        </p:grpSpPr>
        <p:sp>
          <p:nvSpPr>
            <p:cNvPr id="125" name="Rectangle 124"/>
            <p:cNvSpPr/>
            <p:nvPr/>
          </p:nvSpPr>
          <p:spPr>
            <a:xfrm>
              <a:off x="1551238" y="5464468"/>
              <a:ext cx="1497445" cy="1320509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1557977" y="5486394"/>
              <a:ext cx="1490844" cy="222501"/>
            </a:xfrm>
            <a:prstGeom prst="rect">
              <a:avLst/>
            </a:prstGeom>
            <a:solidFill>
              <a:srgbClr val="0000FF"/>
            </a:solidFill>
            <a:ln w="3175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GB" sz="900" b="1" dirty="0">
                  <a:solidFill>
                    <a:schemeClr val="bg1"/>
                  </a:solidFill>
                </a:rPr>
                <a:t>Assemble 1</a:t>
              </a:r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4087E94B-7F70-40B4-93F8-B022C257647A}"/>
                </a:ext>
              </a:extLst>
            </p:cNvPr>
            <p:cNvSpPr/>
            <p:nvPr/>
          </p:nvSpPr>
          <p:spPr>
            <a:xfrm>
              <a:off x="1526372" y="5684449"/>
              <a:ext cx="1522311" cy="130834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900" b="1" dirty="0">
                  <a:solidFill>
                    <a:prstClr val="black"/>
                  </a:solidFill>
                </a:rPr>
                <a:t>1. Make Log file by scan:</a:t>
              </a:r>
            </a:p>
            <a:p>
              <a:pPr marL="91440" indent="-91440">
                <a:buFont typeface="+mj-lt"/>
                <a:buAutoNum type="arabicPeriod"/>
              </a:pPr>
              <a:r>
                <a:rPr lang="en-GB" sz="900" smtClean="0">
                  <a:solidFill>
                    <a:prstClr val="black"/>
                  </a:solidFill>
                </a:rPr>
                <a:t>Scan </a:t>
              </a:r>
              <a:r>
                <a:rPr lang="en-GB" sz="900" dirty="0">
                  <a:solidFill>
                    <a:prstClr val="black"/>
                  </a:solidFill>
                </a:rPr>
                <a:t>model </a:t>
              </a:r>
              <a:r>
                <a:rPr lang="en-GB" sz="900">
                  <a:solidFill>
                    <a:prstClr val="black"/>
                  </a:solidFill>
                </a:rPr>
                <a:t>name </a:t>
              </a:r>
              <a:r>
                <a:rPr lang="en-GB" sz="900" smtClean="0">
                  <a:solidFill>
                    <a:prstClr val="black"/>
                  </a:solidFill>
                </a:rPr>
                <a:t>and serial product </a:t>
              </a:r>
            </a:p>
            <a:p>
              <a:pPr marL="91440" indent="-91440">
                <a:buFont typeface="+mj-lt"/>
                <a:buAutoNum type="arabicPeriod"/>
              </a:pPr>
              <a:r>
                <a:rPr lang="en-GB" sz="900" smtClean="0">
                  <a:solidFill>
                    <a:prstClr val="black"/>
                  </a:solidFill>
                </a:rPr>
                <a:t>Scan </a:t>
              </a:r>
              <a:r>
                <a:rPr lang="en-GB" sz="900" dirty="0">
                  <a:solidFill>
                    <a:prstClr val="black"/>
                  </a:solidFill>
                </a:rPr>
                <a:t>code main PCB</a:t>
              </a:r>
            </a:p>
            <a:p>
              <a:pPr marL="91440" indent="-91440">
                <a:buFont typeface="+mj-lt"/>
                <a:buAutoNum type="arabicPeriod"/>
              </a:pPr>
              <a:r>
                <a:rPr lang="en-GB" sz="900" smtClean="0">
                  <a:solidFill>
                    <a:prstClr val="black"/>
                  </a:solidFill>
                </a:rPr>
                <a:t>Scan </a:t>
              </a:r>
              <a:r>
                <a:rPr lang="en-GB" sz="900" dirty="0">
                  <a:solidFill>
                    <a:prstClr val="black"/>
                  </a:solidFill>
                </a:rPr>
                <a:t>code </a:t>
              </a:r>
              <a:r>
                <a:rPr lang="en-GB" sz="900">
                  <a:solidFill>
                    <a:prstClr val="black"/>
                  </a:solidFill>
                </a:rPr>
                <a:t>PCB </a:t>
              </a:r>
              <a:r>
                <a:rPr lang="en-GB" sz="900" smtClean="0">
                  <a:solidFill>
                    <a:prstClr val="black"/>
                  </a:solidFill>
                </a:rPr>
                <a:t>power </a:t>
              </a:r>
            </a:p>
            <a:p>
              <a:pPr marL="91440" indent="-91440">
                <a:buFont typeface="+mj-lt"/>
                <a:buAutoNum type="arabicPeriod"/>
              </a:pPr>
              <a:r>
                <a:rPr lang="en-GB" sz="900" smtClean="0">
                  <a:solidFill>
                    <a:prstClr val="black"/>
                  </a:solidFill>
                </a:rPr>
                <a:t>Scan </a:t>
              </a:r>
              <a:r>
                <a:rPr lang="en-GB" sz="900" dirty="0">
                  <a:solidFill>
                    <a:prstClr val="black"/>
                  </a:solidFill>
                </a:rPr>
                <a:t>code PCB MIC</a:t>
              </a:r>
            </a:p>
            <a:p>
              <a:r>
                <a:rPr lang="en-GB" sz="900" b="1" i="1" dirty="0">
                  <a:solidFill>
                    <a:srgbClr val="FF0000"/>
                  </a:solidFill>
                  <a:sym typeface="Wingdings" panose="05000000000000000000" pitchFamily="2" charset="2"/>
                </a:rPr>
                <a:t>(Verify log </a:t>
              </a:r>
              <a:r>
                <a:rPr lang="en-GB" sz="900" b="1" i="1">
                  <a:solidFill>
                    <a:srgbClr val="FF0000"/>
                  </a:solidFill>
                  <a:sym typeface="Wingdings" panose="05000000000000000000" pitchFamily="2" charset="2"/>
                </a:rPr>
                <a:t>file </a:t>
              </a:r>
              <a:r>
                <a:rPr lang="en-GB" sz="900" b="1" i="1" smtClean="0">
                  <a:solidFill>
                    <a:srgbClr val="FF0000"/>
                  </a:solidFill>
                  <a:sym typeface="Wingdings" panose="05000000000000000000" pitchFamily="2" charset="2"/>
                </a:rPr>
                <a:t>FCT</a:t>
              </a:r>
              <a:r>
                <a:rPr lang="en-GB" sz="900" b="1" i="1">
                  <a:solidFill>
                    <a:srgbClr val="FF0000"/>
                  </a:solidFill>
                  <a:sym typeface="Wingdings" panose="05000000000000000000" pitchFamily="2" charset="2"/>
                </a:rPr>
                <a:t>)</a:t>
              </a:r>
              <a:endParaRPr lang="en-US" sz="900" b="1" i="1" dirty="0">
                <a:solidFill>
                  <a:srgbClr val="FF0000"/>
                </a:solidFill>
                <a:sym typeface="Wingdings" panose="05000000000000000000" pitchFamily="2" charset="2"/>
              </a:endParaRPr>
            </a:p>
          </p:txBody>
        </p:sp>
      </p:grpSp>
      <p:grpSp>
        <p:nvGrpSpPr>
          <p:cNvPr id="128" name="Group 127"/>
          <p:cNvGrpSpPr/>
          <p:nvPr/>
        </p:nvGrpSpPr>
        <p:grpSpPr>
          <a:xfrm>
            <a:off x="4125996" y="4961265"/>
            <a:ext cx="1025211" cy="1386601"/>
            <a:chOff x="4619259" y="5464204"/>
            <a:chExt cx="1499581" cy="1511701"/>
          </a:xfrm>
        </p:grpSpPr>
        <p:sp>
          <p:nvSpPr>
            <p:cNvPr id="129" name="Rectangle 128"/>
            <p:cNvSpPr/>
            <p:nvPr/>
          </p:nvSpPr>
          <p:spPr>
            <a:xfrm>
              <a:off x="4671753" y="5464204"/>
              <a:ext cx="1447087" cy="1331530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4683972" y="5478269"/>
              <a:ext cx="1419233" cy="222501"/>
            </a:xfrm>
            <a:prstGeom prst="rect">
              <a:avLst/>
            </a:prstGeom>
            <a:solidFill>
              <a:srgbClr val="0000FF"/>
            </a:solidFill>
            <a:ln w="3175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GB" sz="900" b="1" smtClean="0">
                  <a:solidFill>
                    <a:schemeClr val="bg1"/>
                  </a:solidFill>
                </a:rPr>
                <a:t>Verify</a:t>
              </a:r>
              <a:endParaRPr lang="en-GB" sz="900" b="1" dirty="0">
                <a:solidFill>
                  <a:schemeClr val="bg1"/>
                </a:solidFill>
              </a:endParaRPr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4087E94B-7F70-40B4-93F8-B022C257647A}"/>
                </a:ext>
              </a:extLst>
            </p:cNvPr>
            <p:cNvSpPr/>
            <p:nvPr/>
          </p:nvSpPr>
          <p:spPr>
            <a:xfrm>
              <a:off x="4619259" y="5667559"/>
              <a:ext cx="1483946" cy="130834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900" b="1" dirty="0">
                  <a:solidFill>
                    <a:prstClr val="black"/>
                  </a:solidFill>
                </a:rPr>
                <a:t>1. Make Log file </a:t>
              </a:r>
              <a:r>
                <a:rPr lang="en-US" sz="900" b="1">
                  <a:solidFill>
                    <a:prstClr val="black"/>
                  </a:solidFill>
                </a:rPr>
                <a:t>by </a:t>
              </a:r>
              <a:r>
                <a:rPr lang="en-US" sz="900" b="1" smtClean="0">
                  <a:solidFill>
                    <a:prstClr val="black"/>
                  </a:solidFill>
                </a:rPr>
                <a:t>scan:</a:t>
              </a:r>
            </a:p>
            <a:p>
              <a:r>
                <a:rPr lang="en-GB" sz="900" smtClean="0">
                  <a:solidFill>
                    <a:prstClr val="black"/>
                  </a:solidFill>
                </a:rPr>
                <a:t>1. Verify Key / LCD / LEDs Check [Concern PE] to F2 checker</a:t>
              </a:r>
            </a:p>
            <a:p>
              <a:endParaRPr lang="en-GB" sz="900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132" name="Group 131"/>
          <p:cNvGrpSpPr/>
          <p:nvPr/>
        </p:nvGrpSpPr>
        <p:grpSpPr>
          <a:xfrm>
            <a:off x="6559101" y="4952642"/>
            <a:ext cx="1284573" cy="1386601"/>
            <a:chOff x="6156823" y="5460200"/>
            <a:chExt cx="1499581" cy="1511701"/>
          </a:xfrm>
        </p:grpSpPr>
        <p:sp>
          <p:nvSpPr>
            <p:cNvPr id="133" name="Rectangle 132"/>
            <p:cNvSpPr/>
            <p:nvPr/>
          </p:nvSpPr>
          <p:spPr>
            <a:xfrm>
              <a:off x="6181689" y="5460200"/>
              <a:ext cx="1474715" cy="1320509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134" name="Rectangle 133"/>
            <p:cNvSpPr/>
            <p:nvPr/>
          </p:nvSpPr>
          <p:spPr>
            <a:xfrm>
              <a:off x="6205004" y="5482126"/>
              <a:ext cx="1443158" cy="222501"/>
            </a:xfrm>
            <a:prstGeom prst="rect">
              <a:avLst/>
            </a:prstGeom>
            <a:solidFill>
              <a:srgbClr val="0000FF"/>
            </a:solidFill>
            <a:ln w="3175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GB" sz="900" b="1" smtClean="0">
                  <a:solidFill>
                    <a:schemeClr val="bg1"/>
                  </a:solidFill>
                </a:rPr>
                <a:t>Verify</a:t>
              </a:r>
              <a:endParaRPr lang="en-GB" sz="900" b="1" dirty="0">
                <a:solidFill>
                  <a:schemeClr val="bg1"/>
                </a:solidFill>
              </a:endParaRPr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4087E94B-7F70-40B4-93F8-B022C257647A}"/>
                </a:ext>
              </a:extLst>
            </p:cNvPr>
            <p:cNvSpPr/>
            <p:nvPr/>
          </p:nvSpPr>
          <p:spPr>
            <a:xfrm>
              <a:off x="6156823" y="5663555"/>
              <a:ext cx="1483946" cy="130834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900" b="1" dirty="0">
                  <a:solidFill>
                    <a:prstClr val="black"/>
                  </a:solidFill>
                </a:rPr>
                <a:t>1. Make Log file </a:t>
              </a:r>
              <a:r>
                <a:rPr lang="en-US" sz="900" b="1">
                  <a:solidFill>
                    <a:prstClr val="black"/>
                  </a:solidFill>
                </a:rPr>
                <a:t>by </a:t>
              </a:r>
              <a:r>
                <a:rPr lang="en-US" sz="900" b="1" smtClean="0">
                  <a:solidFill>
                    <a:prstClr val="black"/>
                  </a:solidFill>
                </a:rPr>
                <a:t>scan:</a:t>
              </a:r>
            </a:p>
            <a:p>
              <a:pPr marL="91440" indent="-91440">
                <a:buAutoNum type="arabicPeriod"/>
              </a:pPr>
              <a:r>
                <a:rPr lang="en-GB" sz="900" smtClean="0">
                  <a:solidFill>
                    <a:prstClr val="black"/>
                  </a:solidFill>
                </a:rPr>
                <a:t>Scan serial no of monitor / camera</a:t>
              </a:r>
            </a:p>
            <a:p>
              <a:pPr marL="91440" indent="-91440">
                <a:buAutoNum type="arabicPeriod"/>
              </a:pPr>
              <a:r>
                <a:rPr lang="en-GB" sz="900" smtClean="0">
                  <a:solidFill>
                    <a:prstClr val="black"/>
                  </a:solidFill>
                </a:rPr>
                <a:t>Scan all labels</a:t>
              </a:r>
            </a:p>
            <a:p>
              <a:r>
                <a:rPr lang="en-GB" sz="900">
                  <a:solidFill>
                    <a:prstClr val="black"/>
                  </a:solidFill>
                  <a:sym typeface="Wingdings" panose="05000000000000000000" pitchFamily="2" charset="2"/>
                </a:rPr>
                <a:t> </a:t>
              </a:r>
              <a:r>
                <a:rPr lang="en-GB" sz="900">
                  <a:solidFill>
                    <a:prstClr val="black"/>
                  </a:solidFill>
                </a:rPr>
                <a:t>Make log file link to weight check</a:t>
              </a:r>
            </a:p>
            <a:p>
              <a:endParaRPr lang="en-GB" sz="900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136" name="Group 135"/>
          <p:cNvGrpSpPr/>
          <p:nvPr/>
        </p:nvGrpSpPr>
        <p:grpSpPr>
          <a:xfrm>
            <a:off x="7869007" y="4949215"/>
            <a:ext cx="1085703" cy="1395848"/>
            <a:chOff x="7658214" y="5457746"/>
            <a:chExt cx="1483947" cy="1503388"/>
          </a:xfrm>
        </p:grpSpPr>
        <p:sp>
          <p:nvSpPr>
            <p:cNvPr id="137" name="Rectangle 136"/>
            <p:cNvSpPr/>
            <p:nvPr/>
          </p:nvSpPr>
          <p:spPr>
            <a:xfrm>
              <a:off x="7683081" y="5457746"/>
              <a:ext cx="1459080" cy="1320509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138" name="Rectangle 137"/>
            <p:cNvSpPr/>
            <p:nvPr/>
          </p:nvSpPr>
          <p:spPr>
            <a:xfrm>
              <a:off x="7703618" y="5471359"/>
              <a:ext cx="1438542" cy="222501"/>
            </a:xfrm>
            <a:prstGeom prst="rect">
              <a:avLst/>
            </a:prstGeom>
            <a:solidFill>
              <a:srgbClr val="0000FF"/>
            </a:solidFill>
            <a:ln w="3175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GB" sz="900" b="1" smtClean="0">
                  <a:solidFill>
                    <a:schemeClr val="bg1"/>
                  </a:solidFill>
                </a:rPr>
                <a:t>Verify</a:t>
              </a:r>
              <a:endParaRPr lang="en-GB" sz="900" b="1" dirty="0">
                <a:solidFill>
                  <a:schemeClr val="bg1"/>
                </a:solidFill>
              </a:endParaRPr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4087E94B-7F70-40B4-93F8-B022C257647A}"/>
                </a:ext>
              </a:extLst>
            </p:cNvPr>
            <p:cNvSpPr/>
            <p:nvPr/>
          </p:nvSpPr>
          <p:spPr>
            <a:xfrm>
              <a:off x="7658214" y="5652788"/>
              <a:ext cx="1483946" cy="130834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900" b="1" dirty="0">
                  <a:solidFill>
                    <a:prstClr val="black"/>
                  </a:solidFill>
                </a:rPr>
                <a:t>1. Make Log file </a:t>
              </a:r>
              <a:r>
                <a:rPr lang="en-US" sz="900" b="1">
                  <a:solidFill>
                    <a:prstClr val="black"/>
                  </a:solidFill>
                </a:rPr>
                <a:t>by </a:t>
              </a:r>
              <a:r>
                <a:rPr lang="en-US" sz="900" b="1" smtClean="0">
                  <a:solidFill>
                    <a:prstClr val="black"/>
                  </a:solidFill>
                </a:rPr>
                <a:t>scan:</a:t>
              </a:r>
            </a:p>
            <a:p>
              <a:r>
                <a:rPr lang="en-GB" sz="900" smtClean="0">
                  <a:solidFill>
                    <a:prstClr val="black"/>
                  </a:solidFill>
                </a:rPr>
                <a:t>1. Scan manual books </a:t>
              </a:r>
              <a:r>
                <a:rPr lang="en-GB" sz="900" smtClean="0">
                  <a:solidFill>
                    <a:prstClr val="black"/>
                  </a:solidFill>
                  <a:sym typeface="Wingdings" panose="05000000000000000000" pitchFamily="2" charset="2"/>
                </a:rPr>
                <a:t> make log file link to weight check</a:t>
              </a:r>
              <a:endParaRPr lang="en-GB" sz="900" smtClean="0">
                <a:solidFill>
                  <a:prstClr val="black"/>
                </a:solidFill>
              </a:endParaRPr>
            </a:p>
            <a:p>
              <a:endParaRPr lang="en-GB" sz="900" dirty="0">
                <a:solidFill>
                  <a:prstClr val="black"/>
                </a:solidFill>
              </a:endParaRPr>
            </a:p>
          </p:txBody>
        </p:sp>
      </p:grpSp>
      <p:sp>
        <p:nvSpPr>
          <p:cNvPr id="140" name="Rectangle 139"/>
          <p:cNvSpPr/>
          <p:nvPr/>
        </p:nvSpPr>
        <p:spPr>
          <a:xfrm>
            <a:off x="4402358" y="4279221"/>
            <a:ext cx="472489" cy="101231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</a:t>
            </a:r>
            <a:endParaRPr lang="en-US" sz="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1" name="Rectangle 140"/>
          <p:cNvSpPr/>
          <p:nvPr/>
        </p:nvSpPr>
        <p:spPr>
          <a:xfrm>
            <a:off x="4605978" y="4279221"/>
            <a:ext cx="472489" cy="101231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F1</a:t>
            </a:r>
            <a:endParaRPr lang="en-US" sz="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2" name="Rectangle 141"/>
          <p:cNvSpPr/>
          <p:nvPr/>
        </p:nvSpPr>
        <p:spPr>
          <a:xfrm>
            <a:off x="5339150" y="4285667"/>
            <a:ext cx="472489" cy="101231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F2</a:t>
            </a:r>
            <a:endParaRPr lang="en-US" sz="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3" name="Rectangle 142"/>
          <p:cNvSpPr/>
          <p:nvPr/>
        </p:nvSpPr>
        <p:spPr>
          <a:xfrm>
            <a:off x="5552125" y="4290820"/>
            <a:ext cx="472489" cy="101231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F3</a:t>
            </a:r>
            <a:endParaRPr lang="en-US" sz="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4" name="Rectangle 143"/>
          <p:cNvSpPr/>
          <p:nvPr/>
        </p:nvSpPr>
        <p:spPr>
          <a:xfrm>
            <a:off x="5801532" y="4283395"/>
            <a:ext cx="645484" cy="11284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Shipment</a:t>
            </a:r>
            <a:endParaRPr lang="en-US" sz="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5" name="Straight Arrow Connector 144"/>
          <p:cNvCxnSpPr>
            <a:cxnSpLocks/>
          </p:cNvCxnSpPr>
          <p:nvPr/>
        </p:nvCxnSpPr>
        <p:spPr>
          <a:xfrm>
            <a:off x="319548" y="4519556"/>
            <a:ext cx="3111" cy="182917"/>
          </a:xfrm>
          <a:prstGeom prst="straightConnector1">
            <a:avLst/>
          </a:prstGeom>
          <a:ln w="22225"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>
            <a:cxnSpLocks/>
          </p:cNvCxnSpPr>
          <p:nvPr/>
        </p:nvCxnSpPr>
        <p:spPr>
          <a:xfrm>
            <a:off x="319548" y="4702473"/>
            <a:ext cx="0" cy="229010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>
            <a:extLst>
              <a:ext uri="{FF2B5EF4-FFF2-40B4-BE49-F238E27FC236}">
                <a16:creationId xmlns:a16="http://schemas.microsoft.com/office/drawing/2014/main" id="{D7DD2E82-DA71-4003-99F0-CB88DF4E1CAC}"/>
              </a:ext>
            </a:extLst>
          </p:cNvPr>
          <p:cNvSpPr txBox="1"/>
          <p:nvPr/>
        </p:nvSpPr>
        <p:spPr>
          <a:xfrm>
            <a:off x="-15758" y="4365779"/>
            <a:ext cx="684790" cy="113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smtClean="0">
                <a:latin typeface="Arial" panose="020B0604020202020204" pitchFamily="34" charset="0"/>
                <a:cs typeface="Arial" panose="020B0604020202020204" pitchFamily="34" charset="0"/>
              </a:rPr>
              <a:t>PCB</a:t>
            </a:r>
            <a:endParaRPr lang="en-US" sz="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48" name="Group 147"/>
          <p:cNvGrpSpPr/>
          <p:nvPr/>
        </p:nvGrpSpPr>
        <p:grpSpPr>
          <a:xfrm>
            <a:off x="319548" y="4426671"/>
            <a:ext cx="7965276" cy="311783"/>
            <a:chOff x="352851" y="2092110"/>
            <a:chExt cx="7965276" cy="549817"/>
          </a:xfrm>
        </p:grpSpPr>
        <p:cxnSp>
          <p:nvCxnSpPr>
            <p:cNvPr id="149" name="Straight Connector 148"/>
            <p:cNvCxnSpPr/>
            <p:nvPr/>
          </p:nvCxnSpPr>
          <p:spPr>
            <a:xfrm flipV="1">
              <a:off x="352851" y="2615948"/>
              <a:ext cx="7965276" cy="25979"/>
            </a:xfrm>
            <a:prstGeom prst="line">
              <a:avLst/>
            </a:prstGeom>
            <a:ln w="28575">
              <a:solidFill>
                <a:srgbClr val="7030A0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Arrow Connector 149"/>
            <p:cNvCxnSpPr/>
            <p:nvPr/>
          </p:nvCxnSpPr>
          <p:spPr>
            <a:xfrm flipV="1">
              <a:off x="8318127" y="2092110"/>
              <a:ext cx="0" cy="444334"/>
            </a:xfrm>
            <a:prstGeom prst="straightConnector1">
              <a:avLst/>
            </a:prstGeom>
            <a:ln w="28575">
              <a:solidFill>
                <a:srgbClr val="7030A0"/>
              </a:solidFill>
              <a:prstDash val="dash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1" name="TextBox 150">
            <a:extLst>
              <a:ext uri="{FF2B5EF4-FFF2-40B4-BE49-F238E27FC236}">
                <a16:creationId xmlns:a16="http://schemas.microsoft.com/office/drawing/2014/main" id="{D7DD2E82-DA71-4003-99F0-CB88DF4E1CAC}"/>
              </a:ext>
            </a:extLst>
          </p:cNvPr>
          <p:cNvSpPr txBox="1"/>
          <p:nvPr/>
        </p:nvSpPr>
        <p:spPr>
          <a:xfrm>
            <a:off x="5201209" y="4412584"/>
            <a:ext cx="6455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smtClean="0">
                <a:latin typeface="Arial" panose="020B0604020202020204" pitchFamily="34" charset="0"/>
                <a:cs typeface="Arial" panose="020B0604020202020204" pitchFamily="34" charset="0"/>
              </a:rPr>
              <a:t>Manual check</a:t>
            </a:r>
            <a:endParaRPr lang="en-US" sz="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D7DD2E82-DA71-4003-99F0-CB88DF4E1CAC}"/>
              </a:ext>
            </a:extLst>
          </p:cNvPr>
          <p:cNvSpPr txBox="1"/>
          <p:nvPr/>
        </p:nvSpPr>
        <p:spPr>
          <a:xfrm>
            <a:off x="6953951" y="4409016"/>
            <a:ext cx="58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smtClean="0">
                <a:latin typeface="Arial" panose="020B0604020202020204" pitchFamily="34" charset="0"/>
                <a:cs typeface="Arial" panose="020B0604020202020204" pitchFamily="34" charset="0"/>
              </a:rPr>
              <a:t>Compare serial no</a:t>
            </a:r>
            <a:endParaRPr lang="en-US" sz="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3" name="Straight Arrow Connector 152"/>
          <p:cNvCxnSpPr>
            <a:cxnSpLocks/>
          </p:cNvCxnSpPr>
          <p:nvPr/>
        </p:nvCxnSpPr>
        <p:spPr>
          <a:xfrm flipH="1">
            <a:off x="1245615" y="4428211"/>
            <a:ext cx="2441" cy="274262"/>
          </a:xfrm>
          <a:prstGeom prst="straightConnector1">
            <a:avLst/>
          </a:prstGeom>
          <a:ln w="22225"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/>
          <p:cNvCxnSpPr>
            <a:cxnSpLocks/>
          </p:cNvCxnSpPr>
          <p:nvPr/>
        </p:nvCxnSpPr>
        <p:spPr>
          <a:xfrm flipH="1">
            <a:off x="2188163" y="4411487"/>
            <a:ext cx="2441" cy="274262"/>
          </a:xfrm>
          <a:prstGeom prst="straightConnector1">
            <a:avLst/>
          </a:prstGeom>
          <a:ln w="22225"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/>
          <p:cNvCxnSpPr>
            <a:cxnSpLocks/>
          </p:cNvCxnSpPr>
          <p:nvPr/>
        </p:nvCxnSpPr>
        <p:spPr>
          <a:xfrm flipH="1">
            <a:off x="5210811" y="4411487"/>
            <a:ext cx="2441" cy="274262"/>
          </a:xfrm>
          <a:prstGeom prst="straightConnector1">
            <a:avLst/>
          </a:prstGeom>
          <a:ln w="22225"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8" name="Group 157"/>
          <p:cNvGrpSpPr/>
          <p:nvPr/>
        </p:nvGrpSpPr>
        <p:grpSpPr>
          <a:xfrm>
            <a:off x="5478838" y="4434109"/>
            <a:ext cx="1044482" cy="1917541"/>
            <a:chOff x="4097954" y="4445373"/>
            <a:chExt cx="1044482" cy="1917541"/>
          </a:xfrm>
        </p:grpSpPr>
        <p:grpSp>
          <p:nvGrpSpPr>
            <p:cNvPr id="159" name="Group 158"/>
            <p:cNvGrpSpPr/>
            <p:nvPr/>
          </p:nvGrpSpPr>
          <p:grpSpPr>
            <a:xfrm>
              <a:off x="4097954" y="4961062"/>
              <a:ext cx="1044482" cy="1401852"/>
              <a:chOff x="3080727" y="5464468"/>
              <a:chExt cx="1499581" cy="1528327"/>
            </a:xfrm>
          </p:grpSpPr>
          <p:sp>
            <p:nvSpPr>
              <p:cNvPr id="162" name="Rectangle 161"/>
              <p:cNvSpPr/>
              <p:nvPr/>
            </p:nvSpPr>
            <p:spPr>
              <a:xfrm>
                <a:off x="3105593" y="5464468"/>
                <a:ext cx="1474715" cy="1320509"/>
              </a:xfrm>
              <a:prstGeom prst="rect">
                <a:avLst/>
              </a:prstGeom>
              <a:noFill/>
              <a:ln w="63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163" name="Rectangle 162"/>
              <p:cNvSpPr/>
              <p:nvPr/>
            </p:nvSpPr>
            <p:spPr>
              <a:xfrm>
                <a:off x="3112332" y="5486394"/>
                <a:ext cx="1459734" cy="222501"/>
              </a:xfrm>
              <a:prstGeom prst="rect">
                <a:avLst/>
              </a:prstGeom>
              <a:solidFill>
                <a:srgbClr val="0000FF"/>
              </a:solidFill>
              <a:ln w="3175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r>
                  <a:rPr lang="en-GB" sz="900" b="1" smtClean="0">
                    <a:solidFill>
                      <a:schemeClr val="bg1"/>
                    </a:solidFill>
                  </a:rPr>
                  <a:t>Verify</a:t>
                </a:r>
                <a:endParaRPr lang="en-GB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64" name="Rectangle 163">
                <a:extLst>
                  <a:ext uri="{FF2B5EF4-FFF2-40B4-BE49-F238E27FC236}">
                    <a16:creationId xmlns:a16="http://schemas.microsoft.com/office/drawing/2014/main" id="{4087E94B-7F70-40B4-93F8-B022C257647A}"/>
                  </a:ext>
                </a:extLst>
              </p:cNvPr>
              <p:cNvSpPr/>
              <p:nvPr/>
            </p:nvSpPr>
            <p:spPr>
              <a:xfrm>
                <a:off x="3080727" y="5684449"/>
                <a:ext cx="1483946" cy="130834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sz="900" b="1" smtClean="0">
                    <a:solidFill>
                      <a:prstClr val="black"/>
                    </a:solidFill>
                  </a:rPr>
                  <a:t>1. Make </a:t>
                </a:r>
                <a:r>
                  <a:rPr lang="en-US" sz="900" b="1" dirty="0">
                    <a:solidFill>
                      <a:prstClr val="black"/>
                    </a:solidFill>
                  </a:rPr>
                  <a:t>Log file by </a:t>
                </a:r>
                <a:r>
                  <a:rPr lang="en-US" sz="900" b="1">
                    <a:solidFill>
                      <a:prstClr val="black"/>
                    </a:solidFill>
                  </a:rPr>
                  <a:t>scan</a:t>
                </a:r>
                <a:r>
                  <a:rPr lang="en-US" sz="900" b="1" smtClean="0">
                    <a:solidFill>
                      <a:prstClr val="black"/>
                    </a:solidFill>
                  </a:rPr>
                  <a:t>:</a:t>
                </a:r>
              </a:p>
              <a:p>
                <a:r>
                  <a:rPr lang="en-US" sz="900" smtClean="0">
                    <a:solidFill>
                      <a:prstClr val="black"/>
                    </a:solidFill>
                  </a:rPr>
                  <a:t>Verify log file FA process</a:t>
                </a:r>
                <a:endParaRPr lang="en-US" sz="900" dirty="0">
                  <a:solidFill>
                    <a:prstClr val="black"/>
                  </a:solidFill>
                </a:endParaRPr>
              </a:p>
              <a:p>
                <a:pPr marL="91440" indent="-91440">
                  <a:buFont typeface="+mj-lt"/>
                  <a:buAutoNum type="arabicPeriod"/>
                </a:pPr>
                <a:endParaRPr lang="en-GB" sz="900" dirty="0">
                  <a:solidFill>
                    <a:prstClr val="black"/>
                  </a:solidFill>
                </a:endParaRPr>
              </a:p>
            </p:txBody>
          </p:sp>
        </p:grpSp>
        <p:cxnSp>
          <p:nvCxnSpPr>
            <p:cNvPr id="160" name="Straight Arrow Connector 159"/>
            <p:cNvCxnSpPr>
              <a:cxnSpLocks/>
            </p:cNvCxnSpPr>
            <p:nvPr/>
          </p:nvCxnSpPr>
          <p:spPr>
            <a:xfrm flipH="1">
              <a:off x="4834994" y="4445373"/>
              <a:ext cx="2441" cy="274262"/>
            </a:xfrm>
            <a:prstGeom prst="straightConnector1">
              <a:avLst/>
            </a:prstGeom>
            <a:ln w="22225">
              <a:solidFill>
                <a:srgbClr val="7030A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Arrow Connector 160"/>
            <p:cNvCxnSpPr>
              <a:cxnSpLocks/>
            </p:cNvCxnSpPr>
            <p:nvPr/>
          </p:nvCxnSpPr>
          <p:spPr>
            <a:xfrm>
              <a:off x="4837435" y="4736359"/>
              <a:ext cx="0" cy="229010"/>
            </a:xfrm>
            <a:prstGeom prst="straightConnector1">
              <a:avLst/>
            </a:prstGeom>
            <a:ln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5" name="Straight Arrow Connector 164"/>
          <p:cNvCxnSpPr>
            <a:cxnSpLocks/>
          </p:cNvCxnSpPr>
          <p:nvPr/>
        </p:nvCxnSpPr>
        <p:spPr>
          <a:xfrm flipH="1">
            <a:off x="6768714" y="4444218"/>
            <a:ext cx="2441" cy="274262"/>
          </a:xfrm>
          <a:prstGeom prst="straightConnector1">
            <a:avLst/>
          </a:prstGeom>
          <a:ln w="22225"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/>
          <p:cNvCxnSpPr>
            <a:cxnSpLocks/>
          </p:cNvCxnSpPr>
          <p:nvPr/>
        </p:nvCxnSpPr>
        <p:spPr>
          <a:xfrm>
            <a:off x="6771155" y="4735204"/>
            <a:ext cx="0" cy="229010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/>
          <p:cNvCxnSpPr>
            <a:cxnSpLocks/>
          </p:cNvCxnSpPr>
          <p:nvPr/>
        </p:nvCxnSpPr>
        <p:spPr>
          <a:xfrm flipH="1">
            <a:off x="7906098" y="4435892"/>
            <a:ext cx="2441" cy="274262"/>
          </a:xfrm>
          <a:prstGeom prst="straightConnector1">
            <a:avLst/>
          </a:prstGeom>
          <a:ln w="22225"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/>
          <p:cNvCxnSpPr>
            <a:cxnSpLocks/>
          </p:cNvCxnSpPr>
          <p:nvPr/>
        </p:nvCxnSpPr>
        <p:spPr>
          <a:xfrm>
            <a:off x="7908539" y="4726878"/>
            <a:ext cx="0" cy="229010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Rectangle 168"/>
          <p:cNvSpPr/>
          <p:nvPr/>
        </p:nvSpPr>
        <p:spPr>
          <a:xfrm>
            <a:off x="73285" y="1226973"/>
            <a:ext cx="400211" cy="59014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Speech Bubble: Rectangle 11">
            <a:extLst>
              <a:ext uri="{FF2B5EF4-FFF2-40B4-BE49-F238E27FC236}">
                <a16:creationId xmlns:a16="http://schemas.microsoft.com/office/drawing/2014/main" id="{CC969F24-D4DE-4244-A77E-755689B451E9}"/>
              </a:ext>
            </a:extLst>
          </p:cNvPr>
          <p:cNvSpPr/>
          <p:nvPr/>
        </p:nvSpPr>
        <p:spPr>
          <a:xfrm>
            <a:off x="73222" y="1029673"/>
            <a:ext cx="399101" cy="172535"/>
          </a:xfrm>
          <a:prstGeom prst="wedgeRectCallout">
            <a:avLst>
              <a:gd name="adj1" fmla="val -14293"/>
              <a:gd name="adj2" fmla="val -48698"/>
            </a:avLst>
          </a:prstGeom>
          <a:solidFill>
            <a:schemeClr val="bg1"/>
          </a:soli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SMT</a:t>
            </a:r>
            <a:endParaRPr lang="en-US" sz="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1" name="Rectangle 170"/>
          <p:cNvSpPr/>
          <p:nvPr/>
        </p:nvSpPr>
        <p:spPr>
          <a:xfrm>
            <a:off x="95450" y="1314591"/>
            <a:ext cx="376873" cy="20888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QR code</a:t>
            </a:r>
            <a:endParaRPr lang="en-US" sz="6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72" name="Picture 2"/>
          <p:cNvPicPr>
            <a:picLocks noChangeAspect="1" noChangeArrowheads="1"/>
          </p:cNvPicPr>
          <p:nvPr/>
        </p:nvPicPr>
        <p:blipFill>
          <a:blip r:embed="rId2" cstate="email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93805" y="1549944"/>
            <a:ext cx="180164" cy="94624"/>
          </a:xfrm>
          <a:prstGeom prst="rect">
            <a:avLst/>
          </a:prstGeom>
          <a:solidFill>
            <a:srgbClr val="66FFFF"/>
          </a:solidFill>
          <a:ln>
            <a:noFill/>
          </a:ln>
          <a:effectLst/>
        </p:spPr>
      </p:pic>
      <p:sp>
        <p:nvSpPr>
          <p:cNvPr id="173" name="Rectangle 172"/>
          <p:cNvSpPr/>
          <p:nvPr/>
        </p:nvSpPr>
        <p:spPr>
          <a:xfrm>
            <a:off x="918562" y="1226973"/>
            <a:ext cx="400211" cy="59014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Speech Bubble: Rectangle 11">
            <a:extLst>
              <a:ext uri="{FF2B5EF4-FFF2-40B4-BE49-F238E27FC236}">
                <a16:creationId xmlns:a16="http://schemas.microsoft.com/office/drawing/2014/main" id="{CC969F24-D4DE-4244-A77E-755689B451E9}"/>
              </a:ext>
            </a:extLst>
          </p:cNvPr>
          <p:cNvSpPr/>
          <p:nvPr/>
        </p:nvSpPr>
        <p:spPr>
          <a:xfrm>
            <a:off x="918499" y="1029673"/>
            <a:ext cx="400274" cy="172535"/>
          </a:xfrm>
          <a:prstGeom prst="wedgeRectCallout">
            <a:avLst>
              <a:gd name="adj1" fmla="val -14293"/>
              <a:gd name="adj2" fmla="val -48698"/>
            </a:avLst>
          </a:prstGeom>
          <a:solidFill>
            <a:schemeClr val="bg1"/>
          </a:soli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DIP</a:t>
            </a:r>
            <a:endParaRPr lang="en-US" sz="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5" name="Rectangle 174"/>
          <p:cNvSpPr/>
          <p:nvPr/>
        </p:nvSpPr>
        <p:spPr>
          <a:xfrm>
            <a:off x="933587" y="1306168"/>
            <a:ext cx="376873" cy="20888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Scan</a:t>
            </a:r>
            <a:endParaRPr lang="en-US" sz="6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76" name="Picture 2"/>
          <p:cNvPicPr>
            <a:picLocks noChangeAspect="1" noChangeArrowheads="1"/>
          </p:cNvPicPr>
          <p:nvPr/>
        </p:nvPicPr>
        <p:blipFill>
          <a:blip r:embed="rId2" cstate="email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38510" y="1551148"/>
            <a:ext cx="180164" cy="94624"/>
          </a:xfrm>
          <a:prstGeom prst="rect">
            <a:avLst/>
          </a:prstGeom>
          <a:solidFill>
            <a:srgbClr val="66FFFF"/>
          </a:solidFill>
          <a:ln>
            <a:noFill/>
          </a:ln>
          <a:effectLst/>
        </p:spPr>
      </p:pic>
      <p:sp>
        <p:nvSpPr>
          <p:cNvPr id="177" name="Rectangle 176"/>
          <p:cNvSpPr/>
          <p:nvPr/>
        </p:nvSpPr>
        <p:spPr>
          <a:xfrm>
            <a:off x="1438073" y="1226973"/>
            <a:ext cx="400211" cy="5901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Speech Bubble: Rectangle 11">
            <a:extLst>
              <a:ext uri="{FF2B5EF4-FFF2-40B4-BE49-F238E27FC236}">
                <a16:creationId xmlns:a16="http://schemas.microsoft.com/office/drawing/2014/main" id="{CC969F24-D4DE-4244-A77E-755689B451E9}"/>
              </a:ext>
            </a:extLst>
          </p:cNvPr>
          <p:cNvSpPr/>
          <p:nvPr/>
        </p:nvSpPr>
        <p:spPr>
          <a:xfrm>
            <a:off x="1438010" y="1029673"/>
            <a:ext cx="872164" cy="172535"/>
          </a:xfrm>
          <a:prstGeom prst="wedgeRectCallout">
            <a:avLst>
              <a:gd name="adj1" fmla="val -14293"/>
              <a:gd name="adj2" fmla="val -48698"/>
            </a:avLst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FCT</a:t>
            </a:r>
            <a:endParaRPr lang="en-US" sz="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9" name="Rectangle 178"/>
          <p:cNvSpPr/>
          <p:nvPr/>
        </p:nvSpPr>
        <p:spPr>
          <a:xfrm>
            <a:off x="1453098" y="1306168"/>
            <a:ext cx="376873" cy="20888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FCT 1</a:t>
            </a:r>
            <a:endParaRPr lang="en-US" sz="6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80" name="Picture 2"/>
          <p:cNvPicPr>
            <a:picLocks noChangeAspect="1" noChangeArrowheads="1"/>
          </p:cNvPicPr>
          <p:nvPr/>
        </p:nvPicPr>
        <p:blipFill>
          <a:blip r:embed="rId2" cstate="email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58021" y="1551148"/>
            <a:ext cx="180164" cy="94624"/>
          </a:xfrm>
          <a:prstGeom prst="rect">
            <a:avLst/>
          </a:prstGeom>
          <a:solidFill>
            <a:srgbClr val="66FFFF"/>
          </a:solidFill>
          <a:ln>
            <a:noFill/>
          </a:ln>
          <a:effectLst/>
        </p:spPr>
      </p:pic>
      <p:sp>
        <p:nvSpPr>
          <p:cNvPr id="181" name="Rectangle 180"/>
          <p:cNvSpPr/>
          <p:nvPr/>
        </p:nvSpPr>
        <p:spPr>
          <a:xfrm>
            <a:off x="1904922" y="1226973"/>
            <a:ext cx="400211" cy="5901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Rectangle 181"/>
          <p:cNvSpPr/>
          <p:nvPr/>
        </p:nvSpPr>
        <p:spPr>
          <a:xfrm>
            <a:off x="1919947" y="1306168"/>
            <a:ext cx="376873" cy="20888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FCT 2</a:t>
            </a:r>
            <a:endParaRPr lang="en-US" sz="6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83" name="Picture 2"/>
          <p:cNvPicPr>
            <a:picLocks noChangeAspect="1" noChangeArrowheads="1"/>
          </p:cNvPicPr>
          <p:nvPr/>
        </p:nvPicPr>
        <p:blipFill>
          <a:blip r:embed="rId2" cstate="email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24870" y="1551148"/>
            <a:ext cx="180164" cy="946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</p:pic>
      <p:sp>
        <p:nvSpPr>
          <p:cNvPr id="184" name="Rectangle 183"/>
          <p:cNvSpPr/>
          <p:nvPr/>
        </p:nvSpPr>
        <p:spPr>
          <a:xfrm>
            <a:off x="4916937" y="1225200"/>
            <a:ext cx="1500136" cy="590146"/>
          </a:xfrm>
          <a:prstGeom prst="rect">
            <a:avLst/>
          </a:prstGeom>
          <a:solidFill>
            <a:srgbClr val="CCFFFF"/>
          </a:solidFill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85" name="Rectangle 184"/>
          <p:cNvSpPr/>
          <p:nvPr/>
        </p:nvSpPr>
        <p:spPr>
          <a:xfrm>
            <a:off x="2433865" y="1226973"/>
            <a:ext cx="2441459" cy="59014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86" name="Speech Bubble: Rectangle 11">
            <a:extLst>
              <a:ext uri="{FF2B5EF4-FFF2-40B4-BE49-F238E27FC236}">
                <a16:creationId xmlns:a16="http://schemas.microsoft.com/office/drawing/2014/main" id="{CC969F24-D4DE-4244-A77E-755689B451E9}"/>
              </a:ext>
            </a:extLst>
          </p:cNvPr>
          <p:cNvSpPr/>
          <p:nvPr/>
        </p:nvSpPr>
        <p:spPr>
          <a:xfrm>
            <a:off x="2840245" y="1017673"/>
            <a:ext cx="1665131" cy="177415"/>
          </a:xfrm>
          <a:prstGeom prst="wedgeRectCallout">
            <a:avLst>
              <a:gd name="adj1" fmla="val -14293"/>
              <a:gd name="adj2" fmla="val -48698"/>
            </a:avLst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 - Assembly </a:t>
            </a:r>
            <a:r>
              <a:rPr lang="en-US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block</a:t>
            </a:r>
          </a:p>
        </p:txBody>
      </p:sp>
      <p:sp>
        <p:nvSpPr>
          <p:cNvPr id="187" name="Speech Bubble: Rectangle 12">
            <a:extLst>
              <a:ext uri="{FF2B5EF4-FFF2-40B4-BE49-F238E27FC236}">
                <a16:creationId xmlns:a16="http://schemas.microsoft.com/office/drawing/2014/main" id="{689C57B6-E742-4AB8-BCE6-DF9B3FAC684E}"/>
              </a:ext>
            </a:extLst>
          </p:cNvPr>
          <p:cNvSpPr/>
          <p:nvPr/>
        </p:nvSpPr>
        <p:spPr>
          <a:xfrm>
            <a:off x="4920489" y="1008531"/>
            <a:ext cx="1504896" cy="189318"/>
          </a:xfrm>
          <a:prstGeom prst="wedgeRectCallout">
            <a:avLst>
              <a:gd name="adj1" fmla="val -24481"/>
              <a:gd name="adj2" fmla="val -43816"/>
            </a:avLst>
          </a:prstGeom>
          <a:solidFill>
            <a:srgbClr val="CCFFFF"/>
          </a:solidFill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 - Inspection </a:t>
            </a:r>
            <a:endParaRPr lang="en-US" sz="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8" name="Rectangle 187"/>
          <p:cNvSpPr/>
          <p:nvPr/>
        </p:nvSpPr>
        <p:spPr>
          <a:xfrm>
            <a:off x="2483275" y="1303828"/>
            <a:ext cx="415707" cy="19432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Assy 1</a:t>
            </a:r>
            <a:endParaRPr lang="en-US" sz="6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89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567183" y="1529707"/>
            <a:ext cx="180164" cy="98997"/>
          </a:xfrm>
          <a:prstGeom prst="rect">
            <a:avLst/>
          </a:prstGeom>
          <a:solidFill>
            <a:srgbClr val="66FFFF"/>
          </a:solidFill>
          <a:ln>
            <a:noFill/>
          </a:ln>
          <a:effectLst/>
        </p:spPr>
      </p:pic>
      <p:sp>
        <p:nvSpPr>
          <p:cNvPr id="190" name="Rectangle 189"/>
          <p:cNvSpPr/>
          <p:nvPr/>
        </p:nvSpPr>
        <p:spPr>
          <a:xfrm>
            <a:off x="2947455" y="1303828"/>
            <a:ext cx="415707" cy="19432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Assy 2</a:t>
            </a:r>
            <a:endParaRPr lang="en-US" sz="6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91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31363" y="1529707"/>
            <a:ext cx="180164" cy="989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</p:pic>
      <p:sp>
        <p:nvSpPr>
          <p:cNvPr id="192" name="Rectangle 191"/>
          <p:cNvSpPr/>
          <p:nvPr/>
        </p:nvSpPr>
        <p:spPr>
          <a:xfrm>
            <a:off x="3411631" y="1303828"/>
            <a:ext cx="415707" cy="19432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Assy 3</a:t>
            </a:r>
            <a:endParaRPr lang="en-US" sz="6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93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95539" y="1529707"/>
            <a:ext cx="180164" cy="989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</p:pic>
      <p:pic>
        <p:nvPicPr>
          <p:cNvPr id="194" name="Picture 193"/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58976" y="1239916"/>
            <a:ext cx="360865" cy="374855"/>
          </a:xfrm>
          <a:prstGeom prst="rect">
            <a:avLst/>
          </a:prstGeom>
        </p:spPr>
      </p:pic>
      <p:sp>
        <p:nvSpPr>
          <p:cNvPr id="195" name="Rectangle 194"/>
          <p:cNvSpPr/>
          <p:nvPr/>
        </p:nvSpPr>
        <p:spPr>
          <a:xfrm>
            <a:off x="4251479" y="1318757"/>
            <a:ext cx="415707" cy="19432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Assy 4</a:t>
            </a:r>
            <a:endParaRPr lang="en-US" sz="6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96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335387" y="1544636"/>
            <a:ext cx="180164" cy="989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</p:pic>
      <p:sp>
        <p:nvSpPr>
          <p:cNvPr id="197" name="Rectangle 196"/>
          <p:cNvSpPr/>
          <p:nvPr/>
        </p:nvSpPr>
        <p:spPr>
          <a:xfrm>
            <a:off x="4939919" y="1313820"/>
            <a:ext cx="663420" cy="19432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Acoustic check</a:t>
            </a:r>
            <a:endParaRPr lang="en-US" sz="6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98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78670" y="1532068"/>
            <a:ext cx="180164" cy="98997"/>
          </a:xfrm>
          <a:prstGeom prst="rect">
            <a:avLst/>
          </a:prstGeom>
          <a:solidFill>
            <a:srgbClr val="66FFFF"/>
          </a:solidFill>
          <a:ln>
            <a:noFill/>
          </a:ln>
          <a:effectLst/>
        </p:spPr>
      </p:pic>
      <p:sp>
        <p:nvSpPr>
          <p:cNvPr id="199" name="Rectangle 198"/>
          <p:cNvSpPr/>
          <p:nvPr/>
        </p:nvSpPr>
        <p:spPr>
          <a:xfrm>
            <a:off x="5644952" y="1313820"/>
            <a:ext cx="755494" cy="19432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Communicate</a:t>
            </a:r>
            <a:endParaRPr lang="en-US" sz="6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0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985170" y="1533087"/>
            <a:ext cx="180164" cy="989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</p:pic>
      <p:grpSp>
        <p:nvGrpSpPr>
          <p:cNvPr id="201" name="Group 200"/>
          <p:cNvGrpSpPr/>
          <p:nvPr/>
        </p:nvGrpSpPr>
        <p:grpSpPr>
          <a:xfrm>
            <a:off x="50284" y="2107527"/>
            <a:ext cx="761355" cy="1023284"/>
            <a:chOff x="11232" y="2480838"/>
            <a:chExt cx="1388650" cy="1054160"/>
          </a:xfrm>
        </p:grpSpPr>
        <p:sp>
          <p:nvSpPr>
            <p:cNvPr id="202" name="Rectangle 201"/>
            <p:cNvSpPr/>
            <p:nvPr/>
          </p:nvSpPr>
          <p:spPr>
            <a:xfrm>
              <a:off x="11232" y="2480838"/>
              <a:ext cx="1377417" cy="1054160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203" name="Rectangle 202"/>
            <p:cNvSpPr/>
            <p:nvPr/>
          </p:nvSpPr>
          <p:spPr>
            <a:xfrm>
              <a:off x="30905" y="2503599"/>
              <a:ext cx="1349432" cy="149525"/>
            </a:xfrm>
            <a:prstGeom prst="rect">
              <a:avLst/>
            </a:prstGeom>
            <a:solidFill>
              <a:srgbClr val="0000FF"/>
            </a:solidFill>
            <a:ln w="3175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GB" sz="800" b="1" smtClean="0">
                  <a:solidFill>
                    <a:schemeClr val="bg1"/>
                  </a:solidFill>
                </a:rPr>
                <a:t>SMT Process</a:t>
              </a:r>
              <a:endParaRPr lang="en-GB" sz="800" b="1" dirty="0">
                <a:solidFill>
                  <a:schemeClr val="bg1"/>
                </a:solidFill>
              </a:endParaRPr>
            </a:p>
          </p:txBody>
        </p:sp>
        <p:sp>
          <p:nvSpPr>
            <p:cNvPr id="204" name="Rectangle 203">
              <a:extLst>
                <a:ext uri="{FF2B5EF4-FFF2-40B4-BE49-F238E27FC236}">
                  <a16:creationId xmlns:a16="http://schemas.microsoft.com/office/drawing/2014/main" id="{4087E94B-7F70-40B4-93F8-B022C257647A}"/>
                </a:ext>
              </a:extLst>
            </p:cNvPr>
            <p:cNvSpPr/>
            <p:nvPr/>
          </p:nvSpPr>
          <p:spPr>
            <a:xfrm>
              <a:off x="41056" y="2615115"/>
              <a:ext cx="1358826" cy="56125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GB" sz="800" b="1" smtClean="0">
                  <a:solidFill>
                    <a:prstClr val="black"/>
                  </a:solidFill>
                </a:rPr>
                <a:t>Make QR code</a:t>
              </a:r>
            </a:p>
          </p:txBody>
        </p:sp>
      </p:grpSp>
      <p:grpSp>
        <p:nvGrpSpPr>
          <p:cNvPr id="205" name="Group 204"/>
          <p:cNvGrpSpPr/>
          <p:nvPr/>
        </p:nvGrpSpPr>
        <p:grpSpPr>
          <a:xfrm>
            <a:off x="1840938" y="2116420"/>
            <a:ext cx="811358" cy="1015770"/>
            <a:chOff x="11232" y="2480838"/>
            <a:chExt cx="1388650" cy="1046419"/>
          </a:xfrm>
        </p:grpSpPr>
        <p:sp>
          <p:nvSpPr>
            <p:cNvPr id="206" name="Rectangle 205"/>
            <p:cNvSpPr/>
            <p:nvPr/>
          </p:nvSpPr>
          <p:spPr>
            <a:xfrm>
              <a:off x="11232" y="2480838"/>
              <a:ext cx="1377417" cy="1046419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207" name="Rectangle 206"/>
            <p:cNvSpPr/>
            <p:nvPr/>
          </p:nvSpPr>
          <p:spPr>
            <a:xfrm>
              <a:off x="30905" y="2503599"/>
              <a:ext cx="1349432" cy="149525"/>
            </a:xfrm>
            <a:prstGeom prst="rect">
              <a:avLst/>
            </a:prstGeom>
            <a:solidFill>
              <a:srgbClr val="0000FF"/>
            </a:solidFill>
            <a:ln w="3175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GB" sz="800" b="1" smtClean="0">
                  <a:solidFill>
                    <a:schemeClr val="bg1"/>
                  </a:solidFill>
                </a:rPr>
                <a:t>FCT Process</a:t>
              </a:r>
              <a:endParaRPr lang="en-GB" sz="800" b="1" dirty="0">
                <a:solidFill>
                  <a:schemeClr val="bg1"/>
                </a:solidFill>
              </a:endParaRPr>
            </a:p>
          </p:txBody>
        </p:sp>
        <p:sp>
          <p:nvSpPr>
            <p:cNvPr id="208" name="Rectangle 207">
              <a:extLst>
                <a:ext uri="{FF2B5EF4-FFF2-40B4-BE49-F238E27FC236}">
                  <a16:creationId xmlns:a16="http://schemas.microsoft.com/office/drawing/2014/main" id="{4087E94B-7F70-40B4-93F8-B022C257647A}"/>
                </a:ext>
              </a:extLst>
            </p:cNvPr>
            <p:cNvSpPr/>
            <p:nvPr/>
          </p:nvSpPr>
          <p:spPr>
            <a:xfrm>
              <a:off x="41056" y="2615115"/>
              <a:ext cx="1358826" cy="56125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GB" sz="800" b="1" smtClean="0">
                  <a:solidFill>
                    <a:prstClr val="black"/>
                  </a:solidFill>
                </a:rPr>
                <a:t>Make log file by scan</a:t>
              </a:r>
              <a:r>
                <a:rPr lang="en-GB" sz="800" smtClean="0">
                  <a:solidFill>
                    <a:prstClr val="black"/>
                  </a:solidFill>
                </a:rPr>
                <a:t>: code PCB</a:t>
              </a:r>
            </a:p>
          </p:txBody>
        </p:sp>
      </p:grpSp>
      <p:grpSp>
        <p:nvGrpSpPr>
          <p:cNvPr id="209" name="Group 208"/>
          <p:cNvGrpSpPr/>
          <p:nvPr/>
        </p:nvGrpSpPr>
        <p:grpSpPr>
          <a:xfrm>
            <a:off x="2818380" y="2104244"/>
            <a:ext cx="1173051" cy="1026057"/>
            <a:chOff x="11232" y="2480838"/>
            <a:chExt cx="1388650" cy="1359355"/>
          </a:xfrm>
        </p:grpSpPr>
        <p:sp>
          <p:nvSpPr>
            <p:cNvPr id="210" name="Rectangle 209"/>
            <p:cNvSpPr/>
            <p:nvPr/>
          </p:nvSpPr>
          <p:spPr>
            <a:xfrm>
              <a:off x="11232" y="2480838"/>
              <a:ext cx="1377418" cy="1359355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211" name="Rectangle 210"/>
            <p:cNvSpPr/>
            <p:nvPr/>
          </p:nvSpPr>
          <p:spPr>
            <a:xfrm>
              <a:off x="39218" y="2503599"/>
              <a:ext cx="1349432" cy="230975"/>
            </a:xfrm>
            <a:prstGeom prst="rect">
              <a:avLst/>
            </a:prstGeom>
            <a:solidFill>
              <a:srgbClr val="0000FF"/>
            </a:solidFill>
            <a:ln w="3175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GB" sz="900" b="1" smtClean="0">
                  <a:solidFill>
                    <a:schemeClr val="bg1"/>
                  </a:solidFill>
                </a:rPr>
                <a:t>Assemble 1</a:t>
              </a:r>
              <a:endParaRPr lang="en-GB" sz="900" b="1" dirty="0">
                <a:solidFill>
                  <a:schemeClr val="bg1"/>
                </a:solidFill>
              </a:endParaRPr>
            </a:p>
          </p:txBody>
        </p:sp>
        <p:sp>
          <p:nvSpPr>
            <p:cNvPr id="212" name="Rectangle 211">
              <a:extLst>
                <a:ext uri="{FF2B5EF4-FFF2-40B4-BE49-F238E27FC236}">
                  <a16:creationId xmlns:a16="http://schemas.microsoft.com/office/drawing/2014/main" id="{4087E94B-7F70-40B4-93F8-B022C257647A}"/>
                </a:ext>
              </a:extLst>
            </p:cNvPr>
            <p:cNvSpPr/>
            <p:nvPr/>
          </p:nvSpPr>
          <p:spPr>
            <a:xfrm>
              <a:off x="41056" y="2709200"/>
              <a:ext cx="1358826" cy="56125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900" b="1" smtClean="0">
                  <a:solidFill>
                    <a:prstClr val="black"/>
                  </a:solidFill>
                </a:rPr>
                <a:t>Make </a:t>
              </a:r>
              <a:r>
                <a:rPr lang="en-US" sz="900" b="1" dirty="0">
                  <a:solidFill>
                    <a:prstClr val="black"/>
                  </a:solidFill>
                </a:rPr>
                <a:t>Log file </a:t>
              </a:r>
              <a:r>
                <a:rPr lang="en-US" sz="900" b="1">
                  <a:solidFill>
                    <a:prstClr val="black"/>
                  </a:solidFill>
                </a:rPr>
                <a:t>by </a:t>
              </a:r>
              <a:r>
                <a:rPr lang="en-US" sz="900" b="1" smtClean="0">
                  <a:solidFill>
                    <a:prstClr val="black"/>
                  </a:solidFill>
                </a:rPr>
                <a:t>scan:</a:t>
              </a:r>
            </a:p>
            <a:p>
              <a:r>
                <a:rPr lang="en-GB" sz="900" smtClean="0">
                  <a:solidFill>
                    <a:prstClr val="black"/>
                  </a:solidFill>
                </a:rPr>
                <a:t>Scan code camera PCB</a:t>
              </a:r>
            </a:p>
            <a:p>
              <a:r>
                <a:rPr lang="en-GB" sz="900" b="1" i="1">
                  <a:solidFill>
                    <a:srgbClr val="FF0000"/>
                  </a:solidFill>
                  <a:sym typeface="Wingdings" panose="05000000000000000000" pitchFamily="2" charset="2"/>
                </a:rPr>
                <a:t>(Verify log file FCT</a:t>
              </a:r>
              <a:r>
                <a:rPr lang="en-GB" sz="900" b="1" i="1" smtClean="0">
                  <a:solidFill>
                    <a:srgbClr val="FF0000"/>
                  </a:solidFill>
                  <a:sym typeface="Wingdings" panose="05000000000000000000" pitchFamily="2" charset="2"/>
                </a:rPr>
                <a:t>)</a:t>
              </a:r>
              <a:endParaRPr lang="en-US" sz="900" b="1" i="1">
                <a:solidFill>
                  <a:srgbClr val="FF0000"/>
                </a:solidFill>
                <a:sym typeface="Wingdings" panose="05000000000000000000" pitchFamily="2" charset="2"/>
              </a:endParaRPr>
            </a:p>
          </p:txBody>
        </p:sp>
      </p:grpSp>
      <p:grpSp>
        <p:nvGrpSpPr>
          <p:cNvPr id="213" name="Group 212"/>
          <p:cNvGrpSpPr/>
          <p:nvPr/>
        </p:nvGrpSpPr>
        <p:grpSpPr>
          <a:xfrm>
            <a:off x="319548" y="1927692"/>
            <a:ext cx="5832263" cy="2172303"/>
            <a:chOff x="319548" y="1784433"/>
            <a:chExt cx="4551813" cy="2095762"/>
          </a:xfrm>
        </p:grpSpPr>
        <p:cxnSp>
          <p:nvCxnSpPr>
            <p:cNvPr id="214" name="Straight Connector 213"/>
            <p:cNvCxnSpPr/>
            <p:nvPr/>
          </p:nvCxnSpPr>
          <p:spPr>
            <a:xfrm>
              <a:off x="319548" y="1797308"/>
              <a:ext cx="4531852" cy="14559"/>
            </a:xfrm>
            <a:prstGeom prst="line">
              <a:avLst/>
            </a:prstGeom>
            <a:ln w="28575">
              <a:solidFill>
                <a:srgbClr val="7030A0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Arrow Connector 214"/>
            <p:cNvCxnSpPr>
              <a:cxnSpLocks/>
            </p:cNvCxnSpPr>
            <p:nvPr/>
          </p:nvCxnSpPr>
          <p:spPr>
            <a:xfrm flipH="1">
              <a:off x="4870254" y="1784433"/>
              <a:ext cx="1107" cy="2095762"/>
            </a:xfrm>
            <a:prstGeom prst="straightConnector1">
              <a:avLst/>
            </a:prstGeom>
            <a:ln w="28575">
              <a:solidFill>
                <a:srgbClr val="7030A0"/>
              </a:solidFill>
              <a:prstDash val="dash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6" name="Speech Bubble: Rectangle 12">
            <a:extLst>
              <a:ext uri="{FF2B5EF4-FFF2-40B4-BE49-F238E27FC236}">
                <a16:creationId xmlns:a16="http://schemas.microsoft.com/office/drawing/2014/main" id="{689C57B6-E742-4AB8-BCE6-DF9B3FAC684E}"/>
              </a:ext>
            </a:extLst>
          </p:cNvPr>
          <p:cNvSpPr/>
          <p:nvPr/>
        </p:nvSpPr>
        <p:spPr>
          <a:xfrm>
            <a:off x="4651111" y="3573640"/>
            <a:ext cx="1160528" cy="184456"/>
          </a:xfrm>
          <a:prstGeom prst="wedgeRectCallout">
            <a:avLst>
              <a:gd name="adj1" fmla="val -24481"/>
              <a:gd name="adj2" fmla="val -43816"/>
            </a:avLst>
          </a:prstGeom>
          <a:solidFill>
            <a:srgbClr val="CCFFFF"/>
          </a:solidFill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 - Inspection </a:t>
            </a:r>
            <a:endParaRPr lang="en-US" sz="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7" name="Straight Arrow Connector 216"/>
          <p:cNvCxnSpPr>
            <a:cxnSpLocks/>
          </p:cNvCxnSpPr>
          <p:nvPr/>
        </p:nvCxnSpPr>
        <p:spPr>
          <a:xfrm>
            <a:off x="2653165" y="1650809"/>
            <a:ext cx="0" cy="310765"/>
          </a:xfrm>
          <a:prstGeom prst="straightConnector1">
            <a:avLst/>
          </a:prstGeom>
          <a:ln w="22225"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/>
          <p:cNvCxnSpPr>
            <a:cxnSpLocks/>
          </p:cNvCxnSpPr>
          <p:nvPr/>
        </p:nvCxnSpPr>
        <p:spPr>
          <a:xfrm>
            <a:off x="1633932" y="1646842"/>
            <a:ext cx="0" cy="310765"/>
          </a:xfrm>
          <a:prstGeom prst="straightConnector1">
            <a:avLst/>
          </a:prstGeom>
          <a:ln w="22225"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Arrow Connector 220"/>
          <p:cNvCxnSpPr>
            <a:cxnSpLocks/>
          </p:cNvCxnSpPr>
          <p:nvPr/>
        </p:nvCxnSpPr>
        <p:spPr>
          <a:xfrm>
            <a:off x="269916" y="1659963"/>
            <a:ext cx="0" cy="310765"/>
          </a:xfrm>
          <a:prstGeom prst="straightConnector1">
            <a:avLst/>
          </a:prstGeom>
          <a:ln w="22225"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221"/>
          <p:cNvCxnSpPr>
            <a:cxnSpLocks/>
          </p:cNvCxnSpPr>
          <p:nvPr/>
        </p:nvCxnSpPr>
        <p:spPr>
          <a:xfrm>
            <a:off x="269041" y="1937951"/>
            <a:ext cx="0" cy="207601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Rectangle 222"/>
          <p:cNvSpPr/>
          <p:nvPr/>
        </p:nvSpPr>
        <p:spPr>
          <a:xfrm>
            <a:off x="5904414" y="3866816"/>
            <a:ext cx="473100" cy="566540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grpSp>
        <p:nvGrpSpPr>
          <p:cNvPr id="224" name="Group 223"/>
          <p:cNvGrpSpPr/>
          <p:nvPr/>
        </p:nvGrpSpPr>
        <p:grpSpPr>
          <a:xfrm flipH="1">
            <a:off x="4747857" y="4685750"/>
            <a:ext cx="460190" cy="262458"/>
            <a:chOff x="5498984" y="4906849"/>
            <a:chExt cx="287931" cy="557354"/>
          </a:xfrm>
        </p:grpSpPr>
        <p:grpSp>
          <p:nvGrpSpPr>
            <p:cNvPr id="225" name="Group 224"/>
            <p:cNvGrpSpPr/>
            <p:nvPr/>
          </p:nvGrpSpPr>
          <p:grpSpPr>
            <a:xfrm flipH="1">
              <a:off x="5498984" y="5104267"/>
              <a:ext cx="287931" cy="359936"/>
              <a:chOff x="4580308" y="2649161"/>
              <a:chExt cx="262099" cy="1453938"/>
            </a:xfrm>
          </p:grpSpPr>
          <p:cxnSp>
            <p:nvCxnSpPr>
              <p:cNvPr id="227" name="Straight Arrow Connector 226"/>
              <p:cNvCxnSpPr>
                <a:cxnSpLocks/>
              </p:cNvCxnSpPr>
              <p:nvPr/>
            </p:nvCxnSpPr>
            <p:spPr>
              <a:xfrm>
                <a:off x="4580308" y="2649161"/>
                <a:ext cx="0" cy="1453938"/>
              </a:xfrm>
              <a:prstGeom prst="straightConnector1">
                <a:avLst/>
              </a:prstGeom>
              <a:ln>
                <a:solidFill>
                  <a:srgbClr val="0000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Straight Connector 227"/>
              <p:cNvCxnSpPr/>
              <p:nvPr/>
            </p:nvCxnSpPr>
            <p:spPr>
              <a:xfrm flipV="1">
                <a:off x="4581299" y="2657103"/>
                <a:ext cx="261108" cy="96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26" name="Straight Connector 225"/>
            <p:cNvCxnSpPr/>
            <p:nvPr/>
          </p:nvCxnSpPr>
          <p:spPr>
            <a:xfrm>
              <a:off x="5501539" y="4906849"/>
              <a:ext cx="0" cy="196213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9" name="Group 228"/>
          <p:cNvGrpSpPr/>
          <p:nvPr/>
        </p:nvGrpSpPr>
        <p:grpSpPr>
          <a:xfrm>
            <a:off x="71986" y="358408"/>
            <a:ext cx="7779804" cy="308830"/>
            <a:chOff x="71986" y="358408"/>
            <a:chExt cx="7779804" cy="308830"/>
          </a:xfrm>
        </p:grpSpPr>
        <p:sp>
          <p:nvSpPr>
            <p:cNvPr id="230" name="TextBox 229"/>
            <p:cNvSpPr txBox="1"/>
            <p:nvPr/>
          </p:nvSpPr>
          <p:spPr>
            <a:xfrm>
              <a:off x="71986" y="358408"/>
              <a:ext cx="77798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u="sng" smtClean="0"/>
                <a:t>DP CONTROL </a:t>
              </a:r>
              <a:r>
                <a:rPr lang="en-US" sz="1400" u="sng" dirty="0"/>
                <a:t>CONCEPT: </a:t>
              </a:r>
              <a:r>
                <a:rPr lang="en-US" sz="1400" dirty="0"/>
                <a:t>Traceability &amp; Weight check System :</a:t>
              </a:r>
              <a:endParaRPr lang="en-US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231" name="TextBox 230"/>
            <p:cNvSpPr txBox="1"/>
            <p:nvPr/>
          </p:nvSpPr>
          <p:spPr>
            <a:xfrm>
              <a:off x="4522143" y="390239"/>
              <a:ext cx="21231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Traceability </a:t>
              </a:r>
            </a:p>
          </p:txBody>
        </p:sp>
        <p:cxnSp>
          <p:nvCxnSpPr>
            <p:cNvPr id="232" name="Straight Arrow Connector 231"/>
            <p:cNvCxnSpPr/>
            <p:nvPr/>
          </p:nvCxnSpPr>
          <p:spPr>
            <a:xfrm flipV="1">
              <a:off x="5363083" y="538525"/>
              <a:ext cx="473053" cy="638"/>
            </a:xfrm>
            <a:prstGeom prst="straightConnector1">
              <a:avLst/>
            </a:prstGeom>
            <a:ln w="22225">
              <a:solidFill>
                <a:srgbClr val="7030A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3" name="Group 232">
            <a:extLst>
              <a:ext uri="{FF2B5EF4-FFF2-40B4-BE49-F238E27FC236}">
                <a16:creationId xmlns:a16="http://schemas.microsoft.com/office/drawing/2014/main" id="{C50A092A-14C4-442F-AA3D-29EDF7EAC069}"/>
              </a:ext>
            </a:extLst>
          </p:cNvPr>
          <p:cNvGrpSpPr/>
          <p:nvPr/>
        </p:nvGrpSpPr>
        <p:grpSpPr>
          <a:xfrm>
            <a:off x="62924" y="737201"/>
            <a:ext cx="2643135" cy="221298"/>
            <a:chOff x="2854911" y="4388132"/>
            <a:chExt cx="3068776" cy="282095"/>
          </a:xfrm>
        </p:grpSpPr>
        <p:sp>
          <p:nvSpPr>
            <p:cNvPr id="234" name="Rectangle: Rounded Corners 63">
              <a:extLst>
                <a:ext uri="{FF2B5EF4-FFF2-40B4-BE49-F238E27FC236}">
                  <a16:creationId xmlns:a16="http://schemas.microsoft.com/office/drawing/2014/main" id="{6B3EC04E-D347-43E1-91FC-47AB0D302860}"/>
                </a:ext>
              </a:extLst>
            </p:cNvPr>
            <p:cNvSpPr/>
            <p:nvPr/>
          </p:nvSpPr>
          <p:spPr>
            <a:xfrm>
              <a:off x="2854911" y="4406912"/>
              <a:ext cx="3068776" cy="263315"/>
            </a:xfrm>
            <a:prstGeom prst="roundRect">
              <a:avLst>
                <a:gd name="adj" fmla="val 46372"/>
              </a:avLst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5" name="Rectangle 234">
              <a:extLst>
                <a:ext uri="{FF2B5EF4-FFF2-40B4-BE49-F238E27FC236}">
                  <a16:creationId xmlns:a16="http://schemas.microsoft.com/office/drawing/2014/main" id="{AB367D37-6055-43B3-8E70-93338B16A862}"/>
                </a:ext>
              </a:extLst>
            </p:cNvPr>
            <p:cNvSpPr/>
            <p:nvPr/>
          </p:nvSpPr>
          <p:spPr>
            <a:xfrm>
              <a:off x="3031892" y="4388132"/>
              <a:ext cx="2720264" cy="271127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smtClean="0">
                  <a:solidFill>
                    <a:schemeClr val="bg1"/>
                  </a:solidFill>
                  <a:effectLst>
                    <a:glow rad="101600">
                      <a:schemeClr val="tx1">
                        <a:alpha val="40000"/>
                      </a:schemeClr>
                    </a:glow>
                  </a:effectLst>
                  <a:latin typeface="Meiryo UI" panose="020B0604030504040204" pitchFamily="34" charset="-128"/>
                  <a:ea typeface="Meiryo UI" panose="020B0604030504040204" pitchFamily="34" charset="-128"/>
                </a:rPr>
                <a:t>Camera line</a:t>
              </a:r>
              <a:endParaRPr lang="en-US" sz="1200" b="1" dirty="0">
                <a:solidFill>
                  <a:schemeClr val="bg1"/>
                </a:solidFill>
                <a:effectLst>
                  <a:glow rad="101600">
                    <a:schemeClr val="tx1">
                      <a:alpha val="40000"/>
                    </a:schemeClr>
                  </a:glow>
                </a:effectLst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236" name="Group 235"/>
          <p:cNvGrpSpPr/>
          <p:nvPr/>
        </p:nvGrpSpPr>
        <p:grpSpPr>
          <a:xfrm>
            <a:off x="4558828" y="2113290"/>
            <a:ext cx="1388650" cy="1026057"/>
            <a:chOff x="11232" y="2480838"/>
            <a:chExt cx="1388650" cy="1359355"/>
          </a:xfrm>
        </p:grpSpPr>
        <p:sp>
          <p:nvSpPr>
            <p:cNvPr id="237" name="Rectangle 236"/>
            <p:cNvSpPr/>
            <p:nvPr/>
          </p:nvSpPr>
          <p:spPr>
            <a:xfrm>
              <a:off x="11232" y="2480838"/>
              <a:ext cx="1377418" cy="1359355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238" name="Rectangle 237"/>
            <p:cNvSpPr/>
            <p:nvPr/>
          </p:nvSpPr>
          <p:spPr>
            <a:xfrm>
              <a:off x="39218" y="2503599"/>
              <a:ext cx="1349432" cy="230975"/>
            </a:xfrm>
            <a:prstGeom prst="rect">
              <a:avLst/>
            </a:prstGeom>
            <a:solidFill>
              <a:srgbClr val="0000FF"/>
            </a:solidFill>
            <a:ln w="3175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GB" sz="900" b="1" smtClean="0">
                  <a:solidFill>
                    <a:schemeClr val="bg1"/>
                  </a:solidFill>
                </a:rPr>
                <a:t>Assemble 1</a:t>
              </a:r>
              <a:endParaRPr lang="en-GB" sz="900" b="1" dirty="0">
                <a:solidFill>
                  <a:schemeClr val="bg1"/>
                </a:solidFill>
              </a:endParaRPr>
            </a:p>
          </p:txBody>
        </p:sp>
        <p:sp>
          <p:nvSpPr>
            <p:cNvPr id="239" name="Rectangle 238">
              <a:extLst>
                <a:ext uri="{FF2B5EF4-FFF2-40B4-BE49-F238E27FC236}">
                  <a16:creationId xmlns:a16="http://schemas.microsoft.com/office/drawing/2014/main" id="{4087E94B-7F70-40B4-93F8-B022C257647A}"/>
                </a:ext>
              </a:extLst>
            </p:cNvPr>
            <p:cNvSpPr/>
            <p:nvPr/>
          </p:nvSpPr>
          <p:spPr>
            <a:xfrm>
              <a:off x="41056" y="2709200"/>
              <a:ext cx="1358826" cy="56125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900" b="1" smtClean="0">
                  <a:solidFill>
                    <a:prstClr val="black"/>
                  </a:solidFill>
                </a:rPr>
                <a:t>Make pass bit to verify at FA</a:t>
              </a:r>
              <a:endParaRPr lang="en-GB" sz="900" smtClean="0">
                <a:solidFill>
                  <a:prstClr val="black"/>
                </a:solidFill>
              </a:endParaRPr>
            </a:p>
          </p:txBody>
        </p:sp>
      </p:grpSp>
      <p:cxnSp>
        <p:nvCxnSpPr>
          <p:cNvPr id="240" name="Straight Arrow Connector 239"/>
          <p:cNvCxnSpPr>
            <a:cxnSpLocks/>
          </p:cNvCxnSpPr>
          <p:nvPr/>
        </p:nvCxnSpPr>
        <p:spPr>
          <a:xfrm>
            <a:off x="4815316" y="1633841"/>
            <a:ext cx="0" cy="310765"/>
          </a:xfrm>
          <a:prstGeom prst="straightConnector1">
            <a:avLst/>
          </a:prstGeom>
          <a:ln w="22225"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Arrow Connector 240"/>
          <p:cNvCxnSpPr>
            <a:cxnSpLocks/>
          </p:cNvCxnSpPr>
          <p:nvPr/>
        </p:nvCxnSpPr>
        <p:spPr>
          <a:xfrm>
            <a:off x="4814441" y="1911829"/>
            <a:ext cx="0" cy="207601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Rectangle 241"/>
          <p:cNvSpPr/>
          <p:nvPr/>
        </p:nvSpPr>
        <p:spPr>
          <a:xfrm>
            <a:off x="461" y="6379790"/>
            <a:ext cx="9118601" cy="45733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1400" b="1" dirty="0">
                <a:solidFill>
                  <a:schemeClr val="tx1"/>
                </a:solidFill>
              </a:rPr>
              <a:t>Note: New model FY24 request ITS add items confirm Main PCB &amp; Power PCB check FCT OK or NG at </a:t>
            </a:r>
            <a:r>
              <a:rPr lang="en-US" sz="1400" b="1">
                <a:solidFill>
                  <a:schemeClr val="tx1"/>
                </a:solidFill>
              </a:rPr>
              <a:t>Assemble </a:t>
            </a:r>
            <a:r>
              <a:rPr lang="en-US" sz="1400" b="1" smtClean="0">
                <a:solidFill>
                  <a:schemeClr val="tx1"/>
                </a:solidFill>
              </a:rPr>
              <a:t>by </a:t>
            </a:r>
            <a:r>
              <a:rPr lang="en-US" sz="1400" b="1" dirty="0">
                <a:solidFill>
                  <a:schemeClr val="tx1"/>
                </a:solidFill>
              </a:rPr>
              <a:t>Scan QR code on PCB</a:t>
            </a:r>
          </a:p>
        </p:txBody>
      </p:sp>
      <p:grpSp>
        <p:nvGrpSpPr>
          <p:cNvPr id="243" name="Group 242"/>
          <p:cNvGrpSpPr/>
          <p:nvPr/>
        </p:nvGrpSpPr>
        <p:grpSpPr>
          <a:xfrm>
            <a:off x="2653519" y="1931473"/>
            <a:ext cx="352407" cy="168788"/>
            <a:chOff x="5498984" y="4906849"/>
            <a:chExt cx="287931" cy="557354"/>
          </a:xfrm>
        </p:grpSpPr>
        <p:grpSp>
          <p:nvGrpSpPr>
            <p:cNvPr id="244" name="Group 243"/>
            <p:cNvGrpSpPr/>
            <p:nvPr/>
          </p:nvGrpSpPr>
          <p:grpSpPr>
            <a:xfrm flipH="1">
              <a:off x="5498984" y="5104267"/>
              <a:ext cx="287931" cy="359936"/>
              <a:chOff x="4580308" y="2649161"/>
              <a:chExt cx="262099" cy="1453938"/>
            </a:xfrm>
          </p:grpSpPr>
          <p:cxnSp>
            <p:nvCxnSpPr>
              <p:cNvPr id="246" name="Straight Arrow Connector 245"/>
              <p:cNvCxnSpPr>
                <a:cxnSpLocks/>
              </p:cNvCxnSpPr>
              <p:nvPr/>
            </p:nvCxnSpPr>
            <p:spPr>
              <a:xfrm>
                <a:off x="4580308" y="2649161"/>
                <a:ext cx="0" cy="1453938"/>
              </a:xfrm>
              <a:prstGeom prst="straightConnector1">
                <a:avLst/>
              </a:prstGeom>
              <a:ln>
                <a:solidFill>
                  <a:srgbClr val="0000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Straight Connector 246"/>
              <p:cNvCxnSpPr/>
              <p:nvPr/>
            </p:nvCxnSpPr>
            <p:spPr>
              <a:xfrm flipV="1">
                <a:off x="4581299" y="2657103"/>
                <a:ext cx="261108" cy="96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45" name="Straight Connector 244"/>
            <p:cNvCxnSpPr/>
            <p:nvPr/>
          </p:nvCxnSpPr>
          <p:spPr>
            <a:xfrm>
              <a:off x="5501539" y="4906849"/>
              <a:ext cx="0" cy="196213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8" name="Group 247"/>
          <p:cNvGrpSpPr/>
          <p:nvPr/>
        </p:nvGrpSpPr>
        <p:grpSpPr>
          <a:xfrm>
            <a:off x="1632786" y="1948870"/>
            <a:ext cx="352407" cy="168788"/>
            <a:chOff x="5498984" y="4906849"/>
            <a:chExt cx="287931" cy="557354"/>
          </a:xfrm>
        </p:grpSpPr>
        <p:grpSp>
          <p:nvGrpSpPr>
            <p:cNvPr id="249" name="Group 248"/>
            <p:cNvGrpSpPr/>
            <p:nvPr/>
          </p:nvGrpSpPr>
          <p:grpSpPr>
            <a:xfrm flipH="1">
              <a:off x="5498984" y="5104267"/>
              <a:ext cx="287931" cy="359936"/>
              <a:chOff x="4580308" y="2649161"/>
              <a:chExt cx="262099" cy="1453938"/>
            </a:xfrm>
          </p:grpSpPr>
          <p:cxnSp>
            <p:nvCxnSpPr>
              <p:cNvPr id="251" name="Straight Arrow Connector 250"/>
              <p:cNvCxnSpPr>
                <a:cxnSpLocks/>
              </p:cNvCxnSpPr>
              <p:nvPr/>
            </p:nvCxnSpPr>
            <p:spPr>
              <a:xfrm>
                <a:off x="4580308" y="2649161"/>
                <a:ext cx="0" cy="1453938"/>
              </a:xfrm>
              <a:prstGeom prst="straightConnector1">
                <a:avLst/>
              </a:prstGeom>
              <a:ln>
                <a:solidFill>
                  <a:srgbClr val="0000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" name="Straight Connector 251"/>
              <p:cNvCxnSpPr/>
              <p:nvPr/>
            </p:nvCxnSpPr>
            <p:spPr>
              <a:xfrm flipV="1">
                <a:off x="4581299" y="2657103"/>
                <a:ext cx="261108" cy="96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50" name="Straight Connector 249"/>
            <p:cNvCxnSpPr/>
            <p:nvPr/>
          </p:nvCxnSpPr>
          <p:spPr>
            <a:xfrm>
              <a:off x="5501539" y="4906849"/>
              <a:ext cx="0" cy="196213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3" name="Group 252"/>
          <p:cNvGrpSpPr/>
          <p:nvPr/>
        </p:nvGrpSpPr>
        <p:grpSpPr>
          <a:xfrm>
            <a:off x="910415" y="2099364"/>
            <a:ext cx="761355" cy="1023284"/>
            <a:chOff x="11232" y="2480838"/>
            <a:chExt cx="1388650" cy="1054160"/>
          </a:xfrm>
        </p:grpSpPr>
        <p:sp>
          <p:nvSpPr>
            <p:cNvPr id="254" name="Rectangle 253"/>
            <p:cNvSpPr/>
            <p:nvPr/>
          </p:nvSpPr>
          <p:spPr>
            <a:xfrm>
              <a:off x="11232" y="2480838"/>
              <a:ext cx="1377417" cy="1054160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255" name="Rectangle 254"/>
            <p:cNvSpPr/>
            <p:nvPr/>
          </p:nvSpPr>
          <p:spPr>
            <a:xfrm>
              <a:off x="30905" y="2503599"/>
              <a:ext cx="1349432" cy="149525"/>
            </a:xfrm>
            <a:prstGeom prst="rect">
              <a:avLst/>
            </a:prstGeom>
            <a:solidFill>
              <a:srgbClr val="0000FF"/>
            </a:solidFill>
            <a:ln w="3175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GB" sz="800" b="1" smtClean="0">
                  <a:solidFill>
                    <a:schemeClr val="bg1"/>
                  </a:solidFill>
                </a:rPr>
                <a:t>SMT Process</a:t>
              </a:r>
              <a:endParaRPr lang="en-GB" sz="800" b="1" dirty="0">
                <a:solidFill>
                  <a:schemeClr val="bg1"/>
                </a:solidFill>
              </a:endParaRPr>
            </a:p>
          </p:txBody>
        </p:sp>
        <p:sp>
          <p:nvSpPr>
            <p:cNvPr id="256" name="Rectangle 255">
              <a:extLst>
                <a:ext uri="{FF2B5EF4-FFF2-40B4-BE49-F238E27FC236}">
                  <a16:creationId xmlns:a16="http://schemas.microsoft.com/office/drawing/2014/main" id="{4087E94B-7F70-40B4-93F8-B022C257647A}"/>
                </a:ext>
              </a:extLst>
            </p:cNvPr>
            <p:cNvSpPr/>
            <p:nvPr/>
          </p:nvSpPr>
          <p:spPr>
            <a:xfrm>
              <a:off x="41056" y="2615115"/>
              <a:ext cx="1358826" cy="56125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GB" sz="800" b="1">
                  <a:solidFill>
                    <a:prstClr val="black"/>
                  </a:solidFill>
                </a:rPr>
                <a:t>Make log file by scan</a:t>
              </a:r>
              <a:r>
                <a:rPr lang="en-GB" sz="800">
                  <a:solidFill>
                    <a:prstClr val="black"/>
                  </a:solidFill>
                </a:rPr>
                <a:t>: code PCB</a:t>
              </a:r>
            </a:p>
          </p:txBody>
        </p:sp>
      </p:grpSp>
      <p:cxnSp>
        <p:nvCxnSpPr>
          <p:cNvPr id="257" name="Straight Arrow Connector 256"/>
          <p:cNvCxnSpPr>
            <a:cxnSpLocks/>
          </p:cNvCxnSpPr>
          <p:nvPr/>
        </p:nvCxnSpPr>
        <p:spPr>
          <a:xfrm>
            <a:off x="1122089" y="1663500"/>
            <a:ext cx="0" cy="310765"/>
          </a:xfrm>
          <a:prstGeom prst="straightConnector1">
            <a:avLst/>
          </a:prstGeom>
          <a:ln w="22225"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8" name="Group 257"/>
          <p:cNvGrpSpPr/>
          <p:nvPr/>
        </p:nvGrpSpPr>
        <p:grpSpPr>
          <a:xfrm>
            <a:off x="1120943" y="1965528"/>
            <a:ext cx="352407" cy="168788"/>
            <a:chOff x="5498984" y="4906849"/>
            <a:chExt cx="287931" cy="557354"/>
          </a:xfrm>
        </p:grpSpPr>
        <p:grpSp>
          <p:nvGrpSpPr>
            <p:cNvPr id="259" name="Group 258"/>
            <p:cNvGrpSpPr/>
            <p:nvPr/>
          </p:nvGrpSpPr>
          <p:grpSpPr>
            <a:xfrm flipH="1">
              <a:off x="5498984" y="5104267"/>
              <a:ext cx="287931" cy="359936"/>
              <a:chOff x="4580308" y="2649161"/>
              <a:chExt cx="262099" cy="1453938"/>
            </a:xfrm>
          </p:grpSpPr>
          <p:cxnSp>
            <p:nvCxnSpPr>
              <p:cNvPr id="261" name="Straight Arrow Connector 260"/>
              <p:cNvCxnSpPr>
                <a:cxnSpLocks/>
              </p:cNvCxnSpPr>
              <p:nvPr/>
            </p:nvCxnSpPr>
            <p:spPr>
              <a:xfrm>
                <a:off x="4580308" y="2649161"/>
                <a:ext cx="0" cy="1453938"/>
              </a:xfrm>
              <a:prstGeom prst="straightConnector1">
                <a:avLst/>
              </a:prstGeom>
              <a:ln>
                <a:solidFill>
                  <a:srgbClr val="0000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2" name="Straight Connector 261"/>
              <p:cNvCxnSpPr/>
              <p:nvPr/>
            </p:nvCxnSpPr>
            <p:spPr>
              <a:xfrm flipV="1">
                <a:off x="4581299" y="2657103"/>
                <a:ext cx="261108" cy="96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60" name="Straight Connector 259"/>
            <p:cNvCxnSpPr/>
            <p:nvPr/>
          </p:nvCxnSpPr>
          <p:spPr>
            <a:xfrm>
              <a:off x="5501539" y="4906849"/>
              <a:ext cx="0" cy="196213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3" name="Group 262"/>
          <p:cNvGrpSpPr/>
          <p:nvPr/>
        </p:nvGrpSpPr>
        <p:grpSpPr>
          <a:xfrm>
            <a:off x="2176563" y="4685639"/>
            <a:ext cx="577156" cy="262458"/>
            <a:chOff x="5498984" y="4906849"/>
            <a:chExt cx="287931" cy="557354"/>
          </a:xfrm>
        </p:grpSpPr>
        <p:grpSp>
          <p:nvGrpSpPr>
            <p:cNvPr id="264" name="Group 263"/>
            <p:cNvGrpSpPr/>
            <p:nvPr/>
          </p:nvGrpSpPr>
          <p:grpSpPr>
            <a:xfrm flipH="1">
              <a:off x="5498984" y="5104267"/>
              <a:ext cx="287931" cy="359936"/>
              <a:chOff x="4580308" y="2649161"/>
              <a:chExt cx="262099" cy="1453938"/>
            </a:xfrm>
          </p:grpSpPr>
          <p:cxnSp>
            <p:nvCxnSpPr>
              <p:cNvPr id="266" name="Straight Arrow Connector 265"/>
              <p:cNvCxnSpPr>
                <a:cxnSpLocks/>
              </p:cNvCxnSpPr>
              <p:nvPr/>
            </p:nvCxnSpPr>
            <p:spPr>
              <a:xfrm>
                <a:off x="4580308" y="2649161"/>
                <a:ext cx="0" cy="1453938"/>
              </a:xfrm>
              <a:prstGeom prst="straightConnector1">
                <a:avLst/>
              </a:prstGeom>
              <a:ln>
                <a:solidFill>
                  <a:srgbClr val="0000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" name="Straight Connector 266"/>
              <p:cNvCxnSpPr/>
              <p:nvPr/>
            </p:nvCxnSpPr>
            <p:spPr>
              <a:xfrm flipV="1">
                <a:off x="4581299" y="2657103"/>
                <a:ext cx="261108" cy="96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65" name="Straight Connector 264"/>
            <p:cNvCxnSpPr/>
            <p:nvPr/>
          </p:nvCxnSpPr>
          <p:spPr>
            <a:xfrm>
              <a:off x="5501539" y="4906849"/>
              <a:ext cx="0" cy="196213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8" name="Group 267"/>
          <p:cNvGrpSpPr/>
          <p:nvPr/>
        </p:nvGrpSpPr>
        <p:grpSpPr>
          <a:xfrm>
            <a:off x="1245364" y="4712521"/>
            <a:ext cx="577156" cy="262458"/>
            <a:chOff x="5498984" y="4906849"/>
            <a:chExt cx="287931" cy="557354"/>
          </a:xfrm>
        </p:grpSpPr>
        <p:grpSp>
          <p:nvGrpSpPr>
            <p:cNvPr id="269" name="Group 268"/>
            <p:cNvGrpSpPr/>
            <p:nvPr/>
          </p:nvGrpSpPr>
          <p:grpSpPr>
            <a:xfrm flipH="1">
              <a:off x="5498984" y="5104267"/>
              <a:ext cx="287931" cy="359936"/>
              <a:chOff x="4580308" y="2649161"/>
              <a:chExt cx="262099" cy="1453938"/>
            </a:xfrm>
          </p:grpSpPr>
          <p:cxnSp>
            <p:nvCxnSpPr>
              <p:cNvPr id="271" name="Straight Arrow Connector 270"/>
              <p:cNvCxnSpPr>
                <a:cxnSpLocks/>
              </p:cNvCxnSpPr>
              <p:nvPr/>
            </p:nvCxnSpPr>
            <p:spPr>
              <a:xfrm>
                <a:off x="4580308" y="2649161"/>
                <a:ext cx="0" cy="1453938"/>
              </a:xfrm>
              <a:prstGeom prst="straightConnector1">
                <a:avLst/>
              </a:prstGeom>
              <a:ln>
                <a:solidFill>
                  <a:srgbClr val="0000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Straight Connector 271"/>
              <p:cNvCxnSpPr/>
              <p:nvPr/>
            </p:nvCxnSpPr>
            <p:spPr>
              <a:xfrm flipV="1">
                <a:off x="4581299" y="2657103"/>
                <a:ext cx="261108" cy="96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70" name="Straight Connector 269"/>
            <p:cNvCxnSpPr/>
            <p:nvPr/>
          </p:nvCxnSpPr>
          <p:spPr>
            <a:xfrm>
              <a:off x="5501539" y="4906849"/>
              <a:ext cx="0" cy="196213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3" name="Straight Arrow Connector 272"/>
          <p:cNvCxnSpPr>
            <a:cxnSpLocks/>
          </p:cNvCxnSpPr>
          <p:nvPr/>
        </p:nvCxnSpPr>
        <p:spPr>
          <a:xfrm flipH="1">
            <a:off x="805480" y="4419208"/>
            <a:ext cx="2441" cy="274262"/>
          </a:xfrm>
          <a:prstGeom prst="straightConnector1">
            <a:avLst/>
          </a:prstGeom>
          <a:ln w="22225"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4" name="Group 273"/>
          <p:cNvGrpSpPr/>
          <p:nvPr/>
        </p:nvGrpSpPr>
        <p:grpSpPr>
          <a:xfrm>
            <a:off x="805229" y="4703518"/>
            <a:ext cx="377999" cy="262458"/>
            <a:chOff x="5498984" y="4906849"/>
            <a:chExt cx="287931" cy="557354"/>
          </a:xfrm>
        </p:grpSpPr>
        <p:grpSp>
          <p:nvGrpSpPr>
            <p:cNvPr id="275" name="Group 274"/>
            <p:cNvGrpSpPr/>
            <p:nvPr/>
          </p:nvGrpSpPr>
          <p:grpSpPr>
            <a:xfrm flipH="1">
              <a:off x="5498984" y="5104267"/>
              <a:ext cx="287931" cy="359936"/>
              <a:chOff x="4580308" y="2649161"/>
              <a:chExt cx="262099" cy="1453938"/>
            </a:xfrm>
          </p:grpSpPr>
          <p:cxnSp>
            <p:nvCxnSpPr>
              <p:cNvPr id="277" name="Straight Arrow Connector 276"/>
              <p:cNvCxnSpPr>
                <a:cxnSpLocks/>
              </p:cNvCxnSpPr>
              <p:nvPr/>
            </p:nvCxnSpPr>
            <p:spPr>
              <a:xfrm>
                <a:off x="4580308" y="2649161"/>
                <a:ext cx="0" cy="1453938"/>
              </a:xfrm>
              <a:prstGeom prst="straightConnector1">
                <a:avLst/>
              </a:prstGeom>
              <a:ln>
                <a:solidFill>
                  <a:srgbClr val="0000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8" name="Straight Connector 277"/>
              <p:cNvCxnSpPr/>
              <p:nvPr/>
            </p:nvCxnSpPr>
            <p:spPr>
              <a:xfrm flipV="1">
                <a:off x="4581299" y="2657103"/>
                <a:ext cx="261108" cy="96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76" name="Straight Connector 275"/>
            <p:cNvCxnSpPr/>
            <p:nvPr/>
          </p:nvCxnSpPr>
          <p:spPr>
            <a:xfrm>
              <a:off x="5501539" y="4906849"/>
              <a:ext cx="0" cy="196213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9" name="Group 278"/>
          <p:cNvGrpSpPr/>
          <p:nvPr/>
        </p:nvGrpSpPr>
        <p:grpSpPr>
          <a:xfrm>
            <a:off x="895142" y="4964555"/>
            <a:ext cx="801080" cy="1210891"/>
            <a:chOff x="11232" y="2480838"/>
            <a:chExt cx="1388650" cy="1054160"/>
          </a:xfrm>
        </p:grpSpPr>
        <p:sp>
          <p:nvSpPr>
            <p:cNvPr id="280" name="Rectangle 279"/>
            <p:cNvSpPr/>
            <p:nvPr/>
          </p:nvSpPr>
          <p:spPr>
            <a:xfrm>
              <a:off x="11232" y="2480838"/>
              <a:ext cx="1377417" cy="1054160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281" name="Rectangle 280"/>
            <p:cNvSpPr/>
            <p:nvPr/>
          </p:nvSpPr>
          <p:spPr>
            <a:xfrm>
              <a:off x="30905" y="2503599"/>
              <a:ext cx="1349432" cy="149525"/>
            </a:xfrm>
            <a:prstGeom prst="rect">
              <a:avLst/>
            </a:prstGeom>
            <a:solidFill>
              <a:srgbClr val="0000FF"/>
            </a:solidFill>
            <a:ln w="3175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GB" sz="800" b="1" smtClean="0">
                  <a:solidFill>
                    <a:schemeClr val="bg1"/>
                  </a:solidFill>
                </a:rPr>
                <a:t>SMT Process</a:t>
              </a:r>
              <a:endParaRPr lang="en-GB" sz="800" b="1" dirty="0">
                <a:solidFill>
                  <a:schemeClr val="bg1"/>
                </a:solidFill>
              </a:endParaRPr>
            </a:p>
          </p:txBody>
        </p:sp>
        <p:sp>
          <p:nvSpPr>
            <p:cNvPr id="282" name="Rectangle 281">
              <a:extLst>
                <a:ext uri="{FF2B5EF4-FFF2-40B4-BE49-F238E27FC236}">
                  <a16:creationId xmlns:a16="http://schemas.microsoft.com/office/drawing/2014/main" id="{4087E94B-7F70-40B4-93F8-B022C257647A}"/>
                </a:ext>
              </a:extLst>
            </p:cNvPr>
            <p:cNvSpPr/>
            <p:nvPr/>
          </p:nvSpPr>
          <p:spPr>
            <a:xfrm>
              <a:off x="41056" y="2615115"/>
              <a:ext cx="1358826" cy="56125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GB" sz="800" b="1">
                  <a:solidFill>
                    <a:prstClr val="black"/>
                  </a:solidFill>
                </a:rPr>
                <a:t>Make log file by scan</a:t>
              </a:r>
              <a:r>
                <a:rPr lang="en-GB" sz="800">
                  <a:solidFill>
                    <a:prstClr val="black"/>
                  </a:solidFill>
                </a:rPr>
                <a:t>: code PCB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67232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四角形: 角を丸くする 22">
            <a:extLst>
              <a:ext uri="{FF2B5EF4-FFF2-40B4-BE49-F238E27FC236}">
                <a16:creationId xmlns:a16="http://schemas.microsoft.com/office/drawing/2014/main" id="{A6EFDEB8-FC43-4235-A9E5-D16F777EBB4A}"/>
              </a:ext>
            </a:extLst>
          </p:cNvPr>
          <p:cNvSpPr/>
          <p:nvPr/>
        </p:nvSpPr>
        <p:spPr>
          <a:xfrm>
            <a:off x="33774" y="3829814"/>
            <a:ext cx="8992092" cy="2728849"/>
          </a:xfrm>
          <a:prstGeom prst="roundRect">
            <a:avLst>
              <a:gd name="adj" fmla="val 180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defRPr/>
            </a:pPr>
            <a:endParaRPr kumimoji="1" lang="ja-JP" altLang="en-US" dirty="0">
              <a:solidFill>
                <a:srgbClr val="FF0000"/>
              </a:solidFill>
              <a:ea typeface="MS PGothic" panose="020B0600070205080204" pitchFamily="34" charset="-128"/>
            </a:endParaRPr>
          </a:p>
        </p:txBody>
      </p:sp>
      <p:cxnSp>
        <p:nvCxnSpPr>
          <p:cNvPr id="692" name="Straight Arrow Connector 691"/>
          <p:cNvCxnSpPr>
            <a:endCxn id="584" idx="1"/>
          </p:cNvCxnSpPr>
          <p:nvPr/>
        </p:nvCxnSpPr>
        <p:spPr>
          <a:xfrm flipV="1">
            <a:off x="593478" y="4707002"/>
            <a:ext cx="5581055" cy="6987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2" name="四角形: 角を丸くする 22">
            <a:extLst>
              <a:ext uri="{FF2B5EF4-FFF2-40B4-BE49-F238E27FC236}">
                <a16:creationId xmlns:a16="http://schemas.microsoft.com/office/drawing/2014/main" id="{A6EFDEB8-FC43-4235-A9E5-D16F777EBB4A}"/>
              </a:ext>
            </a:extLst>
          </p:cNvPr>
          <p:cNvSpPr/>
          <p:nvPr/>
        </p:nvSpPr>
        <p:spPr>
          <a:xfrm>
            <a:off x="5182" y="863115"/>
            <a:ext cx="3158264" cy="2514720"/>
          </a:xfrm>
          <a:prstGeom prst="roundRect">
            <a:avLst>
              <a:gd name="adj" fmla="val 180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defRPr/>
            </a:pPr>
            <a:endParaRPr kumimoji="1" lang="ja-JP" altLang="en-US" dirty="0">
              <a:solidFill>
                <a:srgbClr val="FF0000"/>
              </a:solidFill>
              <a:ea typeface="MS PGothic" panose="020B0600070205080204" pitchFamily="34" charset="-128"/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4A72047C-06B5-461C-B1F7-21A99E480E5D}"/>
              </a:ext>
            </a:extLst>
          </p:cNvPr>
          <p:cNvSpPr txBox="1"/>
          <p:nvPr/>
        </p:nvSpPr>
        <p:spPr>
          <a:xfrm>
            <a:off x="0" y="-28005"/>
            <a:ext cx="9144000" cy="461665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smtClean="0">
                <a:solidFill>
                  <a:schemeClr val="bg1"/>
                </a:solidFill>
              </a:rPr>
              <a:t>PSNV - DP </a:t>
            </a:r>
            <a:r>
              <a:rPr lang="en-US" sz="2400" b="1">
                <a:solidFill>
                  <a:schemeClr val="bg1"/>
                </a:solidFill>
              </a:rPr>
              <a:t>TRACEABLITY SYSTEM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81" name="TextBox 180"/>
          <p:cNvSpPr txBox="1"/>
          <p:nvPr/>
        </p:nvSpPr>
        <p:spPr>
          <a:xfrm>
            <a:off x="8787593" y="33172"/>
            <a:ext cx="271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chemeClr val="bg1"/>
                </a:solidFill>
              </a:rPr>
              <a:t>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27" name="Rectangle 326"/>
          <p:cNvSpPr/>
          <p:nvPr/>
        </p:nvSpPr>
        <p:spPr>
          <a:xfrm>
            <a:off x="-94411" y="-12781"/>
            <a:ext cx="1880162" cy="439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1"/>
                </a:solidFill>
              </a:rPr>
              <a:t>No.2: Line EW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446" name="Group 445"/>
          <p:cNvGrpSpPr/>
          <p:nvPr/>
        </p:nvGrpSpPr>
        <p:grpSpPr>
          <a:xfrm>
            <a:off x="909008" y="2514692"/>
            <a:ext cx="876743" cy="805143"/>
            <a:chOff x="11232" y="2480837"/>
            <a:chExt cx="1388650" cy="901416"/>
          </a:xfrm>
        </p:grpSpPr>
        <p:sp>
          <p:nvSpPr>
            <p:cNvPr id="441" name="Rectangle 440"/>
            <p:cNvSpPr/>
            <p:nvPr/>
          </p:nvSpPr>
          <p:spPr>
            <a:xfrm>
              <a:off x="11232" y="2480837"/>
              <a:ext cx="1377418" cy="901416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442" name="Rectangle 441"/>
            <p:cNvSpPr/>
            <p:nvPr/>
          </p:nvSpPr>
          <p:spPr>
            <a:xfrm>
              <a:off x="30905" y="2503599"/>
              <a:ext cx="1349432" cy="199701"/>
            </a:xfrm>
            <a:prstGeom prst="rect">
              <a:avLst/>
            </a:prstGeom>
            <a:solidFill>
              <a:srgbClr val="0000FF"/>
            </a:solidFill>
            <a:ln w="3175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GB" sz="800" b="1" smtClean="0">
                  <a:solidFill>
                    <a:schemeClr val="bg1"/>
                  </a:solidFill>
                </a:rPr>
                <a:t>FCT check</a:t>
              </a:r>
              <a:endParaRPr lang="en-GB" sz="800" b="1" dirty="0">
                <a:solidFill>
                  <a:schemeClr val="bg1"/>
                </a:solidFill>
              </a:endParaRPr>
            </a:p>
          </p:txBody>
        </p:sp>
        <p:sp>
          <p:nvSpPr>
            <p:cNvPr id="443" name="Rectangle 442">
              <a:extLst>
                <a:ext uri="{FF2B5EF4-FFF2-40B4-BE49-F238E27FC236}">
                  <a16:creationId xmlns:a16="http://schemas.microsoft.com/office/drawing/2014/main" id="{4087E94B-7F70-40B4-93F8-B022C257647A}"/>
                </a:ext>
              </a:extLst>
            </p:cNvPr>
            <p:cNvSpPr/>
            <p:nvPr/>
          </p:nvSpPr>
          <p:spPr>
            <a:xfrm>
              <a:off x="41056" y="2709198"/>
              <a:ext cx="1358826" cy="56125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800" b="1" smtClean="0">
                  <a:solidFill>
                    <a:prstClr val="black"/>
                  </a:solidFill>
                </a:rPr>
                <a:t>Make </a:t>
              </a:r>
              <a:r>
                <a:rPr lang="en-US" sz="800" b="1" dirty="0">
                  <a:solidFill>
                    <a:prstClr val="black"/>
                  </a:solidFill>
                </a:rPr>
                <a:t>Log file </a:t>
              </a:r>
              <a:r>
                <a:rPr lang="en-US" sz="800" b="1">
                  <a:solidFill>
                    <a:prstClr val="black"/>
                  </a:solidFill>
                </a:rPr>
                <a:t>by </a:t>
              </a:r>
              <a:r>
                <a:rPr lang="en-US" sz="800" b="1" smtClean="0">
                  <a:solidFill>
                    <a:prstClr val="black"/>
                  </a:solidFill>
                </a:rPr>
                <a:t>scan:</a:t>
              </a:r>
            </a:p>
            <a:p>
              <a:r>
                <a:rPr lang="en-GB" sz="800" smtClean="0">
                  <a:solidFill>
                    <a:prstClr val="black"/>
                  </a:solidFill>
                </a:rPr>
                <a:t>Scan Code PCB</a:t>
              </a: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71986" y="466477"/>
            <a:ext cx="7816356" cy="369332"/>
            <a:chOff x="71986" y="466477"/>
            <a:chExt cx="7816356" cy="369332"/>
          </a:xfrm>
        </p:grpSpPr>
        <p:sp>
          <p:nvSpPr>
            <p:cNvPr id="328" name="TextBox 327"/>
            <p:cNvSpPr txBox="1"/>
            <p:nvPr/>
          </p:nvSpPr>
          <p:spPr>
            <a:xfrm>
              <a:off x="71986" y="466477"/>
              <a:ext cx="77798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u="sng" smtClean="0"/>
                <a:t>DP CONTROL </a:t>
              </a:r>
              <a:r>
                <a:rPr lang="en-US" u="sng" dirty="0"/>
                <a:t>CONCEPT: </a:t>
              </a:r>
              <a:r>
                <a:rPr lang="en-US" dirty="0"/>
                <a:t>Traceability &amp; Weight check System :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498" name="TextBox 497"/>
            <p:cNvSpPr txBox="1"/>
            <p:nvPr/>
          </p:nvSpPr>
          <p:spPr>
            <a:xfrm>
              <a:off x="5765190" y="507491"/>
              <a:ext cx="21231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Traceability </a:t>
              </a:r>
            </a:p>
          </p:txBody>
        </p:sp>
        <p:cxnSp>
          <p:nvCxnSpPr>
            <p:cNvPr id="499" name="Straight Arrow Connector 498"/>
            <p:cNvCxnSpPr/>
            <p:nvPr/>
          </p:nvCxnSpPr>
          <p:spPr>
            <a:xfrm flipV="1">
              <a:off x="6787938" y="673495"/>
              <a:ext cx="473053" cy="638"/>
            </a:xfrm>
            <a:prstGeom prst="straightConnector1">
              <a:avLst/>
            </a:prstGeom>
            <a:ln w="22225">
              <a:solidFill>
                <a:srgbClr val="7030A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8" name="Group 337"/>
          <p:cNvGrpSpPr/>
          <p:nvPr/>
        </p:nvGrpSpPr>
        <p:grpSpPr>
          <a:xfrm>
            <a:off x="1960488" y="2517988"/>
            <a:ext cx="1256465" cy="790626"/>
            <a:chOff x="11232" y="2480838"/>
            <a:chExt cx="1556518" cy="885167"/>
          </a:xfrm>
        </p:grpSpPr>
        <p:sp>
          <p:nvSpPr>
            <p:cNvPr id="339" name="Rectangle 338"/>
            <p:cNvSpPr/>
            <p:nvPr/>
          </p:nvSpPr>
          <p:spPr>
            <a:xfrm>
              <a:off x="11232" y="2480838"/>
              <a:ext cx="1377418" cy="885167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340" name="Rectangle 339"/>
            <p:cNvSpPr/>
            <p:nvPr/>
          </p:nvSpPr>
          <p:spPr>
            <a:xfrm>
              <a:off x="30905" y="2501415"/>
              <a:ext cx="1349432" cy="192243"/>
            </a:xfrm>
            <a:prstGeom prst="rect">
              <a:avLst/>
            </a:prstGeom>
            <a:solidFill>
              <a:srgbClr val="0000FF"/>
            </a:solidFill>
            <a:ln w="3175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GB" sz="800" b="1" smtClean="0">
                  <a:solidFill>
                    <a:schemeClr val="bg1"/>
                  </a:solidFill>
                </a:rPr>
                <a:t>FCT check</a:t>
              </a:r>
              <a:endParaRPr lang="en-GB" sz="800" b="1" dirty="0">
                <a:solidFill>
                  <a:schemeClr val="bg1"/>
                </a:solidFill>
              </a:endParaRPr>
            </a:p>
          </p:txBody>
        </p:sp>
        <p:sp>
          <p:nvSpPr>
            <p:cNvPr id="341" name="Rectangle 340">
              <a:extLst>
                <a:ext uri="{FF2B5EF4-FFF2-40B4-BE49-F238E27FC236}">
                  <a16:creationId xmlns:a16="http://schemas.microsoft.com/office/drawing/2014/main" id="{4087E94B-7F70-40B4-93F8-B022C257647A}"/>
                </a:ext>
              </a:extLst>
            </p:cNvPr>
            <p:cNvSpPr/>
            <p:nvPr/>
          </p:nvSpPr>
          <p:spPr>
            <a:xfrm>
              <a:off x="41056" y="2671969"/>
              <a:ext cx="1526694" cy="61354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800" b="1" smtClean="0">
                  <a:solidFill>
                    <a:prstClr val="black"/>
                  </a:solidFill>
                </a:rPr>
                <a:t>Make </a:t>
              </a:r>
              <a:r>
                <a:rPr lang="en-US" sz="800" b="1" dirty="0">
                  <a:solidFill>
                    <a:prstClr val="black"/>
                  </a:solidFill>
                </a:rPr>
                <a:t>Log file </a:t>
              </a:r>
              <a:r>
                <a:rPr lang="en-US" sz="800" b="1">
                  <a:solidFill>
                    <a:prstClr val="black"/>
                  </a:solidFill>
                </a:rPr>
                <a:t>by </a:t>
              </a:r>
              <a:r>
                <a:rPr lang="en-US" sz="800" b="1" smtClean="0">
                  <a:solidFill>
                    <a:prstClr val="black"/>
                  </a:solidFill>
                </a:rPr>
                <a:t>scan:</a:t>
              </a:r>
            </a:p>
            <a:p>
              <a:r>
                <a:rPr lang="en-GB" sz="800" smtClean="0">
                  <a:solidFill>
                    <a:prstClr val="black"/>
                  </a:solidFill>
                </a:rPr>
                <a:t>Scan code PCB</a:t>
              </a:r>
            </a:p>
            <a:p>
              <a:r>
                <a:rPr lang="en-GB" sz="800" b="1" i="1">
                  <a:solidFill>
                    <a:srgbClr val="FF0000"/>
                  </a:solidFill>
                  <a:sym typeface="Wingdings" panose="05000000000000000000" pitchFamily="2" charset="2"/>
                </a:rPr>
                <a:t>(Verify log file </a:t>
              </a:r>
              <a:r>
                <a:rPr lang="en-GB" sz="800" b="1" i="1" smtClean="0">
                  <a:solidFill>
                    <a:srgbClr val="FF0000"/>
                  </a:solidFill>
                  <a:sym typeface="Wingdings" panose="05000000000000000000" pitchFamily="2" charset="2"/>
                </a:rPr>
                <a:t>function process</a:t>
              </a:r>
              <a:endParaRPr lang="en-US" sz="800" b="1" i="1">
                <a:solidFill>
                  <a:srgbClr val="FF0000"/>
                </a:solidFill>
                <a:sym typeface="Wingdings" panose="05000000000000000000" pitchFamily="2" charset="2"/>
              </a:endParaRPr>
            </a:p>
          </p:txBody>
        </p:sp>
      </p:grpSp>
      <p:sp>
        <p:nvSpPr>
          <p:cNvPr id="183" name="四角形: 角を丸くする 22">
            <a:extLst>
              <a:ext uri="{FF2B5EF4-FFF2-40B4-BE49-F238E27FC236}">
                <a16:creationId xmlns:a16="http://schemas.microsoft.com/office/drawing/2014/main" id="{A6EFDEB8-FC43-4235-A9E5-D16F777EBB4A}"/>
              </a:ext>
            </a:extLst>
          </p:cNvPr>
          <p:cNvSpPr/>
          <p:nvPr/>
        </p:nvSpPr>
        <p:spPr>
          <a:xfrm>
            <a:off x="3248243" y="855468"/>
            <a:ext cx="4064790" cy="2529570"/>
          </a:xfrm>
          <a:prstGeom prst="roundRect">
            <a:avLst>
              <a:gd name="adj" fmla="val 180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defRPr/>
            </a:pPr>
            <a:endParaRPr kumimoji="1" lang="ja-JP" altLang="en-US" dirty="0">
              <a:solidFill>
                <a:srgbClr val="FF0000"/>
              </a:solidFill>
              <a:ea typeface="MS PGothic" panose="020B0600070205080204" pitchFamily="34" charset="-128"/>
            </a:endParaRPr>
          </a:p>
        </p:txBody>
      </p:sp>
      <p:cxnSp>
        <p:nvCxnSpPr>
          <p:cNvPr id="184" name="Straight Arrow Connector 183"/>
          <p:cNvCxnSpPr>
            <a:stCxn id="188" idx="1"/>
          </p:cNvCxnSpPr>
          <p:nvPr/>
        </p:nvCxnSpPr>
        <p:spPr>
          <a:xfrm>
            <a:off x="3321766" y="1771939"/>
            <a:ext cx="3302838" cy="16516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5" name="Group 184">
            <a:extLst>
              <a:ext uri="{FF2B5EF4-FFF2-40B4-BE49-F238E27FC236}">
                <a16:creationId xmlns:a16="http://schemas.microsoft.com/office/drawing/2014/main" id="{C50A092A-14C4-442F-AA3D-29EDF7EAC069}"/>
              </a:ext>
            </a:extLst>
          </p:cNvPr>
          <p:cNvGrpSpPr/>
          <p:nvPr/>
        </p:nvGrpSpPr>
        <p:grpSpPr>
          <a:xfrm>
            <a:off x="3633983" y="870961"/>
            <a:ext cx="2643135" cy="215170"/>
            <a:chOff x="2854911" y="4395944"/>
            <a:chExt cx="3068776" cy="274283"/>
          </a:xfrm>
        </p:grpSpPr>
        <p:sp>
          <p:nvSpPr>
            <p:cNvPr id="186" name="Rectangle: Rounded Corners 63">
              <a:extLst>
                <a:ext uri="{FF2B5EF4-FFF2-40B4-BE49-F238E27FC236}">
                  <a16:creationId xmlns:a16="http://schemas.microsoft.com/office/drawing/2014/main" id="{6B3EC04E-D347-43E1-91FC-47AB0D302860}"/>
                </a:ext>
              </a:extLst>
            </p:cNvPr>
            <p:cNvSpPr/>
            <p:nvPr/>
          </p:nvSpPr>
          <p:spPr>
            <a:xfrm>
              <a:off x="2854911" y="4406912"/>
              <a:ext cx="3068776" cy="263315"/>
            </a:xfrm>
            <a:prstGeom prst="roundRect">
              <a:avLst>
                <a:gd name="adj" fmla="val 46372"/>
              </a:avLst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AB367D37-6055-43B3-8E70-93338B16A862}"/>
                </a:ext>
              </a:extLst>
            </p:cNvPr>
            <p:cNvSpPr/>
            <p:nvPr/>
          </p:nvSpPr>
          <p:spPr>
            <a:xfrm>
              <a:off x="3031893" y="4395944"/>
              <a:ext cx="2721676" cy="263315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smtClean="0">
                  <a:solidFill>
                    <a:schemeClr val="bg1"/>
                  </a:solidFill>
                  <a:effectLst>
                    <a:glow rad="101600">
                      <a:schemeClr val="tx1">
                        <a:alpha val="40000"/>
                      </a:schemeClr>
                    </a:glow>
                  </a:effectLst>
                  <a:latin typeface="Meiryo UI" panose="020B0604030504040204" pitchFamily="34" charset="-128"/>
                  <a:ea typeface="Meiryo UI" panose="020B0604030504040204" pitchFamily="34" charset="-128"/>
                </a:rPr>
                <a:t>Wireless line</a:t>
              </a:r>
              <a:endParaRPr lang="en-US" sz="1200" b="1" dirty="0">
                <a:solidFill>
                  <a:schemeClr val="bg1"/>
                </a:solidFill>
                <a:effectLst>
                  <a:glow rad="101600">
                    <a:schemeClr val="tx1">
                      <a:alpha val="40000"/>
                    </a:schemeClr>
                  </a:glow>
                </a:effectLst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sp>
        <p:nvSpPr>
          <p:cNvPr id="188" name="Rectangle 187"/>
          <p:cNvSpPr/>
          <p:nvPr/>
        </p:nvSpPr>
        <p:spPr>
          <a:xfrm>
            <a:off x="3321766" y="1476866"/>
            <a:ext cx="400211" cy="59014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Speech Bubble: Rectangle 11">
            <a:extLst>
              <a:ext uri="{FF2B5EF4-FFF2-40B4-BE49-F238E27FC236}">
                <a16:creationId xmlns:a16="http://schemas.microsoft.com/office/drawing/2014/main" id="{CC969F24-D4DE-4244-A77E-755689B451E9}"/>
              </a:ext>
            </a:extLst>
          </p:cNvPr>
          <p:cNvSpPr/>
          <p:nvPr/>
        </p:nvSpPr>
        <p:spPr>
          <a:xfrm>
            <a:off x="3321703" y="1237158"/>
            <a:ext cx="399101" cy="214944"/>
          </a:xfrm>
          <a:prstGeom prst="wedgeRectCallout">
            <a:avLst>
              <a:gd name="adj1" fmla="val -14293"/>
              <a:gd name="adj2" fmla="val -48698"/>
            </a:avLst>
          </a:prstGeom>
          <a:solidFill>
            <a:schemeClr val="bg1"/>
          </a:soli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SMT</a:t>
            </a:r>
            <a:endParaRPr lang="en-US" sz="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0" name="Rectangle 189"/>
          <p:cNvSpPr/>
          <p:nvPr/>
        </p:nvSpPr>
        <p:spPr>
          <a:xfrm>
            <a:off x="3343931" y="1539545"/>
            <a:ext cx="376873" cy="20888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QR code</a:t>
            </a:r>
            <a:endParaRPr lang="en-US" sz="6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91" name="Picture 2"/>
          <p:cNvPicPr>
            <a:picLocks noChangeAspect="1" noChangeArrowheads="1"/>
          </p:cNvPicPr>
          <p:nvPr/>
        </p:nvPicPr>
        <p:blipFill>
          <a:blip r:embed="rId2" cstate="email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42286" y="1774898"/>
            <a:ext cx="180164" cy="94624"/>
          </a:xfrm>
          <a:prstGeom prst="rect">
            <a:avLst/>
          </a:prstGeom>
          <a:solidFill>
            <a:srgbClr val="66FFFF"/>
          </a:solidFill>
          <a:ln>
            <a:noFill/>
          </a:ln>
          <a:effectLst/>
        </p:spPr>
      </p:pic>
      <p:sp>
        <p:nvSpPr>
          <p:cNvPr id="193" name="Rectangle 192"/>
          <p:cNvSpPr/>
          <p:nvPr/>
        </p:nvSpPr>
        <p:spPr>
          <a:xfrm>
            <a:off x="4105499" y="1476866"/>
            <a:ext cx="400211" cy="59014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Speech Bubble: Rectangle 11">
            <a:extLst>
              <a:ext uri="{FF2B5EF4-FFF2-40B4-BE49-F238E27FC236}">
                <a16:creationId xmlns:a16="http://schemas.microsoft.com/office/drawing/2014/main" id="{CC969F24-D4DE-4244-A77E-755689B451E9}"/>
              </a:ext>
            </a:extLst>
          </p:cNvPr>
          <p:cNvSpPr/>
          <p:nvPr/>
        </p:nvSpPr>
        <p:spPr>
          <a:xfrm>
            <a:off x="4105436" y="1237158"/>
            <a:ext cx="400274" cy="214944"/>
          </a:xfrm>
          <a:prstGeom prst="wedgeRectCallout">
            <a:avLst>
              <a:gd name="adj1" fmla="val -14293"/>
              <a:gd name="adj2" fmla="val -48698"/>
            </a:avLst>
          </a:prstGeom>
          <a:solidFill>
            <a:schemeClr val="bg1"/>
          </a:soli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DIP</a:t>
            </a:r>
            <a:endParaRPr lang="en-US" sz="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6" name="Rectangle 195"/>
          <p:cNvSpPr/>
          <p:nvPr/>
        </p:nvSpPr>
        <p:spPr>
          <a:xfrm>
            <a:off x="4120524" y="1531122"/>
            <a:ext cx="376873" cy="20888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Scan</a:t>
            </a:r>
            <a:endParaRPr lang="en-US" sz="6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98" name="Picture 2"/>
          <p:cNvPicPr>
            <a:picLocks noChangeAspect="1" noChangeArrowheads="1"/>
          </p:cNvPicPr>
          <p:nvPr/>
        </p:nvPicPr>
        <p:blipFill>
          <a:blip r:embed="rId2" cstate="email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225447" y="1776102"/>
            <a:ext cx="180164" cy="94624"/>
          </a:xfrm>
          <a:prstGeom prst="rect">
            <a:avLst/>
          </a:prstGeom>
          <a:solidFill>
            <a:srgbClr val="66FFFF"/>
          </a:solidFill>
          <a:ln>
            <a:noFill/>
          </a:ln>
          <a:effectLst/>
        </p:spPr>
      </p:pic>
      <p:sp>
        <p:nvSpPr>
          <p:cNvPr id="199" name="Rectangle 198"/>
          <p:cNvSpPr/>
          <p:nvPr/>
        </p:nvSpPr>
        <p:spPr>
          <a:xfrm>
            <a:off x="4748085" y="1476866"/>
            <a:ext cx="400211" cy="5901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Speech Bubble: Rectangle 11">
            <a:extLst>
              <a:ext uri="{FF2B5EF4-FFF2-40B4-BE49-F238E27FC236}">
                <a16:creationId xmlns:a16="http://schemas.microsoft.com/office/drawing/2014/main" id="{CC969F24-D4DE-4244-A77E-755689B451E9}"/>
              </a:ext>
            </a:extLst>
          </p:cNvPr>
          <p:cNvSpPr/>
          <p:nvPr/>
        </p:nvSpPr>
        <p:spPr>
          <a:xfrm>
            <a:off x="4748022" y="1237158"/>
            <a:ext cx="872164" cy="214944"/>
          </a:xfrm>
          <a:prstGeom prst="wedgeRectCallout">
            <a:avLst>
              <a:gd name="adj1" fmla="val -14293"/>
              <a:gd name="adj2" fmla="val -48698"/>
            </a:avLst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FCT</a:t>
            </a:r>
            <a:endParaRPr lang="en-US" sz="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5" name="Rectangle 204"/>
          <p:cNvSpPr/>
          <p:nvPr/>
        </p:nvSpPr>
        <p:spPr>
          <a:xfrm>
            <a:off x="4763110" y="1531122"/>
            <a:ext cx="376873" cy="20888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FCT 1</a:t>
            </a:r>
            <a:endParaRPr lang="en-US" sz="6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6" name="Picture 2"/>
          <p:cNvPicPr>
            <a:picLocks noChangeAspect="1" noChangeArrowheads="1"/>
          </p:cNvPicPr>
          <p:nvPr/>
        </p:nvPicPr>
        <p:blipFill>
          <a:blip r:embed="rId2" cstate="email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868033" y="1776102"/>
            <a:ext cx="180164" cy="94624"/>
          </a:xfrm>
          <a:prstGeom prst="rect">
            <a:avLst/>
          </a:prstGeom>
          <a:solidFill>
            <a:srgbClr val="66FFFF"/>
          </a:solidFill>
          <a:ln>
            <a:noFill/>
          </a:ln>
          <a:effectLst/>
        </p:spPr>
      </p:pic>
      <p:sp>
        <p:nvSpPr>
          <p:cNvPr id="207" name="Rectangle 206"/>
          <p:cNvSpPr/>
          <p:nvPr/>
        </p:nvSpPr>
        <p:spPr>
          <a:xfrm>
            <a:off x="5214934" y="1476866"/>
            <a:ext cx="400211" cy="5901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Rectangle 207"/>
          <p:cNvSpPr/>
          <p:nvPr/>
        </p:nvSpPr>
        <p:spPr>
          <a:xfrm>
            <a:off x="5229959" y="1531122"/>
            <a:ext cx="376873" cy="20888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FCT 2</a:t>
            </a:r>
            <a:endParaRPr lang="en-US" sz="6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9" name="Picture 2"/>
          <p:cNvPicPr>
            <a:picLocks noChangeAspect="1" noChangeArrowheads="1"/>
          </p:cNvPicPr>
          <p:nvPr/>
        </p:nvPicPr>
        <p:blipFill>
          <a:blip r:embed="rId2" cstate="email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34882" y="1776102"/>
            <a:ext cx="180164" cy="946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</p:pic>
      <p:sp>
        <p:nvSpPr>
          <p:cNvPr id="210" name="Rectangle 209"/>
          <p:cNvSpPr/>
          <p:nvPr/>
        </p:nvSpPr>
        <p:spPr>
          <a:xfrm>
            <a:off x="5724880" y="1476866"/>
            <a:ext cx="400211" cy="590146"/>
          </a:xfrm>
          <a:prstGeom prst="rect">
            <a:avLst/>
          </a:prstGeom>
          <a:solidFill>
            <a:srgbClr val="CCFFFF"/>
          </a:solidFill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Speech Bubble: Rectangle 11">
            <a:extLst>
              <a:ext uri="{FF2B5EF4-FFF2-40B4-BE49-F238E27FC236}">
                <a16:creationId xmlns:a16="http://schemas.microsoft.com/office/drawing/2014/main" id="{CC969F24-D4DE-4244-A77E-755689B451E9}"/>
              </a:ext>
            </a:extLst>
          </p:cNvPr>
          <p:cNvSpPr/>
          <p:nvPr/>
        </p:nvSpPr>
        <p:spPr>
          <a:xfrm>
            <a:off x="5724816" y="1237158"/>
            <a:ext cx="863437" cy="214944"/>
          </a:xfrm>
          <a:prstGeom prst="wedgeRectCallout">
            <a:avLst>
              <a:gd name="adj1" fmla="val -14293"/>
              <a:gd name="adj2" fmla="val -48698"/>
            </a:avLst>
          </a:prstGeom>
          <a:solidFill>
            <a:srgbClr val="CCFFFF"/>
          </a:soli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</a:t>
            </a:r>
            <a:endParaRPr lang="en-US" sz="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7" name="Rectangle 236"/>
          <p:cNvSpPr/>
          <p:nvPr/>
        </p:nvSpPr>
        <p:spPr>
          <a:xfrm>
            <a:off x="5739905" y="1531122"/>
            <a:ext cx="376873" cy="20888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Assy </a:t>
            </a:r>
            <a:endParaRPr lang="en-US" sz="6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38" name="Picture 2"/>
          <p:cNvPicPr>
            <a:picLocks noChangeAspect="1" noChangeArrowheads="1"/>
          </p:cNvPicPr>
          <p:nvPr/>
        </p:nvPicPr>
        <p:blipFill>
          <a:blip r:embed="rId2" cstate="email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844828" y="1776102"/>
            <a:ext cx="180164" cy="94624"/>
          </a:xfrm>
          <a:prstGeom prst="rect">
            <a:avLst/>
          </a:prstGeom>
          <a:solidFill>
            <a:srgbClr val="66FFFF"/>
          </a:solidFill>
          <a:ln>
            <a:noFill/>
          </a:ln>
          <a:effectLst/>
        </p:spPr>
      </p:pic>
      <p:grpSp>
        <p:nvGrpSpPr>
          <p:cNvPr id="302" name="Group 3"/>
          <p:cNvGrpSpPr>
            <a:grpSpLocks/>
          </p:cNvGrpSpPr>
          <p:nvPr/>
        </p:nvGrpSpPr>
        <p:grpSpPr bwMode="auto">
          <a:xfrm>
            <a:off x="6953174" y="1627942"/>
            <a:ext cx="264725" cy="221680"/>
            <a:chOff x="201" y="528"/>
            <a:chExt cx="1068" cy="720"/>
          </a:xfrm>
        </p:grpSpPr>
        <p:sp>
          <p:nvSpPr>
            <p:cNvPr id="309" name="Line 4"/>
            <p:cNvSpPr>
              <a:spLocks noChangeShapeType="1"/>
            </p:cNvSpPr>
            <p:nvPr/>
          </p:nvSpPr>
          <p:spPr bwMode="auto">
            <a:xfrm flipH="1">
              <a:off x="359" y="1002"/>
              <a:ext cx="198" cy="1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10" name="Group 5"/>
            <p:cNvGrpSpPr>
              <a:grpSpLocks/>
            </p:cNvGrpSpPr>
            <p:nvPr/>
          </p:nvGrpSpPr>
          <p:grpSpPr bwMode="auto">
            <a:xfrm>
              <a:off x="201" y="863"/>
              <a:ext cx="1068" cy="385"/>
              <a:chOff x="944" y="816"/>
              <a:chExt cx="4160" cy="1688"/>
            </a:xfrm>
          </p:grpSpPr>
          <p:sp>
            <p:nvSpPr>
              <p:cNvPr id="417" name="AutoShape 6" descr="50%"/>
              <p:cNvSpPr>
                <a:spLocks noChangeArrowheads="1"/>
              </p:cNvSpPr>
              <p:nvPr/>
            </p:nvSpPr>
            <p:spPr bwMode="auto">
              <a:xfrm>
                <a:off x="960" y="968"/>
                <a:ext cx="4144" cy="1536"/>
              </a:xfrm>
              <a:prstGeom prst="parallelogram">
                <a:avLst>
                  <a:gd name="adj" fmla="val 99473"/>
                </a:avLst>
              </a:prstGeom>
              <a:pattFill prst="pct50">
                <a:fgClr>
                  <a:srgbClr val="CC6600"/>
                </a:fgClr>
                <a:bgClr>
                  <a:schemeClr val="bg1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8" name="AutoShape 7" descr="50%"/>
              <p:cNvSpPr>
                <a:spLocks noChangeArrowheads="1"/>
              </p:cNvSpPr>
              <p:nvPr/>
            </p:nvSpPr>
            <p:spPr bwMode="auto">
              <a:xfrm>
                <a:off x="944" y="2120"/>
                <a:ext cx="432" cy="384"/>
              </a:xfrm>
              <a:prstGeom prst="cube">
                <a:avLst>
                  <a:gd name="adj" fmla="val 61458"/>
                </a:avLst>
              </a:prstGeom>
              <a:pattFill prst="pct50">
                <a:fgClr>
                  <a:srgbClr val="CC6600"/>
                </a:fgClr>
                <a:bgClr>
                  <a:schemeClr val="bg1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9" name="AutoShape 8" descr="50%"/>
              <p:cNvSpPr>
                <a:spLocks noChangeArrowheads="1"/>
              </p:cNvSpPr>
              <p:nvPr/>
            </p:nvSpPr>
            <p:spPr bwMode="auto">
              <a:xfrm>
                <a:off x="2176" y="2120"/>
                <a:ext cx="432" cy="384"/>
              </a:xfrm>
              <a:prstGeom prst="cube">
                <a:avLst>
                  <a:gd name="adj" fmla="val 61458"/>
                </a:avLst>
              </a:prstGeom>
              <a:pattFill prst="pct50">
                <a:fgClr>
                  <a:srgbClr val="CC6600"/>
                </a:fgClr>
                <a:bgClr>
                  <a:schemeClr val="bg1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0" name="AutoShape 9" descr="50%"/>
              <p:cNvSpPr>
                <a:spLocks noChangeArrowheads="1"/>
              </p:cNvSpPr>
              <p:nvPr/>
            </p:nvSpPr>
            <p:spPr bwMode="auto">
              <a:xfrm>
                <a:off x="3376" y="2120"/>
                <a:ext cx="432" cy="384"/>
              </a:xfrm>
              <a:prstGeom prst="cube">
                <a:avLst>
                  <a:gd name="adj" fmla="val 61458"/>
                </a:avLst>
              </a:prstGeom>
              <a:pattFill prst="pct50">
                <a:fgClr>
                  <a:srgbClr val="CC6600"/>
                </a:fgClr>
                <a:bgClr>
                  <a:schemeClr val="bg1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1" name="AutoShape 10" descr="50%"/>
              <p:cNvSpPr>
                <a:spLocks noChangeArrowheads="1"/>
              </p:cNvSpPr>
              <p:nvPr/>
            </p:nvSpPr>
            <p:spPr bwMode="auto">
              <a:xfrm>
                <a:off x="4040" y="1440"/>
                <a:ext cx="432" cy="384"/>
              </a:xfrm>
              <a:prstGeom prst="cube">
                <a:avLst>
                  <a:gd name="adj" fmla="val 61458"/>
                </a:avLst>
              </a:prstGeom>
              <a:pattFill prst="pct50">
                <a:fgClr>
                  <a:srgbClr val="CC6600"/>
                </a:fgClr>
                <a:bgClr>
                  <a:schemeClr val="bg1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2" name="AutoShape 11" descr="50%"/>
              <p:cNvSpPr>
                <a:spLocks noChangeArrowheads="1"/>
              </p:cNvSpPr>
              <p:nvPr/>
            </p:nvSpPr>
            <p:spPr bwMode="auto">
              <a:xfrm>
                <a:off x="4664" y="824"/>
                <a:ext cx="432" cy="384"/>
              </a:xfrm>
              <a:prstGeom prst="cube">
                <a:avLst>
                  <a:gd name="adj" fmla="val 61458"/>
                </a:avLst>
              </a:prstGeom>
              <a:pattFill prst="pct50">
                <a:fgClr>
                  <a:srgbClr val="CC6600"/>
                </a:fgClr>
                <a:bgClr>
                  <a:schemeClr val="bg1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3" name="AutoShape 12" descr="50%"/>
              <p:cNvSpPr>
                <a:spLocks noChangeArrowheads="1"/>
              </p:cNvSpPr>
              <p:nvPr/>
            </p:nvSpPr>
            <p:spPr bwMode="auto">
              <a:xfrm>
                <a:off x="944" y="816"/>
                <a:ext cx="4144" cy="1536"/>
              </a:xfrm>
              <a:prstGeom prst="parallelogram">
                <a:avLst>
                  <a:gd name="adj" fmla="val 99473"/>
                </a:avLst>
              </a:prstGeom>
              <a:pattFill prst="pct50">
                <a:fgClr>
                  <a:srgbClr val="CC6600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20" name="AutoShape 13"/>
            <p:cNvSpPr>
              <a:spLocks noChangeArrowheads="1"/>
            </p:cNvSpPr>
            <p:nvPr/>
          </p:nvSpPr>
          <p:spPr bwMode="auto">
            <a:xfrm>
              <a:off x="405" y="611"/>
              <a:ext cx="515" cy="422"/>
            </a:xfrm>
            <a:prstGeom prst="cube">
              <a:avLst>
                <a:gd name="adj" fmla="val 39454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1" name="AutoShape 14"/>
            <p:cNvSpPr>
              <a:spLocks noChangeArrowheads="1"/>
            </p:cNvSpPr>
            <p:nvPr/>
          </p:nvSpPr>
          <p:spPr bwMode="auto">
            <a:xfrm>
              <a:off x="201" y="781"/>
              <a:ext cx="514" cy="422"/>
            </a:xfrm>
            <a:prstGeom prst="cube">
              <a:avLst>
                <a:gd name="adj" fmla="val 39454"/>
              </a:avLst>
            </a:prstGeom>
            <a:solidFill>
              <a:srgbClr val="00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3" name="Line 15"/>
            <p:cNvSpPr>
              <a:spLocks noChangeShapeType="1"/>
            </p:cNvSpPr>
            <p:nvPr/>
          </p:nvSpPr>
          <p:spPr bwMode="auto">
            <a:xfrm flipH="1">
              <a:off x="359" y="791"/>
              <a:ext cx="198" cy="1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4" name="Line 16"/>
            <p:cNvSpPr>
              <a:spLocks noChangeShapeType="1"/>
            </p:cNvSpPr>
            <p:nvPr/>
          </p:nvSpPr>
          <p:spPr bwMode="auto">
            <a:xfrm flipH="1">
              <a:off x="557" y="616"/>
              <a:ext cx="198" cy="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5" name="AutoShape 17"/>
            <p:cNvSpPr>
              <a:spLocks noChangeArrowheads="1"/>
            </p:cNvSpPr>
            <p:nvPr/>
          </p:nvSpPr>
          <p:spPr bwMode="auto">
            <a:xfrm>
              <a:off x="715" y="616"/>
              <a:ext cx="514" cy="421"/>
            </a:xfrm>
            <a:prstGeom prst="cube">
              <a:avLst>
                <a:gd name="adj" fmla="val 39454"/>
              </a:avLst>
            </a:prstGeom>
            <a:solidFill>
              <a:srgbClr val="00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6" name="Line 18"/>
            <p:cNvSpPr>
              <a:spLocks noChangeShapeType="1"/>
            </p:cNvSpPr>
            <p:nvPr/>
          </p:nvSpPr>
          <p:spPr bwMode="auto">
            <a:xfrm flipH="1">
              <a:off x="854" y="626"/>
              <a:ext cx="197" cy="1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0" name="AutoShape 19"/>
            <p:cNvSpPr>
              <a:spLocks noChangeArrowheads="1"/>
            </p:cNvSpPr>
            <p:nvPr/>
          </p:nvSpPr>
          <p:spPr bwMode="auto">
            <a:xfrm>
              <a:off x="537" y="781"/>
              <a:ext cx="514" cy="422"/>
            </a:xfrm>
            <a:prstGeom prst="cube">
              <a:avLst>
                <a:gd name="adj" fmla="val 39454"/>
              </a:avLst>
            </a:prstGeom>
            <a:solidFill>
              <a:srgbClr val="00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1" name="Line 20"/>
            <p:cNvSpPr>
              <a:spLocks noChangeShapeType="1"/>
            </p:cNvSpPr>
            <p:nvPr/>
          </p:nvSpPr>
          <p:spPr bwMode="auto">
            <a:xfrm flipH="1">
              <a:off x="676" y="791"/>
              <a:ext cx="197" cy="1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5" name="AutoShape 21"/>
            <p:cNvSpPr>
              <a:spLocks noChangeArrowheads="1"/>
            </p:cNvSpPr>
            <p:nvPr/>
          </p:nvSpPr>
          <p:spPr bwMode="auto">
            <a:xfrm>
              <a:off x="201" y="528"/>
              <a:ext cx="514" cy="421"/>
            </a:xfrm>
            <a:prstGeom prst="cube">
              <a:avLst>
                <a:gd name="adj" fmla="val 39454"/>
              </a:avLst>
            </a:prstGeom>
            <a:solidFill>
              <a:srgbClr val="00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4" name="Line 22"/>
            <p:cNvSpPr>
              <a:spLocks noChangeShapeType="1"/>
            </p:cNvSpPr>
            <p:nvPr/>
          </p:nvSpPr>
          <p:spPr bwMode="auto">
            <a:xfrm flipH="1">
              <a:off x="359" y="538"/>
              <a:ext cx="198" cy="1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6" name="AutoShape 23"/>
            <p:cNvSpPr>
              <a:spLocks noChangeArrowheads="1"/>
            </p:cNvSpPr>
            <p:nvPr/>
          </p:nvSpPr>
          <p:spPr bwMode="auto">
            <a:xfrm>
              <a:off x="537" y="528"/>
              <a:ext cx="514" cy="421"/>
            </a:xfrm>
            <a:prstGeom prst="cube">
              <a:avLst>
                <a:gd name="adj" fmla="val 39454"/>
              </a:avLst>
            </a:prstGeom>
            <a:solidFill>
              <a:srgbClr val="00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7" name="Line 24"/>
            <p:cNvSpPr>
              <a:spLocks noChangeShapeType="1"/>
            </p:cNvSpPr>
            <p:nvPr/>
          </p:nvSpPr>
          <p:spPr bwMode="auto">
            <a:xfrm flipH="1">
              <a:off x="676" y="538"/>
              <a:ext cx="197" cy="1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55" name="Group 25"/>
            <p:cNvGrpSpPr>
              <a:grpSpLocks/>
            </p:cNvGrpSpPr>
            <p:nvPr/>
          </p:nvGrpSpPr>
          <p:grpSpPr bwMode="auto">
            <a:xfrm>
              <a:off x="834" y="1072"/>
              <a:ext cx="198" cy="97"/>
              <a:chOff x="1248" y="816"/>
              <a:chExt cx="240" cy="132"/>
            </a:xfrm>
          </p:grpSpPr>
          <p:sp>
            <p:nvSpPr>
              <p:cNvPr id="408" name="AutoShape 26"/>
              <p:cNvSpPr>
                <a:spLocks noChangeArrowheads="1"/>
              </p:cNvSpPr>
              <p:nvPr/>
            </p:nvSpPr>
            <p:spPr bwMode="auto">
              <a:xfrm rot="-2202243">
                <a:off x="1248" y="816"/>
                <a:ext cx="240" cy="96"/>
              </a:xfrm>
              <a:prstGeom prst="parallelogram">
                <a:avLst>
                  <a:gd name="adj" fmla="val 62500"/>
                </a:avLst>
              </a:prstGeom>
              <a:solidFill>
                <a:srgbClr val="C0C0C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409" name="Group 27"/>
              <p:cNvGrpSpPr>
                <a:grpSpLocks/>
              </p:cNvGrpSpPr>
              <p:nvPr/>
            </p:nvGrpSpPr>
            <p:grpSpPr bwMode="auto">
              <a:xfrm>
                <a:off x="1296" y="816"/>
                <a:ext cx="120" cy="132"/>
                <a:chOff x="1464" y="1164"/>
                <a:chExt cx="144" cy="108"/>
              </a:xfrm>
            </p:grpSpPr>
            <p:sp>
              <p:nvSpPr>
                <p:cNvPr id="410" name="Line 28"/>
                <p:cNvSpPr>
                  <a:spLocks noChangeShapeType="1"/>
                </p:cNvSpPr>
                <p:nvPr/>
              </p:nvSpPr>
              <p:spPr bwMode="auto">
                <a:xfrm>
                  <a:off x="1464" y="1224"/>
                  <a:ext cx="0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3" name="Line 29"/>
                <p:cNvSpPr>
                  <a:spLocks noChangeShapeType="1"/>
                </p:cNvSpPr>
                <p:nvPr/>
              </p:nvSpPr>
              <p:spPr bwMode="auto">
                <a:xfrm>
                  <a:off x="1500" y="1212"/>
                  <a:ext cx="0" cy="48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4" name="Line 30"/>
                <p:cNvSpPr>
                  <a:spLocks noChangeShapeType="1"/>
                </p:cNvSpPr>
                <p:nvPr/>
              </p:nvSpPr>
              <p:spPr bwMode="auto">
                <a:xfrm>
                  <a:off x="1536" y="1200"/>
                  <a:ext cx="0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5" name="Line 31"/>
                <p:cNvSpPr>
                  <a:spLocks noChangeShapeType="1"/>
                </p:cNvSpPr>
                <p:nvPr/>
              </p:nvSpPr>
              <p:spPr bwMode="auto">
                <a:xfrm>
                  <a:off x="1572" y="1182"/>
                  <a:ext cx="0" cy="48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6" name="Line 32"/>
                <p:cNvSpPr>
                  <a:spLocks noChangeShapeType="1"/>
                </p:cNvSpPr>
                <p:nvPr/>
              </p:nvSpPr>
              <p:spPr bwMode="auto">
                <a:xfrm>
                  <a:off x="1608" y="1164"/>
                  <a:ext cx="0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356" name="Group 33"/>
            <p:cNvGrpSpPr>
              <a:grpSpLocks/>
            </p:cNvGrpSpPr>
            <p:nvPr/>
          </p:nvGrpSpPr>
          <p:grpSpPr bwMode="auto">
            <a:xfrm>
              <a:off x="748" y="967"/>
              <a:ext cx="79" cy="35"/>
              <a:chOff x="3120" y="3600"/>
              <a:chExt cx="96" cy="48"/>
            </a:xfrm>
          </p:grpSpPr>
          <p:sp>
            <p:nvSpPr>
              <p:cNvPr id="401" name="Rectangle 34"/>
              <p:cNvSpPr>
                <a:spLocks noChangeArrowheads="1"/>
              </p:cNvSpPr>
              <p:nvPr/>
            </p:nvSpPr>
            <p:spPr bwMode="auto">
              <a:xfrm>
                <a:off x="3120" y="3600"/>
                <a:ext cx="96" cy="4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402" name="Group 35"/>
              <p:cNvGrpSpPr>
                <a:grpSpLocks/>
              </p:cNvGrpSpPr>
              <p:nvPr/>
            </p:nvGrpSpPr>
            <p:grpSpPr bwMode="auto">
              <a:xfrm>
                <a:off x="3129" y="3606"/>
                <a:ext cx="74" cy="33"/>
                <a:chOff x="3456" y="3648"/>
                <a:chExt cx="74" cy="33"/>
              </a:xfrm>
            </p:grpSpPr>
            <p:sp>
              <p:nvSpPr>
                <p:cNvPr id="403" name="Line 36"/>
                <p:cNvSpPr>
                  <a:spLocks noChangeShapeType="1"/>
                </p:cNvSpPr>
                <p:nvPr/>
              </p:nvSpPr>
              <p:spPr bwMode="auto">
                <a:xfrm>
                  <a:off x="3456" y="3648"/>
                  <a:ext cx="0" cy="3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4" name="Line 37"/>
                <p:cNvSpPr>
                  <a:spLocks noChangeShapeType="1"/>
                </p:cNvSpPr>
                <p:nvPr/>
              </p:nvSpPr>
              <p:spPr bwMode="auto">
                <a:xfrm>
                  <a:off x="3477" y="3648"/>
                  <a:ext cx="0" cy="3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5" name="Line 38"/>
                <p:cNvSpPr>
                  <a:spLocks noChangeShapeType="1"/>
                </p:cNvSpPr>
                <p:nvPr/>
              </p:nvSpPr>
              <p:spPr bwMode="auto">
                <a:xfrm>
                  <a:off x="3498" y="3648"/>
                  <a:ext cx="0" cy="3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6" name="Line 39"/>
                <p:cNvSpPr>
                  <a:spLocks noChangeShapeType="1"/>
                </p:cNvSpPr>
                <p:nvPr/>
              </p:nvSpPr>
              <p:spPr bwMode="auto">
                <a:xfrm>
                  <a:off x="3519" y="3648"/>
                  <a:ext cx="0" cy="3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7" name="Line 40"/>
                <p:cNvSpPr>
                  <a:spLocks noChangeShapeType="1"/>
                </p:cNvSpPr>
                <p:nvPr/>
              </p:nvSpPr>
              <p:spPr bwMode="auto">
                <a:xfrm>
                  <a:off x="3530" y="3648"/>
                  <a:ext cx="0" cy="3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357" name="Group 41"/>
            <p:cNvGrpSpPr>
              <a:grpSpLocks/>
            </p:cNvGrpSpPr>
            <p:nvPr/>
          </p:nvGrpSpPr>
          <p:grpSpPr bwMode="auto">
            <a:xfrm>
              <a:off x="748" y="721"/>
              <a:ext cx="79" cy="35"/>
              <a:chOff x="3120" y="3600"/>
              <a:chExt cx="96" cy="48"/>
            </a:xfrm>
          </p:grpSpPr>
          <p:sp>
            <p:nvSpPr>
              <p:cNvPr id="392" name="Rectangle 42"/>
              <p:cNvSpPr>
                <a:spLocks noChangeArrowheads="1"/>
              </p:cNvSpPr>
              <p:nvPr/>
            </p:nvSpPr>
            <p:spPr bwMode="auto">
              <a:xfrm>
                <a:off x="3120" y="3600"/>
                <a:ext cx="96" cy="4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94" name="Group 43"/>
              <p:cNvGrpSpPr>
                <a:grpSpLocks/>
              </p:cNvGrpSpPr>
              <p:nvPr/>
            </p:nvGrpSpPr>
            <p:grpSpPr bwMode="auto">
              <a:xfrm>
                <a:off x="3129" y="3606"/>
                <a:ext cx="74" cy="33"/>
                <a:chOff x="3456" y="3648"/>
                <a:chExt cx="74" cy="33"/>
              </a:xfrm>
            </p:grpSpPr>
            <p:sp>
              <p:nvSpPr>
                <p:cNvPr id="396" name="Line 44"/>
                <p:cNvSpPr>
                  <a:spLocks noChangeShapeType="1"/>
                </p:cNvSpPr>
                <p:nvPr/>
              </p:nvSpPr>
              <p:spPr bwMode="auto">
                <a:xfrm>
                  <a:off x="3456" y="3648"/>
                  <a:ext cx="0" cy="3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97" name="Line 45"/>
                <p:cNvSpPr>
                  <a:spLocks noChangeShapeType="1"/>
                </p:cNvSpPr>
                <p:nvPr/>
              </p:nvSpPr>
              <p:spPr bwMode="auto">
                <a:xfrm>
                  <a:off x="3477" y="3648"/>
                  <a:ext cx="0" cy="3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98" name="Line 46"/>
                <p:cNvSpPr>
                  <a:spLocks noChangeShapeType="1"/>
                </p:cNvSpPr>
                <p:nvPr/>
              </p:nvSpPr>
              <p:spPr bwMode="auto">
                <a:xfrm>
                  <a:off x="3498" y="3648"/>
                  <a:ext cx="0" cy="3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99" name="Line 47"/>
                <p:cNvSpPr>
                  <a:spLocks noChangeShapeType="1"/>
                </p:cNvSpPr>
                <p:nvPr/>
              </p:nvSpPr>
              <p:spPr bwMode="auto">
                <a:xfrm>
                  <a:off x="3519" y="3648"/>
                  <a:ext cx="0" cy="3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0" name="Line 48"/>
                <p:cNvSpPr>
                  <a:spLocks noChangeShapeType="1"/>
                </p:cNvSpPr>
                <p:nvPr/>
              </p:nvSpPr>
              <p:spPr bwMode="auto">
                <a:xfrm>
                  <a:off x="3530" y="3648"/>
                  <a:ext cx="0" cy="3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358" name="Group 49"/>
            <p:cNvGrpSpPr>
              <a:grpSpLocks/>
            </p:cNvGrpSpPr>
            <p:nvPr/>
          </p:nvGrpSpPr>
          <p:grpSpPr bwMode="auto">
            <a:xfrm>
              <a:off x="399" y="967"/>
              <a:ext cx="79" cy="35"/>
              <a:chOff x="3120" y="3600"/>
              <a:chExt cx="96" cy="48"/>
            </a:xfrm>
          </p:grpSpPr>
          <p:sp>
            <p:nvSpPr>
              <p:cNvPr id="367" name="Rectangle 50"/>
              <p:cNvSpPr>
                <a:spLocks noChangeArrowheads="1"/>
              </p:cNvSpPr>
              <p:nvPr/>
            </p:nvSpPr>
            <p:spPr bwMode="auto">
              <a:xfrm>
                <a:off x="3120" y="3600"/>
                <a:ext cx="96" cy="4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79" name="Group 51"/>
              <p:cNvGrpSpPr>
                <a:grpSpLocks/>
              </p:cNvGrpSpPr>
              <p:nvPr/>
            </p:nvGrpSpPr>
            <p:grpSpPr bwMode="auto">
              <a:xfrm>
                <a:off x="3129" y="3606"/>
                <a:ext cx="74" cy="33"/>
                <a:chOff x="3456" y="3648"/>
                <a:chExt cx="74" cy="33"/>
              </a:xfrm>
            </p:grpSpPr>
            <p:sp>
              <p:nvSpPr>
                <p:cNvPr id="380" name="Line 52"/>
                <p:cNvSpPr>
                  <a:spLocks noChangeShapeType="1"/>
                </p:cNvSpPr>
                <p:nvPr/>
              </p:nvSpPr>
              <p:spPr bwMode="auto">
                <a:xfrm>
                  <a:off x="3456" y="3648"/>
                  <a:ext cx="0" cy="3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3" name="Line 53"/>
                <p:cNvSpPr>
                  <a:spLocks noChangeShapeType="1"/>
                </p:cNvSpPr>
                <p:nvPr/>
              </p:nvSpPr>
              <p:spPr bwMode="auto">
                <a:xfrm>
                  <a:off x="3477" y="3648"/>
                  <a:ext cx="0" cy="3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4" name="Line 54"/>
                <p:cNvSpPr>
                  <a:spLocks noChangeShapeType="1"/>
                </p:cNvSpPr>
                <p:nvPr/>
              </p:nvSpPr>
              <p:spPr bwMode="auto">
                <a:xfrm>
                  <a:off x="3498" y="3648"/>
                  <a:ext cx="0" cy="3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6" name="Line 55"/>
                <p:cNvSpPr>
                  <a:spLocks noChangeShapeType="1"/>
                </p:cNvSpPr>
                <p:nvPr/>
              </p:nvSpPr>
              <p:spPr bwMode="auto">
                <a:xfrm>
                  <a:off x="3519" y="3648"/>
                  <a:ext cx="0" cy="3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9" name="Line 56"/>
                <p:cNvSpPr>
                  <a:spLocks noChangeShapeType="1"/>
                </p:cNvSpPr>
                <p:nvPr/>
              </p:nvSpPr>
              <p:spPr bwMode="auto">
                <a:xfrm>
                  <a:off x="3530" y="3648"/>
                  <a:ext cx="0" cy="3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359" name="Group 57"/>
            <p:cNvGrpSpPr>
              <a:grpSpLocks/>
            </p:cNvGrpSpPr>
            <p:nvPr/>
          </p:nvGrpSpPr>
          <p:grpSpPr bwMode="auto">
            <a:xfrm>
              <a:off x="399" y="721"/>
              <a:ext cx="79" cy="35"/>
              <a:chOff x="3120" y="3600"/>
              <a:chExt cx="96" cy="48"/>
            </a:xfrm>
          </p:grpSpPr>
          <p:sp>
            <p:nvSpPr>
              <p:cNvPr id="360" name="Rectangle 58"/>
              <p:cNvSpPr>
                <a:spLocks noChangeArrowheads="1"/>
              </p:cNvSpPr>
              <p:nvPr/>
            </p:nvSpPr>
            <p:spPr bwMode="auto">
              <a:xfrm>
                <a:off x="3120" y="3600"/>
                <a:ext cx="96" cy="4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61" name="Group 59"/>
              <p:cNvGrpSpPr>
                <a:grpSpLocks/>
              </p:cNvGrpSpPr>
              <p:nvPr/>
            </p:nvGrpSpPr>
            <p:grpSpPr bwMode="auto">
              <a:xfrm>
                <a:off x="3129" y="3606"/>
                <a:ext cx="74" cy="33"/>
                <a:chOff x="3456" y="3648"/>
                <a:chExt cx="74" cy="33"/>
              </a:xfrm>
            </p:grpSpPr>
            <p:sp>
              <p:nvSpPr>
                <p:cNvPr id="362" name="Line 60"/>
                <p:cNvSpPr>
                  <a:spLocks noChangeShapeType="1"/>
                </p:cNvSpPr>
                <p:nvPr/>
              </p:nvSpPr>
              <p:spPr bwMode="auto">
                <a:xfrm>
                  <a:off x="3456" y="3648"/>
                  <a:ext cx="0" cy="3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63" name="Line 61"/>
                <p:cNvSpPr>
                  <a:spLocks noChangeShapeType="1"/>
                </p:cNvSpPr>
                <p:nvPr/>
              </p:nvSpPr>
              <p:spPr bwMode="auto">
                <a:xfrm>
                  <a:off x="3477" y="3648"/>
                  <a:ext cx="0" cy="3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64" name="Line 62"/>
                <p:cNvSpPr>
                  <a:spLocks noChangeShapeType="1"/>
                </p:cNvSpPr>
                <p:nvPr/>
              </p:nvSpPr>
              <p:spPr bwMode="auto">
                <a:xfrm>
                  <a:off x="3498" y="3648"/>
                  <a:ext cx="0" cy="3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65" name="Line 63"/>
                <p:cNvSpPr>
                  <a:spLocks noChangeShapeType="1"/>
                </p:cNvSpPr>
                <p:nvPr/>
              </p:nvSpPr>
              <p:spPr bwMode="auto">
                <a:xfrm>
                  <a:off x="3519" y="3648"/>
                  <a:ext cx="0" cy="3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66" name="Line 64"/>
                <p:cNvSpPr>
                  <a:spLocks noChangeShapeType="1"/>
                </p:cNvSpPr>
                <p:nvPr/>
              </p:nvSpPr>
              <p:spPr bwMode="auto">
                <a:xfrm>
                  <a:off x="3530" y="3648"/>
                  <a:ext cx="0" cy="3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</p:grpSp>
      <p:pic>
        <p:nvPicPr>
          <p:cNvPr id="424" name="Picture 7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48005" y="1587955"/>
            <a:ext cx="225802" cy="2844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6" name="Rectangle 425"/>
          <p:cNvSpPr/>
          <p:nvPr/>
        </p:nvSpPr>
        <p:spPr>
          <a:xfrm>
            <a:off x="6188042" y="1476866"/>
            <a:ext cx="400211" cy="590146"/>
          </a:xfrm>
          <a:prstGeom prst="rect">
            <a:avLst/>
          </a:prstGeom>
          <a:solidFill>
            <a:srgbClr val="CCFFFF"/>
          </a:solidFill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8" name="Rectangle 427"/>
          <p:cNvSpPr/>
          <p:nvPr/>
        </p:nvSpPr>
        <p:spPr>
          <a:xfrm>
            <a:off x="6203067" y="1531122"/>
            <a:ext cx="376873" cy="20888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</a:t>
            </a:r>
            <a:endParaRPr lang="en-US" sz="6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33" name="Picture 2"/>
          <p:cNvPicPr>
            <a:picLocks noChangeAspect="1" noChangeArrowheads="1"/>
          </p:cNvPicPr>
          <p:nvPr/>
        </p:nvPicPr>
        <p:blipFill>
          <a:blip r:embed="rId2" cstate="email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307990" y="1776102"/>
            <a:ext cx="180164" cy="94624"/>
          </a:xfrm>
          <a:prstGeom prst="rect">
            <a:avLst/>
          </a:prstGeom>
          <a:solidFill>
            <a:srgbClr val="66FFFF"/>
          </a:solidFill>
          <a:ln>
            <a:noFill/>
          </a:ln>
          <a:effectLst/>
        </p:spPr>
      </p:pic>
      <p:cxnSp>
        <p:nvCxnSpPr>
          <p:cNvPr id="434" name="Straight Arrow Connector 433"/>
          <p:cNvCxnSpPr>
            <a:cxnSpLocks/>
          </p:cNvCxnSpPr>
          <p:nvPr/>
        </p:nvCxnSpPr>
        <p:spPr>
          <a:xfrm>
            <a:off x="3516555" y="2077842"/>
            <a:ext cx="875" cy="224632"/>
          </a:xfrm>
          <a:prstGeom prst="straightConnector1">
            <a:avLst/>
          </a:prstGeom>
          <a:ln w="22225"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5" name="Straight Arrow Connector 434"/>
          <p:cNvCxnSpPr>
            <a:cxnSpLocks/>
          </p:cNvCxnSpPr>
          <p:nvPr/>
        </p:nvCxnSpPr>
        <p:spPr>
          <a:xfrm>
            <a:off x="3516555" y="2269696"/>
            <a:ext cx="0" cy="207601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6" name="Group 435"/>
          <p:cNvGrpSpPr/>
          <p:nvPr/>
        </p:nvGrpSpPr>
        <p:grpSpPr>
          <a:xfrm>
            <a:off x="3315788" y="2510221"/>
            <a:ext cx="693337" cy="806764"/>
            <a:chOff x="11232" y="2480839"/>
            <a:chExt cx="1388650" cy="702341"/>
          </a:xfrm>
        </p:grpSpPr>
        <p:sp>
          <p:nvSpPr>
            <p:cNvPr id="437" name="Rectangle 436"/>
            <p:cNvSpPr/>
            <p:nvPr/>
          </p:nvSpPr>
          <p:spPr>
            <a:xfrm>
              <a:off x="11232" y="2480839"/>
              <a:ext cx="1377417" cy="702341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438" name="Rectangle 437"/>
            <p:cNvSpPr/>
            <p:nvPr/>
          </p:nvSpPr>
          <p:spPr>
            <a:xfrm>
              <a:off x="30905" y="2503599"/>
              <a:ext cx="1349432" cy="149525"/>
            </a:xfrm>
            <a:prstGeom prst="rect">
              <a:avLst/>
            </a:prstGeom>
            <a:solidFill>
              <a:srgbClr val="0000FF"/>
            </a:solidFill>
            <a:ln w="3175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GB" sz="700" b="1" smtClean="0">
                  <a:solidFill>
                    <a:schemeClr val="bg1"/>
                  </a:solidFill>
                </a:rPr>
                <a:t>SMT Process</a:t>
              </a:r>
              <a:endParaRPr lang="en-GB" sz="700" b="1" dirty="0">
                <a:solidFill>
                  <a:schemeClr val="bg1"/>
                </a:solidFill>
              </a:endParaRPr>
            </a:p>
          </p:txBody>
        </p:sp>
        <p:sp>
          <p:nvSpPr>
            <p:cNvPr id="439" name="Rectangle 438">
              <a:extLst>
                <a:ext uri="{FF2B5EF4-FFF2-40B4-BE49-F238E27FC236}">
                  <a16:creationId xmlns:a16="http://schemas.microsoft.com/office/drawing/2014/main" id="{4087E94B-7F70-40B4-93F8-B022C257647A}"/>
                </a:ext>
              </a:extLst>
            </p:cNvPr>
            <p:cNvSpPr/>
            <p:nvPr/>
          </p:nvSpPr>
          <p:spPr>
            <a:xfrm>
              <a:off x="41056" y="2615117"/>
              <a:ext cx="1358826" cy="56125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GB" sz="800" smtClean="0">
                  <a:solidFill>
                    <a:prstClr val="black"/>
                  </a:solidFill>
                </a:rPr>
                <a:t>Make QR code</a:t>
              </a:r>
            </a:p>
          </p:txBody>
        </p:sp>
      </p:grpSp>
      <p:grpSp>
        <p:nvGrpSpPr>
          <p:cNvPr id="440" name="Group 439"/>
          <p:cNvGrpSpPr/>
          <p:nvPr/>
        </p:nvGrpSpPr>
        <p:grpSpPr>
          <a:xfrm>
            <a:off x="4718958" y="2499102"/>
            <a:ext cx="816894" cy="859598"/>
            <a:chOff x="4069" y="2480838"/>
            <a:chExt cx="1428780" cy="749130"/>
          </a:xfrm>
        </p:grpSpPr>
        <p:sp>
          <p:nvSpPr>
            <p:cNvPr id="444" name="Rectangle 443"/>
            <p:cNvSpPr/>
            <p:nvPr/>
          </p:nvSpPr>
          <p:spPr>
            <a:xfrm>
              <a:off x="11232" y="2480838"/>
              <a:ext cx="1377417" cy="706181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445" name="Rectangle 444"/>
            <p:cNvSpPr/>
            <p:nvPr/>
          </p:nvSpPr>
          <p:spPr>
            <a:xfrm>
              <a:off x="30905" y="2503600"/>
              <a:ext cx="1349433" cy="163997"/>
            </a:xfrm>
            <a:prstGeom prst="rect">
              <a:avLst/>
            </a:prstGeom>
            <a:solidFill>
              <a:srgbClr val="0000FF"/>
            </a:solidFill>
            <a:ln w="3175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GB" sz="800" b="1" smtClean="0">
                  <a:solidFill>
                    <a:schemeClr val="bg1"/>
                  </a:solidFill>
                </a:rPr>
                <a:t>FCT Check</a:t>
              </a:r>
              <a:endParaRPr lang="en-GB" sz="800" b="1" dirty="0">
                <a:solidFill>
                  <a:schemeClr val="bg1"/>
                </a:solidFill>
              </a:endParaRPr>
            </a:p>
          </p:txBody>
        </p:sp>
        <p:sp>
          <p:nvSpPr>
            <p:cNvPr id="447" name="Rectangle 446">
              <a:extLst>
                <a:ext uri="{FF2B5EF4-FFF2-40B4-BE49-F238E27FC236}">
                  <a16:creationId xmlns:a16="http://schemas.microsoft.com/office/drawing/2014/main" id="{4087E94B-7F70-40B4-93F8-B022C257647A}"/>
                </a:ext>
              </a:extLst>
            </p:cNvPr>
            <p:cNvSpPr/>
            <p:nvPr/>
          </p:nvSpPr>
          <p:spPr>
            <a:xfrm>
              <a:off x="4069" y="2622262"/>
              <a:ext cx="1428780" cy="6077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800" b="1" smtClean="0">
                  <a:solidFill>
                    <a:prstClr val="black"/>
                  </a:solidFill>
                </a:rPr>
                <a:t>Make </a:t>
              </a:r>
              <a:r>
                <a:rPr lang="en-US" sz="800" b="1" dirty="0">
                  <a:solidFill>
                    <a:prstClr val="black"/>
                  </a:solidFill>
                </a:rPr>
                <a:t>Log file </a:t>
              </a:r>
              <a:r>
                <a:rPr lang="en-US" sz="800" b="1">
                  <a:solidFill>
                    <a:prstClr val="black"/>
                  </a:solidFill>
                </a:rPr>
                <a:t>by </a:t>
              </a:r>
              <a:r>
                <a:rPr lang="en-US" sz="800" b="1" smtClean="0">
                  <a:solidFill>
                    <a:prstClr val="black"/>
                  </a:solidFill>
                </a:rPr>
                <a:t>scan:</a:t>
              </a:r>
            </a:p>
            <a:p>
              <a:r>
                <a:rPr lang="en-GB" sz="800" smtClean="0">
                  <a:solidFill>
                    <a:prstClr val="black"/>
                  </a:solidFill>
                </a:rPr>
                <a:t>Scan Code PCB</a:t>
              </a:r>
            </a:p>
          </p:txBody>
        </p:sp>
      </p:grpSp>
      <p:grpSp>
        <p:nvGrpSpPr>
          <p:cNvPr id="448" name="Group 447"/>
          <p:cNvGrpSpPr/>
          <p:nvPr/>
        </p:nvGrpSpPr>
        <p:grpSpPr>
          <a:xfrm>
            <a:off x="5502338" y="2498775"/>
            <a:ext cx="1025658" cy="836320"/>
            <a:chOff x="-22418" y="2480838"/>
            <a:chExt cx="1411068" cy="687163"/>
          </a:xfrm>
        </p:grpSpPr>
        <p:sp>
          <p:nvSpPr>
            <p:cNvPr id="449" name="Rectangle 448"/>
            <p:cNvSpPr/>
            <p:nvPr/>
          </p:nvSpPr>
          <p:spPr>
            <a:xfrm>
              <a:off x="11232" y="2480838"/>
              <a:ext cx="1377418" cy="665795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450" name="Rectangle 449"/>
            <p:cNvSpPr/>
            <p:nvPr/>
          </p:nvSpPr>
          <p:spPr>
            <a:xfrm>
              <a:off x="30905" y="2503599"/>
              <a:ext cx="1349432" cy="153318"/>
            </a:xfrm>
            <a:prstGeom prst="rect">
              <a:avLst/>
            </a:prstGeom>
            <a:solidFill>
              <a:srgbClr val="0000FF"/>
            </a:solidFill>
            <a:ln w="3175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GB" sz="800" b="1" smtClean="0">
                  <a:solidFill>
                    <a:schemeClr val="bg1"/>
                  </a:solidFill>
                </a:rPr>
                <a:t>Assemble 1</a:t>
              </a:r>
              <a:endParaRPr lang="en-GB" sz="800" b="1" dirty="0">
                <a:solidFill>
                  <a:schemeClr val="bg1"/>
                </a:solidFill>
              </a:endParaRPr>
            </a:p>
          </p:txBody>
        </p:sp>
        <p:sp>
          <p:nvSpPr>
            <p:cNvPr id="451" name="Rectangle 450">
              <a:extLst>
                <a:ext uri="{FF2B5EF4-FFF2-40B4-BE49-F238E27FC236}">
                  <a16:creationId xmlns:a16="http://schemas.microsoft.com/office/drawing/2014/main" id="{4087E94B-7F70-40B4-93F8-B022C257647A}"/>
                </a:ext>
              </a:extLst>
            </p:cNvPr>
            <p:cNvSpPr/>
            <p:nvPr/>
          </p:nvSpPr>
          <p:spPr>
            <a:xfrm>
              <a:off x="-22418" y="2606742"/>
              <a:ext cx="1358824" cy="56125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800" b="1" smtClean="0">
                  <a:solidFill>
                    <a:prstClr val="black"/>
                  </a:solidFill>
                </a:rPr>
                <a:t>Make </a:t>
              </a:r>
              <a:r>
                <a:rPr lang="en-US" sz="800" b="1" dirty="0">
                  <a:solidFill>
                    <a:prstClr val="black"/>
                  </a:solidFill>
                </a:rPr>
                <a:t>Log file </a:t>
              </a:r>
              <a:r>
                <a:rPr lang="en-US" sz="800" b="1">
                  <a:solidFill>
                    <a:prstClr val="black"/>
                  </a:solidFill>
                </a:rPr>
                <a:t>by </a:t>
              </a:r>
              <a:r>
                <a:rPr lang="en-US" sz="800" b="1" smtClean="0">
                  <a:solidFill>
                    <a:prstClr val="black"/>
                  </a:solidFill>
                </a:rPr>
                <a:t>scan:</a:t>
              </a:r>
            </a:p>
            <a:p>
              <a:r>
                <a:rPr lang="en-GB" sz="800" smtClean="0">
                  <a:solidFill>
                    <a:prstClr val="black"/>
                  </a:solidFill>
                </a:rPr>
                <a:t>Scan Code PCB</a:t>
              </a:r>
            </a:p>
            <a:p>
              <a:r>
                <a:rPr lang="en-GB" sz="800" b="1" i="1">
                  <a:solidFill>
                    <a:srgbClr val="FF0000"/>
                  </a:solidFill>
                  <a:sym typeface="Wingdings" panose="05000000000000000000" pitchFamily="2" charset="2"/>
                </a:rPr>
                <a:t>(Verify log file </a:t>
              </a:r>
              <a:r>
                <a:rPr lang="en-GB" sz="800" b="1" i="1" smtClean="0">
                  <a:solidFill>
                    <a:srgbClr val="FF0000"/>
                  </a:solidFill>
                  <a:sym typeface="Wingdings" panose="05000000000000000000" pitchFamily="2" charset="2"/>
                </a:rPr>
                <a:t>FCT)</a:t>
              </a:r>
              <a:endParaRPr lang="en-US" sz="800" b="1" i="1">
                <a:solidFill>
                  <a:srgbClr val="FF0000"/>
                </a:solidFill>
                <a:sym typeface="Wingdings" panose="05000000000000000000" pitchFamily="2" charset="2"/>
              </a:endParaRPr>
            </a:p>
          </p:txBody>
        </p:sp>
      </p:grpSp>
      <p:cxnSp>
        <p:nvCxnSpPr>
          <p:cNvPr id="452" name="Straight Connector 451"/>
          <p:cNvCxnSpPr/>
          <p:nvPr/>
        </p:nvCxnSpPr>
        <p:spPr>
          <a:xfrm>
            <a:off x="3559457" y="2274010"/>
            <a:ext cx="3197436" cy="22054"/>
          </a:xfrm>
          <a:prstGeom prst="line">
            <a:avLst/>
          </a:prstGeom>
          <a:ln w="28575">
            <a:solidFill>
              <a:srgbClr val="7030A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3" name="Straight Arrow Connector 452"/>
          <p:cNvCxnSpPr>
            <a:cxnSpLocks/>
            <a:endCxn id="424" idx="2"/>
          </p:cNvCxnSpPr>
          <p:nvPr/>
        </p:nvCxnSpPr>
        <p:spPr>
          <a:xfrm flipV="1">
            <a:off x="6760906" y="1872407"/>
            <a:ext cx="0" cy="395769"/>
          </a:xfrm>
          <a:prstGeom prst="straightConnector1">
            <a:avLst/>
          </a:prstGeom>
          <a:ln w="22225"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4" name="Straight Arrow Connector 453"/>
          <p:cNvCxnSpPr>
            <a:cxnSpLocks/>
          </p:cNvCxnSpPr>
          <p:nvPr/>
        </p:nvCxnSpPr>
        <p:spPr>
          <a:xfrm flipH="1">
            <a:off x="4958116" y="2053957"/>
            <a:ext cx="6352" cy="199208"/>
          </a:xfrm>
          <a:prstGeom prst="straightConnector1">
            <a:avLst/>
          </a:prstGeom>
          <a:ln w="22225"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5" name="Straight Arrow Connector 454"/>
          <p:cNvCxnSpPr>
            <a:cxnSpLocks/>
          </p:cNvCxnSpPr>
          <p:nvPr/>
        </p:nvCxnSpPr>
        <p:spPr>
          <a:xfrm>
            <a:off x="4964391" y="2273621"/>
            <a:ext cx="0" cy="207601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6" name="Straight Arrow Connector 455"/>
          <p:cNvCxnSpPr>
            <a:cxnSpLocks/>
          </p:cNvCxnSpPr>
          <p:nvPr/>
        </p:nvCxnSpPr>
        <p:spPr>
          <a:xfrm flipH="1">
            <a:off x="5933270" y="2053957"/>
            <a:ext cx="3760" cy="246501"/>
          </a:xfrm>
          <a:prstGeom prst="straightConnector1">
            <a:avLst/>
          </a:prstGeom>
          <a:ln w="22225"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7" name="Straight Arrow Connector 456"/>
          <p:cNvCxnSpPr>
            <a:cxnSpLocks/>
          </p:cNvCxnSpPr>
          <p:nvPr/>
        </p:nvCxnSpPr>
        <p:spPr>
          <a:xfrm>
            <a:off x="5933270" y="2296903"/>
            <a:ext cx="0" cy="207601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8" name="Group 457"/>
          <p:cNvGrpSpPr/>
          <p:nvPr/>
        </p:nvGrpSpPr>
        <p:grpSpPr>
          <a:xfrm>
            <a:off x="6556738" y="2494586"/>
            <a:ext cx="697514" cy="806764"/>
            <a:chOff x="11232" y="2480839"/>
            <a:chExt cx="1388650" cy="702341"/>
          </a:xfrm>
        </p:grpSpPr>
        <p:sp>
          <p:nvSpPr>
            <p:cNvPr id="459" name="Rectangle 458"/>
            <p:cNvSpPr/>
            <p:nvPr/>
          </p:nvSpPr>
          <p:spPr>
            <a:xfrm>
              <a:off x="11232" y="2480839"/>
              <a:ext cx="1377417" cy="702341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460" name="Rectangle 459"/>
            <p:cNvSpPr/>
            <p:nvPr/>
          </p:nvSpPr>
          <p:spPr>
            <a:xfrm>
              <a:off x="30905" y="2503599"/>
              <a:ext cx="1349432" cy="149525"/>
            </a:xfrm>
            <a:prstGeom prst="rect">
              <a:avLst/>
            </a:prstGeom>
            <a:solidFill>
              <a:srgbClr val="0000FF"/>
            </a:solidFill>
            <a:ln w="3175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GB" sz="800" b="1" smtClean="0">
                  <a:solidFill>
                    <a:schemeClr val="bg1"/>
                  </a:solidFill>
                </a:rPr>
                <a:t>Weight </a:t>
              </a:r>
              <a:endParaRPr lang="en-GB" sz="800" b="1" dirty="0">
                <a:solidFill>
                  <a:schemeClr val="bg1"/>
                </a:solidFill>
              </a:endParaRPr>
            </a:p>
          </p:txBody>
        </p:sp>
        <p:sp>
          <p:nvSpPr>
            <p:cNvPr id="461" name="Rectangle 460">
              <a:extLst>
                <a:ext uri="{FF2B5EF4-FFF2-40B4-BE49-F238E27FC236}">
                  <a16:creationId xmlns:a16="http://schemas.microsoft.com/office/drawing/2014/main" id="{4087E94B-7F70-40B4-93F8-B022C257647A}"/>
                </a:ext>
              </a:extLst>
            </p:cNvPr>
            <p:cNvSpPr/>
            <p:nvPr/>
          </p:nvSpPr>
          <p:spPr>
            <a:xfrm>
              <a:off x="41056" y="2615117"/>
              <a:ext cx="1358826" cy="56125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GB" sz="800" smtClean="0">
                  <a:solidFill>
                    <a:prstClr val="black"/>
                  </a:solidFill>
                </a:rPr>
                <a:t>Make log file by verify FA inspection</a:t>
              </a:r>
            </a:p>
          </p:txBody>
        </p:sp>
      </p:grpSp>
      <p:grpSp>
        <p:nvGrpSpPr>
          <p:cNvPr id="463" name="Group 462">
            <a:extLst>
              <a:ext uri="{FF2B5EF4-FFF2-40B4-BE49-F238E27FC236}">
                <a16:creationId xmlns:a16="http://schemas.microsoft.com/office/drawing/2014/main" id="{C50A092A-14C4-442F-AA3D-29EDF7EAC069}"/>
              </a:ext>
            </a:extLst>
          </p:cNvPr>
          <p:cNvGrpSpPr/>
          <p:nvPr/>
        </p:nvGrpSpPr>
        <p:grpSpPr>
          <a:xfrm>
            <a:off x="209552" y="882525"/>
            <a:ext cx="2643135" cy="215170"/>
            <a:chOff x="2854911" y="4395944"/>
            <a:chExt cx="3068776" cy="274283"/>
          </a:xfrm>
        </p:grpSpPr>
        <p:sp>
          <p:nvSpPr>
            <p:cNvPr id="464" name="Rectangle: Rounded Corners 63">
              <a:extLst>
                <a:ext uri="{FF2B5EF4-FFF2-40B4-BE49-F238E27FC236}">
                  <a16:creationId xmlns:a16="http://schemas.microsoft.com/office/drawing/2014/main" id="{6B3EC04E-D347-43E1-91FC-47AB0D302860}"/>
                </a:ext>
              </a:extLst>
            </p:cNvPr>
            <p:cNvSpPr/>
            <p:nvPr/>
          </p:nvSpPr>
          <p:spPr>
            <a:xfrm>
              <a:off x="2854911" y="4406912"/>
              <a:ext cx="3068776" cy="263315"/>
            </a:xfrm>
            <a:prstGeom prst="roundRect">
              <a:avLst>
                <a:gd name="adj" fmla="val 46372"/>
              </a:avLst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5" name="Rectangle 464">
              <a:extLst>
                <a:ext uri="{FF2B5EF4-FFF2-40B4-BE49-F238E27FC236}">
                  <a16:creationId xmlns:a16="http://schemas.microsoft.com/office/drawing/2014/main" id="{AB367D37-6055-43B3-8E70-93338B16A862}"/>
                </a:ext>
              </a:extLst>
            </p:cNvPr>
            <p:cNvSpPr/>
            <p:nvPr/>
          </p:nvSpPr>
          <p:spPr>
            <a:xfrm>
              <a:off x="3031893" y="4395944"/>
              <a:ext cx="2721676" cy="263315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smtClean="0">
                  <a:solidFill>
                    <a:schemeClr val="bg1"/>
                  </a:solidFill>
                  <a:effectLst>
                    <a:glow rad="101600">
                      <a:schemeClr val="tx1">
                        <a:alpha val="40000"/>
                      </a:schemeClr>
                    </a:glow>
                  </a:effectLst>
                  <a:latin typeface="Meiryo UI" panose="020B0604030504040204" pitchFamily="34" charset="-128"/>
                  <a:ea typeface="Meiryo UI" panose="020B0604030504040204" pitchFamily="34" charset="-128"/>
                </a:rPr>
                <a:t>Camera module line</a:t>
              </a:r>
              <a:endParaRPr lang="en-US" sz="1200" b="1" dirty="0">
                <a:solidFill>
                  <a:schemeClr val="bg1"/>
                </a:solidFill>
                <a:effectLst>
                  <a:glow rad="101600">
                    <a:schemeClr val="tx1">
                      <a:alpha val="40000"/>
                    </a:schemeClr>
                  </a:glow>
                </a:effectLst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477" name="Group 476"/>
          <p:cNvGrpSpPr/>
          <p:nvPr/>
        </p:nvGrpSpPr>
        <p:grpSpPr>
          <a:xfrm>
            <a:off x="77337" y="2518662"/>
            <a:ext cx="796185" cy="825535"/>
            <a:chOff x="11232" y="2522826"/>
            <a:chExt cx="1388650" cy="718683"/>
          </a:xfrm>
        </p:grpSpPr>
        <p:sp>
          <p:nvSpPr>
            <p:cNvPr id="478" name="Rectangle 477"/>
            <p:cNvSpPr/>
            <p:nvPr/>
          </p:nvSpPr>
          <p:spPr>
            <a:xfrm>
              <a:off x="11232" y="2522826"/>
              <a:ext cx="1377418" cy="703526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479" name="Rectangle 478"/>
            <p:cNvSpPr/>
            <p:nvPr/>
          </p:nvSpPr>
          <p:spPr>
            <a:xfrm>
              <a:off x="30906" y="2535381"/>
              <a:ext cx="1349431" cy="148408"/>
            </a:xfrm>
            <a:prstGeom prst="rect">
              <a:avLst/>
            </a:prstGeom>
            <a:solidFill>
              <a:srgbClr val="0000FF"/>
            </a:solidFill>
            <a:ln w="3175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GB" sz="800" b="1" smtClean="0">
                  <a:solidFill>
                    <a:schemeClr val="bg1"/>
                  </a:solidFill>
                </a:rPr>
                <a:t>SMT Process</a:t>
              </a:r>
              <a:endParaRPr lang="en-GB" sz="800" b="1" dirty="0">
                <a:solidFill>
                  <a:schemeClr val="bg1"/>
                </a:solidFill>
              </a:endParaRPr>
            </a:p>
          </p:txBody>
        </p:sp>
        <p:sp>
          <p:nvSpPr>
            <p:cNvPr id="480" name="Rectangle 479">
              <a:extLst>
                <a:ext uri="{FF2B5EF4-FFF2-40B4-BE49-F238E27FC236}">
                  <a16:creationId xmlns:a16="http://schemas.microsoft.com/office/drawing/2014/main" id="{4087E94B-7F70-40B4-93F8-B022C257647A}"/>
                </a:ext>
              </a:extLst>
            </p:cNvPr>
            <p:cNvSpPr/>
            <p:nvPr/>
          </p:nvSpPr>
          <p:spPr>
            <a:xfrm>
              <a:off x="41057" y="2680250"/>
              <a:ext cx="1358825" cy="56125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GB" sz="800" smtClean="0">
                  <a:solidFill>
                    <a:prstClr val="black"/>
                  </a:solidFill>
                </a:rPr>
                <a:t>Make QR code</a:t>
              </a:r>
            </a:p>
          </p:txBody>
        </p:sp>
      </p:grpSp>
      <p:cxnSp>
        <p:nvCxnSpPr>
          <p:cNvPr id="482" name="Straight Arrow Connector 481"/>
          <p:cNvCxnSpPr>
            <a:endCxn id="387" idx="1"/>
          </p:cNvCxnSpPr>
          <p:nvPr/>
        </p:nvCxnSpPr>
        <p:spPr>
          <a:xfrm>
            <a:off x="193961" y="1778947"/>
            <a:ext cx="493341" cy="16855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7" name="Rectangle 386"/>
          <p:cNvSpPr/>
          <p:nvPr/>
        </p:nvSpPr>
        <p:spPr>
          <a:xfrm>
            <a:off x="687302" y="1513762"/>
            <a:ext cx="2423724" cy="5640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8" name="Speech Bubble: Rectangle 11">
            <a:extLst>
              <a:ext uri="{FF2B5EF4-FFF2-40B4-BE49-F238E27FC236}">
                <a16:creationId xmlns:a16="http://schemas.microsoft.com/office/drawing/2014/main" id="{CC969F24-D4DE-4244-A77E-755689B451E9}"/>
              </a:ext>
            </a:extLst>
          </p:cNvPr>
          <p:cNvSpPr/>
          <p:nvPr/>
        </p:nvSpPr>
        <p:spPr>
          <a:xfrm>
            <a:off x="683466" y="1273597"/>
            <a:ext cx="2427559" cy="214944"/>
          </a:xfrm>
          <a:prstGeom prst="wedgeRectCallout">
            <a:avLst>
              <a:gd name="adj1" fmla="val -14293"/>
              <a:gd name="adj2" fmla="val -48698"/>
            </a:avLst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 - Assembly </a:t>
            </a:r>
            <a:r>
              <a:rPr lang="en-US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block</a:t>
            </a:r>
          </a:p>
        </p:txBody>
      </p:sp>
      <p:sp>
        <p:nvSpPr>
          <p:cNvPr id="391" name="Rectangle 390"/>
          <p:cNvSpPr/>
          <p:nvPr/>
        </p:nvSpPr>
        <p:spPr>
          <a:xfrm>
            <a:off x="808266" y="1590251"/>
            <a:ext cx="415707" cy="185739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Assy 1</a:t>
            </a:r>
            <a:endParaRPr lang="en-US" sz="7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93" name="Picture 2"/>
          <p:cNvPicPr>
            <a:picLocks noChangeAspect="1" noChangeArrowheads="1"/>
          </p:cNvPicPr>
          <p:nvPr/>
        </p:nvPicPr>
        <p:blipFill>
          <a:blip r:embed="rId2" cstate="email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16793" y="1793941"/>
            <a:ext cx="180164" cy="94624"/>
          </a:xfrm>
          <a:prstGeom prst="rect">
            <a:avLst/>
          </a:prstGeom>
          <a:solidFill>
            <a:srgbClr val="66FFFF"/>
          </a:solidFill>
          <a:ln>
            <a:noFill/>
          </a:ln>
          <a:effectLst/>
        </p:spPr>
      </p:pic>
      <p:sp>
        <p:nvSpPr>
          <p:cNvPr id="395" name="TextBox 394">
            <a:extLst>
              <a:ext uri="{FF2B5EF4-FFF2-40B4-BE49-F238E27FC236}">
                <a16:creationId xmlns:a16="http://schemas.microsoft.com/office/drawing/2014/main" id="{D7DD2E82-DA71-4003-99F0-CB88DF4E1CAC}"/>
              </a:ext>
            </a:extLst>
          </p:cNvPr>
          <p:cNvSpPr txBox="1"/>
          <p:nvPr/>
        </p:nvSpPr>
        <p:spPr>
          <a:xfrm>
            <a:off x="660533" y="1893809"/>
            <a:ext cx="68479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smtClean="0">
                <a:latin typeface="Arial" panose="020B0604020202020204" pitchFamily="34" charset="0"/>
                <a:cs typeface="Arial" panose="020B0604020202020204" pitchFamily="34" charset="0"/>
              </a:rPr>
              <a:t>Code PCB</a:t>
            </a:r>
            <a:endParaRPr lang="en-US" sz="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11" name="Straight Arrow Connector 410"/>
          <p:cNvCxnSpPr>
            <a:cxnSpLocks/>
          </p:cNvCxnSpPr>
          <p:nvPr/>
        </p:nvCxnSpPr>
        <p:spPr>
          <a:xfrm>
            <a:off x="996939" y="2039246"/>
            <a:ext cx="0" cy="310765"/>
          </a:xfrm>
          <a:prstGeom prst="straightConnector1">
            <a:avLst/>
          </a:prstGeom>
          <a:ln w="22225"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" name="Straight Arrow Connector 411"/>
          <p:cNvCxnSpPr>
            <a:cxnSpLocks/>
          </p:cNvCxnSpPr>
          <p:nvPr/>
        </p:nvCxnSpPr>
        <p:spPr>
          <a:xfrm>
            <a:off x="996064" y="2317233"/>
            <a:ext cx="0" cy="207601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7" name="Rectangle 426"/>
          <p:cNvSpPr/>
          <p:nvPr/>
        </p:nvSpPr>
        <p:spPr>
          <a:xfrm>
            <a:off x="1281878" y="1590617"/>
            <a:ext cx="415707" cy="185739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 1</a:t>
            </a:r>
            <a:endParaRPr lang="en-US" sz="7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9" name="Rectangle 428"/>
          <p:cNvSpPr/>
          <p:nvPr/>
        </p:nvSpPr>
        <p:spPr>
          <a:xfrm>
            <a:off x="1746058" y="1590617"/>
            <a:ext cx="415707" cy="185739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 2</a:t>
            </a:r>
            <a:endParaRPr lang="en-US" sz="7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30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829966" y="1816497"/>
            <a:ext cx="180164" cy="946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</p:pic>
      <p:sp>
        <p:nvSpPr>
          <p:cNvPr id="431" name="Rectangle 430"/>
          <p:cNvSpPr/>
          <p:nvPr/>
        </p:nvSpPr>
        <p:spPr>
          <a:xfrm>
            <a:off x="2210234" y="1590617"/>
            <a:ext cx="415707" cy="185739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 3</a:t>
            </a:r>
            <a:endParaRPr lang="en-US" sz="7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32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319081" y="1816497"/>
            <a:ext cx="180164" cy="946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</p:pic>
      <p:sp>
        <p:nvSpPr>
          <p:cNvPr id="215" name="Rectangle 214"/>
          <p:cNvSpPr/>
          <p:nvPr/>
        </p:nvSpPr>
        <p:spPr>
          <a:xfrm>
            <a:off x="2680692" y="1590251"/>
            <a:ext cx="415707" cy="185739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Assy 2</a:t>
            </a:r>
            <a:endParaRPr lang="en-US" sz="7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16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764600" y="1816131"/>
            <a:ext cx="180164" cy="94624"/>
          </a:xfrm>
          <a:prstGeom prst="rect">
            <a:avLst/>
          </a:prstGeom>
          <a:solidFill>
            <a:srgbClr val="66FFFF"/>
          </a:solidFill>
          <a:ln>
            <a:noFill/>
          </a:ln>
          <a:effectLst/>
        </p:spPr>
      </p:pic>
      <p:pic>
        <p:nvPicPr>
          <p:cNvPr id="217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379912" y="1824482"/>
            <a:ext cx="180164" cy="946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</p:pic>
      <p:grpSp>
        <p:nvGrpSpPr>
          <p:cNvPr id="19" name="Group 18"/>
          <p:cNvGrpSpPr/>
          <p:nvPr/>
        </p:nvGrpSpPr>
        <p:grpSpPr>
          <a:xfrm>
            <a:off x="343736" y="2027457"/>
            <a:ext cx="2639545" cy="258960"/>
            <a:chOff x="55748" y="2027457"/>
            <a:chExt cx="1201328" cy="258960"/>
          </a:xfrm>
        </p:grpSpPr>
        <p:cxnSp>
          <p:nvCxnSpPr>
            <p:cNvPr id="425" name="Straight Connector 424"/>
            <p:cNvCxnSpPr/>
            <p:nvPr/>
          </p:nvCxnSpPr>
          <p:spPr>
            <a:xfrm>
              <a:off x="55748" y="2278758"/>
              <a:ext cx="1181496" cy="7659"/>
            </a:xfrm>
            <a:prstGeom prst="line">
              <a:avLst/>
            </a:prstGeom>
            <a:ln w="28575">
              <a:solidFill>
                <a:srgbClr val="7030A0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Arrow Connector 310"/>
            <p:cNvCxnSpPr>
              <a:cxnSpLocks/>
            </p:cNvCxnSpPr>
            <p:nvPr/>
          </p:nvCxnSpPr>
          <p:spPr>
            <a:xfrm flipV="1">
              <a:off x="1254911" y="2027457"/>
              <a:ext cx="2165" cy="244943"/>
            </a:xfrm>
            <a:prstGeom prst="straightConnector1">
              <a:avLst/>
            </a:prstGeom>
            <a:ln w="22225">
              <a:solidFill>
                <a:srgbClr val="7030A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33" name="Straight Arrow Connector 332"/>
          <p:cNvCxnSpPr>
            <a:cxnSpLocks/>
          </p:cNvCxnSpPr>
          <p:nvPr/>
        </p:nvCxnSpPr>
        <p:spPr>
          <a:xfrm>
            <a:off x="2860986" y="2030404"/>
            <a:ext cx="0" cy="256013"/>
          </a:xfrm>
          <a:prstGeom prst="straightConnector1">
            <a:avLst/>
          </a:prstGeom>
          <a:ln w="22225"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Straight Arrow Connector 336"/>
          <p:cNvCxnSpPr>
            <a:cxnSpLocks/>
          </p:cNvCxnSpPr>
          <p:nvPr/>
        </p:nvCxnSpPr>
        <p:spPr>
          <a:xfrm>
            <a:off x="2860986" y="2286417"/>
            <a:ext cx="0" cy="207601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6" name="Rectangle 465"/>
          <p:cNvSpPr/>
          <p:nvPr/>
        </p:nvSpPr>
        <p:spPr>
          <a:xfrm>
            <a:off x="149820" y="1521699"/>
            <a:ext cx="400211" cy="57331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7" name="Speech Bubble: Rectangle 11">
            <a:extLst>
              <a:ext uri="{FF2B5EF4-FFF2-40B4-BE49-F238E27FC236}">
                <a16:creationId xmlns:a16="http://schemas.microsoft.com/office/drawing/2014/main" id="{CC969F24-D4DE-4244-A77E-755689B451E9}"/>
              </a:ext>
            </a:extLst>
          </p:cNvPr>
          <p:cNvSpPr/>
          <p:nvPr/>
        </p:nvSpPr>
        <p:spPr>
          <a:xfrm>
            <a:off x="149757" y="1288750"/>
            <a:ext cx="399101" cy="214944"/>
          </a:xfrm>
          <a:prstGeom prst="wedgeRectCallout">
            <a:avLst>
              <a:gd name="adj1" fmla="val -14293"/>
              <a:gd name="adj2" fmla="val -48698"/>
            </a:avLst>
          </a:prstGeom>
          <a:solidFill>
            <a:schemeClr val="bg1"/>
          </a:soli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SMT</a:t>
            </a:r>
            <a:endParaRPr lang="en-US" sz="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8" name="Rectangle 467"/>
          <p:cNvSpPr/>
          <p:nvPr/>
        </p:nvSpPr>
        <p:spPr>
          <a:xfrm>
            <a:off x="171985" y="1574576"/>
            <a:ext cx="376873" cy="20888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QR code</a:t>
            </a:r>
            <a:endParaRPr lang="en-US" sz="6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69" name="Picture 2"/>
          <p:cNvPicPr>
            <a:picLocks noChangeAspect="1" noChangeArrowheads="1"/>
          </p:cNvPicPr>
          <p:nvPr/>
        </p:nvPicPr>
        <p:blipFill>
          <a:blip r:embed="rId2" cstate="email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70340" y="1809929"/>
            <a:ext cx="180164" cy="94624"/>
          </a:xfrm>
          <a:prstGeom prst="rect">
            <a:avLst/>
          </a:prstGeom>
          <a:solidFill>
            <a:srgbClr val="66FFFF"/>
          </a:solidFill>
          <a:ln>
            <a:noFill/>
          </a:ln>
          <a:effectLst/>
        </p:spPr>
      </p:pic>
      <p:cxnSp>
        <p:nvCxnSpPr>
          <p:cNvPr id="473" name="Straight Arrow Connector 472"/>
          <p:cNvCxnSpPr>
            <a:cxnSpLocks/>
          </p:cNvCxnSpPr>
          <p:nvPr/>
        </p:nvCxnSpPr>
        <p:spPr>
          <a:xfrm>
            <a:off x="345484" y="1951923"/>
            <a:ext cx="0" cy="310765"/>
          </a:xfrm>
          <a:prstGeom prst="straightConnector1">
            <a:avLst/>
          </a:prstGeom>
          <a:ln w="22225"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4" name="Straight Arrow Connector 473"/>
          <p:cNvCxnSpPr>
            <a:cxnSpLocks/>
          </p:cNvCxnSpPr>
          <p:nvPr/>
        </p:nvCxnSpPr>
        <p:spPr>
          <a:xfrm flipH="1">
            <a:off x="343736" y="2229910"/>
            <a:ext cx="873" cy="272950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8" name="Rectangle 567"/>
          <p:cNvSpPr/>
          <p:nvPr/>
        </p:nvSpPr>
        <p:spPr>
          <a:xfrm>
            <a:off x="103097" y="4414706"/>
            <a:ext cx="400211" cy="59014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9" name="Speech Bubble: Rectangle 11">
            <a:extLst>
              <a:ext uri="{FF2B5EF4-FFF2-40B4-BE49-F238E27FC236}">
                <a16:creationId xmlns:a16="http://schemas.microsoft.com/office/drawing/2014/main" id="{CC969F24-D4DE-4244-A77E-755689B451E9}"/>
              </a:ext>
            </a:extLst>
          </p:cNvPr>
          <p:cNvSpPr/>
          <p:nvPr/>
        </p:nvSpPr>
        <p:spPr>
          <a:xfrm>
            <a:off x="103034" y="4217406"/>
            <a:ext cx="399101" cy="172535"/>
          </a:xfrm>
          <a:prstGeom prst="wedgeRectCallout">
            <a:avLst>
              <a:gd name="adj1" fmla="val -14293"/>
              <a:gd name="adj2" fmla="val -48698"/>
            </a:avLst>
          </a:prstGeom>
          <a:solidFill>
            <a:schemeClr val="bg1"/>
          </a:soli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SMT</a:t>
            </a:r>
            <a:endParaRPr lang="en-US" sz="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0" name="Rectangle 569"/>
          <p:cNvSpPr/>
          <p:nvPr/>
        </p:nvSpPr>
        <p:spPr>
          <a:xfrm>
            <a:off x="125262" y="4502324"/>
            <a:ext cx="376873" cy="20888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QR code</a:t>
            </a:r>
            <a:endParaRPr lang="en-US" sz="6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71" name="Picture 2"/>
          <p:cNvPicPr>
            <a:picLocks noChangeAspect="1" noChangeArrowheads="1"/>
          </p:cNvPicPr>
          <p:nvPr/>
        </p:nvPicPr>
        <p:blipFill>
          <a:blip r:embed="rId2" cstate="email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23617" y="4737677"/>
            <a:ext cx="180164" cy="94624"/>
          </a:xfrm>
          <a:prstGeom prst="rect">
            <a:avLst/>
          </a:prstGeom>
          <a:solidFill>
            <a:srgbClr val="66FFFF"/>
          </a:solidFill>
          <a:ln>
            <a:noFill/>
          </a:ln>
          <a:effectLst/>
        </p:spPr>
      </p:pic>
      <p:sp>
        <p:nvSpPr>
          <p:cNvPr id="572" name="Rectangle 571"/>
          <p:cNvSpPr/>
          <p:nvPr/>
        </p:nvSpPr>
        <p:spPr>
          <a:xfrm>
            <a:off x="596694" y="4414706"/>
            <a:ext cx="400211" cy="59014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3" name="Speech Bubble: Rectangle 11">
            <a:extLst>
              <a:ext uri="{FF2B5EF4-FFF2-40B4-BE49-F238E27FC236}">
                <a16:creationId xmlns:a16="http://schemas.microsoft.com/office/drawing/2014/main" id="{CC969F24-D4DE-4244-A77E-755689B451E9}"/>
              </a:ext>
            </a:extLst>
          </p:cNvPr>
          <p:cNvSpPr/>
          <p:nvPr/>
        </p:nvSpPr>
        <p:spPr>
          <a:xfrm>
            <a:off x="596631" y="4217406"/>
            <a:ext cx="400274" cy="172535"/>
          </a:xfrm>
          <a:prstGeom prst="wedgeRectCallout">
            <a:avLst>
              <a:gd name="adj1" fmla="val -14293"/>
              <a:gd name="adj2" fmla="val -48698"/>
            </a:avLst>
          </a:prstGeom>
          <a:solidFill>
            <a:schemeClr val="bg1"/>
          </a:soli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DIP</a:t>
            </a:r>
            <a:endParaRPr lang="en-US" sz="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4" name="Rectangle 573"/>
          <p:cNvSpPr/>
          <p:nvPr/>
        </p:nvSpPr>
        <p:spPr>
          <a:xfrm>
            <a:off x="611719" y="4493901"/>
            <a:ext cx="376873" cy="20888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Scan</a:t>
            </a:r>
            <a:endParaRPr lang="en-US" sz="6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75" name="Picture 2"/>
          <p:cNvPicPr>
            <a:picLocks noChangeAspect="1" noChangeArrowheads="1"/>
          </p:cNvPicPr>
          <p:nvPr/>
        </p:nvPicPr>
        <p:blipFill>
          <a:blip r:embed="rId2" cstate="email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16642" y="4738881"/>
            <a:ext cx="180164" cy="94624"/>
          </a:xfrm>
          <a:prstGeom prst="rect">
            <a:avLst/>
          </a:prstGeom>
          <a:solidFill>
            <a:srgbClr val="66FFFF"/>
          </a:solidFill>
          <a:ln>
            <a:noFill/>
          </a:ln>
          <a:effectLst/>
        </p:spPr>
      </p:pic>
      <p:sp>
        <p:nvSpPr>
          <p:cNvPr id="576" name="Rectangle 575"/>
          <p:cNvSpPr/>
          <p:nvPr/>
        </p:nvSpPr>
        <p:spPr>
          <a:xfrm>
            <a:off x="1045856" y="4414706"/>
            <a:ext cx="400211" cy="5901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7" name="Speech Bubble: Rectangle 11">
            <a:extLst>
              <a:ext uri="{FF2B5EF4-FFF2-40B4-BE49-F238E27FC236}">
                <a16:creationId xmlns:a16="http://schemas.microsoft.com/office/drawing/2014/main" id="{CC969F24-D4DE-4244-A77E-755689B451E9}"/>
              </a:ext>
            </a:extLst>
          </p:cNvPr>
          <p:cNvSpPr/>
          <p:nvPr/>
        </p:nvSpPr>
        <p:spPr>
          <a:xfrm>
            <a:off x="1045793" y="4217406"/>
            <a:ext cx="872164" cy="172535"/>
          </a:xfrm>
          <a:prstGeom prst="wedgeRectCallout">
            <a:avLst>
              <a:gd name="adj1" fmla="val -14293"/>
              <a:gd name="adj2" fmla="val -48698"/>
            </a:avLst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FCT</a:t>
            </a:r>
            <a:endParaRPr lang="en-US" sz="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8" name="Rectangle 577"/>
          <p:cNvSpPr/>
          <p:nvPr/>
        </p:nvSpPr>
        <p:spPr>
          <a:xfrm>
            <a:off x="1060881" y="4493901"/>
            <a:ext cx="376873" cy="20888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FCT 1</a:t>
            </a:r>
            <a:endParaRPr lang="en-US" sz="6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79" name="Picture 2"/>
          <p:cNvPicPr>
            <a:picLocks noChangeAspect="1" noChangeArrowheads="1"/>
          </p:cNvPicPr>
          <p:nvPr/>
        </p:nvPicPr>
        <p:blipFill>
          <a:blip r:embed="rId2" cstate="email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65804" y="4738881"/>
            <a:ext cx="180164" cy="94624"/>
          </a:xfrm>
          <a:prstGeom prst="rect">
            <a:avLst/>
          </a:prstGeom>
          <a:solidFill>
            <a:srgbClr val="66FFFF"/>
          </a:solidFill>
          <a:ln>
            <a:noFill/>
          </a:ln>
          <a:effectLst/>
        </p:spPr>
      </p:pic>
      <p:sp>
        <p:nvSpPr>
          <p:cNvPr id="580" name="Rectangle 579"/>
          <p:cNvSpPr/>
          <p:nvPr/>
        </p:nvSpPr>
        <p:spPr>
          <a:xfrm>
            <a:off x="1512705" y="4414706"/>
            <a:ext cx="400211" cy="5901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1" name="Rectangle 580"/>
          <p:cNvSpPr/>
          <p:nvPr/>
        </p:nvSpPr>
        <p:spPr>
          <a:xfrm>
            <a:off x="1527730" y="4493901"/>
            <a:ext cx="376873" cy="20888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FCT 2</a:t>
            </a:r>
            <a:endParaRPr lang="en-US" sz="6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82" name="Picture 2"/>
          <p:cNvPicPr>
            <a:picLocks noChangeAspect="1" noChangeArrowheads="1"/>
          </p:cNvPicPr>
          <p:nvPr/>
        </p:nvPicPr>
        <p:blipFill>
          <a:blip r:embed="rId2" cstate="email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632653" y="4738881"/>
            <a:ext cx="180164" cy="946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</p:pic>
      <p:sp>
        <p:nvSpPr>
          <p:cNvPr id="583" name="Rectangle 582"/>
          <p:cNvSpPr/>
          <p:nvPr/>
        </p:nvSpPr>
        <p:spPr>
          <a:xfrm>
            <a:off x="4306332" y="4419876"/>
            <a:ext cx="1795500" cy="590146"/>
          </a:xfrm>
          <a:prstGeom prst="rect">
            <a:avLst/>
          </a:prstGeom>
          <a:solidFill>
            <a:srgbClr val="CCFFFF"/>
          </a:solidFill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4" name="Rectangle 583"/>
          <p:cNvSpPr/>
          <p:nvPr/>
        </p:nvSpPr>
        <p:spPr>
          <a:xfrm>
            <a:off x="6174533" y="4411929"/>
            <a:ext cx="2609594" cy="590146"/>
          </a:xfrm>
          <a:prstGeom prst="rect">
            <a:avLst/>
          </a:prstGeom>
          <a:solidFill>
            <a:srgbClr val="FFCCCC"/>
          </a:solidFill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5" name="Rectangle 584"/>
          <p:cNvSpPr/>
          <p:nvPr/>
        </p:nvSpPr>
        <p:spPr>
          <a:xfrm>
            <a:off x="1986656" y="4414706"/>
            <a:ext cx="2254858" cy="59014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6" name="Rectangle 585"/>
          <p:cNvSpPr/>
          <p:nvPr/>
        </p:nvSpPr>
        <p:spPr>
          <a:xfrm>
            <a:off x="2020895" y="4515040"/>
            <a:ext cx="415707" cy="194323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Assy 1</a:t>
            </a:r>
            <a:endParaRPr lang="en-US" sz="7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87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104803" y="4762394"/>
            <a:ext cx="180164" cy="98996"/>
          </a:xfrm>
          <a:prstGeom prst="rect">
            <a:avLst/>
          </a:prstGeom>
          <a:solidFill>
            <a:srgbClr val="66FFFF"/>
          </a:solidFill>
          <a:ln>
            <a:noFill/>
          </a:ln>
          <a:effectLst/>
        </p:spPr>
      </p:pic>
      <p:sp>
        <p:nvSpPr>
          <p:cNvPr id="588" name="Rectangle 587"/>
          <p:cNvSpPr/>
          <p:nvPr/>
        </p:nvSpPr>
        <p:spPr>
          <a:xfrm>
            <a:off x="2460136" y="4515040"/>
            <a:ext cx="415707" cy="194323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Assy 2</a:t>
            </a:r>
            <a:endParaRPr lang="en-US" sz="7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89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544044" y="4762394"/>
            <a:ext cx="180164" cy="989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</p:pic>
      <p:sp>
        <p:nvSpPr>
          <p:cNvPr id="590" name="Rectangle 589"/>
          <p:cNvSpPr/>
          <p:nvPr/>
        </p:nvSpPr>
        <p:spPr>
          <a:xfrm>
            <a:off x="2899373" y="4515040"/>
            <a:ext cx="415707" cy="194323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Assy 3</a:t>
            </a:r>
            <a:endParaRPr lang="en-US" sz="7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91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983281" y="4762394"/>
            <a:ext cx="180164" cy="989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</p:pic>
      <p:sp>
        <p:nvSpPr>
          <p:cNvPr id="592" name="Rectangle 591"/>
          <p:cNvSpPr/>
          <p:nvPr/>
        </p:nvSpPr>
        <p:spPr>
          <a:xfrm>
            <a:off x="3351152" y="4515354"/>
            <a:ext cx="414627" cy="191933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Assy 4</a:t>
            </a:r>
            <a:endParaRPr lang="en-US" sz="7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93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33980" y="4762847"/>
            <a:ext cx="180164" cy="989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</p:pic>
      <p:sp>
        <p:nvSpPr>
          <p:cNvPr id="594" name="Rectangle 593"/>
          <p:cNvSpPr/>
          <p:nvPr/>
        </p:nvSpPr>
        <p:spPr>
          <a:xfrm>
            <a:off x="6242298" y="4569268"/>
            <a:ext cx="520064" cy="208803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Packing 1</a:t>
            </a:r>
            <a:endParaRPr lang="en-US" sz="7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95" name="Group 3"/>
          <p:cNvGrpSpPr>
            <a:grpSpLocks/>
          </p:cNvGrpSpPr>
          <p:nvPr/>
        </p:nvGrpSpPr>
        <p:grpSpPr bwMode="auto">
          <a:xfrm>
            <a:off x="8313080" y="4530835"/>
            <a:ext cx="414922" cy="278208"/>
            <a:chOff x="201" y="528"/>
            <a:chExt cx="1068" cy="720"/>
          </a:xfrm>
        </p:grpSpPr>
        <p:sp>
          <p:nvSpPr>
            <p:cNvPr id="596" name="Line 4"/>
            <p:cNvSpPr>
              <a:spLocks noChangeShapeType="1"/>
            </p:cNvSpPr>
            <p:nvPr/>
          </p:nvSpPr>
          <p:spPr bwMode="auto">
            <a:xfrm flipH="1">
              <a:off x="359" y="1002"/>
              <a:ext cx="198" cy="1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97" name="Group 5"/>
            <p:cNvGrpSpPr>
              <a:grpSpLocks/>
            </p:cNvGrpSpPr>
            <p:nvPr/>
          </p:nvGrpSpPr>
          <p:grpSpPr bwMode="auto">
            <a:xfrm>
              <a:off x="201" y="863"/>
              <a:ext cx="1068" cy="385"/>
              <a:chOff x="944" y="816"/>
              <a:chExt cx="4160" cy="1688"/>
            </a:xfrm>
          </p:grpSpPr>
          <p:sp>
            <p:nvSpPr>
              <p:cNvPr id="650" name="AutoShape 6" descr="50%"/>
              <p:cNvSpPr>
                <a:spLocks noChangeArrowheads="1"/>
              </p:cNvSpPr>
              <p:nvPr/>
            </p:nvSpPr>
            <p:spPr bwMode="auto">
              <a:xfrm>
                <a:off x="960" y="968"/>
                <a:ext cx="4144" cy="1536"/>
              </a:xfrm>
              <a:prstGeom prst="parallelogram">
                <a:avLst>
                  <a:gd name="adj" fmla="val 99473"/>
                </a:avLst>
              </a:prstGeom>
              <a:pattFill prst="pct50">
                <a:fgClr>
                  <a:srgbClr val="CC6600"/>
                </a:fgClr>
                <a:bgClr>
                  <a:schemeClr val="bg1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1" name="AutoShape 7" descr="50%"/>
              <p:cNvSpPr>
                <a:spLocks noChangeArrowheads="1"/>
              </p:cNvSpPr>
              <p:nvPr/>
            </p:nvSpPr>
            <p:spPr bwMode="auto">
              <a:xfrm>
                <a:off x="944" y="2120"/>
                <a:ext cx="432" cy="384"/>
              </a:xfrm>
              <a:prstGeom prst="cube">
                <a:avLst>
                  <a:gd name="adj" fmla="val 61458"/>
                </a:avLst>
              </a:prstGeom>
              <a:pattFill prst="pct50">
                <a:fgClr>
                  <a:srgbClr val="CC6600"/>
                </a:fgClr>
                <a:bgClr>
                  <a:schemeClr val="bg1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2" name="AutoShape 8" descr="50%"/>
              <p:cNvSpPr>
                <a:spLocks noChangeArrowheads="1"/>
              </p:cNvSpPr>
              <p:nvPr/>
            </p:nvSpPr>
            <p:spPr bwMode="auto">
              <a:xfrm>
                <a:off x="2176" y="2120"/>
                <a:ext cx="432" cy="384"/>
              </a:xfrm>
              <a:prstGeom prst="cube">
                <a:avLst>
                  <a:gd name="adj" fmla="val 61458"/>
                </a:avLst>
              </a:prstGeom>
              <a:pattFill prst="pct50">
                <a:fgClr>
                  <a:srgbClr val="CC6600"/>
                </a:fgClr>
                <a:bgClr>
                  <a:schemeClr val="bg1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3" name="AutoShape 9" descr="50%"/>
              <p:cNvSpPr>
                <a:spLocks noChangeArrowheads="1"/>
              </p:cNvSpPr>
              <p:nvPr/>
            </p:nvSpPr>
            <p:spPr bwMode="auto">
              <a:xfrm>
                <a:off x="3376" y="2120"/>
                <a:ext cx="432" cy="384"/>
              </a:xfrm>
              <a:prstGeom prst="cube">
                <a:avLst>
                  <a:gd name="adj" fmla="val 61458"/>
                </a:avLst>
              </a:prstGeom>
              <a:pattFill prst="pct50">
                <a:fgClr>
                  <a:srgbClr val="CC6600"/>
                </a:fgClr>
                <a:bgClr>
                  <a:schemeClr val="bg1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4" name="AutoShape 10" descr="50%"/>
              <p:cNvSpPr>
                <a:spLocks noChangeArrowheads="1"/>
              </p:cNvSpPr>
              <p:nvPr/>
            </p:nvSpPr>
            <p:spPr bwMode="auto">
              <a:xfrm>
                <a:off x="4040" y="1440"/>
                <a:ext cx="432" cy="384"/>
              </a:xfrm>
              <a:prstGeom prst="cube">
                <a:avLst>
                  <a:gd name="adj" fmla="val 61458"/>
                </a:avLst>
              </a:prstGeom>
              <a:pattFill prst="pct50">
                <a:fgClr>
                  <a:srgbClr val="CC6600"/>
                </a:fgClr>
                <a:bgClr>
                  <a:schemeClr val="bg1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5" name="AutoShape 11" descr="50%"/>
              <p:cNvSpPr>
                <a:spLocks noChangeArrowheads="1"/>
              </p:cNvSpPr>
              <p:nvPr/>
            </p:nvSpPr>
            <p:spPr bwMode="auto">
              <a:xfrm>
                <a:off x="4664" y="824"/>
                <a:ext cx="432" cy="384"/>
              </a:xfrm>
              <a:prstGeom prst="cube">
                <a:avLst>
                  <a:gd name="adj" fmla="val 61458"/>
                </a:avLst>
              </a:prstGeom>
              <a:pattFill prst="pct50">
                <a:fgClr>
                  <a:srgbClr val="CC6600"/>
                </a:fgClr>
                <a:bgClr>
                  <a:schemeClr val="bg1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6" name="AutoShape 12" descr="50%"/>
              <p:cNvSpPr>
                <a:spLocks noChangeArrowheads="1"/>
              </p:cNvSpPr>
              <p:nvPr/>
            </p:nvSpPr>
            <p:spPr bwMode="auto">
              <a:xfrm>
                <a:off x="944" y="816"/>
                <a:ext cx="4144" cy="1536"/>
              </a:xfrm>
              <a:prstGeom prst="parallelogram">
                <a:avLst>
                  <a:gd name="adj" fmla="val 99473"/>
                </a:avLst>
              </a:prstGeom>
              <a:pattFill prst="pct50">
                <a:fgClr>
                  <a:srgbClr val="CC6600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98" name="AutoShape 13"/>
            <p:cNvSpPr>
              <a:spLocks noChangeArrowheads="1"/>
            </p:cNvSpPr>
            <p:nvPr/>
          </p:nvSpPr>
          <p:spPr bwMode="auto">
            <a:xfrm>
              <a:off x="405" y="611"/>
              <a:ext cx="515" cy="422"/>
            </a:xfrm>
            <a:prstGeom prst="cube">
              <a:avLst>
                <a:gd name="adj" fmla="val 39454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9" name="AutoShape 14"/>
            <p:cNvSpPr>
              <a:spLocks noChangeArrowheads="1"/>
            </p:cNvSpPr>
            <p:nvPr/>
          </p:nvSpPr>
          <p:spPr bwMode="auto">
            <a:xfrm>
              <a:off x="201" y="781"/>
              <a:ext cx="514" cy="422"/>
            </a:xfrm>
            <a:prstGeom prst="cube">
              <a:avLst>
                <a:gd name="adj" fmla="val 39454"/>
              </a:avLst>
            </a:prstGeom>
            <a:solidFill>
              <a:srgbClr val="00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0" name="Line 15"/>
            <p:cNvSpPr>
              <a:spLocks noChangeShapeType="1"/>
            </p:cNvSpPr>
            <p:nvPr/>
          </p:nvSpPr>
          <p:spPr bwMode="auto">
            <a:xfrm flipH="1">
              <a:off x="359" y="791"/>
              <a:ext cx="198" cy="1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1" name="Line 16"/>
            <p:cNvSpPr>
              <a:spLocks noChangeShapeType="1"/>
            </p:cNvSpPr>
            <p:nvPr/>
          </p:nvSpPr>
          <p:spPr bwMode="auto">
            <a:xfrm flipH="1">
              <a:off x="557" y="616"/>
              <a:ext cx="198" cy="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2" name="AutoShape 17"/>
            <p:cNvSpPr>
              <a:spLocks noChangeArrowheads="1"/>
            </p:cNvSpPr>
            <p:nvPr/>
          </p:nvSpPr>
          <p:spPr bwMode="auto">
            <a:xfrm>
              <a:off x="715" y="616"/>
              <a:ext cx="514" cy="421"/>
            </a:xfrm>
            <a:prstGeom prst="cube">
              <a:avLst>
                <a:gd name="adj" fmla="val 39454"/>
              </a:avLst>
            </a:prstGeom>
            <a:solidFill>
              <a:srgbClr val="00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3" name="Line 18"/>
            <p:cNvSpPr>
              <a:spLocks noChangeShapeType="1"/>
            </p:cNvSpPr>
            <p:nvPr/>
          </p:nvSpPr>
          <p:spPr bwMode="auto">
            <a:xfrm flipH="1">
              <a:off x="854" y="626"/>
              <a:ext cx="197" cy="1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4" name="AutoShape 19"/>
            <p:cNvSpPr>
              <a:spLocks noChangeArrowheads="1"/>
            </p:cNvSpPr>
            <p:nvPr/>
          </p:nvSpPr>
          <p:spPr bwMode="auto">
            <a:xfrm>
              <a:off x="537" y="781"/>
              <a:ext cx="514" cy="422"/>
            </a:xfrm>
            <a:prstGeom prst="cube">
              <a:avLst>
                <a:gd name="adj" fmla="val 39454"/>
              </a:avLst>
            </a:prstGeom>
            <a:solidFill>
              <a:srgbClr val="00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5" name="Line 20"/>
            <p:cNvSpPr>
              <a:spLocks noChangeShapeType="1"/>
            </p:cNvSpPr>
            <p:nvPr/>
          </p:nvSpPr>
          <p:spPr bwMode="auto">
            <a:xfrm flipH="1">
              <a:off x="676" y="791"/>
              <a:ext cx="197" cy="1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6" name="AutoShape 21"/>
            <p:cNvSpPr>
              <a:spLocks noChangeArrowheads="1"/>
            </p:cNvSpPr>
            <p:nvPr/>
          </p:nvSpPr>
          <p:spPr bwMode="auto">
            <a:xfrm>
              <a:off x="201" y="528"/>
              <a:ext cx="514" cy="421"/>
            </a:xfrm>
            <a:prstGeom prst="cube">
              <a:avLst>
                <a:gd name="adj" fmla="val 39454"/>
              </a:avLst>
            </a:prstGeom>
            <a:solidFill>
              <a:srgbClr val="00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7" name="Line 22"/>
            <p:cNvSpPr>
              <a:spLocks noChangeShapeType="1"/>
            </p:cNvSpPr>
            <p:nvPr/>
          </p:nvSpPr>
          <p:spPr bwMode="auto">
            <a:xfrm flipH="1">
              <a:off x="359" y="538"/>
              <a:ext cx="198" cy="1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8" name="AutoShape 23"/>
            <p:cNvSpPr>
              <a:spLocks noChangeArrowheads="1"/>
            </p:cNvSpPr>
            <p:nvPr/>
          </p:nvSpPr>
          <p:spPr bwMode="auto">
            <a:xfrm>
              <a:off x="537" y="528"/>
              <a:ext cx="514" cy="421"/>
            </a:xfrm>
            <a:prstGeom prst="cube">
              <a:avLst>
                <a:gd name="adj" fmla="val 39454"/>
              </a:avLst>
            </a:prstGeom>
            <a:solidFill>
              <a:srgbClr val="00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9" name="Line 24"/>
            <p:cNvSpPr>
              <a:spLocks noChangeShapeType="1"/>
            </p:cNvSpPr>
            <p:nvPr/>
          </p:nvSpPr>
          <p:spPr bwMode="auto">
            <a:xfrm flipH="1">
              <a:off x="676" y="538"/>
              <a:ext cx="197" cy="1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10" name="Group 25"/>
            <p:cNvGrpSpPr>
              <a:grpSpLocks/>
            </p:cNvGrpSpPr>
            <p:nvPr/>
          </p:nvGrpSpPr>
          <p:grpSpPr bwMode="auto">
            <a:xfrm>
              <a:off x="834" y="1072"/>
              <a:ext cx="198" cy="97"/>
              <a:chOff x="1248" y="816"/>
              <a:chExt cx="240" cy="132"/>
            </a:xfrm>
          </p:grpSpPr>
          <p:sp>
            <p:nvSpPr>
              <p:cNvPr id="643" name="AutoShape 26"/>
              <p:cNvSpPr>
                <a:spLocks noChangeArrowheads="1"/>
              </p:cNvSpPr>
              <p:nvPr/>
            </p:nvSpPr>
            <p:spPr bwMode="auto">
              <a:xfrm rot="-2202243">
                <a:off x="1248" y="816"/>
                <a:ext cx="240" cy="96"/>
              </a:xfrm>
              <a:prstGeom prst="parallelogram">
                <a:avLst>
                  <a:gd name="adj" fmla="val 62500"/>
                </a:avLst>
              </a:prstGeom>
              <a:solidFill>
                <a:srgbClr val="C0C0C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644" name="Group 27"/>
              <p:cNvGrpSpPr>
                <a:grpSpLocks/>
              </p:cNvGrpSpPr>
              <p:nvPr/>
            </p:nvGrpSpPr>
            <p:grpSpPr bwMode="auto">
              <a:xfrm>
                <a:off x="1296" y="816"/>
                <a:ext cx="120" cy="132"/>
                <a:chOff x="1464" y="1164"/>
                <a:chExt cx="144" cy="108"/>
              </a:xfrm>
            </p:grpSpPr>
            <p:sp>
              <p:nvSpPr>
                <p:cNvPr id="645" name="Line 28"/>
                <p:cNvSpPr>
                  <a:spLocks noChangeShapeType="1"/>
                </p:cNvSpPr>
                <p:nvPr/>
              </p:nvSpPr>
              <p:spPr bwMode="auto">
                <a:xfrm>
                  <a:off x="1464" y="1224"/>
                  <a:ext cx="0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46" name="Line 29"/>
                <p:cNvSpPr>
                  <a:spLocks noChangeShapeType="1"/>
                </p:cNvSpPr>
                <p:nvPr/>
              </p:nvSpPr>
              <p:spPr bwMode="auto">
                <a:xfrm>
                  <a:off x="1500" y="1212"/>
                  <a:ext cx="0" cy="48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47" name="Line 30"/>
                <p:cNvSpPr>
                  <a:spLocks noChangeShapeType="1"/>
                </p:cNvSpPr>
                <p:nvPr/>
              </p:nvSpPr>
              <p:spPr bwMode="auto">
                <a:xfrm>
                  <a:off x="1536" y="1200"/>
                  <a:ext cx="0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48" name="Line 31"/>
                <p:cNvSpPr>
                  <a:spLocks noChangeShapeType="1"/>
                </p:cNvSpPr>
                <p:nvPr/>
              </p:nvSpPr>
              <p:spPr bwMode="auto">
                <a:xfrm>
                  <a:off x="1572" y="1182"/>
                  <a:ext cx="0" cy="48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49" name="Line 32"/>
                <p:cNvSpPr>
                  <a:spLocks noChangeShapeType="1"/>
                </p:cNvSpPr>
                <p:nvPr/>
              </p:nvSpPr>
              <p:spPr bwMode="auto">
                <a:xfrm>
                  <a:off x="1608" y="1164"/>
                  <a:ext cx="0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611" name="Group 33"/>
            <p:cNvGrpSpPr>
              <a:grpSpLocks/>
            </p:cNvGrpSpPr>
            <p:nvPr/>
          </p:nvGrpSpPr>
          <p:grpSpPr bwMode="auto">
            <a:xfrm>
              <a:off x="748" y="967"/>
              <a:ext cx="79" cy="35"/>
              <a:chOff x="3120" y="3600"/>
              <a:chExt cx="96" cy="48"/>
            </a:xfrm>
          </p:grpSpPr>
          <p:sp>
            <p:nvSpPr>
              <p:cNvPr id="636" name="Rectangle 34"/>
              <p:cNvSpPr>
                <a:spLocks noChangeArrowheads="1"/>
              </p:cNvSpPr>
              <p:nvPr/>
            </p:nvSpPr>
            <p:spPr bwMode="auto">
              <a:xfrm>
                <a:off x="3120" y="3600"/>
                <a:ext cx="96" cy="4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637" name="Group 35"/>
              <p:cNvGrpSpPr>
                <a:grpSpLocks/>
              </p:cNvGrpSpPr>
              <p:nvPr/>
            </p:nvGrpSpPr>
            <p:grpSpPr bwMode="auto">
              <a:xfrm>
                <a:off x="3129" y="3606"/>
                <a:ext cx="74" cy="33"/>
                <a:chOff x="3456" y="3648"/>
                <a:chExt cx="74" cy="33"/>
              </a:xfrm>
            </p:grpSpPr>
            <p:sp>
              <p:nvSpPr>
                <p:cNvPr id="638" name="Line 36"/>
                <p:cNvSpPr>
                  <a:spLocks noChangeShapeType="1"/>
                </p:cNvSpPr>
                <p:nvPr/>
              </p:nvSpPr>
              <p:spPr bwMode="auto">
                <a:xfrm>
                  <a:off x="3456" y="3648"/>
                  <a:ext cx="0" cy="3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39" name="Line 37"/>
                <p:cNvSpPr>
                  <a:spLocks noChangeShapeType="1"/>
                </p:cNvSpPr>
                <p:nvPr/>
              </p:nvSpPr>
              <p:spPr bwMode="auto">
                <a:xfrm>
                  <a:off x="3477" y="3648"/>
                  <a:ext cx="0" cy="3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40" name="Line 38"/>
                <p:cNvSpPr>
                  <a:spLocks noChangeShapeType="1"/>
                </p:cNvSpPr>
                <p:nvPr/>
              </p:nvSpPr>
              <p:spPr bwMode="auto">
                <a:xfrm>
                  <a:off x="3498" y="3648"/>
                  <a:ext cx="0" cy="3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41" name="Line 39"/>
                <p:cNvSpPr>
                  <a:spLocks noChangeShapeType="1"/>
                </p:cNvSpPr>
                <p:nvPr/>
              </p:nvSpPr>
              <p:spPr bwMode="auto">
                <a:xfrm>
                  <a:off x="3519" y="3648"/>
                  <a:ext cx="0" cy="3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42" name="Line 40"/>
                <p:cNvSpPr>
                  <a:spLocks noChangeShapeType="1"/>
                </p:cNvSpPr>
                <p:nvPr/>
              </p:nvSpPr>
              <p:spPr bwMode="auto">
                <a:xfrm>
                  <a:off x="3530" y="3648"/>
                  <a:ext cx="0" cy="3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612" name="Group 41"/>
            <p:cNvGrpSpPr>
              <a:grpSpLocks/>
            </p:cNvGrpSpPr>
            <p:nvPr/>
          </p:nvGrpSpPr>
          <p:grpSpPr bwMode="auto">
            <a:xfrm>
              <a:off x="748" y="721"/>
              <a:ext cx="79" cy="35"/>
              <a:chOff x="3120" y="3600"/>
              <a:chExt cx="96" cy="48"/>
            </a:xfrm>
          </p:grpSpPr>
          <p:sp>
            <p:nvSpPr>
              <p:cNvPr id="629" name="Rectangle 42"/>
              <p:cNvSpPr>
                <a:spLocks noChangeArrowheads="1"/>
              </p:cNvSpPr>
              <p:nvPr/>
            </p:nvSpPr>
            <p:spPr bwMode="auto">
              <a:xfrm>
                <a:off x="3120" y="3600"/>
                <a:ext cx="96" cy="4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630" name="Group 43"/>
              <p:cNvGrpSpPr>
                <a:grpSpLocks/>
              </p:cNvGrpSpPr>
              <p:nvPr/>
            </p:nvGrpSpPr>
            <p:grpSpPr bwMode="auto">
              <a:xfrm>
                <a:off x="3129" y="3606"/>
                <a:ext cx="74" cy="33"/>
                <a:chOff x="3456" y="3648"/>
                <a:chExt cx="74" cy="33"/>
              </a:xfrm>
            </p:grpSpPr>
            <p:sp>
              <p:nvSpPr>
                <p:cNvPr id="631" name="Line 44"/>
                <p:cNvSpPr>
                  <a:spLocks noChangeShapeType="1"/>
                </p:cNvSpPr>
                <p:nvPr/>
              </p:nvSpPr>
              <p:spPr bwMode="auto">
                <a:xfrm>
                  <a:off x="3456" y="3648"/>
                  <a:ext cx="0" cy="3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32" name="Line 45"/>
                <p:cNvSpPr>
                  <a:spLocks noChangeShapeType="1"/>
                </p:cNvSpPr>
                <p:nvPr/>
              </p:nvSpPr>
              <p:spPr bwMode="auto">
                <a:xfrm>
                  <a:off x="3477" y="3648"/>
                  <a:ext cx="0" cy="3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33" name="Line 46"/>
                <p:cNvSpPr>
                  <a:spLocks noChangeShapeType="1"/>
                </p:cNvSpPr>
                <p:nvPr/>
              </p:nvSpPr>
              <p:spPr bwMode="auto">
                <a:xfrm>
                  <a:off x="3498" y="3648"/>
                  <a:ext cx="0" cy="3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34" name="Line 47"/>
                <p:cNvSpPr>
                  <a:spLocks noChangeShapeType="1"/>
                </p:cNvSpPr>
                <p:nvPr/>
              </p:nvSpPr>
              <p:spPr bwMode="auto">
                <a:xfrm>
                  <a:off x="3519" y="3648"/>
                  <a:ext cx="0" cy="3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35" name="Line 48"/>
                <p:cNvSpPr>
                  <a:spLocks noChangeShapeType="1"/>
                </p:cNvSpPr>
                <p:nvPr/>
              </p:nvSpPr>
              <p:spPr bwMode="auto">
                <a:xfrm>
                  <a:off x="3530" y="3648"/>
                  <a:ext cx="0" cy="3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613" name="Group 49"/>
            <p:cNvGrpSpPr>
              <a:grpSpLocks/>
            </p:cNvGrpSpPr>
            <p:nvPr/>
          </p:nvGrpSpPr>
          <p:grpSpPr bwMode="auto">
            <a:xfrm>
              <a:off x="399" y="967"/>
              <a:ext cx="79" cy="35"/>
              <a:chOff x="3120" y="3600"/>
              <a:chExt cx="96" cy="48"/>
            </a:xfrm>
          </p:grpSpPr>
          <p:sp>
            <p:nvSpPr>
              <p:cNvPr id="622" name="Rectangle 50"/>
              <p:cNvSpPr>
                <a:spLocks noChangeArrowheads="1"/>
              </p:cNvSpPr>
              <p:nvPr/>
            </p:nvSpPr>
            <p:spPr bwMode="auto">
              <a:xfrm>
                <a:off x="3120" y="3600"/>
                <a:ext cx="96" cy="4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623" name="Group 51"/>
              <p:cNvGrpSpPr>
                <a:grpSpLocks/>
              </p:cNvGrpSpPr>
              <p:nvPr/>
            </p:nvGrpSpPr>
            <p:grpSpPr bwMode="auto">
              <a:xfrm>
                <a:off x="3129" y="3606"/>
                <a:ext cx="74" cy="33"/>
                <a:chOff x="3456" y="3648"/>
                <a:chExt cx="74" cy="33"/>
              </a:xfrm>
            </p:grpSpPr>
            <p:sp>
              <p:nvSpPr>
                <p:cNvPr id="624" name="Line 52"/>
                <p:cNvSpPr>
                  <a:spLocks noChangeShapeType="1"/>
                </p:cNvSpPr>
                <p:nvPr/>
              </p:nvSpPr>
              <p:spPr bwMode="auto">
                <a:xfrm>
                  <a:off x="3456" y="3648"/>
                  <a:ext cx="0" cy="3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5" name="Line 53"/>
                <p:cNvSpPr>
                  <a:spLocks noChangeShapeType="1"/>
                </p:cNvSpPr>
                <p:nvPr/>
              </p:nvSpPr>
              <p:spPr bwMode="auto">
                <a:xfrm>
                  <a:off x="3477" y="3648"/>
                  <a:ext cx="0" cy="3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6" name="Line 54"/>
                <p:cNvSpPr>
                  <a:spLocks noChangeShapeType="1"/>
                </p:cNvSpPr>
                <p:nvPr/>
              </p:nvSpPr>
              <p:spPr bwMode="auto">
                <a:xfrm>
                  <a:off x="3498" y="3648"/>
                  <a:ext cx="0" cy="3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7" name="Line 55"/>
                <p:cNvSpPr>
                  <a:spLocks noChangeShapeType="1"/>
                </p:cNvSpPr>
                <p:nvPr/>
              </p:nvSpPr>
              <p:spPr bwMode="auto">
                <a:xfrm>
                  <a:off x="3519" y="3648"/>
                  <a:ext cx="0" cy="3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8" name="Line 56"/>
                <p:cNvSpPr>
                  <a:spLocks noChangeShapeType="1"/>
                </p:cNvSpPr>
                <p:nvPr/>
              </p:nvSpPr>
              <p:spPr bwMode="auto">
                <a:xfrm>
                  <a:off x="3530" y="3648"/>
                  <a:ext cx="0" cy="3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614" name="Group 57"/>
            <p:cNvGrpSpPr>
              <a:grpSpLocks/>
            </p:cNvGrpSpPr>
            <p:nvPr/>
          </p:nvGrpSpPr>
          <p:grpSpPr bwMode="auto">
            <a:xfrm>
              <a:off x="399" y="721"/>
              <a:ext cx="79" cy="35"/>
              <a:chOff x="3120" y="3600"/>
              <a:chExt cx="96" cy="48"/>
            </a:xfrm>
          </p:grpSpPr>
          <p:sp>
            <p:nvSpPr>
              <p:cNvPr id="615" name="Rectangle 58"/>
              <p:cNvSpPr>
                <a:spLocks noChangeArrowheads="1"/>
              </p:cNvSpPr>
              <p:nvPr/>
            </p:nvSpPr>
            <p:spPr bwMode="auto">
              <a:xfrm>
                <a:off x="3120" y="3600"/>
                <a:ext cx="96" cy="4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616" name="Group 59"/>
              <p:cNvGrpSpPr>
                <a:grpSpLocks/>
              </p:cNvGrpSpPr>
              <p:nvPr/>
            </p:nvGrpSpPr>
            <p:grpSpPr bwMode="auto">
              <a:xfrm>
                <a:off x="3129" y="3606"/>
                <a:ext cx="74" cy="33"/>
                <a:chOff x="3456" y="3648"/>
                <a:chExt cx="74" cy="33"/>
              </a:xfrm>
            </p:grpSpPr>
            <p:sp>
              <p:nvSpPr>
                <p:cNvPr id="617" name="Line 60"/>
                <p:cNvSpPr>
                  <a:spLocks noChangeShapeType="1"/>
                </p:cNvSpPr>
                <p:nvPr/>
              </p:nvSpPr>
              <p:spPr bwMode="auto">
                <a:xfrm>
                  <a:off x="3456" y="3648"/>
                  <a:ext cx="0" cy="3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8" name="Line 61"/>
                <p:cNvSpPr>
                  <a:spLocks noChangeShapeType="1"/>
                </p:cNvSpPr>
                <p:nvPr/>
              </p:nvSpPr>
              <p:spPr bwMode="auto">
                <a:xfrm>
                  <a:off x="3477" y="3648"/>
                  <a:ext cx="0" cy="3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9" name="Line 62"/>
                <p:cNvSpPr>
                  <a:spLocks noChangeShapeType="1"/>
                </p:cNvSpPr>
                <p:nvPr/>
              </p:nvSpPr>
              <p:spPr bwMode="auto">
                <a:xfrm>
                  <a:off x="3498" y="3648"/>
                  <a:ext cx="0" cy="3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0" name="Line 63"/>
                <p:cNvSpPr>
                  <a:spLocks noChangeShapeType="1"/>
                </p:cNvSpPr>
                <p:nvPr/>
              </p:nvSpPr>
              <p:spPr bwMode="auto">
                <a:xfrm>
                  <a:off x="3519" y="3648"/>
                  <a:ext cx="0" cy="3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1" name="Line 64"/>
                <p:cNvSpPr>
                  <a:spLocks noChangeShapeType="1"/>
                </p:cNvSpPr>
                <p:nvPr/>
              </p:nvSpPr>
              <p:spPr bwMode="auto">
                <a:xfrm>
                  <a:off x="3530" y="3648"/>
                  <a:ext cx="0" cy="3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</p:grpSp>
      <p:pic>
        <p:nvPicPr>
          <p:cNvPr id="657" name="Picture 7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71852" y="4517429"/>
            <a:ext cx="285076" cy="3355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58" name="Speech Bubble: Rectangle 11">
            <a:extLst>
              <a:ext uri="{FF2B5EF4-FFF2-40B4-BE49-F238E27FC236}">
                <a16:creationId xmlns:a16="http://schemas.microsoft.com/office/drawing/2014/main" id="{CC969F24-D4DE-4244-A77E-755689B451E9}"/>
              </a:ext>
            </a:extLst>
          </p:cNvPr>
          <p:cNvSpPr/>
          <p:nvPr/>
        </p:nvSpPr>
        <p:spPr>
          <a:xfrm>
            <a:off x="2327575" y="4215442"/>
            <a:ext cx="1665131" cy="180507"/>
          </a:xfrm>
          <a:prstGeom prst="wedgeRectCallout">
            <a:avLst>
              <a:gd name="adj1" fmla="val -14293"/>
              <a:gd name="adj2" fmla="val -48698"/>
            </a:avLst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 - Assembly </a:t>
            </a:r>
            <a:r>
              <a:rPr lang="en-US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block</a:t>
            </a:r>
          </a:p>
        </p:txBody>
      </p:sp>
      <p:sp>
        <p:nvSpPr>
          <p:cNvPr id="659" name="Speech Bubble: Rectangle 12">
            <a:extLst>
              <a:ext uri="{FF2B5EF4-FFF2-40B4-BE49-F238E27FC236}">
                <a16:creationId xmlns:a16="http://schemas.microsoft.com/office/drawing/2014/main" id="{689C57B6-E742-4AB8-BCE6-DF9B3FAC684E}"/>
              </a:ext>
            </a:extLst>
          </p:cNvPr>
          <p:cNvSpPr/>
          <p:nvPr/>
        </p:nvSpPr>
        <p:spPr>
          <a:xfrm>
            <a:off x="4474447" y="4198554"/>
            <a:ext cx="1383264" cy="192618"/>
          </a:xfrm>
          <a:prstGeom prst="wedgeRectCallout">
            <a:avLst>
              <a:gd name="adj1" fmla="val -24481"/>
              <a:gd name="adj2" fmla="val -43816"/>
            </a:avLst>
          </a:prstGeom>
          <a:solidFill>
            <a:srgbClr val="CCFFFF"/>
          </a:solidFill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 - Inspection </a:t>
            </a:r>
            <a:endParaRPr lang="en-US" sz="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0" name="Speech Bubble: Rectangle 13">
            <a:extLst>
              <a:ext uri="{FF2B5EF4-FFF2-40B4-BE49-F238E27FC236}">
                <a16:creationId xmlns:a16="http://schemas.microsoft.com/office/drawing/2014/main" id="{49D66C2A-6F39-4F0E-8F81-37C912402E1E}"/>
              </a:ext>
            </a:extLst>
          </p:cNvPr>
          <p:cNvSpPr/>
          <p:nvPr/>
        </p:nvSpPr>
        <p:spPr>
          <a:xfrm>
            <a:off x="6845236" y="4194267"/>
            <a:ext cx="1250024" cy="186359"/>
          </a:xfrm>
          <a:prstGeom prst="wedgeRectCallout">
            <a:avLst>
              <a:gd name="adj1" fmla="val 9491"/>
              <a:gd name="adj2" fmla="val -42355"/>
            </a:avLst>
          </a:prstGeom>
          <a:solidFill>
            <a:srgbClr val="FFCCCC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 - Packing</a:t>
            </a:r>
            <a:endParaRPr lang="en-U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1" name="Rectangle 660"/>
          <p:cNvSpPr/>
          <p:nvPr/>
        </p:nvSpPr>
        <p:spPr>
          <a:xfrm>
            <a:off x="6825609" y="4568902"/>
            <a:ext cx="508421" cy="20249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Packing 2</a:t>
            </a:r>
            <a:endParaRPr lang="en-US" sz="7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2" name="Rectangle 661"/>
          <p:cNvSpPr/>
          <p:nvPr/>
        </p:nvSpPr>
        <p:spPr>
          <a:xfrm>
            <a:off x="7388959" y="4560589"/>
            <a:ext cx="526741" cy="202491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Packing 3</a:t>
            </a:r>
            <a:endParaRPr lang="en-US" sz="7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3" name="Rectangle 662"/>
          <p:cNvSpPr/>
          <p:nvPr/>
        </p:nvSpPr>
        <p:spPr>
          <a:xfrm>
            <a:off x="7626153" y="4378830"/>
            <a:ext cx="917621" cy="17159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Weight check</a:t>
            </a:r>
            <a:endParaRPr lang="en-US" sz="7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64" name="Picture 2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429247" y="4803437"/>
            <a:ext cx="180164" cy="79683"/>
          </a:xfrm>
          <a:prstGeom prst="rect">
            <a:avLst/>
          </a:prstGeom>
          <a:solidFill>
            <a:srgbClr val="66FFFF"/>
          </a:solidFill>
          <a:ln>
            <a:noFill/>
          </a:ln>
          <a:effectLst/>
        </p:spPr>
      </p:pic>
      <p:pic>
        <p:nvPicPr>
          <p:cNvPr id="665" name="Picture 2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89737" y="4803437"/>
            <a:ext cx="180164" cy="7968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</p:pic>
      <p:pic>
        <p:nvPicPr>
          <p:cNvPr id="666" name="Picture 2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89968" y="4796341"/>
            <a:ext cx="180164" cy="79683"/>
          </a:xfrm>
          <a:prstGeom prst="rect">
            <a:avLst/>
          </a:prstGeom>
          <a:solidFill>
            <a:srgbClr val="66FFFF"/>
          </a:solidFill>
          <a:ln>
            <a:noFill/>
          </a:ln>
          <a:effectLst/>
        </p:spPr>
      </p:pic>
      <p:sp>
        <p:nvSpPr>
          <p:cNvPr id="676" name="Rectangle 675"/>
          <p:cNvSpPr/>
          <p:nvPr/>
        </p:nvSpPr>
        <p:spPr>
          <a:xfrm>
            <a:off x="3792153" y="4515069"/>
            <a:ext cx="414627" cy="191933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Assy 5</a:t>
            </a:r>
            <a:endParaRPr lang="en-US" sz="7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77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874981" y="4745936"/>
            <a:ext cx="180164" cy="989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</p:pic>
      <p:sp>
        <p:nvSpPr>
          <p:cNvPr id="678" name="Rectangle 677"/>
          <p:cNvSpPr/>
          <p:nvPr/>
        </p:nvSpPr>
        <p:spPr>
          <a:xfrm>
            <a:off x="4357357" y="4530621"/>
            <a:ext cx="414627" cy="191933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Air test</a:t>
            </a:r>
            <a:endParaRPr lang="en-US" sz="7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79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440185" y="4761488"/>
            <a:ext cx="180164" cy="989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</p:pic>
      <p:sp>
        <p:nvSpPr>
          <p:cNvPr id="680" name="Rectangle 679"/>
          <p:cNvSpPr/>
          <p:nvPr/>
        </p:nvSpPr>
        <p:spPr>
          <a:xfrm>
            <a:off x="4821572" y="4530621"/>
            <a:ext cx="586515" cy="191933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 / LED check</a:t>
            </a:r>
            <a:endParaRPr lang="en-US" sz="7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1" name="Rectangle 680"/>
          <p:cNvSpPr/>
          <p:nvPr/>
        </p:nvSpPr>
        <p:spPr>
          <a:xfrm>
            <a:off x="5434874" y="4530621"/>
            <a:ext cx="295354" cy="18980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</a:t>
            </a:r>
            <a:endParaRPr lang="en-US" sz="7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2" name="Rectangle 681"/>
          <p:cNvSpPr/>
          <p:nvPr/>
        </p:nvSpPr>
        <p:spPr>
          <a:xfrm>
            <a:off x="5749933" y="4531141"/>
            <a:ext cx="310709" cy="18928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</a:t>
            </a:r>
            <a:endParaRPr lang="en-US" sz="7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89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497298" y="4770835"/>
            <a:ext cx="180164" cy="98996"/>
          </a:xfrm>
          <a:prstGeom prst="rect">
            <a:avLst/>
          </a:prstGeom>
          <a:solidFill>
            <a:srgbClr val="66FFFF"/>
          </a:solidFill>
          <a:ln>
            <a:noFill/>
          </a:ln>
          <a:effectLst/>
        </p:spPr>
      </p:pic>
      <p:cxnSp>
        <p:nvCxnSpPr>
          <p:cNvPr id="690" name="Straight Arrow Connector 689"/>
          <p:cNvCxnSpPr>
            <a:cxnSpLocks/>
          </p:cNvCxnSpPr>
          <p:nvPr/>
        </p:nvCxnSpPr>
        <p:spPr>
          <a:xfrm flipH="1" flipV="1">
            <a:off x="8147524" y="4887376"/>
            <a:ext cx="45" cy="251"/>
          </a:xfrm>
          <a:prstGeom prst="straightConnector1">
            <a:avLst/>
          </a:prstGeom>
          <a:ln w="22225"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3" name="Straight Arrow Connector 692"/>
          <p:cNvCxnSpPr>
            <a:cxnSpLocks/>
          </p:cNvCxnSpPr>
          <p:nvPr/>
        </p:nvCxnSpPr>
        <p:spPr>
          <a:xfrm>
            <a:off x="281714" y="5008743"/>
            <a:ext cx="0" cy="310765"/>
          </a:xfrm>
          <a:prstGeom prst="straightConnector1">
            <a:avLst/>
          </a:prstGeom>
          <a:ln w="22225"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4" name="Straight Arrow Connector 693"/>
          <p:cNvCxnSpPr>
            <a:cxnSpLocks/>
          </p:cNvCxnSpPr>
          <p:nvPr/>
        </p:nvCxnSpPr>
        <p:spPr>
          <a:xfrm>
            <a:off x="280839" y="5286730"/>
            <a:ext cx="0" cy="207601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5" name="Group 694"/>
          <p:cNvGrpSpPr/>
          <p:nvPr/>
        </p:nvGrpSpPr>
        <p:grpSpPr>
          <a:xfrm>
            <a:off x="55080" y="5494331"/>
            <a:ext cx="737331" cy="1031161"/>
            <a:chOff x="11232" y="2480838"/>
            <a:chExt cx="1388650" cy="897693"/>
          </a:xfrm>
        </p:grpSpPr>
        <p:sp>
          <p:nvSpPr>
            <p:cNvPr id="696" name="Rectangle 695"/>
            <p:cNvSpPr/>
            <p:nvPr/>
          </p:nvSpPr>
          <p:spPr>
            <a:xfrm>
              <a:off x="11232" y="2480838"/>
              <a:ext cx="1377417" cy="897693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697" name="Rectangle 696"/>
            <p:cNvSpPr/>
            <p:nvPr/>
          </p:nvSpPr>
          <p:spPr>
            <a:xfrm>
              <a:off x="30905" y="2503599"/>
              <a:ext cx="1349432" cy="149525"/>
            </a:xfrm>
            <a:prstGeom prst="rect">
              <a:avLst/>
            </a:prstGeom>
            <a:solidFill>
              <a:srgbClr val="0000FF"/>
            </a:solidFill>
            <a:ln w="3175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GB" sz="800" b="1" smtClean="0">
                  <a:solidFill>
                    <a:schemeClr val="bg1"/>
                  </a:solidFill>
                </a:rPr>
                <a:t>SMT Process</a:t>
              </a:r>
              <a:endParaRPr lang="en-GB" sz="800" b="1" dirty="0">
                <a:solidFill>
                  <a:schemeClr val="bg1"/>
                </a:solidFill>
              </a:endParaRPr>
            </a:p>
          </p:txBody>
        </p:sp>
        <p:sp>
          <p:nvSpPr>
            <p:cNvPr id="698" name="Rectangle 697">
              <a:extLst>
                <a:ext uri="{FF2B5EF4-FFF2-40B4-BE49-F238E27FC236}">
                  <a16:creationId xmlns:a16="http://schemas.microsoft.com/office/drawing/2014/main" id="{4087E94B-7F70-40B4-93F8-B022C257647A}"/>
                </a:ext>
              </a:extLst>
            </p:cNvPr>
            <p:cNvSpPr/>
            <p:nvPr/>
          </p:nvSpPr>
          <p:spPr>
            <a:xfrm>
              <a:off x="41056" y="2615115"/>
              <a:ext cx="1358826" cy="56125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GB" sz="800" b="1" smtClean="0">
                  <a:solidFill>
                    <a:prstClr val="black"/>
                  </a:solidFill>
                </a:rPr>
                <a:t>Make QR code</a:t>
              </a:r>
            </a:p>
          </p:txBody>
        </p:sp>
      </p:grpSp>
      <p:cxnSp>
        <p:nvCxnSpPr>
          <p:cNvPr id="699" name="Straight Arrow Connector 698"/>
          <p:cNvCxnSpPr>
            <a:cxnSpLocks/>
          </p:cNvCxnSpPr>
          <p:nvPr/>
        </p:nvCxnSpPr>
        <p:spPr>
          <a:xfrm flipH="1">
            <a:off x="6394970" y="2041275"/>
            <a:ext cx="9336" cy="220732"/>
          </a:xfrm>
          <a:prstGeom prst="straightConnector1">
            <a:avLst/>
          </a:prstGeom>
          <a:ln w="22225"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1" name="Group 700"/>
          <p:cNvGrpSpPr/>
          <p:nvPr/>
        </p:nvGrpSpPr>
        <p:grpSpPr>
          <a:xfrm>
            <a:off x="6389042" y="2215009"/>
            <a:ext cx="420706" cy="285411"/>
            <a:chOff x="5498984" y="4906849"/>
            <a:chExt cx="287931" cy="557354"/>
          </a:xfrm>
        </p:grpSpPr>
        <p:grpSp>
          <p:nvGrpSpPr>
            <p:cNvPr id="702" name="Group 701"/>
            <p:cNvGrpSpPr/>
            <p:nvPr/>
          </p:nvGrpSpPr>
          <p:grpSpPr>
            <a:xfrm flipH="1">
              <a:off x="5498984" y="5104267"/>
              <a:ext cx="287931" cy="359936"/>
              <a:chOff x="4580308" y="2649161"/>
              <a:chExt cx="262099" cy="1453938"/>
            </a:xfrm>
          </p:grpSpPr>
          <p:cxnSp>
            <p:nvCxnSpPr>
              <p:cNvPr id="704" name="Straight Arrow Connector 703"/>
              <p:cNvCxnSpPr>
                <a:cxnSpLocks/>
              </p:cNvCxnSpPr>
              <p:nvPr/>
            </p:nvCxnSpPr>
            <p:spPr>
              <a:xfrm>
                <a:off x="4580308" y="2649161"/>
                <a:ext cx="0" cy="1453938"/>
              </a:xfrm>
              <a:prstGeom prst="straightConnector1">
                <a:avLst/>
              </a:prstGeom>
              <a:ln>
                <a:solidFill>
                  <a:srgbClr val="0000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5" name="Straight Connector 704"/>
              <p:cNvCxnSpPr/>
              <p:nvPr/>
            </p:nvCxnSpPr>
            <p:spPr>
              <a:xfrm flipV="1">
                <a:off x="4581299" y="2657103"/>
                <a:ext cx="261108" cy="96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03" name="Straight Connector 702"/>
            <p:cNvCxnSpPr/>
            <p:nvPr/>
          </p:nvCxnSpPr>
          <p:spPr>
            <a:xfrm>
              <a:off x="5501539" y="4906849"/>
              <a:ext cx="0" cy="196213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6" name="Group 705"/>
          <p:cNvGrpSpPr/>
          <p:nvPr/>
        </p:nvGrpSpPr>
        <p:grpSpPr>
          <a:xfrm>
            <a:off x="2393942" y="5480077"/>
            <a:ext cx="1258748" cy="1441749"/>
            <a:chOff x="1526372" y="5464469"/>
            <a:chExt cx="1522449" cy="1528326"/>
          </a:xfrm>
        </p:grpSpPr>
        <p:sp>
          <p:nvSpPr>
            <p:cNvPr id="707" name="Rectangle 706"/>
            <p:cNvSpPr/>
            <p:nvPr/>
          </p:nvSpPr>
          <p:spPr>
            <a:xfrm>
              <a:off x="1551238" y="5464469"/>
              <a:ext cx="1497445" cy="1093081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708" name="Rectangle 707"/>
            <p:cNvSpPr/>
            <p:nvPr/>
          </p:nvSpPr>
          <p:spPr>
            <a:xfrm>
              <a:off x="1557977" y="5486394"/>
              <a:ext cx="1490844" cy="222501"/>
            </a:xfrm>
            <a:prstGeom prst="rect">
              <a:avLst/>
            </a:prstGeom>
            <a:solidFill>
              <a:srgbClr val="0000FF"/>
            </a:solidFill>
            <a:ln w="3175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GB" sz="800" b="1" dirty="0">
                  <a:solidFill>
                    <a:schemeClr val="bg1"/>
                  </a:solidFill>
                </a:rPr>
                <a:t>Assemble 1</a:t>
              </a:r>
            </a:p>
          </p:txBody>
        </p:sp>
        <p:sp>
          <p:nvSpPr>
            <p:cNvPr id="709" name="Rectangle 708">
              <a:extLst>
                <a:ext uri="{FF2B5EF4-FFF2-40B4-BE49-F238E27FC236}">
                  <a16:creationId xmlns:a16="http://schemas.microsoft.com/office/drawing/2014/main" id="{4087E94B-7F70-40B4-93F8-B022C257647A}"/>
                </a:ext>
              </a:extLst>
            </p:cNvPr>
            <p:cNvSpPr/>
            <p:nvPr/>
          </p:nvSpPr>
          <p:spPr>
            <a:xfrm>
              <a:off x="1526372" y="5684449"/>
              <a:ext cx="1522311" cy="130834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800" b="1" dirty="0">
                  <a:solidFill>
                    <a:prstClr val="black"/>
                  </a:solidFill>
                </a:rPr>
                <a:t>1. Make Log file by scan:</a:t>
              </a:r>
            </a:p>
            <a:p>
              <a:pPr marL="91440" indent="-91440">
                <a:buFont typeface="+mj-lt"/>
                <a:buAutoNum type="arabicPeriod"/>
              </a:pPr>
              <a:r>
                <a:rPr lang="en-GB" sz="800" smtClean="0">
                  <a:solidFill>
                    <a:prstClr val="black"/>
                  </a:solidFill>
                </a:rPr>
                <a:t>Scan </a:t>
              </a:r>
              <a:r>
                <a:rPr lang="en-GB" sz="800" dirty="0">
                  <a:solidFill>
                    <a:prstClr val="black"/>
                  </a:solidFill>
                </a:rPr>
                <a:t>model </a:t>
              </a:r>
              <a:r>
                <a:rPr lang="en-GB" sz="800">
                  <a:solidFill>
                    <a:prstClr val="black"/>
                  </a:solidFill>
                </a:rPr>
                <a:t>name </a:t>
              </a:r>
              <a:r>
                <a:rPr lang="en-GB" sz="800" smtClean="0">
                  <a:solidFill>
                    <a:prstClr val="black"/>
                  </a:solidFill>
                </a:rPr>
                <a:t>and serial product </a:t>
              </a:r>
            </a:p>
            <a:p>
              <a:pPr marL="91440" indent="-91440">
                <a:buFont typeface="+mj-lt"/>
                <a:buAutoNum type="arabicPeriod"/>
              </a:pPr>
              <a:r>
                <a:rPr lang="en-GB" sz="800" smtClean="0">
                  <a:solidFill>
                    <a:prstClr val="black"/>
                  </a:solidFill>
                </a:rPr>
                <a:t>Scan </a:t>
              </a:r>
              <a:r>
                <a:rPr lang="en-GB" sz="800" dirty="0">
                  <a:solidFill>
                    <a:prstClr val="black"/>
                  </a:solidFill>
                </a:rPr>
                <a:t>code main PCB</a:t>
              </a:r>
            </a:p>
            <a:p>
              <a:pPr marL="91440" indent="-91440">
                <a:buFont typeface="+mj-lt"/>
                <a:buAutoNum type="arabicPeriod"/>
              </a:pPr>
              <a:r>
                <a:rPr lang="en-GB" sz="800" smtClean="0">
                  <a:solidFill>
                    <a:prstClr val="black"/>
                  </a:solidFill>
                </a:rPr>
                <a:t>Scan </a:t>
              </a:r>
              <a:r>
                <a:rPr lang="en-GB" sz="800" dirty="0">
                  <a:solidFill>
                    <a:prstClr val="black"/>
                  </a:solidFill>
                </a:rPr>
                <a:t>code </a:t>
              </a:r>
              <a:r>
                <a:rPr lang="en-GB" sz="800">
                  <a:solidFill>
                    <a:prstClr val="black"/>
                  </a:solidFill>
                </a:rPr>
                <a:t>PCB </a:t>
              </a:r>
              <a:r>
                <a:rPr lang="en-GB" sz="800" smtClean="0">
                  <a:solidFill>
                    <a:prstClr val="black"/>
                  </a:solidFill>
                </a:rPr>
                <a:t>power </a:t>
              </a:r>
              <a:endParaRPr lang="en-GB" sz="800" dirty="0">
                <a:solidFill>
                  <a:prstClr val="black"/>
                </a:solidFill>
              </a:endParaRPr>
            </a:p>
            <a:p>
              <a:r>
                <a:rPr lang="en-GB" sz="800" b="1" i="1" dirty="0">
                  <a:solidFill>
                    <a:srgbClr val="FF0000"/>
                  </a:solidFill>
                  <a:sym typeface="Wingdings" panose="05000000000000000000" pitchFamily="2" charset="2"/>
                </a:rPr>
                <a:t>(Verify log </a:t>
              </a:r>
              <a:r>
                <a:rPr lang="en-GB" sz="800" b="1" i="1">
                  <a:solidFill>
                    <a:srgbClr val="FF0000"/>
                  </a:solidFill>
                  <a:sym typeface="Wingdings" panose="05000000000000000000" pitchFamily="2" charset="2"/>
                </a:rPr>
                <a:t>file </a:t>
              </a:r>
              <a:r>
                <a:rPr lang="en-GB" sz="800" b="1" i="1" smtClean="0">
                  <a:solidFill>
                    <a:srgbClr val="FF0000"/>
                  </a:solidFill>
                  <a:sym typeface="Wingdings" panose="05000000000000000000" pitchFamily="2" charset="2"/>
                </a:rPr>
                <a:t>FCT</a:t>
              </a:r>
              <a:r>
                <a:rPr lang="en-GB" sz="800" b="1" i="1">
                  <a:solidFill>
                    <a:srgbClr val="FF0000"/>
                  </a:solidFill>
                  <a:sym typeface="Wingdings" panose="05000000000000000000" pitchFamily="2" charset="2"/>
                </a:rPr>
                <a:t>)</a:t>
              </a:r>
              <a:endParaRPr lang="en-US" sz="800" b="1" i="1" dirty="0">
                <a:solidFill>
                  <a:srgbClr val="FF0000"/>
                </a:solidFill>
                <a:sym typeface="Wingdings" panose="05000000000000000000" pitchFamily="2" charset="2"/>
              </a:endParaRPr>
            </a:p>
          </p:txBody>
        </p:sp>
      </p:grpSp>
      <p:cxnSp>
        <p:nvCxnSpPr>
          <p:cNvPr id="715" name="Straight Arrow Connector 714"/>
          <p:cNvCxnSpPr>
            <a:cxnSpLocks/>
          </p:cNvCxnSpPr>
          <p:nvPr/>
        </p:nvCxnSpPr>
        <p:spPr>
          <a:xfrm>
            <a:off x="2180832" y="4989802"/>
            <a:ext cx="0" cy="310765"/>
          </a:xfrm>
          <a:prstGeom prst="straightConnector1">
            <a:avLst/>
          </a:prstGeom>
          <a:ln w="22225"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7" name="Group 716"/>
          <p:cNvGrpSpPr/>
          <p:nvPr/>
        </p:nvGrpSpPr>
        <p:grpSpPr>
          <a:xfrm>
            <a:off x="6117427" y="5470035"/>
            <a:ext cx="1500912" cy="1408420"/>
            <a:chOff x="6156823" y="5460200"/>
            <a:chExt cx="1499581" cy="1511701"/>
          </a:xfrm>
        </p:grpSpPr>
        <p:sp>
          <p:nvSpPr>
            <p:cNvPr id="718" name="Rectangle 717"/>
            <p:cNvSpPr/>
            <p:nvPr/>
          </p:nvSpPr>
          <p:spPr>
            <a:xfrm>
              <a:off x="6181689" y="5460200"/>
              <a:ext cx="1474715" cy="1124555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719" name="Rectangle 718"/>
            <p:cNvSpPr/>
            <p:nvPr/>
          </p:nvSpPr>
          <p:spPr>
            <a:xfrm>
              <a:off x="6205006" y="5482126"/>
              <a:ext cx="1435764" cy="222501"/>
            </a:xfrm>
            <a:prstGeom prst="rect">
              <a:avLst/>
            </a:prstGeom>
            <a:solidFill>
              <a:srgbClr val="0000FF"/>
            </a:solidFill>
            <a:ln w="3175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GB" sz="800" b="1" smtClean="0">
                  <a:solidFill>
                    <a:schemeClr val="bg1"/>
                  </a:solidFill>
                </a:rPr>
                <a:t>Verify</a:t>
              </a:r>
              <a:endParaRPr lang="en-GB" sz="800" b="1" dirty="0">
                <a:solidFill>
                  <a:schemeClr val="bg1"/>
                </a:solidFill>
              </a:endParaRPr>
            </a:p>
          </p:txBody>
        </p:sp>
        <p:sp>
          <p:nvSpPr>
            <p:cNvPr id="720" name="Rectangle 719">
              <a:extLst>
                <a:ext uri="{FF2B5EF4-FFF2-40B4-BE49-F238E27FC236}">
                  <a16:creationId xmlns:a16="http://schemas.microsoft.com/office/drawing/2014/main" id="{4087E94B-7F70-40B4-93F8-B022C257647A}"/>
                </a:ext>
              </a:extLst>
            </p:cNvPr>
            <p:cNvSpPr/>
            <p:nvPr/>
          </p:nvSpPr>
          <p:spPr>
            <a:xfrm>
              <a:off x="6156823" y="5663555"/>
              <a:ext cx="1483946" cy="130834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800" b="1" dirty="0">
                  <a:solidFill>
                    <a:prstClr val="black"/>
                  </a:solidFill>
                </a:rPr>
                <a:t>1. Make Log file </a:t>
              </a:r>
              <a:r>
                <a:rPr lang="en-US" sz="800" b="1">
                  <a:solidFill>
                    <a:prstClr val="black"/>
                  </a:solidFill>
                </a:rPr>
                <a:t>by </a:t>
              </a:r>
              <a:r>
                <a:rPr lang="en-US" sz="800" b="1" smtClean="0">
                  <a:solidFill>
                    <a:prstClr val="black"/>
                  </a:solidFill>
                </a:rPr>
                <a:t>scan:</a:t>
              </a:r>
            </a:p>
            <a:p>
              <a:pPr marL="91440" indent="-91440">
                <a:buAutoNum type="arabicPeriod"/>
              </a:pPr>
              <a:r>
                <a:rPr lang="en-GB" sz="800" smtClean="0">
                  <a:solidFill>
                    <a:prstClr val="black"/>
                  </a:solidFill>
                </a:rPr>
                <a:t>Scan model name / serial No label stick on camera &amp; Relay</a:t>
              </a:r>
            </a:p>
            <a:p>
              <a:pPr marL="91440" indent="-91440">
                <a:buAutoNum type="arabicPeriod"/>
              </a:pPr>
              <a:r>
                <a:rPr lang="en-GB" sz="800" smtClean="0">
                  <a:solidFill>
                    <a:prstClr val="black"/>
                  </a:solidFill>
                </a:rPr>
                <a:t>Scan caution label, name plate, terminal label ,…</a:t>
              </a:r>
            </a:p>
            <a:p>
              <a:r>
                <a:rPr lang="en-GB" sz="800" smtClean="0">
                  <a:solidFill>
                    <a:prstClr val="black"/>
                  </a:solidFill>
                  <a:sym typeface="Wingdings" panose="05000000000000000000" pitchFamily="2" charset="2"/>
                </a:rPr>
                <a:t> Link to weight check</a:t>
              </a:r>
              <a:endParaRPr lang="en-GB" sz="800" smtClean="0">
                <a:solidFill>
                  <a:prstClr val="black"/>
                </a:solidFill>
              </a:endParaRPr>
            </a:p>
            <a:p>
              <a:endParaRPr lang="en-GB" sz="800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721" name="Group 720"/>
          <p:cNvGrpSpPr/>
          <p:nvPr/>
        </p:nvGrpSpPr>
        <p:grpSpPr>
          <a:xfrm>
            <a:off x="7661492" y="5477705"/>
            <a:ext cx="1290982" cy="1392318"/>
            <a:chOff x="7658214" y="5457746"/>
            <a:chExt cx="1483947" cy="1503388"/>
          </a:xfrm>
        </p:grpSpPr>
        <p:sp>
          <p:nvSpPr>
            <p:cNvPr id="722" name="Rectangle 721"/>
            <p:cNvSpPr/>
            <p:nvPr/>
          </p:nvSpPr>
          <p:spPr>
            <a:xfrm>
              <a:off x="7683081" y="5457746"/>
              <a:ext cx="1459080" cy="1123023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723" name="Rectangle 722"/>
            <p:cNvSpPr/>
            <p:nvPr/>
          </p:nvSpPr>
          <p:spPr>
            <a:xfrm>
              <a:off x="7703618" y="5465586"/>
              <a:ext cx="1424225" cy="228275"/>
            </a:xfrm>
            <a:prstGeom prst="rect">
              <a:avLst/>
            </a:prstGeom>
            <a:solidFill>
              <a:srgbClr val="0000FF"/>
            </a:solidFill>
            <a:ln w="3175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GB" sz="800" b="1" smtClean="0">
                  <a:solidFill>
                    <a:schemeClr val="bg1"/>
                  </a:solidFill>
                </a:rPr>
                <a:t>Verify</a:t>
              </a:r>
              <a:endParaRPr lang="en-GB" sz="800" b="1" dirty="0">
                <a:solidFill>
                  <a:schemeClr val="bg1"/>
                </a:solidFill>
              </a:endParaRPr>
            </a:p>
          </p:txBody>
        </p:sp>
        <p:sp>
          <p:nvSpPr>
            <p:cNvPr id="724" name="Rectangle 723">
              <a:extLst>
                <a:ext uri="{FF2B5EF4-FFF2-40B4-BE49-F238E27FC236}">
                  <a16:creationId xmlns:a16="http://schemas.microsoft.com/office/drawing/2014/main" id="{4087E94B-7F70-40B4-93F8-B022C257647A}"/>
                </a:ext>
              </a:extLst>
            </p:cNvPr>
            <p:cNvSpPr/>
            <p:nvPr/>
          </p:nvSpPr>
          <p:spPr>
            <a:xfrm>
              <a:off x="7658214" y="5652788"/>
              <a:ext cx="1483946" cy="130834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800" b="1" dirty="0">
                  <a:solidFill>
                    <a:prstClr val="black"/>
                  </a:solidFill>
                </a:rPr>
                <a:t>1. Make Log file </a:t>
              </a:r>
              <a:r>
                <a:rPr lang="en-US" sz="800" b="1">
                  <a:solidFill>
                    <a:prstClr val="black"/>
                  </a:solidFill>
                </a:rPr>
                <a:t>by </a:t>
              </a:r>
              <a:r>
                <a:rPr lang="en-US" sz="800" b="1" smtClean="0">
                  <a:solidFill>
                    <a:prstClr val="black"/>
                  </a:solidFill>
                </a:rPr>
                <a:t>scan:</a:t>
              </a:r>
            </a:p>
            <a:p>
              <a:pPr marL="91440" indent="-91440">
                <a:buAutoNum type="arabicPeriod"/>
              </a:pPr>
              <a:r>
                <a:rPr lang="en-GB" sz="800" smtClean="0">
                  <a:solidFill>
                    <a:prstClr val="black"/>
                  </a:solidFill>
                </a:rPr>
                <a:t>Scan manual books</a:t>
              </a:r>
            </a:p>
            <a:p>
              <a:pPr marL="91440" indent="-91440">
                <a:buAutoNum type="arabicPeriod"/>
              </a:pPr>
              <a:r>
                <a:rPr lang="en-GB" sz="800" smtClean="0">
                  <a:solidFill>
                    <a:prstClr val="black"/>
                  </a:solidFill>
                </a:rPr>
                <a:t>Scan warranty card</a:t>
              </a:r>
            </a:p>
            <a:p>
              <a:r>
                <a:rPr lang="en-GB" sz="800" smtClean="0">
                  <a:solidFill>
                    <a:prstClr val="black"/>
                  </a:solidFill>
                  <a:sym typeface="Wingdings" panose="05000000000000000000" pitchFamily="2" charset="2"/>
                </a:rPr>
                <a:t> make log file link to weight check</a:t>
              </a:r>
            </a:p>
            <a:p>
              <a:pPr marL="91440" indent="-91440">
                <a:buAutoNum type="arabicPeriod"/>
              </a:pPr>
              <a:endParaRPr lang="en-GB" sz="800" smtClean="0">
                <a:solidFill>
                  <a:prstClr val="black"/>
                </a:solidFill>
              </a:endParaRPr>
            </a:p>
            <a:p>
              <a:endParaRPr lang="en-GB" sz="800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730" name="Group 729"/>
          <p:cNvGrpSpPr/>
          <p:nvPr/>
        </p:nvGrpSpPr>
        <p:grpSpPr>
          <a:xfrm>
            <a:off x="3798412" y="5471007"/>
            <a:ext cx="1363059" cy="1399016"/>
            <a:chOff x="6156823" y="5460201"/>
            <a:chExt cx="1499581" cy="1511700"/>
          </a:xfrm>
        </p:grpSpPr>
        <p:sp>
          <p:nvSpPr>
            <p:cNvPr id="731" name="Rectangle 730"/>
            <p:cNvSpPr/>
            <p:nvPr/>
          </p:nvSpPr>
          <p:spPr>
            <a:xfrm>
              <a:off x="6181689" y="5460201"/>
              <a:ext cx="1474715" cy="1129950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732" name="Rectangle 731"/>
            <p:cNvSpPr/>
            <p:nvPr/>
          </p:nvSpPr>
          <p:spPr>
            <a:xfrm>
              <a:off x="6205004" y="5482126"/>
              <a:ext cx="1435764" cy="222500"/>
            </a:xfrm>
            <a:prstGeom prst="rect">
              <a:avLst/>
            </a:prstGeom>
            <a:solidFill>
              <a:srgbClr val="0000FF"/>
            </a:solidFill>
            <a:ln w="3175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GB" sz="900" b="1" smtClean="0">
                  <a:solidFill>
                    <a:schemeClr val="bg1"/>
                  </a:solidFill>
                </a:rPr>
                <a:t>Verify</a:t>
              </a:r>
              <a:endParaRPr lang="en-GB" sz="900" b="1" dirty="0">
                <a:solidFill>
                  <a:schemeClr val="bg1"/>
                </a:solidFill>
              </a:endParaRPr>
            </a:p>
          </p:txBody>
        </p:sp>
        <p:sp>
          <p:nvSpPr>
            <p:cNvPr id="733" name="Rectangle 732">
              <a:extLst>
                <a:ext uri="{FF2B5EF4-FFF2-40B4-BE49-F238E27FC236}">
                  <a16:creationId xmlns:a16="http://schemas.microsoft.com/office/drawing/2014/main" id="{4087E94B-7F70-40B4-93F8-B022C257647A}"/>
                </a:ext>
              </a:extLst>
            </p:cNvPr>
            <p:cNvSpPr/>
            <p:nvPr/>
          </p:nvSpPr>
          <p:spPr>
            <a:xfrm>
              <a:off x="6156823" y="5663555"/>
              <a:ext cx="1483946" cy="130834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800" b="1" dirty="0">
                  <a:solidFill>
                    <a:prstClr val="black"/>
                  </a:solidFill>
                </a:rPr>
                <a:t>1. Make Log file </a:t>
              </a:r>
              <a:r>
                <a:rPr lang="en-US" sz="800" b="1">
                  <a:solidFill>
                    <a:prstClr val="black"/>
                  </a:solidFill>
                </a:rPr>
                <a:t>by </a:t>
              </a:r>
              <a:r>
                <a:rPr lang="en-US" sz="800" b="1" smtClean="0">
                  <a:solidFill>
                    <a:prstClr val="black"/>
                  </a:solidFill>
                </a:rPr>
                <a:t>scan:</a:t>
              </a:r>
            </a:p>
            <a:p>
              <a:pPr marL="91440" indent="-91440">
                <a:buAutoNum type="arabicPeriod"/>
              </a:pPr>
              <a:r>
                <a:rPr lang="en-GB" sz="800" smtClean="0">
                  <a:solidFill>
                    <a:prstClr val="black"/>
                  </a:solidFill>
                </a:rPr>
                <a:t>Scan models name, serial stick on camera</a:t>
              </a:r>
            </a:p>
            <a:p>
              <a:r>
                <a:rPr lang="en-GB" sz="800" smtClean="0">
                  <a:solidFill>
                    <a:prstClr val="black"/>
                  </a:solidFill>
                  <a:sym typeface="Wingdings" panose="05000000000000000000" pitchFamily="2" charset="2"/>
                </a:rPr>
                <a:t> Link to weight check or checker</a:t>
              </a:r>
              <a:endParaRPr lang="en-GB" sz="800" dirty="0">
                <a:solidFill>
                  <a:prstClr val="black"/>
                </a:solidFill>
              </a:endParaRPr>
            </a:p>
          </p:txBody>
        </p:sp>
      </p:grpSp>
      <p:cxnSp>
        <p:nvCxnSpPr>
          <p:cNvPr id="735" name="Straight Arrow Connector 734"/>
          <p:cNvCxnSpPr>
            <a:cxnSpLocks/>
          </p:cNvCxnSpPr>
          <p:nvPr/>
        </p:nvCxnSpPr>
        <p:spPr>
          <a:xfrm>
            <a:off x="5573273" y="5007316"/>
            <a:ext cx="0" cy="310765"/>
          </a:xfrm>
          <a:prstGeom prst="straightConnector1">
            <a:avLst/>
          </a:prstGeom>
          <a:ln w="22225"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7" name="Group 736"/>
          <p:cNvGrpSpPr/>
          <p:nvPr/>
        </p:nvGrpSpPr>
        <p:grpSpPr>
          <a:xfrm flipH="1">
            <a:off x="4959747" y="5303331"/>
            <a:ext cx="614451" cy="203517"/>
            <a:chOff x="5498984" y="4906849"/>
            <a:chExt cx="287931" cy="557354"/>
          </a:xfrm>
        </p:grpSpPr>
        <p:grpSp>
          <p:nvGrpSpPr>
            <p:cNvPr id="738" name="Group 737"/>
            <p:cNvGrpSpPr/>
            <p:nvPr/>
          </p:nvGrpSpPr>
          <p:grpSpPr>
            <a:xfrm flipH="1">
              <a:off x="5498984" y="5104267"/>
              <a:ext cx="287931" cy="359936"/>
              <a:chOff x="4580308" y="2649161"/>
              <a:chExt cx="262099" cy="1453938"/>
            </a:xfrm>
          </p:grpSpPr>
          <p:cxnSp>
            <p:nvCxnSpPr>
              <p:cNvPr id="740" name="Straight Arrow Connector 739"/>
              <p:cNvCxnSpPr>
                <a:cxnSpLocks/>
              </p:cNvCxnSpPr>
              <p:nvPr/>
            </p:nvCxnSpPr>
            <p:spPr>
              <a:xfrm>
                <a:off x="4580308" y="2649161"/>
                <a:ext cx="0" cy="1453938"/>
              </a:xfrm>
              <a:prstGeom prst="straightConnector1">
                <a:avLst/>
              </a:prstGeom>
              <a:ln>
                <a:solidFill>
                  <a:srgbClr val="0000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1" name="Straight Connector 740"/>
              <p:cNvCxnSpPr/>
              <p:nvPr/>
            </p:nvCxnSpPr>
            <p:spPr>
              <a:xfrm flipV="1">
                <a:off x="4581299" y="2657103"/>
                <a:ext cx="261108" cy="96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39" name="Straight Connector 738"/>
            <p:cNvCxnSpPr/>
            <p:nvPr/>
          </p:nvCxnSpPr>
          <p:spPr>
            <a:xfrm>
              <a:off x="5501539" y="4906849"/>
              <a:ext cx="0" cy="196213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42" name="Straight Arrow Connector 741"/>
          <p:cNvCxnSpPr>
            <a:cxnSpLocks/>
          </p:cNvCxnSpPr>
          <p:nvPr/>
        </p:nvCxnSpPr>
        <p:spPr>
          <a:xfrm>
            <a:off x="1281878" y="5002074"/>
            <a:ext cx="0" cy="310765"/>
          </a:xfrm>
          <a:prstGeom prst="straightConnector1">
            <a:avLst/>
          </a:prstGeom>
          <a:ln w="22225"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4" name="Group 743"/>
          <p:cNvGrpSpPr/>
          <p:nvPr/>
        </p:nvGrpSpPr>
        <p:grpSpPr>
          <a:xfrm>
            <a:off x="1588613" y="5503224"/>
            <a:ext cx="801080" cy="1031161"/>
            <a:chOff x="11232" y="2480838"/>
            <a:chExt cx="1388650" cy="897693"/>
          </a:xfrm>
        </p:grpSpPr>
        <p:sp>
          <p:nvSpPr>
            <p:cNvPr id="745" name="Rectangle 744"/>
            <p:cNvSpPr/>
            <p:nvPr/>
          </p:nvSpPr>
          <p:spPr>
            <a:xfrm>
              <a:off x="11232" y="2480838"/>
              <a:ext cx="1377417" cy="897693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746" name="Rectangle 745"/>
            <p:cNvSpPr/>
            <p:nvPr/>
          </p:nvSpPr>
          <p:spPr>
            <a:xfrm>
              <a:off x="30905" y="2503599"/>
              <a:ext cx="1349432" cy="149525"/>
            </a:xfrm>
            <a:prstGeom prst="rect">
              <a:avLst/>
            </a:prstGeom>
            <a:solidFill>
              <a:srgbClr val="0000FF"/>
            </a:solidFill>
            <a:ln w="3175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GB" sz="800" b="1" smtClean="0">
                  <a:solidFill>
                    <a:schemeClr val="bg1"/>
                  </a:solidFill>
                </a:rPr>
                <a:t>FCT Process</a:t>
              </a:r>
              <a:endParaRPr lang="en-GB" sz="800" b="1" dirty="0">
                <a:solidFill>
                  <a:schemeClr val="bg1"/>
                </a:solidFill>
              </a:endParaRPr>
            </a:p>
          </p:txBody>
        </p:sp>
        <p:sp>
          <p:nvSpPr>
            <p:cNvPr id="747" name="Rectangle 746">
              <a:extLst>
                <a:ext uri="{FF2B5EF4-FFF2-40B4-BE49-F238E27FC236}">
                  <a16:creationId xmlns:a16="http://schemas.microsoft.com/office/drawing/2014/main" id="{4087E94B-7F70-40B4-93F8-B022C257647A}"/>
                </a:ext>
              </a:extLst>
            </p:cNvPr>
            <p:cNvSpPr/>
            <p:nvPr/>
          </p:nvSpPr>
          <p:spPr>
            <a:xfrm>
              <a:off x="41056" y="2615115"/>
              <a:ext cx="1358826" cy="56125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GB" sz="800" b="1" smtClean="0">
                  <a:solidFill>
                    <a:prstClr val="black"/>
                  </a:solidFill>
                </a:rPr>
                <a:t>Make log file by scan</a:t>
              </a:r>
              <a:r>
                <a:rPr lang="en-GB" sz="800" smtClean="0">
                  <a:solidFill>
                    <a:prstClr val="black"/>
                  </a:solidFill>
                </a:rPr>
                <a:t>: code PCB</a:t>
              </a:r>
            </a:p>
          </p:txBody>
        </p:sp>
      </p:grpSp>
      <p:cxnSp>
        <p:nvCxnSpPr>
          <p:cNvPr id="748" name="Straight Arrow Connector 747"/>
          <p:cNvCxnSpPr>
            <a:cxnSpLocks/>
          </p:cNvCxnSpPr>
          <p:nvPr/>
        </p:nvCxnSpPr>
        <p:spPr>
          <a:xfrm>
            <a:off x="6515664" y="5002075"/>
            <a:ext cx="0" cy="310765"/>
          </a:xfrm>
          <a:prstGeom prst="straightConnector1">
            <a:avLst/>
          </a:prstGeom>
          <a:ln w="22225"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4" name="Straight Arrow Connector 753"/>
          <p:cNvCxnSpPr>
            <a:cxnSpLocks/>
          </p:cNvCxnSpPr>
          <p:nvPr/>
        </p:nvCxnSpPr>
        <p:spPr>
          <a:xfrm>
            <a:off x="6515664" y="5293159"/>
            <a:ext cx="0" cy="207601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5" name="Straight Arrow Connector 754"/>
          <p:cNvCxnSpPr>
            <a:cxnSpLocks/>
          </p:cNvCxnSpPr>
          <p:nvPr/>
        </p:nvCxnSpPr>
        <p:spPr>
          <a:xfrm>
            <a:off x="7685824" y="4984858"/>
            <a:ext cx="0" cy="310765"/>
          </a:xfrm>
          <a:prstGeom prst="straightConnector1">
            <a:avLst/>
          </a:prstGeom>
          <a:ln w="22225"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7" name="Rectangle 756"/>
          <p:cNvSpPr/>
          <p:nvPr/>
        </p:nvSpPr>
        <p:spPr>
          <a:xfrm>
            <a:off x="461" y="6577798"/>
            <a:ext cx="9118601" cy="25933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74320" indent="-274320">
              <a:buFont typeface="Wingdings" panose="05000000000000000000" pitchFamily="2" charset="2"/>
              <a:buChar char="v"/>
            </a:pPr>
            <a:r>
              <a:rPr lang="en-US" sz="1200" b="1" dirty="0">
                <a:solidFill>
                  <a:schemeClr val="tx1"/>
                </a:solidFill>
              </a:rPr>
              <a:t>Note: New model FY24 request ITS add items confirm Main PCB &amp; Power PCB check FCT OK or NG at </a:t>
            </a:r>
            <a:r>
              <a:rPr lang="en-US" sz="1200" b="1">
                <a:solidFill>
                  <a:schemeClr val="tx1"/>
                </a:solidFill>
              </a:rPr>
              <a:t>Assemble </a:t>
            </a:r>
            <a:r>
              <a:rPr lang="en-US" sz="1200" b="1" smtClean="0">
                <a:solidFill>
                  <a:schemeClr val="tx1"/>
                </a:solidFill>
              </a:rPr>
              <a:t>by </a:t>
            </a:r>
            <a:r>
              <a:rPr lang="en-US" sz="1200" b="1" dirty="0">
                <a:solidFill>
                  <a:schemeClr val="tx1"/>
                </a:solidFill>
              </a:rPr>
              <a:t>Scan QR code on PCB</a:t>
            </a:r>
          </a:p>
        </p:txBody>
      </p:sp>
      <p:cxnSp>
        <p:nvCxnSpPr>
          <p:cNvPr id="758" name="Straight Connector 757"/>
          <p:cNvCxnSpPr/>
          <p:nvPr/>
        </p:nvCxnSpPr>
        <p:spPr>
          <a:xfrm flipV="1">
            <a:off x="297930" y="5256271"/>
            <a:ext cx="7704607" cy="7750"/>
          </a:xfrm>
          <a:prstGeom prst="line">
            <a:avLst/>
          </a:prstGeom>
          <a:ln w="28575">
            <a:solidFill>
              <a:srgbClr val="7030A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9" name="Straight Arrow Connector 758"/>
          <p:cNvCxnSpPr>
            <a:cxnSpLocks/>
          </p:cNvCxnSpPr>
          <p:nvPr/>
        </p:nvCxnSpPr>
        <p:spPr>
          <a:xfrm flipV="1">
            <a:off x="8060728" y="4833956"/>
            <a:ext cx="60" cy="388509"/>
          </a:xfrm>
          <a:prstGeom prst="straightConnector1">
            <a:avLst/>
          </a:prstGeom>
          <a:ln w="22225"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1" name="Group 760">
            <a:extLst>
              <a:ext uri="{FF2B5EF4-FFF2-40B4-BE49-F238E27FC236}">
                <a16:creationId xmlns:a16="http://schemas.microsoft.com/office/drawing/2014/main" id="{C50A092A-14C4-442F-AA3D-29EDF7EAC069}"/>
              </a:ext>
            </a:extLst>
          </p:cNvPr>
          <p:cNvGrpSpPr/>
          <p:nvPr/>
        </p:nvGrpSpPr>
        <p:grpSpPr>
          <a:xfrm>
            <a:off x="47833" y="3847583"/>
            <a:ext cx="2643135" cy="221298"/>
            <a:chOff x="2854911" y="4388132"/>
            <a:chExt cx="3068776" cy="282095"/>
          </a:xfrm>
        </p:grpSpPr>
        <p:sp>
          <p:nvSpPr>
            <p:cNvPr id="762" name="Rectangle: Rounded Corners 63">
              <a:extLst>
                <a:ext uri="{FF2B5EF4-FFF2-40B4-BE49-F238E27FC236}">
                  <a16:creationId xmlns:a16="http://schemas.microsoft.com/office/drawing/2014/main" id="{6B3EC04E-D347-43E1-91FC-47AB0D302860}"/>
                </a:ext>
              </a:extLst>
            </p:cNvPr>
            <p:cNvSpPr/>
            <p:nvPr/>
          </p:nvSpPr>
          <p:spPr>
            <a:xfrm>
              <a:off x="2854911" y="4406912"/>
              <a:ext cx="3068776" cy="263315"/>
            </a:xfrm>
            <a:prstGeom prst="roundRect">
              <a:avLst>
                <a:gd name="adj" fmla="val 46372"/>
              </a:avLst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3" name="Rectangle 762">
              <a:extLst>
                <a:ext uri="{FF2B5EF4-FFF2-40B4-BE49-F238E27FC236}">
                  <a16:creationId xmlns:a16="http://schemas.microsoft.com/office/drawing/2014/main" id="{AB367D37-6055-43B3-8E70-93338B16A862}"/>
                </a:ext>
              </a:extLst>
            </p:cNvPr>
            <p:cNvSpPr/>
            <p:nvPr/>
          </p:nvSpPr>
          <p:spPr>
            <a:xfrm>
              <a:off x="3031892" y="4388132"/>
              <a:ext cx="2720264" cy="271127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smtClean="0">
                  <a:solidFill>
                    <a:schemeClr val="bg1"/>
                  </a:solidFill>
                  <a:effectLst>
                    <a:glow rad="101600">
                      <a:schemeClr val="tx1">
                        <a:alpha val="40000"/>
                      </a:schemeClr>
                    </a:glow>
                  </a:effectLst>
                  <a:latin typeface="Meiryo UI" panose="020B0604030504040204" pitchFamily="34" charset="-128"/>
                  <a:ea typeface="Meiryo UI" panose="020B0604030504040204" pitchFamily="34" charset="-128"/>
                </a:rPr>
                <a:t>Main line – Lobby Station</a:t>
              </a:r>
              <a:endParaRPr lang="en-US" sz="1200" b="1" dirty="0">
                <a:solidFill>
                  <a:schemeClr val="bg1"/>
                </a:solidFill>
                <a:effectLst>
                  <a:glow rad="101600">
                    <a:schemeClr val="tx1">
                      <a:alpha val="40000"/>
                    </a:schemeClr>
                  </a:glow>
                </a:effectLst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sp>
        <p:nvSpPr>
          <p:cNvPr id="764" name="四角形: 角を丸くする 22">
            <a:extLst>
              <a:ext uri="{FF2B5EF4-FFF2-40B4-BE49-F238E27FC236}">
                <a16:creationId xmlns:a16="http://schemas.microsoft.com/office/drawing/2014/main" id="{A6EFDEB8-FC43-4235-A9E5-D16F777EBB4A}"/>
              </a:ext>
            </a:extLst>
          </p:cNvPr>
          <p:cNvSpPr/>
          <p:nvPr/>
        </p:nvSpPr>
        <p:spPr>
          <a:xfrm>
            <a:off x="7375340" y="847507"/>
            <a:ext cx="1683778" cy="2546470"/>
          </a:xfrm>
          <a:prstGeom prst="roundRect">
            <a:avLst>
              <a:gd name="adj" fmla="val 180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defRPr/>
            </a:pPr>
            <a:endParaRPr kumimoji="1" lang="ja-JP" altLang="en-US" dirty="0">
              <a:solidFill>
                <a:srgbClr val="FF0000"/>
              </a:solidFill>
              <a:ea typeface="MS PGothic" panose="020B0600070205080204" pitchFamily="34" charset="-128"/>
            </a:endParaRPr>
          </a:p>
        </p:txBody>
      </p:sp>
      <p:grpSp>
        <p:nvGrpSpPr>
          <p:cNvPr id="765" name="Group 764">
            <a:extLst>
              <a:ext uri="{FF2B5EF4-FFF2-40B4-BE49-F238E27FC236}">
                <a16:creationId xmlns:a16="http://schemas.microsoft.com/office/drawing/2014/main" id="{C50A092A-14C4-442F-AA3D-29EDF7EAC069}"/>
              </a:ext>
            </a:extLst>
          </p:cNvPr>
          <p:cNvGrpSpPr/>
          <p:nvPr/>
        </p:nvGrpSpPr>
        <p:grpSpPr>
          <a:xfrm>
            <a:off x="7440852" y="853016"/>
            <a:ext cx="1585014" cy="215170"/>
            <a:chOff x="2854911" y="4395944"/>
            <a:chExt cx="3068776" cy="274283"/>
          </a:xfrm>
        </p:grpSpPr>
        <p:sp>
          <p:nvSpPr>
            <p:cNvPr id="766" name="Rectangle: Rounded Corners 63">
              <a:extLst>
                <a:ext uri="{FF2B5EF4-FFF2-40B4-BE49-F238E27FC236}">
                  <a16:creationId xmlns:a16="http://schemas.microsoft.com/office/drawing/2014/main" id="{6B3EC04E-D347-43E1-91FC-47AB0D302860}"/>
                </a:ext>
              </a:extLst>
            </p:cNvPr>
            <p:cNvSpPr/>
            <p:nvPr/>
          </p:nvSpPr>
          <p:spPr>
            <a:xfrm>
              <a:off x="2854911" y="4406912"/>
              <a:ext cx="3068776" cy="263315"/>
            </a:xfrm>
            <a:prstGeom prst="roundRect">
              <a:avLst>
                <a:gd name="adj" fmla="val 46372"/>
              </a:avLst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7" name="Rectangle 766">
              <a:extLst>
                <a:ext uri="{FF2B5EF4-FFF2-40B4-BE49-F238E27FC236}">
                  <a16:creationId xmlns:a16="http://schemas.microsoft.com/office/drawing/2014/main" id="{AB367D37-6055-43B3-8E70-93338B16A862}"/>
                </a:ext>
              </a:extLst>
            </p:cNvPr>
            <p:cNvSpPr/>
            <p:nvPr/>
          </p:nvSpPr>
          <p:spPr>
            <a:xfrm>
              <a:off x="3031893" y="4395944"/>
              <a:ext cx="2721676" cy="263315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smtClean="0">
                  <a:solidFill>
                    <a:schemeClr val="bg1"/>
                  </a:solidFill>
                  <a:effectLst>
                    <a:glow rad="101600">
                      <a:schemeClr val="tx1">
                        <a:alpha val="40000"/>
                      </a:schemeClr>
                    </a:glow>
                  </a:effectLst>
                  <a:latin typeface="Meiryo UI" panose="020B0604030504040204" pitchFamily="34" charset="-128"/>
                  <a:ea typeface="Meiryo UI" panose="020B0604030504040204" pitchFamily="34" charset="-128"/>
                </a:rPr>
                <a:t>Power line</a:t>
              </a:r>
              <a:endParaRPr lang="en-US" sz="1200" b="1" dirty="0">
                <a:solidFill>
                  <a:schemeClr val="bg1"/>
                </a:solidFill>
                <a:effectLst>
                  <a:glow rad="101600">
                    <a:schemeClr val="tx1">
                      <a:alpha val="40000"/>
                    </a:schemeClr>
                  </a:glow>
                </a:effectLst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sp>
        <p:nvSpPr>
          <p:cNvPr id="768" name="Rectangle 767"/>
          <p:cNvSpPr/>
          <p:nvPr/>
        </p:nvSpPr>
        <p:spPr>
          <a:xfrm>
            <a:off x="7440915" y="1444185"/>
            <a:ext cx="400211" cy="59014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9" name="Speech Bubble: Rectangle 11">
            <a:extLst>
              <a:ext uri="{FF2B5EF4-FFF2-40B4-BE49-F238E27FC236}">
                <a16:creationId xmlns:a16="http://schemas.microsoft.com/office/drawing/2014/main" id="{CC969F24-D4DE-4244-A77E-755689B451E9}"/>
              </a:ext>
            </a:extLst>
          </p:cNvPr>
          <p:cNvSpPr/>
          <p:nvPr/>
        </p:nvSpPr>
        <p:spPr>
          <a:xfrm>
            <a:off x="7440852" y="1204477"/>
            <a:ext cx="399101" cy="214944"/>
          </a:xfrm>
          <a:prstGeom prst="wedgeRectCallout">
            <a:avLst>
              <a:gd name="adj1" fmla="val -14293"/>
              <a:gd name="adj2" fmla="val -48698"/>
            </a:avLst>
          </a:prstGeom>
          <a:solidFill>
            <a:schemeClr val="bg1"/>
          </a:soli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SMT</a:t>
            </a:r>
            <a:endParaRPr lang="en-US" sz="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0" name="Rectangle 769"/>
          <p:cNvSpPr/>
          <p:nvPr/>
        </p:nvSpPr>
        <p:spPr>
          <a:xfrm>
            <a:off x="7463080" y="1506864"/>
            <a:ext cx="376873" cy="20888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QR code</a:t>
            </a:r>
            <a:endParaRPr lang="en-US" sz="6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71" name="Picture 2"/>
          <p:cNvPicPr>
            <a:picLocks noChangeAspect="1" noChangeArrowheads="1"/>
          </p:cNvPicPr>
          <p:nvPr/>
        </p:nvPicPr>
        <p:blipFill>
          <a:blip r:embed="rId2" cstate="email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61435" y="1742217"/>
            <a:ext cx="180164" cy="94624"/>
          </a:xfrm>
          <a:prstGeom prst="rect">
            <a:avLst/>
          </a:prstGeom>
          <a:solidFill>
            <a:srgbClr val="66FFFF"/>
          </a:solidFill>
          <a:ln>
            <a:noFill/>
          </a:ln>
          <a:effectLst/>
        </p:spPr>
      </p:pic>
      <p:sp>
        <p:nvSpPr>
          <p:cNvPr id="772" name="Rectangle 771"/>
          <p:cNvSpPr/>
          <p:nvPr/>
        </p:nvSpPr>
        <p:spPr>
          <a:xfrm>
            <a:off x="7934512" y="1444185"/>
            <a:ext cx="400211" cy="59014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3" name="Speech Bubble: Rectangle 11">
            <a:extLst>
              <a:ext uri="{FF2B5EF4-FFF2-40B4-BE49-F238E27FC236}">
                <a16:creationId xmlns:a16="http://schemas.microsoft.com/office/drawing/2014/main" id="{CC969F24-D4DE-4244-A77E-755689B451E9}"/>
              </a:ext>
            </a:extLst>
          </p:cNvPr>
          <p:cNvSpPr/>
          <p:nvPr/>
        </p:nvSpPr>
        <p:spPr>
          <a:xfrm>
            <a:off x="7934449" y="1204477"/>
            <a:ext cx="400274" cy="214944"/>
          </a:xfrm>
          <a:prstGeom prst="wedgeRectCallout">
            <a:avLst>
              <a:gd name="adj1" fmla="val -14293"/>
              <a:gd name="adj2" fmla="val -48698"/>
            </a:avLst>
          </a:prstGeom>
          <a:solidFill>
            <a:schemeClr val="bg1"/>
          </a:soli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DIP</a:t>
            </a:r>
            <a:endParaRPr lang="en-US" sz="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4" name="Rectangle 773"/>
          <p:cNvSpPr/>
          <p:nvPr/>
        </p:nvSpPr>
        <p:spPr>
          <a:xfrm>
            <a:off x="7949537" y="1498441"/>
            <a:ext cx="376873" cy="20888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Scan</a:t>
            </a:r>
            <a:endParaRPr lang="en-US" sz="6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75" name="Picture 2"/>
          <p:cNvPicPr>
            <a:picLocks noChangeAspect="1" noChangeArrowheads="1"/>
          </p:cNvPicPr>
          <p:nvPr/>
        </p:nvPicPr>
        <p:blipFill>
          <a:blip r:embed="rId2" cstate="email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54460" y="1743421"/>
            <a:ext cx="180164" cy="94624"/>
          </a:xfrm>
          <a:prstGeom prst="rect">
            <a:avLst/>
          </a:prstGeom>
          <a:solidFill>
            <a:srgbClr val="66FFFF"/>
          </a:solidFill>
          <a:ln>
            <a:noFill/>
          </a:ln>
          <a:effectLst/>
        </p:spPr>
      </p:pic>
      <p:sp>
        <p:nvSpPr>
          <p:cNvPr id="783" name="Rectangle 782"/>
          <p:cNvSpPr/>
          <p:nvPr/>
        </p:nvSpPr>
        <p:spPr>
          <a:xfrm>
            <a:off x="8478921" y="1436346"/>
            <a:ext cx="400211" cy="590146"/>
          </a:xfrm>
          <a:prstGeom prst="rect">
            <a:avLst/>
          </a:prstGeom>
          <a:solidFill>
            <a:srgbClr val="CCFFFF"/>
          </a:solidFill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4" name="Speech Bubble: Rectangle 11">
            <a:extLst>
              <a:ext uri="{FF2B5EF4-FFF2-40B4-BE49-F238E27FC236}">
                <a16:creationId xmlns:a16="http://schemas.microsoft.com/office/drawing/2014/main" id="{CC969F24-D4DE-4244-A77E-755689B451E9}"/>
              </a:ext>
            </a:extLst>
          </p:cNvPr>
          <p:cNvSpPr/>
          <p:nvPr/>
        </p:nvSpPr>
        <p:spPr>
          <a:xfrm>
            <a:off x="8478857" y="1196638"/>
            <a:ext cx="400275" cy="214944"/>
          </a:xfrm>
          <a:prstGeom prst="wedgeRectCallout">
            <a:avLst>
              <a:gd name="adj1" fmla="val -14293"/>
              <a:gd name="adj2" fmla="val -48698"/>
            </a:avLst>
          </a:prstGeom>
          <a:solidFill>
            <a:srgbClr val="CCFFFF"/>
          </a:soli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</a:t>
            </a:r>
            <a:endParaRPr lang="en-US" sz="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85" name="Rectangle 784"/>
          <p:cNvSpPr/>
          <p:nvPr/>
        </p:nvSpPr>
        <p:spPr>
          <a:xfrm>
            <a:off x="8493946" y="1490602"/>
            <a:ext cx="376873" cy="20888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Assy </a:t>
            </a:r>
            <a:endParaRPr lang="en-US" sz="6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86" name="Picture 2"/>
          <p:cNvPicPr>
            <a:picLocks noChangeAspect="1" noChangeArrowheads="1"/>
          </p:cNvPicPr>
          <p:nvPr/>
        </p:nvPicPr>
        <p:blipFill>
          <a:blip r:embed="rId2" cstate="email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598869" y="1735582"/>
            <a:ext cx="180164" cy="94624"/>
          </a:xfrm>
          <a:prstGeom prst="rect">
            <a:avLst/>
          </a:prstGeom>
          <a:solidFill>
            <a:srgbClr val="66FFFF"/>
          </a:solidFill>
          <a:ln>
            <a:noFill/>
          </a:ln>
          <a:effectLst/>
        </p:spPr>
      </p:pic>
      <p:grpSp>
        <p:nvGrpSpPr>
          <p:cNvPr id="787" name="Group 786"/>
          <p:cNvGrpSpPr/>
          <p:nvPr/>
        </p:nvGrpSpPr>
        <p:grpSpPr>
          <a:xfrm>
            <a:off x="7559359" y="2010736"/>
            <a:ext cx="1202237" cy="258960"/>
            <a:chOff x="55748" y="2027457"/>
            <a:chExt cx="1201328" cy="258960"/>
          </a:xfrm>
        </p:grpSpPr>
        <p:cxnSp>
          <p:nvCxnSpPr>
            <p:cNvPr id="788" name="Straight Connector 787"/>
            <p:cNvCxnSpPr/>
            <p:nvPr/>
          </p:nvCxnSpPr>
          <p:spPr>
            <a:xfrm>
              <a:off x="55748" y="2278758"/>
              <a:ext cx="1181496" cy="7659"/>
            </a:xfrm>
            <a:prstGeom prst="line">
              <a:avLst/>
            </a:prstGeom>
            <a:ln w="28575">
              <a:solidFill>
                <a:srgbClr val="7030A0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9" name="Straight Arrow Connector 788"/>
            <p:cNvCxnSpPr>
              <a:cxnSpLocks/>
            </p:cNvCxnSpPr>
            <p:nvPr/>
          </p:nvCxnSpPr>
          <p:spPr>
            <a:xfrm flipV="1">
              <a:off x="1254911" y="2027457"/>
              <a:ext cx="2165" cy="244943"/>
            </a:xfrm>
            <a:prstGeom prst="straightConnector1">
              <a:avLst/>
            </a:prstGeom>
            <a:ln w="22225">
              <a:solidFill>
                <a:srgbClr val="7030A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90" name="Straight Arrow Connector 789"/>
          <p:cNvCxnSpPr>
            <a:cxnSpLocks/>
          </p:cNvCxnSpPr>
          <p:nvPr/>
        </p:nvCxnSpPr>
        <p:spPr>
          <a:xfrm>
            <a:off x="7595313" y="2028387"/>
            <a:ext cx="875" cy="224632"/>
          </a:xfrm>
          <a:prstGeom prst="straightConnector1">
            <a:avLst/>
          </a:prstGeom>
          <a:ln w="22225"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1" name="Straight Arrow Connector 790"/>
          <p:cNvCxnSpPr>
            <a:cxnSpLocks/>
          </p:cNvCxnSpPr>
          <p:nvPr/>
        </p:nvCxnSpPr>
        <p:spPr>
          <a:xfrm>
            <a:off x="7617098" y="2262007"/>
            <a:ext cx="0" cy="207601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2" name="Group 791"/>
          <p:cNvGrpSpPr/>
          <p:nvPr/>
        </p:nvGrpSpPr>
        <p:grpSpPr>
          <a:xfrm>
            <a:off x="7415119" y="2494018"/>
            <a:ext cx="754674" cy="806764"/>
            <a:chOff x="11232" y="2480839"/>
            <a:chExt cx="1388650" cy="702341"/>
          </a:xfrm>
        </p:grpSpPr>
        <p:sp>
          <p:nvSpPr>
            <p:cNvPr id="793" name="Rectangle 792"/>
            <p:cNvSpPr/>
            <p:nvPr/>
          </p:nvSpPr>
          <p:spPr>
            <a:xfrm>
              <a:off x="11232" y="2480839"/>
              <a:ext cx="1377417" cy="702341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794" name="Rectangle 793"/>
            <p:cNvSpPr/>
            <p:nvPr/>
          </p:nvSpPr>
          <p:spPr>
            <a:xfrm>
              <a:off x="30905" y="2503599"/>
              <a:ext cx="1349432" cy="149525"/>
            </a:xfrm>
            <a:prstGeom prst="rect">
              <a:avLst/>
            </a:prstGeom>
            <a:solidFill>
              <a:srgbClr val="0000FF"/>
            </a:solidFill>
            <a:ln w="3175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GB" sz="800" b="1" smtClean="0">
                  <a:solidFill>
                    <a:schemeClr val="bg1"/>
                  </a:solidFill>
                </a:rPr>
                <a:t>SMT &amp;DIP</a:t>
              </a:r>
              <a:endParaRPr lang="en-GB" sz="800" b="1" dirty="0">
                <a:solidFill>
                  <a:schemeClr val="bg1"/>
                </a:solidFill>
              </a:endParaRPr>
            </a:p>
          </p:txBody>
        </p:sp>
        <p:sp>
          <p:nvSpPr>
            <p:cNvPr id="795" name="Rectangle 794">
              <a:extLst>
                <a:ext uri="{FF2B5EF4-FFF2-40B4-BE49-F238E27FC236}">
                  <a16:creationId xmlns:a16="http://schemas.microsoft.com/office/drawing/2014/main" id="{4087E94B-7F70-40B4-93F8-B022C257647A}"/>
                </a:ext>
              </a:extLst>
            </p:cNvPr>
            <p:cNvSpPr/>
            <p:nvPr/>
          </p:nvSpPr>
          <p:spPr>
            <a:xfrm>
              <a:off x="41056" y="2615117"/>
              <a:ext cx="1358826" cy="56125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91440" indent="-91440">
                <a:buAutoNum type="arabicPeriod"/>
              </a:pPr>
              <a:r>
                <a:rPr lang="en-GB" sz="800" smtClean="0">
                  <a:solidFill>
                    <a:prstClr val="black"/>
                  </a:solidFill>
                </a:rPr>
                <a:t>SMT: Make QR code</a:t>
              </a:r>
            </a:p>
            <a:p>
              <a:pPr marL="91440" indent="-91440">
                <a:buAutoNum type="arabicPeriod"/>
              </a:pPr>
              <a:r>
                <a:rPr lang="en-GB" sz="800" smtClean="0">
                  <a:solidFill>
                    <a:prstClr val="black"/>
                  </a:solidFill>
                </a:rPr>
                <a:t>DIP: Scan code PCB</a:t>
              </a:r>
            </a:p>
          </p:txBody>
        </p:sp>
      </p:grpSp>
      <p:grpSp>
        <p:nvGrpSpPr>
          <p:cNvPr id="796" name="Group 795"/>
          <p:cNvGrpSpPr/>
          <p:nvPr/>
        </p:nvGrpSpPr>
        <p:grpSpPr>
          <a:xfrm>
            <a:off x="8216003" y="2482817"/>
            <a:ext cx="847128" cy="859598"/>
            <a:chOff x="4069" y="2480838"/>
            <a:chExt cx="1428780" cy="749130"/>
          </a:xfrm>
        </p:grpSpPr>
        <p:sp>
          <p:nvSpPr>
            <p:cNvPr id="797" name="Rectangle 796"/>
            <p:cNvSpPr/>
            <p:nvPr/>
          </p:nvSpPr>
          <p:spPr>
            <a:xfrm>
              <a:off x="11232" y="2480838"/>
              <a:ext cx="1377417" cy="706181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798" name="Rectangle 797"/>
            <p:cNvSpPr/>
            <p:nvPr/>
          </p:nvSpPr>
          <p:spPr>
            <a:xfrm>
              <a:off x="30905" y="2503600"/>
              <a:ext cx="1349433" cy="163997"/>
            </a:xfrm>
            <a:prstGeom prst="rect">
              <a:avLst/>
            </a:prstGeom>
            <a:solidFill>
              <a:srgbClr val="0000FF"/>
            </a:solidFill>
            <a:ln w="3175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GB" sz="800" b="1" smtClean="0">
                  <a:solidFill>
                    <a:schemeClr val="bg1"/>
                  </a:solidFill>
                </a:rPr>
                <a:t>FCT Check</a:t>
              </a:r>
              <a:endParaRPr lang="en-GB" sz="800" b="1" dirty="0">
                <a:solidFill>
                  <a:schemeClr val="bg1"/>
                </a:solidFill>
              </a:endParaRPr>
            </a:p>
          </p:txBody>
        </p:sp>
        <p:sp>
          <p:nvSpPr>
            <p:cNvPr id="799" name="Rectangle 798">
              <a:extLst>
                <a:ext uri="{FF2B5EF4-FFF2-40B4-BE49-F238E27FC236}">
                  <a16:creationId xmlns:a16="http://schemas.microsoft.com/office/drawing/2014/main" id="{4087E94B-7F70-40B4-93F8-B022C257647A}"/>
                </a:ext>
              </a:extLst>
            </p:cNvPr>
            <p:cNvSpPr/>
            <p:nvPr/>
          </p:nvSpPr>
          <p:spPr>
            <a:xfrm>
              <a:off x="4069" y="2622262"/>
              <a:ext cx="1428780" cy="6077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800" b="1" smtClean="0">
                  <a:solidFill>
                    <a:prstClr val="black"/>
                  </a:solidFill>
                </a:rPr>
                <a:t>Make </a:t>
              </a:r>
              <a:r>
                <a:rPr lang="en-US" sz="800" b="1" dirty="0">
                  <a:solidFill>
                    <a:prstClr val="black"/>
                  </a:solidFill>
                </a:rPr>
                <a:t>Log file </a:t>
              </a:r>
              <a:r>
                <a:rPr lang="en-US" sz="800" b="1">
                  <a:solidFill>
                    <a:prstClr val="black"/>
                  </a:solidFill>
                </a:rPr>
                <a:t>by </a:t>
              </a:r>
              <a:r>
                <a:rPr lang="en-US" sz="800" b="1" smtClean="0">
                  <a:solidFill>
                    <a:prstClr val="black"/>
                  </a:solidFill>
                </a:rPr>
                <a:t>scan:</a:t>
              </a:r>
            </a:p>
            <a:p>
              <a:r>
                <a:rPr lang="en-GB" sz="800" smtClean="0">
                  <a:solidFill>
                    <a:prstClr val="black"/>
                  </a:solidFill>
                </a:rPr>
                <a:t>Scan Code PCB</a:t>
              </a:r>
            </a:p>
          </p:txBody>
        </p:sp>
      </p:grpSp>
      <p:cxnSp>
        <p:nvCxnSpPr>
          <p:cNvPr id="800" name="Straight Arrow Connector 799"/>
          <p:cNvCxnSpPr>
            <a:cxnSpLocks/>
          </p:cNvCxnSpPr>
          <p:nvPr/>
        </p:nvCxnSpPr>
        <p:spPr>
          <a:xfrm flipH="1">
            <a:off x="8634859" y="2037672"/>
            <a:ext cx="6352" cy="199208"/>
          </a:xfrm>
          <a:prstGeom prst="straightConnector1">
            <a:avLst/>
          </a:prstGeom>
          <a:ln w="22225"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1" name="Straight Arrow Connector 800"/>
          <p:cNvCxnSpPr>
            <a:cxnSpLocks/>
          </p:cNvCxnSpPr>
          <p:nvPr/>
        </p:nvCxnSpPr>
        <p:spPr>
          <a:xfrm>
            <a:off x="8641134" y="2257336"/>
            <a:ext cx="0" cy="207601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2" name="Straight Arrow Connector 821"/>
          <p:cNvCxnSpPr>
            <a:cxnSpLocks/>
          </p:cNvCxnSpPr>
          <p:nvPr/>
        </p:nvCxnSpPr>
        <p:spPr>
          <a:xfrm>
            <a:off x="5974957" y="3399655"/>
            <a:ext cx="0" cy="1115385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4" name="Group 823"/>
          <p:cNvGrpSpPr/>
          <p:nvPr/>
        </p:nvGrpSpPr>
        <p:grpSpPr>
          <a:xfrm flipH="1">
            <a:off x="6022730" y="3398359"/>
            <a:ext cx="2307917" cy="1123911"/>
            <a:chOff x="5498984" y="4906849"/>
            <a:chExt cx="287931" cy="2898603"/>
          </a:xfrm>
        </p:grpSpPr>
        <p:grpSp>
          <p:nvGrpSpPr>
            <p:cNvPr id="825" name="Group 824"/>
            <p:cNvGrpSpPr/>
            <p:nvPr/>
          </p:nvGrpSpPr>
          <p:grpSpPr>
            <a:xfrm flipH="1">
              <a:off x="5498984" y="5104267"/>
              <a:ext cx="287931" cy="2701185"/>
              <a:chOff x="4580308" y="2649161"/>
              <a:chExt cx="262099" cy="10911261"/>
            </a:xfrm>
          </p:grpSpPr>
          <p:cxnSp>
            <p:nvCxnSpPr>
              <p:cNvPr id="827" name="Straight Arrow Connector 826"/>
              <p:cNvCxnSpPr>
                <a:cxnSpLocks/>
              </p:cNvCxnSpPr>
              <p:nvPr/>
            </p:nvCxnSpPr>
            <p:spPr>
              <a:xfrm flipH="1">
                <a:off x="4580308" y="2649161"/>
                <a:ext cx="0" cy="10911261"/>
              </a:xfrm>
              <a:prstGeom prst="straightConnector1">
                <a:avLst/>
              </a:prstGeom>
              <a:ln>
                <a:solidFill>
                  <a:srgbClr val="0000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8" name="Straight Connector 827"/>
              <p:cNvCxnSpPr/>
              <p:nvPr/>
            </p:nvCxnSpPr>
            <p:spPr>
              <a:xfrm flipV="1">
                <a:off x="4581299" y="2657103"/>
                <a:ext cx="261108" cy="96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26" name="Straight Connector 825"/>
            <p:cNvCxnSpPr/>
            <p:nvPr/>
          </p:nvCxnSpPr>
          <p:spPr>
            <a:xfrm>
              <a:off x="5499480" y="4906849"/>
              <a:ext cx="0" cy="196213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29" name="Group 828"/>
          <p:cNvGrpSpPr/>
          <p:nvPr/>
        </p:nvGrpSpPr>
        <p:grpSpPr>
          <a:xfrm>
            <a:off x="2386344" y="3398263"/>
            <a:ext cx="3519138" cy="1145046"/>
            <a:chOff x="5498984" y="4892187"/>
            <a:chExt cx="287931" cy="2913265"/>
          </a:xfrm>
        </p:grpSpPr>
        <p:grpSp>
          <p:nvGrpSpPr>
            <p:cNvPr id="830" name="Group 829"/>
            <p:cNvGrpSpPr/>
            <p:nvPr/>
          </p:nvGrpSpPr>
          <p:grpSpPr>
            <a:xfrm flipH="1">
              <a:off x="5498984" y="5104267"/>
              <a:ext cx="287931" cy="2701185"/>
              <a:chOff x="4580308" y="2649161"/>
              <a:chExt cx="262099" cy="10911261"/>
            </a:xfrm>
          </p:grpSpPr>
          <p:cxnSp>
            <p:nvCxnSpPr>
              <p:cNvPr id="832" name="Straight Arrow Connector 831"/>
              <p:cNvCxnSpPr>
                <a:cxnSpLocks/>
              </p:cNvCxnSpPr>
              <p:nvPr/>
            </p:nvCxnSpPr>
            <p:spPr>
              <a:xfrm flipH="1">
                <a:off x="4580308" y="2649161"/>
                <a:ext cx="0" cy="10911261"/>
              </a:xfrm>
              <a:prstGeom prst="straightConnector1">
                <a:avLst/>
              </a:prstGeom>
              <a:ln>
                <a:solidFill>
                  <a:srgbClr val="0000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3" name="Straight Connector 832"/>
              <p:cNvCxnSpPr/>
              <p:nvPr/>
            </p:nvCxnSpPr>
            <p:spPr>
              <a:xfrm flipV="1">
                <a:off x="4581299" y="2657103"/>
                <a:ext cx="261108" cy="96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31" name="Straight Connector 830"/>
            <p:cNvCxnSpPr/>
            <p:nvPr/>
          </p:nvCxnSpPr>
          <p:spPr>
            <a:xfrm>
              <a:off x="5499480" y="4892187"/>
              <a:ext cx="0" cy="225538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34" name="Speech Bubble: Rectangle 12">
            <a:extLst>
              <a:ext uri="{FF2B5EF4-FFF2-40B4-BE49-F238E27FC236}">
                <a16:creationId xmlns:a16="http://schemas.microsoft.com/office/drawing/2014/main" id="{689C57B6-E742-4AB8-BCE6-DF9B3FAC684E}"/>
              </a:ext>
            </a:extLst>
          </p:cNvPr>
          <p:cNvSpPr/>
          <p:nvPr/>
        </p:nvSpPr>
        <p:spPr>
          <a:xfrm>
            <a:off x="5056147" y="3883474"/>
            <a:ext cx="1383264" cy="192618"/>
          </a:xfrm>
          <a:prstGeom prst="wedgeRectCallout">
            <a:avLst>
              <a:gd name="adj1" fmla="val -24481"/>
              <a:gd name="adj2" fmla="val -43816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Verify</a:t>
            </a:r>
            <a:endParaRPr lang="en-US" sz="8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74" name="Group 373"/>
          <p:cNvGrpSpPr/>
          <p:nvPr/>
        </p:nvGrpSpPr>
        <p:grpSpPr>
          <a:xfrm>
            <a:off x="5197926" y="5470035"/>
            <a:ext cx="944388" cy="1031161"/>
            <a:chOff x="11232" y="2480838"/>
            <a:chExt cx="1388650" cy="897693"/>
          </a:xfrm>
        </p:grpSpPr>
        <p:sp>
          <p:nvSpPr>
            <p:cNvPr id="375" name="Rectangle 374"/>
            <p:cNvSpPr/>
            <p:nvPr/>
          </p:nvSpPr>
          <p:spPr>
            <a:xfrm>
              <a:off x="11232" y="2480838"/>
              <a:ext cx="1377417" cy="897693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376" name="Rectangle 375"/>
            <p:cNvSpPr/>
            <p:nvPr/>
          </p:nvSpPr>
          <p:spPr>
            <a:xfrm>
              <a:off x="30905" y="2503599"/>
              <a:ext cx="1349432" cy="149525"/>
            </a:xfrm>
            <a:prstGeom prst="rect">
              <a:avLst/>
            </a:prstGeom>
            <a:solidFill>
              <a:srgbClr val="0000FF"/>
            </a:solidFill>
            <a:ln w="3175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GB" sz="800" b="1" smtClean="0">
                  <a:solidFill>
                    <a:schemeClr val="bg1"/>
                  </a:solidFill>
                </a:rPr>
                <a:t>Verify</a:t>
              </a:r>
              <a:endParaRPr lang="en-GB" sz="800" b="1" dirty="0">
                <a:solidFill>
                  <a:schemeClr val="bg1"/>
                </a:solidFill>
              </a:endParaRPr>
            </a:p>
          </p:txBody>
        </p:sp>
        <p:sp>
          <p:nvSpPr>
            <p:cNvPr id="377" name="Rectangle 376">
              <a:extLst>
                <a:ext uri="{FF2B5EF4-FFF2-40B4-BE49-F238E27FC236}">
                  <a16:creationId xmlns:a16="http://schemas.microsoft.com/office/drawing/2014/main" id="{4087E94B-7F70-40B4-93F8-B022C257647A}"/>
                </a:ext>
              </a:extLst>
            </p:cNvPr>
            <p:cNvSpPr/>
            <p:nvPr/>
          </p:nvSpPr>
          <p:spPr>
            <a:xfrm>
              <a:off x="41056" y="2615115"/>
              <a:ext cx="1358826" cy="56125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GB" sz="800" b="1" i="1">
                  <a:solidFill>
                    <a:srgbClr val="FF0000"/>
                  </a:solidFill>
                  <a:sym typeface="Wingdings" panose="05000000000000000000" pitchFamily="2" charset="2"/>
                </a:rPr>
                <a:t>(Verify log file </a:t>
              </a:r>
              <a:r>
                <a:rPr lang="en-GB" sz="800" b="1" i="1" smtClean="0">
                  <a:solidFill>
                    <a:srgbClr val="FF0000"/>
                  </a:solidFill>
                  <a:sym typeface="Wingdings" panose="05000000000000000000" pitchFamily="2" charset="2"/>
                </a:rPr>
                <a:t>FA inspection process)</a:t>
              </a:r>
              <a:endParaRPr lang="en-US" sz="800" b="1" i="1" dirty="0">
                <a:solidFill>
                  <a:srgbClr val="FF0000"/>
                </a:solidFill>
                <a:sym typeface="Wingdings" panose="05000000000000000000" pitchFamily="2" charset="2"/>
              </a:endParaRPr>
            </a:p>
          </p:txBody>
        </p:sp>
      </p:grpSp>
      <p:cxnSp>
        <p:nvCxnSpPr>
          <p:cNvPr id="378" name="Straight Arrow Connector 377"/>
          <p:cNvCxnSpPr>
            <a:cxnSpLocks/>
          </p:cNvCxnSpPr>
          <p:nvPr/>
        </p:nvCxnSpPr>
        <p:spPr>
          <a:xfrm>
            <a:off x="5920746" y="4975965"/>
            <a:ext cx="0" cy="310765"/>
          </a:xfrm>
          <a:prstGeom prst="straightConnector1">
            <a:avLst/>
          </a:prstGeom>
          <a:ln w="22225"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Straight Arrow Connector 380"/>
          <p:cNvCxnSpPr>
            <a:cxnSpLocks/>
          </p:cNvCxnSpPr>
          <p:nvPr/>
        </p:nvCxnSpPr>
        <p:spPr>
          <a:xfrm>
            <a:off x="5920746" y="5267049"/>
            <a:ext cx="0" cy="207601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2" name="Group 381"/>
          <p:cNvGrpSpPr/>
          <p:nvPr/>
        </p:nvGrpSpPr>
        <p:grpSpPr>
          <a:xfrm>
            <a:off x="7691519" y="5291585"/>
            <a:ext cx="553661" cy="203517"/>
            <a:chOff x="5498984" y="4906849"/>
            <a:chExt cx="287931" cy="557354"/>
          </a:xfrm>
        </p:grpSpPr>
        <p:grpSp>
          <p:nvGrpSpPr>
            <p:cNvPr id="385" name="Group 384"/>
            <p:cNvGrpSpPr/>
            <p:nvPr/>
          </p:nvGrpSpPr>
          <p:grpSpPr>
            <a:xfrm flipH="1">
              <a:off x="5498984" y="5104267"/>
              <a:ext cx="287931" cy="359936"/>
              <a:chOff x="4580308" y="2649161"/>
              <a:chExt cx="262099" cy="1453938"/>
            </a:xfrm>
          </p:grpSpPr>
          <p:cxnSp>
            <p:nvCxnSpPr>
              <p:cNvPr id="470" name="Straight Arrow Connector 469"/>
              <p:cNvCxnSpPr>
                <a:cxnSpLocks/>
              </p:cNvCxnSpPr>
              <p:nvPr/>
            </p:nvCxnSpPr>
            <p:spPr>
              <a:xfrm>
                <a:off x="4580308" y="2649161"/>
                <a:ext cx="0" cy="1453938"/>
              </a:xfrm>
              <a:prstGeom prst="straightConnector1">
                <a:avLst/>
              </a:prstGeom>
              <a:ln>
                <a:solidFill>
                  <a:srgbClr val="0000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1" name="Straight Connector 470"/>
              <p:cNvCxnSpPr/>
              <p:nvPr/>
            </p:nvCxnSpPr>
            <p:spPr>
              <a:xfrm flipV="1">
                <a:off x="4581299" y="2657103"/>
                <a:ext cx="261108" cy="96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90" name="Straight Connector 389"/>
            <p:cNvCxnSpPr/>
            <p:nvPr/>
          </p:nvCxnSpPr>
          <p:spPr>
            <a:xfrm>
              <a:off x="5501539" y="4906849"/>
              <a:ext cx="0" cy="196213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2" name="Group 471"/>
          <p:cNvGrpSpPr/>
          <p:nvPr/>
        </p:nvGrpSpPr>
        <p:grpSpPr>
          <a:xfrm>
            <a:off x="4032950" y="2508414"/>
            <a:ext cx="683642" cy="859598"/>
            <a:chOff x="4069" y="2480838"/>
            <a:chExt cx="1428780" cy="749130"/>
          </a:xfrm>
        </p:grpSpPr>
        <p:sp>
          <p:nvSpPr>
            <p:cNvPr id="475" name="Rectangle 474"/>
            <p:cNvSpPr/>
            <p:nvPr/>
          </p:nvSpPr>
          <p:spPr>
            <a:xfrm>
              <a:off x="11232" y="2480838"/>
              <a:ext cx="1377417" cy="706181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476" name="Rectangle 475"/>
            <p:cNvSpPr/>
            <p:nvPr/>
          </p:nvSpPr>
          <p:spPr>
            <a:xfrm>
              <a:off x="30905" y="2503600"/>
              <a:ext cx="1349433" cy="163997"/>
            </a:xfrm>
            <a:prstGeom prst="rect">
              <a:avLst/>
            </a:prstGeom>
            <a:solidFill>
              <a:srgbClr val="0000FF"/>
            </a:solidFill>
            <a:ln w="3175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GB" sz="800" b="1" smtClean="0">
                  <a:solidFill>
                    <a:schemeClr val="bg1"/>
                  </a:solidFill>
                </a:rPr>
                <a:t>FCT Check</a:t>
              </a:r>
              <a:endParaRPr lang="en-GB" sz="800" b="1" dirty="0">
                <a:solidFill>
                  <a:schemeClr val="bg1"/>
                </a:solidFill>
              </a:endParaRPr>
            </a:p>
          </p:txBody>
        </p:sp>
        <p:sp>
          <p:nvSpPr>
            <p:cNvPr id="481" name="Rectangle 480">
              <a:extLst>
                <a:ext uri="{FF2B5EF4-FFF2-40B4-BE49-F238E27FC236}">
                  <a16:creationId xmlns:a16="http://schemas.microsoft.com/office/drawing/2014/main" id="{4087E94B-7F70-40B4-93F8-B022C257647A}"/>
                </a:ext>
              </a:extLst>
            </p:cNvPr>
            <p:cNvSpPr/>
            <p:nvPr/>
          </p:nvSpPr>
          <p:spPr>
            <a:xfrm>
              <a:off x="4069" y="2622262"/>
              <a:ext cx="1428780" cy="6077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800" b="1" smtClean="0">
                  <a:solidFill>
                    <a:prstClr val="black"/>
                  </a:solidFill>
                </a:rPr>
                <a:t>Make </a:t>
              </a:r>
              <a:r>
                <a:rPr lang="en-US" sz="800" b="1" dirty="0">
                  <a:solidFill>
                    <a:prstClr val="black"/>
                  </a:solidFill>
                </a:rPr>
                <a:t>Log file </a:t>
              </a:r>
              <a:r>
                <a:rPr lang="en-US" sz="800" b="1">
                  <a:solidFill>
                    <a:prstClr val="black"/>
                  </a:solidFill>
                </a:rPr>
                <a:t>by </a:t>
              </a:r>
              <a:r>
                <a:rPr lang="en-US" sz="800" b="1" smtClean="0">
                  <a:solidFill>
                    <a:prstClr val="black"/>
                  </a:solidFill>
                </a:rPr>
                <a:t>scan:</a:t>
              </a:r>
            </a:p>
            <a:p>
              <a:r>
                <a:rPr lang="en-GB" sz="800" smtClean="0">
                  <a:solidFill>
                    <a:prstClr val="black"/>
                  </a:solidFill>
                </a:rPr>
                <a:t>Scan Code PCB</a:t>
              </a:r>
            </a:p>
          </p:txBody>
        </p:sp>
      </p:grpSp>
      <p:cxnSp>
        <p:nvCxnSpPr>
          <p:cNvPr id="483" name="Straight Arrow Connector 482"/>
          <p:cNvCxnSpPr>
            <a:cxnSpLocks/>
          </p:cNvCxnSpPr>
          <p:nvPr/>
        </p:nvCxnSpPr>
        <p:spPr>
          <a:xfrm flipH="1">
            <a:off x="4298354" y="2071966"/>
            <a:ext cx="6352" cy="199208"/>
          </a:xfrm>
          <a:prstGeom prst="straightConnector1">
            <a:avLst/>
          </a:prstGeom>
          <a:ln w="22225"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4" name="Straight Arrow Connector 483"/>
          <p:cNvCxnSpPr>
            <a:cxnSpLocks/>
          </p:cNvCxnSpPr>
          <p:nvPr/>
        </p:nvCxnSpPr>
        <p:spPr>
          <a:xfrm>
            <a:off x="4304629" y="2291630"/>
            <a:ext cx="0" cy="207601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5" name="Group 484"/>
          <p:cNvGrpSpPr/>
          <p:nvPr/>
        </p:nvGrpSpPr>
        <p:grpSpPr>
          <a:xfrm>
            <a:off x="830442" y="5493758"/>
            <a:ext cx="737331" cy="1031161"/>
            <a:chOff x="11232" y="2480838"/>
            <a:chExt cx="1388650" cy="897693"/>
          </a:xfrm>
        </p:grpSpPr>
        <p:sp>
          <p:nvSpPr>
            <p:cNvPr id="486" name="Rectangle 485"/>
            <p:cNvSpPr/>
            <p:nvPr/>
          </p:nvSpPr>
          <p:spPr>
            <a:xfrm>
              <a:off x="11232" y="2480838"/>
              <a:ext cx="1377417" cy="897693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487" name="Rectangle 486"/>
            <p:cNvSpPr/>
            <p:nvPr/>
          </p:nvSpPr>
          <p:spPr>
            <a:xfrm>
              <a:off x="30905" y="2503599"/>
              <a:ext cx="1349432" cy="149525"/>
            </a:xfrm>
            <a:prstGeom prst="rect">
              <a:avLst/>
            </a:prstGeom>
            <a:solidFill>
              <a:srgbClr val="0000FF"/>
            </a:solidFill>
            <a:ln w="3175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GB" sz="800" b="1" smtClean="0">
                  <a:solidFill>
                    <a:schemeClr val="bg1"/>
                  </a:solidFill>
                </a:rPr>
                <a:t>SMT Process</a:t>
              </a:r>
              <a:endParaRPr lang="en-GB" sz="800" b="1" dirty="0">
                <a:solidFill>
                  <a:schemeClr val="bg1"/>
                </a:solidFill>
              </a:endParaRPr>
            </a:p>
          </p:txBody>
        </p:sp>
        <p:sp>
          <p:nvSpPr>
            <p:cNvPr id="488" name="Rectangle 487">
              <a:extLst>
                <a:ext uri="{FF2B5EF4-FFF2-40B4-BE49-F238E27FC236}">
                  <a16:creationId xmlns:a16="http://schemas.microsoft.com/office/drawing/2014/main" id="{4087E94B-7F70-40B4-93F8-B022C257647A}"/>
                </a:ext>
              </a:extLst>
            </p:cNvPr>
            <p:cNvSpPr/>
            <p:nvPr/>
          </p:nvSpPr>
          <p:spPr>
            <a:xfrm>
              <a:off x="41056" y="2615115"/>
              <a:ext cx="1358826" cy="56125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GB" sz="800" b="1" smtClean="0">
                  <a:solidFill>
                    <a:prstClr val="black"/>
                  </a:solidFill>
                </a:rPr>
                <a:t>Make QR code</a:t>
              </a:r>
            </a:p>
          </p:txBody>
        </p:sp>
      </p:grpSp>
      <p:cxnSp>
        <p:nvCxnSpPr>
          <p:cNvPr id="489" name="Straight Arrow Connector 488"/>
          <p:cNvCxnSpPr>
            <a:cxnSpLocks/>
          </p:cNvCxnSpPr>
          <p:nvPr/>
        </p:nvCxnSpPr>
        <p:spPr>
          <a:xfrm>
            <a:off x="820409" y="5008743"/>
            <a:ext cx="0" cy="310765"/>
          </a:xfrm>
          <a:prstGeom prst="straightConnector1">
            <a:avLst/>
          </a:prstGeom>
          <a:ln w="22225"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0" name="Group 489"/>
          <p:cNvGrpSpPr/>
          <p:nvPr/>
        </p:nvGrpSpPr>
        <p:grpSpPr>
          <a:xfrm>
            <a:off x="833217" y="5300567"/>
            <a:ext cx="407343" cy="184400"/>
            <a:chOff x="5498984" y="4906849"/>
            <a:chExt cx="287931" cy="557354"/>
          </a:xfrm>
        </p:grpSpPr>
        <p:grpSp>
          <p:nvGrpSpPr>
            <p:cNvPr id="491" name="Group 490"/>
            <p:cNvGrpSpPr/>
            <p:nvPr/>
          </p:nvGrpSpPr>
          <p:grpSpPr>
            <a:xfrm flipH="1">
              <a:off x="5498984" y="5104267"/>
              <a:ext cx="287931" cy="359936"/>
              <a:chOff x="4580308" y="2649161"/>
              <a:chExt cx="262099" cy="1453938"/>
            </a:xfrm>
          </p:grpSpPr>
          <p:cxnSp>
            <p:nvCxnSpPr>
              <p:cNvPr id="493" name="Straight Arrow Connector 492"/>
              <p:cNvCxnSpPr>
                <a:cxnSpLocks/>
              </p:cNvCxnSpPr>
              <p:nvPr/>
            </p:nvCxnSpPr>
            <p:spPr>
              <a:xfrm>
                <a:off x="4580308" y="2649161"/>
                <a:ext cx="0" cy="1453938"/>
              </a:xfrm>
              <a:prstGeom prst="straightConnector1">
                <a:avLst/>
              </a:prstGeom>
              <a:ln>
                <a:solidFill>
                  <a:srgbClr val="0000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4" name="Straight Connector 493"/>
              <p:cNvCxnSpPr/>
              <p:nvPr/>
            </p:nvCxnSpPr>
            <p:spPr>
              <a:xfrm flipV="1">
                <a:off x="4581299" y="2657103"/>
                <a:ext cx="261108" cy="96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92" name="Straight Connector 491"/>
            <p:cNvCxnSpPr/>
            <p:nvPr/>
          </p:nvCxnSpPr>
          <p:spPr>
            <a:xfrm>
              <a:off x="5501539" y="4906849"/>
              <a:ext cx="0" cy="196213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5" name="Group 494"/>
          <p:cNvGrpSpPr/>
          <p:nvPr/>
        </p:nvGrpSpPr>
        <p:grpSpPr>
          <a:xfrm>
            <a:off x="1309033" y="5300967"/>
            <a:ext cx="675530" cy="189496"/>
            <a:chOff x="5498984" y="4906849"/>
            <a:chExt cx="287931" cy="557354"/>
          </a:xfrm>
        </p:grpSpPr>
        <p:grpSp>
          <p:nvGrpSpPr>
            <p:cNvPr id="496" name="Group 495"/>
            <p:cNvGrpSpPr/>
            <p:nvPr/>
          </p:nvGrpSpPr>
          <p:grpSpPr>
            <a:xfrm flipH="1">
              <a:off x="5498984" y="5104267"/>
              <a:ext cx="287931" cy="359936"/>
              <a:chOff x="4580308" y="2649161"/>
              <a:chExt cx="262099" cy="1453938"/>
            </a:xfrm>
          </p:grpSpPr>
          <p:cxnSp>
            <p:nvCxnSpPr>
              <p:cNvPr id="500" name="Straight Arrow Connector 499"/>
              <p:cNvCxnSpPr>
                <a:cxnSpLocks/>
              </p:cNvCxnSpPr>
              <p:nvPr/>
            </p:nvCxnSpPr>
            <p:spPr>
              <a:xfrm>
                <a:off x="4580308" y="2649161"/>
                <a:ext cx="0" cy="1453938"/>
              </a:xfrm>
              <a:prstGeom prst="straightConnector1">
                <a:avLst/>
              </a:prstGeom>
              <a:ln>
                <a:solidFill>
                  <a:srgbClr val="0000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1" name="Straight Connector 500"/>
              <p:cNvCxnSpPr/>
              <p:nvPr/>
            </p:nvCxnSpPr>
            <p:spPr>
              <a:xfrm flipV="1">
                <a:off x="4581299" y="2657103"/>
                <a:ext cx="261108" cy="96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97" name="Straight Connector 496"/>
            <p:cNvCxnSpPr/>
            <p:nvPr/>
          </p:nvCxnSpPr>
          <p:spPr>
            <a:xfrm>
              <a:off x="5501539" y="4906849"/>
              <a:ext cx="0" cy="196213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2" name="Group 501"/>
          <p:cNvGrpSpPr/>
          <p:nvPr/>
        </p:nvGrpSpPr>
        <p:grpSpPr>
          <a:xfrm>
            <a:off x="2178108" y="5311264"/>
            <a:ext cx="675530" cy="189496"/>
            <a:chOff x="5498984" y="4906849"/>
            <a:chExt cx="287931" cy="557354"/>
          </a:xfrm>
        </p:grpSpPr>
        <p:grpSp>
          <p:nvGrpSpPr>
            <p:cNvPr id="503" name="Group 502"/>
            <p:cNvGrpSpPr/>
            <p:nvPr/>
          </p:nvGrpSpPr>
          <p:grpSpPr>
            <a:xfrm flipH="1">
              <a:off x="5498984" y="5104267"/>
              <a:ext cx="287931" cy="359936"/>
              <a:chOff x="4580308" y="2649161"/>
              <a:chExt cx="262099" cy="1453938"/>
            </a:xfrm>
          </p:grpSpPr>
          <p:cxnSp>
            <p:nvCxnSpPr>
              <p:cNvPr id="505" name="Straight Arrow Connector 504"/>
              <p:cNvCxnSpPr>
                <a:cxnSpLocks/>
              </p:cNvCxnSpPr>
              <p:nvPr/>
            </p:nvCxnSpPr>
            <p:spPr>
              <a:xfrm>
                <a:off x="4580308" y="2649161"/>
                <a:ext cx="0" cy="1453938"/>
              </a:xfrm>
              <a:prstGeom prst="straightConnector1">
                <a:avLst/>
              </a:prstGeom>
              <a:ln>
                <a:solidFill>
                  <a:srgbClr val="0000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6" name="Straight Connector 505"/>
              <p:cNvCxnSpPr/>
              <p:nvPr/>
            </p:nvCxnSpPr>
            <p:spPr>
              <a:xfrm flipV="1">
                <a:off x="4581299" y="2657103"/>
                <a:ext cx="261108" cy="96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04" name="Straight Connector 503"/>
            <p:cNvCxnSpPr/>
            <p:nvPr/>
          </p:nvCxnSpPr>
          <p:spPr>
            <a:xfrm>
              <a:off x="5501539" y="4906849"/>
              <a:ext cx="0" cy="196213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07" name="Straight Arrow Connector 506"/>
          <p:cNvCxnSpPr>
            <a:cxnSpLocks/>
          </p:cNvCxnSpPr>
          <p:nvPr/>
        </p:nvCxnSpPr>
        <p:spPr>
          <a:xfrm>
            <a:off x="8144542" y="2054126"/>
            <a:ext cx="875" cy="224632"/>
          </a:xfrm>
          <a:prstGeom prst="straightConnector1">
            <a:avLst/>
          </a:prstGeom>
          <a:ln w="22225"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8" name="Group 507"/>
          <p:cNvGrpSpPr/>
          <p:nvPr/>
        </p:nvGrpSpPr>
        <p:grpSpPr>
          <a:xfrm flipH="1">
            <a:off x="7808750" y="2277482"/>
            <a:ext cx="366308" cy="211077"/>
            <a:chOff x="5498984" y="4906849"/>
            <a:chExt cx="287931" cy="557354"/>
          </a:xfrm>
        </p:grpSpPr>
        <p:grpSp>
          <p:nvGrpSpPr>
            <p:cNvPr id="509" name="Group 508"/>
            <p:cNvGrpSpPr/>
            <p:nvPr/>
          </p:nvGrpSpPr>
          <p:grpSpPr>
            <a:xfrm flipH="1">
              <a:off x="5498984" y="5104267"/>
              <a:ext cx="287931" cy="359936"/>
              <a:chOff x="4580308" y="2649161"/>
              <a:chExt cx="262099" cy="1453938"/>
            </a:xfrm>
          </p:grpSpPr>
          <p:cxnSp>
            <p:nvCxnSpPr>
              <p:cNvPr id="511" name="Straight Arrow Connector 510"/>
              <p:cNvCxnSpPr>
                <a:cxnSpLocks/>
              </p:cNvCxnSpPr>
              <p:nvPr/>
            </p:nvCxnSpPr>
            <p:spPr>
              <a:xfrm>
                <a:off x="4580308" y="2649161"/>
                <a:ext cx="0" cy="1453938"/>
              </a:xfrm>
              <a:prstGeom prst="straightConnector1">
                <a:avLst/>
              </a:prstGeom>
              <a:ln>
                <a:solidFill>
                  <a:srgbClr val="0000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" name="Straight Connector 511"/>
              <p:cNvCxnSpPr/>
              <p:nvPr/>
            </p:nvCxnSpPr>
            <p:spPr>
              <a:xfrm flipV="1">
                <a:off x="4581299" y="2657103"/>
                <a:ext cx="261108" cy="96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10" name="Straight Connector 509"/>
            <p:cNvCxnSpPr/>
            <p:nvPr/>
          </p:nvCxnSpPr>
          <p:spPr>
            <a:xfrm>
              <a:off x="5501539" y="4906849"/>
              <a:ext cx="0" cy="196213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31085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" name="四角形: 角を丸くする 22">
            <a:extLst>
              <a:ext uri="{FF2B5EF4-FFF2-40B4-BE49-F238E27FC236}">
                <a16:creationId xmlns:a16="http://schemas.microsoft.com/office/drawing/2014/main" id="{A6EFDEB8-FC43-4235-A9E5-D16F777EBB4A}"/>
              </a:ext>
            </a:extLst>
          </p:cNvPr>
          <p:cNvSpPr/>
          <p:nvPr/>
        </p:nvSpPr>
        <p:spPr>
          <a:xfrm>
            <a:off x="-2536" y="3613738"/>
            <a:ext cx="9097311" cy="2742342"/>
          </a:xfrm>
          <a:prstGeom prst="roundRect">
            <a:avLst>
              <a:gd name="adj" fmla="val 180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defRPr/>
            </a:pPr>
            <a:endParaRPr kumimoji="1" lang="ja-JP" altLang="en-US" dirty="0">
              <a:solidFill>
                <a:srgbClr val="FF0000"/>
              </a:solidFill>
              <a:ea typeface="MS PGothic" panose="020B0600070205080204" pitchFamily="34" charset="-128"/>
            </a:endParaRPr>
          </a:p>
        </p:txBody>
      </p:sp>
      <p:sp>
        <p:nvSpPr>
          <p:cNvPr id="896" name="四角形: 角を丸くする 22">
            <a:extLst>
              <a:ext uri="{FF2B5EF4-FFF2-40B4-BE49-F238E27FC236}">
                <a16:creationId xmlns:a16="http://schemas.microsoft.com/office/drawing/2014/main" id="{A6EFDEB8-FC43-4235-A9E5-D16F777EBB4A}"/>
              </a:ext>
            </a:extLst>
          </p:cNvPr>
          <p:cNvSpPr/>
          <p:nvPr/>
        </p:nvSpPr>
        <p:spPr>
          <a:xfrm>
            <a:off x="-2536" y="687449"/>
            <a:ext cx="5538449" cy="2637642"/>
          </a:xfrm>
          <a:prstGeom prst="roundRect">
            <a:avLst>
              <a:gd name="adj" fmla="val 180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defRPr/>
            </a:pPr>
            <a:endParaRPr kumimoji="1" lang="ja-JP" altLang="en-US" dirty="0">
              <a:solidFill>
                <a:srgbClr val="FF0000"/>
              </a:solidFill>
              <a:ea typeface="MS PGothic" panose="020B0600070205080204" pitchFamily="34" charset="-128"/>
            </a:endParaRPr>
          </a:p>
        </p:txBody>
      </p:sp>
      <p:cxnSp>
        <p:nvCxnSpPr>
          <p:cNvPr id="8" name="Straight Arrow Connector 7"/>
          <p:cNvCxnSpPr>
            <a:stCxn id="271" idx="3"/>
            <a:endCxn id="184" idx="1"/>
          </p:cNvCxnSpPr>
          <p:nvPr/>
        </p:nvCxnSpPr>
        <p:spPr>
          <a:xfrm>
            <a:off x="730845" y="1622134"/>
            <a:ext cx="3236849" cy="8401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>
            <a:extLst>
              <a:ext uri="{FF2B5EF4-FFF2-40B4-BE49-F238E27FC236}">
                <a16:creationId xmlns:a16="http://schemas.microsoft.com/office/drawing/2014/main" id="{4A72047C-06B5-461C-B1F7-21A99E480E5D}"/>
              </a:ext>
            </a:extLst>
          </p:cNvPr>
          <p:cNvSpPr txBox="1"/>
          <p:nvPr/>
        </p:nvSpPr>
        <p:spPr>
          <a:xfrm>
            <a:off x="0" y="-28005"/>
            <a:ext cx="9144000" cy="338554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smtClean="0">
                <a:solidFill>
                  <a:schemeClr val="bg1"/>
                </a:solidFill>
              </a:rPr>
              <a:t>PSNV - DP </a:t>
            </a:r>
            <a:r>
              <a:rPr lang="en-US" sz="1600" b="1">
                <a:solidFill>
                  <a:schemeClr val="bg1"/>
                </a:solidFill>
              </a:rPr>
              <a:t>TRACEABLITY SYSTEM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181" name="TextBox 180"/>
          <p:cNvSpPr txBox="1"/>
          <p:nvPr/>
        </p:nvSpPr>
        <p:spPr>
          <a:xfrm>
            <a:off x="8787593" y="33172"/>
            <a:ext cx="271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chemeClr val="bg1"/>
                </a:solidFill>
              </a:rPr>
              <a:t>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27" name="Rectangle 326"/>
          <p:cNvSpPr/>
          <p:nvPr/>
        </p:nvSpPr>
        <p:spPr>
          <a:xfrm>
            <a:off x="-94411" y="-12781"/>
            <a:ext cx="1880162" cy="439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1"/>
                </a:solidFill>
              </a:rPr>
              <a:t>No.2: Line EW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71986" y="358408"/>
            <a:ext cx="7779804" cy="308830"/>
            <a:chOff x="71986" y="358408"/>
            <a:chExt cx="7779804" cy="308830"/>
          </a:xfrm>
        </p:grpSpPr>
        <p:sp>
          <p:nvSpPr>
            <p:cNvPr id="328" name="TextBox 327"/>
            <p:cNvSpPr txBox="1"/>
            <p:nvPr/>
          </p:nvSpPr>
          <p:spPr>
            <a:xfrm>
              <a:off x="71986" y="358408"/>
              <a:ext cx="77798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u="sng" smtClean="0"/>
                <a:t>DP CONTROL </a:t>
              </a:r>
              <a:r>
                <a:rPr lang="en-US" sz="1400" u="sng" dirty="0"/>
                <a:t>CONCEPT: </a:t>
              </a:r>
              <a:r>
                <a:rPr lang="en-US" sz="1400" dirty="0"/>
                <a:t>Traceability &amp; Weight check System :</a:t>
              </a:r>
              <a:endParaRPr lang="en-US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498" name="TextBox 497"/>
            <p:cNvSpPr txBox="1"/>
            <p:nvPr/>
          </p:nvSpPr>
          <p:spPr>
            <a:xfrm>
              <a:off x="4522143" y="390239"/>
              <a:ext cx="21231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Traceability </a:t>
              </a:r>
            </a:p>
          </p:txBody>
        </p:sp>
        <p:cxnSp>
          <p:nvCxnSpPr>
            <p:cNvPr id="499" name="Straight Arrow Connector 498"/>
            <p:cNvCxnSpPr/>
            <p:nvPr/>
          </p:nvCxnSpPr>
          <p:spPr>
            <a:xfrm flipV="1">
              <a:off x="5363083" y="538525"/>
              <a:ext cx="473053" cy="638"/>
            </a:xfrm>
            <a:prstGeom prst="straightConnector1">
              <a:avLst/>
            </a:prstGeom>
            <a:ln w="22225">
              <a:solidFill>
                <a:srgbClr val="7030A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4" name="Group 503">
            <a:extLst>
              <a:ext uri="{FF2B5EF4-FFF2-40B4-BE49-F238E27FC236}">
                <a16:creationId xmlns:a16="http://schemas.microsoft.com/office/drawing/2014/main" id="{C50A092A-14C4-442F-AA3D-29EDF7EAC069}"/>
              </a:ext>
            </a:extLst>
          </p:cNvPr>
          <p:cNvGrpSpPr/>
          <p:nvPr/>
        </p:nvGrpSpPr>
        <p:grpSpPr>
          <a:xfrm>
            <a:off x="19073" y="705809"/>
            <a:ext cx="1997167" cy="215170"/>
            <a:chOff x="2854911" y="4395944"/>
            <a:chExt cx="3068776" cy="274283"/>
          </a:xfrm>
        </p:grpSpPr>
        <p:sp>
          <p:nvSpPr>
            <p:cNvPr id="505" name="Rectangle: Rounded Corners 63">
              <a:extLst>
                <a:ext uri="{FF2B5EF4-FFF2-40B4-BE49-F238E27FC236}">
                  <a16:creationId xmlns:a16="http://schemas.microsoft.com/office/drawing/2014/main" id="{6B3EC04E-D347-43E1-91FC-47AB0D302860}"/>
                </a:ext>
              </a:extLst>
            </p:cNvPr>
            <p:cNvSpPr/>
            <p:nvPr/>
          </p:nvSpPr>
          <p:spPr>
            <a:xfrm>
              <a:off x="2854911" y="4406912"/>
              <a:ext cx="3068776" cy="263315"/>
            </a:xfrm>
            <a:prstGeom prst="roundRect">
              <a:avLst>
                <a:gd name="adj" fmla="val 46372"/>
              </a:avLst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6" name="Rectangle 505">
              <a:extLst>
                <a:ext uri="{FF2B5EF4-FFF2-40B4-BE49-F238E27FC236}">
                  <a16:creationId xmlns:a16="http://schemas.microsoft.com/office/drawing/2014/main" id="{AB367D37-6055-43B3-8E70-93338B16A862}"/>
                </a:ext>
              </a:extLst>
            </p:cNvPr>
            <p:cNvSpPr/>
            <p:nvPr/>
          </p:nvSpPr>
          <p:spPr>
            <a:xfrm>
              <a:off x="3031893" y="4395944"/>
              <a:ext cx="2721676" cy="263315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smtClean="0">
                  <a:solidFill>
                    <a:schemeClr val="bg1"/>
                  </a:solidFill>
                  <a:effectLst>
                    <a:glow rad="101600">
                      <a:schemeClr val="tx1">
                        <a:alpha val="40000"/>
                      </a:schemeClr>
                    </a:glow>
                  </a:effectLst>
                  <a:latin typeface="Meiryo UI" panose="020B0604030504040204" pitchFamily="34" charset="-128"/>
                  <a:ea typeface="Meiryo UI" panose="020B0604030504040204" pitchFamily="34" charset="-128"/>
                </a:rPr>
                <a:t>Camera line</a:t>
              </a:r>
              <a:endParaRPr lang="en-US" sz="1200" b="1" dirty="0">
                <a:solidFill>
                  <a:schemeClr val="bg1"/>
                </a:solidFill>
                <a:effectLst>
                  <a:glow rad="101600">
                    <a:schemeClr val="tx1">
                      <a:alpha val="40000"/>
                    </a:schemeClr>
                  </a:glow>
                </a:effectLst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sp>
        <p:nvSpPr>
          <p:cNvPr id="183" name="Rectangle 182"/>
          <p:cNvSpPr/>
          <p:nvPr/>
        </p:nvSpPr>
        <p:spPr>
          <a:xfrm>
            <a:off x="1015417" y="1349892"/>
            <a:ext cx="601431" cy="5626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Rectangle 183"/>
          <p:cNvSpPr/>
          <p:nvPr/>
        </p:nvSpPr>
        <p:spPr>
          <a:xfrm>
            <a:off x="3967694" y="1348495"/>
            <a:ext cx="1548789" cy="564080"/>
          </a:xfrm>
          <a:prstGeom prst="rect">
            <a:avLst/>
          </a:prstGeom>
          <a:solidFill>
            <a:srgbClr val="CCFFFF"/>
          </a:solidFill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Rectangle 184"/>
          <p:cNvSpPr/>
          <p:nvPr/>
        </p:nvSpPr>
        <p:spPr>
          <a:xfrm>
            <a:off x="1772805" y="1350268"/>
            <a:ext cx="2079877" cy="5640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Speech Bubble: Rectangle 11">
            <a:extLst>
              <a:ext uri="{FF2B5EF4-FFF2-40B4-BE49-F238E27FC236}">
                <a16:creationId xmlns:a16="http://schemas.microsoft.com/office/drawing/2014/main" id="{CC969F24-D4DE-4244-A77E-755689B451E9}"/>
              </a:ext>
            </a:extLst>
          </p:cNvPr>
          <p:cNvSpPr/>
          <p:nvPr/>
        </p:nvSpPr>
        <p:spPr>
          <a:xfrm>
            <a:off x="1957407" y="1101876"/>
            <a:ext cx="1665131" cy="214944"/>
          </a:xfrm>
          <a:prstGeom prst="wedgeRectCallout">
            <a:avLst>
              <a:gd name="adj1" fmla="val -14293"/>
              <a:gd name="adj2" fmla="val -48698"/>
            </a:avLst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 - Assembly </a:t>
            </a:r>
            <a:r>
              <a:rPr lang="en-US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block</a:t>
            </a:r>
          </a:p>
        </p:txBody>
      </p:sp>
      <p:sp>
        <p:nvSpPr>
          <p:cNvPr id="187" name="Speech Bubble: Rectangle 12">
            <a:extLst>
              <a:ext uri="{FF2B5EF4-FFF2-40B4-BE49-F238E27FC236}">
                <a16:creationId xmlns:a16="http://schemas.microsoft.com/office/drawing/2014/main" id="{689C57B6-E742-4AB8-BCE6-DF9B3FAC684E}"/>
              </a:ext>
            </a:extLst>
          </p:cNvPr>
          <p:cNvSpPr/>
          <p:nvPr/>
        </p:nvSpPr>
        <p:spPr>
          <a:xfrm>
            <a:off x="3962933" y="1081180"/>
            <a:ext cx="1553549" cy="229365"/>
          </a:xfrm>
          <a:prstGeom prst="wedgeRectCallout">
            <a:avLst>
              <a:gd name="adj1" fmla="val -24481"/>
              <a:gd name="adj2" fmla="val -43816"/>
            </a:avLst>
          </a:prstGeom>
          <a:solidFill>
            <a:srgbClr val="CCFFFF"/>
          </a:solidFill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 - Inspection </a:t>
            </a:r>
            <a:endParaRPr lang="en-US" sz="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8" name="Speech Bubble: Rectangle 11">
            <a:extLst>
              <a:ext uri="{FF2B5EF4-FFF2-40B4-BE49-F238E27FC236}">
                <a16:creationId xmlns:a16="http://schemas.microsoft.com/office/drawing/2014/main" id="{CC969F24-D4DE-4244-A77E-755689B451E9}"/>
              </a:ext>
            </a:extLst>
          </p:cNvPr>
          <p:cNvSpPr/>
          <p:nvPr/>
        </p:nvSpPr>
        <p:spPr>
          <a:xfrm>
            <a:off x="1015355" y="1110184"/>
            <a:ext cx="601494" cy="214944"/>
          </a:xfrm>
          <a:prstGeom prst="wedgeRectCallout">
            <a:avLst>
              <a:gd name="adj1" fmla="val -14293"/>
              <a:gd name="adj2" fmla="val -48698"/>
            </a:avLst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FCT</a:t>
            </a:r>
            <a:endParaRPr lang="en-US" sz="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9" name="Rectangle 188"/>
          <p:cNvSpPr/>
          <p:nvPr/>
        </p:nvSpPr>
        <p:spPr>
          <a:xfrm>
            <a:off x="1139612" y="1396727"/>
            <a:ext cx="376873" cy="20888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FCT 1</a:t>
            </a:r>
            <a:endParaRPr lang="en-US" sz="6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91" name="Picture 2"/>
          <p:cNvPicPr>
            <a:picLocks noChangeAspect="1" noChangeArrowheads="1"/>
          </p:cNvPicPr>
          <p:nvPr/>
        </p:nvPicPr>
        <p:blipFill>
          <a:blip r:embed="rId2" cstate="email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27152" y="1622134"/>
            <a:ext cx="180164" cy="94624"/>
          </a:xfrm>
          <a:prstGeom prst="rect">
            <a:avLst/>
          </a:prstGeom>
          <a:solidFill>
            <a:srgbClr val="66FFFF"/>
          </a:solidFill>
          <a:ln>
            <a:noFill/>
          </a:ln>
          <a:effectLst/>
        </p:spPr>
      </p:pic>
      <p:sp>
        <p:nvSpPr>
          <p:cNvPr id="193" name="TextBox 192">
            <a:extLst>
              <a:ext uri="{FF2B5EF4-FFF2-40B4-BE49-F238E27FC236}">
                <a16:creationId xmlns:a16="http://schemas.microsoft.com/office/drawing/2014/main" id="{D7DD2E82-DA71-4003-99F0-CB88DF4E1CAC}"/>
              </a:ext>
            </a:extLst>
          </p:cNvPr>
          <p:cNvSpPr txBox="1"/>
          <p:nvPr/>
        </p:nvSpPr>
        <p:spPr>
          <a:xfrm>
            <a:off x="970892" y="1722002"/>
            <a:ext cx="684790" cy="1786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smtClean="0">
                <a:latin typeface="Arial" panose="020B0604020202020204" pitchFamily="34" charset="0"/>
                <a:cs typeface="Arial" panose="020B0604020202020204" pitchFamily="34" charset="0"/>
              </a:rPr>
              <a:t>PCB No</a:t>
            </a:r>
            <a:endParaRPr lang="en-US" sz="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D7DD2E82-DA71-4003-99F0-CB88DF4E1CAC}"/>
              </a:ext>
            </a:extLst>
          </p:cNvPr>
          <p:cNvSpPr txBox="1"/>
          <p:nvPr/>
        </p:nvSpPr>
        <p:spPr>
          <a:xfrm>
            <a:off x="1637182" y="1741601"/>
            <a:ext cx="684790" cy="1786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smtClean="0">
                <a:latin typeface="Arial" panose="020B0604020202020204" pitchFamily="34" charset="0"/>
                <a:cs typeface="Arial" panose="020B0604020202020204" pitchFamily="34" charset="0"/>
              </a:rPr>
              <a:t>PCB No</a:t>
            </a:r>
            <a:endParaRPr lang="en-US" sz="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2" name="Rectangle 201"/>
          <p:cNvSpPr/>
          <p:nvPr/>
        </p:nvSpPr>
        <p:spPr>
          <a:xfrm>
            <a:off x="1812289" y="1406830"/>
            <a:ext cx="386835" cy="189411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Assy 1</a:t>
            </a:r>
            <a:endParaRPr lang="en-US" sz="6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867325" y="1653003"/>
            <a:ext cx="180164" cy="94624"/>
          </a:xfrm>
          <a:prstGeom prst="rect">
            <a:avLst/>
          </a:prstGeom>
          <a:solidFill>
            <a:srgbClr val="66FFFF"/>
          </a:solidFill>
          <a:ln>
            <a:noFill/>
          </a:ln>
          <a:effectLst/>
        </p:spPr>
      </p:pic>
      <p:sp>
        <p:nvSpPr>
          <p:cNvPr id="206" name="Rectangle 205"/>
          <p:cNvSpPr/>
          <p:nvPr/>
        </p:nvSpPr>
        <p:spPr>
          <a:xfrm>
            <a:off x="2218278" y="1406830"/>
            <a:ext cx="386835" cy="189411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Assy 2</a:t>
            </a:r>
            <a:endParaRPr lang="en-US" sz="6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7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331505" y="1653003"/>
            <a:ext cx="180164" cy="946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</p:pic>
      <p:sp>
        <p:nvSpPr>
          <p:cNvPr id="208" name="Rectangle 207"/>
          <p:cNvSpPr/>
          <p:nvPr/>
        </p:nvSpPr>
        <p:spPr>
          <a:xfrm>
            <a:off x="2607637" y="1406830"/>
            <a:ext cx="386835" cy="189411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Assy 3</a:t>
            </a:r>
            <a:endParaRPr lang="en-US" sz="6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9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795681" y="1653003"/>
            <a:ext cx="180164" cy="94624"/>
          </a:xfrm>
          <a:prstGeom prst="rect">
            <a:avLst/>
          </a:prstGeom>
          <a:solidFill>
            <a:srgbClr val="66FFFF"/>
          </a:solidFill>
          <a:ln>
            <a:noFill/>
          </a:ln>
          <a:effectLst/>
        </p:spPr>
      </p:pic>
      <p:sp>
        <p:nvSpPr>
          <p:cNvPr id="236" name="Rectangle 235"/>
          <p:cNvSpPr/>
          <p:nvPr/>
        </p:nvSpPr>
        <p:spPr>
          <a:xfrm>
            <a:off x="3430859" y="1405133"/>
            <a:ext cx="386835" cy="189411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Assy 4</a:t>
            </a:r>
            <a:endParaRPr lang="en-US" sz="6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37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09141" y="1643569"/>
            <a:ext cx="180164" cy="946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</p:pic>
      <p:sp>
        <p:nvSpPr>
          <p:cNvPr id="238" name="Rectangle 237"/>
          <p:cNvSpPr/>
          <p:nvPr/>
        </p:nvSpPr>
        <p:spPr>
          <a:xfrm>
            <a:off x="3990677" y="1405133"/>
            <a:ext cx="663420" cy="189411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Howling sound</a:t>
            </a:r>
            <a:endParaRPr lang="en-US" sz="7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2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074585" y="1655570"/>
            <a:ext cx="180164" cy="946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</p:pic>
      <p:sp>
        <p:nvSpPr>
          <p:cNvPr id="309" name="Rectangle 308"/>
          <p:cNvSpPr/>
          <p:nvPr/>
        </p:nvSpPr>
        <p:spPr>
          <a:xfrm>
            <a:off x="4695710" y="1405134"/>
            <a:ext cx="755494" cy="20048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Communicate</a:t>
            </a:r>
            <a:endParaRPr lang="en-US" sz="7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10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35928" y="1656383"/>
            <a:ext cx="180164" cy="946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</p:pic>
      <p:grpSp>
        <p:nvGrpSpPr>
          <p:cNvPr id="6" name="Group 5"/>
          <p:cNvGrpSpPr/>
          <p:nvPr/>
        </p:nvGrpSpPr>
        <p:grpSpPr>
          <a:xfrm>
            <a:off x="3058803" y="1349437"/>
            <a:ext cx="338019" cy="263059"/>
            <a:chOff x="6100826" y="1550776"/>
            <a:chExt cx="1013689" cy="1461803"/>
          </a:xfrm>
        </p:grpSpPr>
        <p:sp>
          <p:nvSpPr>
            <p:cNvPr id="2" name="Rectangle 1"/>
            <p:cNvSpPr/>
            <p:nvPr/>
          </p:nvSpPr>
          <p:spPr>
            <a:xfrm>
              <a:off x="6100826" y="2312756"/>
              <a:ext cx="920753" cy="20836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ounded Rectangle 2"/>
            <p:cNvSpPr/>
            <p:nvPr/>
          </p:nvSpPr>
          <p:spPr>
            <a:xfrm>
              <a:off x="6112789" y="2521122"/>
              <a:ext cx="908790" cy="4571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1" name="Rectangle 560"/>
            <p:cNvSpPr/>
            <p:nvPr/>
          </p:nvSpPr>
          <p:spPr>
            <a:xfrm>
              <a:off x="6103163" y="2578457"/>
              <a:ext cx="920752" cy="43412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62" name="Picture 6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90590" y="1550776"/>
              <a:ext cx="923925" cy="7651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7" name="Rectangle 6"/>
          <p:cNvSpPr/>
          <p:nvPr/>
        </p:nvSpPr>
        <p:spPr>
          <a:xfrm>
            <a:off x="3014679" y="1343797"/>
            <a:ext cx="390456" cy="334145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1" name="Rectangle 270"/>
          <p:cNvSpPr/>
          <p:nvPr/>
        </p:nvSpPr>
        <p:spPr>
          <a:xfrm>
            <a:off x="129414" y="1327061"/>
            <a:ext cx="601431" cy="59014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2" name="Speech Bubble: Rectangle 11">
            <a:extLst>
              <a:ext uri="{FF2B5EF4-FFF2-40B4-BE49-F238E27FC236}">
                <a16:creationId xmlns:a16="http://schemas.microsoft.com/office/drawing/2014/main" id="{CC969F24-D4DE-4244-A77E-755689B451E9}"/>
              </a:ext>
            </a:extLst>
          </p:cNvPr>
          <p:cNvSpPr/>
          <p:nvPr/>
        </p:nvSpPr>
        <p:spPr>
          <a:xfrm>
            <a:off x="129352" y="1105593"/>
            <a:ext cx="601494" cy="196704"/>
          </a:xfrm>
          <a:prstGeom prst="wedgeRectCallout">
            <a:avLst>
              <a:gd name="adj1" fmla="val -14293"/>
              <a:gd name="adj2" fmla="val -48698"/>
            </a:avLst>
          </a:prstGeom>
          <a:solidFill>
            <a:schemeClr val="bg1"/>
          </a:soli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SMT</a:t>
            </a:r>
            <a:endParaRPr lang="en-US" sz="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3" name="Rectangle 272"/>
          <p:cNvSpPr/>
          <p:nvPr/>
        </p:nvSpPr>
        <p:spPr>
          <a:xfrm>
            <a:off x="253609" y="1373896"/>
            <a:ext cx="376873" cy="20888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FCT 1</a:t>
            </a:r>
            <a:endParaRPr lang="en-US" sz="6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74" name="Picture 2"/>
          <p:cNvPicPr>
            <a:picLocks noChangeAspect="1" noChangeArrowheads="1"/>
          </p:cNvPicPr>
          <p:nvPr/>
        </p:nvPicPr>
        <p:blipFill>
          <a:blip r:embed="rId2" cstate="email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1149" y="1599303"/>
            <a:ext cx="180164" cy="94624"/>
          </a:xfrm>
          <a:prstGeom prst="rect">
            <a:avLst/>
          </a:prstGeom>
          <a:solidFill>
            <a:srgbClr val="66FFFF"/>
          </a:solidFill>
          <a:ln>
            <a:noFill/>
          </a:ln>
          <a:effectLst/>
        </p:spPr>
      </p:pic>
      <p:sp>
        <p:nvSpPr>
          <p:cNvPr id="275" name="TextBox 274">
            <a:extLst>
              <a:ext uri="{FF2B5EF4-FFF2-40B4-BE49-F238E27FC236}">
                <a16:creationId xmlns:a16="http://schemas.microsoft.com/office/drawing/2014/main" id="{D7DD2E82-DA71-4003-99F0-CB88DF4E1CAC}"/>
              </a:ext>
            </a:extLst>
          </p:cNvPr>
          <p:cNvSpPr txBox="1"/>
          <p:nvPr/>
        </p:nvSpPr>
        <p:spPr>
          <a:xfrm>
            <a:off x="84889" y="1699171"/>
            <a:ext cx="684790" cy="1786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smtClean="0">
                <a:latin typeface="Arial" panose="020B0604020202020204" pitchFamily="34" charset="0"/>
                <a:cs typeface="Arial" panose="020B0604020202020204" pitchFamily="34" charset="0"/>
              </a:rPr>
              <a:t>PCB No</a:t>
            </a:r>
            <a:endParaRPr lang="en-US" sz="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76" name="Straight Arrow Connector 275"/>
          <p:cNvCxnSpPr>
            <a:cxnSpLocks/>
          </p:cNvCxnSpPr>
          <p:nvPr/>
        </p:nvCxnSpPr>
        <p:spPr>
          <a:xfrm>
            <a:off x="398163" y="1900940"/>
            <a:ext cx="0" cy="310765"/>
          </a:xfrm>
          <a:prstGeom prst="straightConnector1">
            <a:avLst/>
          </a:prstGeom>
          <a:ln w="22225"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Arrow Connector 276"/>
          <p:cNvCxnSpPr>
            <a:cxnSpLocks/>
          </p:cNvCxnSpPr>
          <p:nvPr/>
        </p:nvCxnSpPr>
        <p:spPr>
          <a:xfrm>
            <a:off x="397288" y="2178927"/>
            <a:ext cx="0" cy="207601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8" name="Group 277"/>
          <p:cNvGrpSpPr/>
          <p:nvPr/>
        </p:nvGrpSpPr>
        <p:grpSpPr>
          <a:xfrm>
            <a:off x="18666" y="2385913"/>
            <a:ext cx="936346" cy="806764"/>
            <a:chOff x="11232" y="2480839"/>
            <a:chExt cx="1388650" cy="702341"/>
          </a:xfrm>
        </p:grpSpPr>
        <p:sp>
          <p:nvSpPr>
            <p:cNvPr id="279" name="Rectangle 278"/>
            <p:cNvSpPr/>
            <p:nvPr/>
          </p:nvSpPr>
          <p:spPr>
            <a:xfrm>
              <a:off x="11232" y="2480839"/>
              <a:ext cx="1377417" cy="702341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280" name="Rectangle 279"/>
            <p:cNvSpPr/>
            <p:nvPr/>
          </p:nvSpPr>
          <p:spPr>
            <a:xfrm>
              <a:off x="30905" y="2503599"/>
              <a:ext cx="1349432" cy="149525"/>
            </a:xfrm>
            <a:prstGeom prst="rect">
              <a:avLst/>
            </a:prstGeom>
            <a:solidFill>
              <a:srgbClr val="0000FF"/>
            </a:solidFill>
            <a:ln w="3175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GB" sz="1000" b="1" smtClean="0">
                  <a:solidFill>
                    <a:schemeClr val="bg1"/>
                  </a:solidFill>
                </a:rPr>
                <a:t>SMT Process</a:t>
              </a:r>
              <a:endParaRPr lang="en-GB" sz="1000" b="1" dirty="0">
                <a:solidFill>
                  <a:schemeClr val="bg1"/>
                </a:solidFill>
              </a:endParaRPr>
            </a:p>
          </p:txBody>
        </p:sp>
        <p:sp>
          <p:nvSpPr>
            <p:cNvPr id="281" name="Rectangle 280">
              <a:extLst>
                <a:ext uri="{FF2B5EF4-FFF2-40B4-BE49-F238E27FC236}">
                  <a16:creationId xmlns:a16="http://schemas.microsoft.com/office/drawing/2014/main" id="{4087E94B-7F70-40B4-93F8-B022C257647A}"/>
                </a:ext>
              </a:extLst>
            </p:cNvPr>
            <p:cNvSpPr/>
            <p:nvPr/>
          </p:nvSpPr>
          <p:spPr>
            <a:xfrm>
              <a:off x="41056" y="2615117"/>
              <a:ext cx="1358826" cy="56125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GB" sz="900" smtClean="0">
                  <a:solidFill>
                    <a:prstClr val="black"/>
                  </a:solidFill>
                </a:rPr>
                <a:t>Make QR code</a:t>
              </a:r>
            </a:p>
          </p:txBody>
        </p:sp>
      </p:grpSp>
      <p:cxnSp>
        <p:nvCxnSpPr>
          <p:cNvPr id="282" name="Straight Arrow Connector 281"/>
          <p:cNvCxnSpPr>
            <a:cxnSpLocks/>
          </p:cNvCxnSpPr>
          <p:nvPr/>
        </p:nvCxnSpPr>
        <p:spPr>
          <a:xfrm>
            <a:off x="1942487" y="1897386"/>
            <a:ext cx="0" cy="310765"/>
          </a:xfrm>
          <a:prstGeom prst="straightConnector1">
            <a:avLst/>
          </a:prstGeom>
          <a:ln w="22225"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4" name="Group 283"/>
          <p:cNvGrpSpPr/>
          <p:nvPr/>
        </p:nvGrpSpPr>
        <p:grpSpPr>
          <a:xfrm>
            <a:off x="1908821" y="2382362"/>
            <a:ext cx="1108810" cy="836320"/>
            <a:chOff x="-22418" y="2480838"/>
            <a:chExt cx="1411068" cy="687163"/>
          </a:xfrm>
        </p:grpSpPr>
        <p:sp>
          <p:nvSpPr>
            <p:cNvPr id="285" name="Rectangle 284"/>
            <p:cNvSpPr/>
            <p:nvPr/>
          </p:nvSpPr>
          <p:spPr>
            <a:xfrm>
              <a:off x="11232" y="2480838"/>
              <a:ext cx="1377418" cy="665795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286" name="Rectangle 285"/>
            <p:cNvSpPr/>
            <p:nvPr/>
          </p:nvSpPr>
          <p:spPr>
            <a:xfrm>
              <a:off x="30905" y="2503599"/>
              <a:ext cx="1349432" cy="153318"/>
            </a:xfrm>
            <a:prstGeom prst="rect">
              <a:avLst/>
            </a:prstGeom>
            <a:solidFill>
              <a:srgbClr val="0000FF"/>
            </a:solidFill>
            <a:ln w="3175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GB" sz="1000" b="1" smtClean="0">
                  <a:solidFill>
                    <a:schemeClr val="bg1"/>
                  </a:solidFill>
                </a:rPr>
                <a:t>Assemble 1</a:t>
              </a:r>
              <a:endParaRPr lang="en-GB" sz="1000" b="1" dirty="0">
                <a:solidFill>
                  <a:schemeClr val="bg1"/>
                </a:solidFill>
              </a:endParaRPr>
            </a:p>
          </p:txBody>
        </p:sp>
        <p:sp>
          <p:nvSpPr>
            <p:cNvPr id="287" name="Rectangle 286">
              <a:extLst>
                <a:ext uri="{FF2B5EF4-FFF2-40B4-BE49-F238E27FC236}">
                  <a16:creationId xmlns:a16="http://schemas.microsoft.com/office/drawing/2014/main" id="{4087E94B-7F70-40B4-93F8-B022C257647A}"/>
                </a:ext>
              </a:extLst>
            </p:cNvPr>
            <p:cNvSpPr/>
            <p:nvPr/>
          </p:nvSpPr>
          <p:spPr>
            <a:xfrm>
              <a:off x="-22418" y="2606742"/>
              <a:ext cx="1358824" cy="56125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000" b="1" smtClean="0">
                  <a:solidFill>
                    <a:prstClr val="black"/>
                  </a:solidFill>
                </a:rPr>
                <a:t>Make </a:t>
              </a:r>
              <a:r>
                <a:rPr lang="en-US" sz="1000" b="1" dirty="0">
                  <a:solidFill>
                    <a:prstClr val="black"/>
                  </a:solidFill>
                </a:rPr>
                <a:t>Log file </a:t>
              </a:r>
              <a:r>
                <a:rPr lang="en-US" sz="1000" b="1">
                  <a:solidFill>
                    <a:prstClr val="black"/>
                  </a:solidFill>
                </a:rPr>
                <a:t>by </a:t>
              </a:r>
              <a:r>
                <a:rPr lang="en-US" sz="1000" b="1" smtClean="0">
                  <a:solidFill>
                    <a:prstClr val="black"/>
                  </a:solidFill>
                </a:rPr>
                <a:t>scan:</a:t>
              </a:r>
            </a:p>
            <a:p>
              <a:r>
                <a:rPr lang="en-GB" sz="900" smtClean="0">
                  <a:solidFill>
                    <a:prstClr val="black"/>
                  </a:solidFill>
                </a:rPr>
                <a:t>Scan Code PCB</a:t>
              </a:r>
            </a:p>
            <a:p>
              <a:r>
                <a:rPr lang="en-GB" sz="700" b="1" i="1">
                  <a:solidFill>
                    <a:srgbClr val="FF0000"/>
                  </a:solidFill>
                  <a:sym typeface="Wingdings" panose="05000000000000000000" pitchFamily="2" charset="2"/>
                </a:rPr>
                <a:t>(Verify log file </a:t>
              </a:r>
              <a:r>
                <a:rPr lang="en-GB" sz="700" b="1" i="1" smtClean="0">
                  <a:solidFill>
                    <a:srgbClr val="FF0000"/>
                  </a:solidFill>
                  <a:sym typeface="Wingdings" panose="05000000000000000000" pitchFamily="2" charset="2"/>
                </a:rPr>
                <a:t>FCT)</a:t>
              </a:r>
              <a:endParaRPr lang="en-US" sz="800" b="1" i="1">
                <a:solidFill>
                  <a:srgbClr val="FF0000"/>
                </a:solidFill>
                <a:sym typeface="Wingdings" panose="05000000000000000000" pitchFamily="2" charset="2"/>
              </a:endParaRPr>
            </a:p>
          </p:txBody>
        </p:sp>
      </p:grpSp>
      <p:cxnSp>
        <p:nvCxnSpPr>
          <p:cNvPr id="288" name="Straight Arrow Connector 287"/>
          <p:cNvCxnSpPr>
            <a:cxnSpLocks/>
          </p:cNvCxnSpPr>
          <p:nvPr/>
        </p:nvCxnSpPr>
        <p:spPr>
          <a:xfrm>
            <a:off x="3181082" y="1797139"/>
            <a:ext cx="0" cy="310765"/>
          </a:xfrm>
          <a:prstGeom prst="straightConnector1">
            <a:avLst/>
          </a:prstGeom>
          <a:ln w="22225"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Straight Arrow Connector 288"/>
          <p:cNvCxnSpPr>
            <a:cxnSpLocks/>
          </p:cNvCxnSpPr>
          <p:nvPr/>
        </p:nvCxnSpPr>
        <p:spPr>
          <a:xfrm>
            <a:off x="3180207" y="2075126"/>
            <a:ext cx="875" cy="307235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0" name="Group 289"/>
          <p:cNvGrpSpPr/>
          <p:nvPr/>
        </p:nvGrpSpPr>
        <p:grpSpPr>
          <a:xfrm>
            <a:off x="3053424" y="2382362"/>
            <a:ext cx="1191739" cy="810315"/>
            <a:chOff x="-7643" y="2480838"/>
            <a:chExt cx="1396293" cy="706180"/>
          </a:xfrm>
        </p:grpSpPr>
        <p:sp>
          <p:nvSpPr>
            <p:cNvPr id="291" name="Rectangle 290"/>
            <p:cNvSpPr/>
            <p:nvPr/>
          </p:nvSpPr>
          <p:spPr>
            <a:xfrm>
              <a:off x="11232" y="2480838"/>
              <a:ext cx="1377418" cy="706180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292" name="Rectangle 291"/>
            <p:cNvSpPr/>
            <p:nvPr/>
          </p:nvSpPr>
          <p:spPr>
            <a:xfrm>
              <a:off x="30905" y="2503599"/>
              <a:ext cx="1349432" cy="165542"/>
            </a:xfrm>
            <a:prstGeom prst="rect">
              <a:avLst/>
            </a:prstGeom>
            <a:solidFill>
              <a:srgbClr val="0000FF"/>
            </a:solidFill>
            <a:ln w="3175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GB" sz="1000" b="1" smtClean="0">
                  <a:solidFill>
                    <a:schemeClr val="bg1"/>
                  </a:solidFill>
                </a:rPr>
                <a:t>Inspection</a:t>
              </a:r>
              <a:endParaRPr lang="en-GB" sz="1000" b="1" dirty="0">
                <a:solidFill>
                  <a:schemeClr val="bg1"/>
                </a:solidFill>
              </a:endParaRPr>
            </a:p>
          </p:txBody>
        </p:sp>
        <p:sp>
          <p:nvSpPr>
            <p:cNvPr id="293" name="Rectangle 292">
              <a:extLst>
                <a:ext uri="{FF2B5EF4-FFF2-40B4-BE49-F238E27FC236}">
                  <a16:creationId xmlns:a16="http://schemas.microsoft.com/office/drawing/2014/main" id="{4087E94B-7F70-40B4-93F8-B022C257647A}"/>
                </a:ext>
              </a:extLst>
            </p:cNvPr>
            <p:cNvSpPr/>
            <p:nvPr/>
          </p:nvSpPr>
          <p:spPr>
            <a:xfrm>
              <a:off x="-7643" y="2615018"/>
              <a:ext cx="1358826" cy="56125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000" b="1" smtClean="0">
                  <a:solidFill>
                    <a:prstClr val="black"/>
                  </a:solidFill>
                </a:rPr>
                <a:t>Make </a:t>
              </a:r>
              <a:r>
                <a:rPr lang="en-US" sz="1000" b="1">
                  <a:solidFill>
                    <a:prstClr val="black"/>
                  </a:solidFill>
                </a:rPr>
                <a:t>Log </a:t>
              </a:r>
              <a:r>
                <a:rPr lang="en-US" sz="1000" b="1" smtClean="0">
                  <a:solidFill>
                    <a:prstClr val="black"/>
                  </a:solidFill>
                </a:rPr>
                <a:t>file</a:t>
              </a:r>
              <a:r>
                <a:rPr lang="en-US" sz="1000" smtClean="0">
                  <a:solidFill>
                    <a:prstClr val="black"/>
                  </a:solidFill>
                </a:rPr>
                <a:t>: link to shipment checker  </a:t>
              </a:r>
              <a:endParaRPr lang="en-GB" sz="900" smtClean="0">
                <a:solidFill>
                  <a:prstClr val="black"/>
                </a:solidFill>
              </a:endParaRPr>
            </a:p>
          </p:txBody>
        </p:sp>
      </p:grpSp>
      <p:cxnSp>
        <p:nvCxnSpPr>
          <p:cNvPr id="492" name="Straight Connector 491"/>
          <p:cNvCxnSpPr/>
          <p:nvPr/>
        </p:nvCxnSpPr>
        <p:spPr>
          <a:xfrm>
            <a:off x="473458" y="2165017"/>
            <a:ext cx="4999084" cy="60920"/>
          </a:xfrm>
          <a:prstGeom prst="line">
            <a:avLst/>
          </a:prstGeom>
          <a:ln w="28575">
            <a:solidFill>
              <a:srgbClr val="7030A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0" name="Group 519"/>
          <p:cNvGrpSpPr/>
          <p:nvPr/>
        </p:nvGrpSpPr>
        <p:grpSpPr>
          <a:xfrm>
            <a:off x="969062" y="2382360"/>
            <a:ext cx="963405" cy="859598"/>
            <a:chOff x="4069" y="2480838"/>
            <a:chExt cx="1428780" cy="749130"/>
          </a:xfrm>
        </p:grpSpPr>
        <p:sp>
          <p:nvSpPr>
            <p:cNvPr id="521" name="Rectangle 520"/>
            <p:cNvSpPr/>
            <p:nvPr/>
          </p:nvSpPr>
          <p:spPr>
            <a:xfrm>
              <a:off x="11232" y="2480838"/>
              <a:ext cx="1377417" cy="706181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525" name="Rectangle 524"/>
            <p:cNvSpPr/>
            <p:nvPr/>
          </p:nvSpPr>
          <p:spPr>
            <a:xfrm>
              <a:off x="30905" y="2503600"/>
              <a:ext cx="1349433" cy="163997"/>
            </a:xfrm>
            <a:prstGeom prst="rect">
              <a:avLst/>
            </a:prstGeom>
            <a:solidFill>
              <a:srgbClr val="0000FF"/>
            </a:solidFill>
            <a:ln w="3175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GB" sz="1000" b="1" smtClean="0">
                  <a:solidFill>
                    <a:schemeClr val="bg1"/>
                  </a:solidFill>
                </a:rPr>
                <a:t>FCT Check</a:t>
              </a:r>
              <a:endParaRPr lang="en-GB" sz="1000" b="1" dirty="0">
                <a:solidFill>
                  <a:schemeClr val="bg1"/>
                </a:solidFill>
              </a:endParaRPr>
            </a:p>
          </p:txBody>
        </p:sp>
        <p:sp>
          <p:nvSpPr>
            <p:cNvPr id="526" name="Rectangle 525">
              <a:extLst>
                <a:ext uri="{FF2B5EF4-FFF2-40B4-BE49-F238E27FC236}">
                  <a16:creationId xmlns:a16="http://schemas.microsoft.com/office/drawing/2014/main" id="{4087E94B-7F70-40B4-93F8-B022C257647A}"/>
                </a:ext>
              </a:extLst>
            </p:cNvPr>
            <p:cNvSpPr/>
            <p:nvPr/>
          </p:nvSpPr>
          <p:spPr>
            <a:xfrm>
              <a:off x="4069" y="2622262"/>
              <a:ext cx="1428780" cy="6077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000" b="1" smtClean="0">
                  <a:solidFill>
                    <a:prstClr val="black"/>
                  </a:solidFill>
                </a:rPr>
                <a:t>Make </a:t>
              </a:r>
              <a:r>
                <a:rPr lang="en-US" sz="1000" b="1" dirty="0">
                  <a:solidFill>
                    <a:prstClr val="black"/>
                  </a:solidFill>
                </a:rPr>
                <a:t>Log file </a:t>
              </a:r>
              <a:r>
                <a:rPr lang="en-US" sz="1000" b="1">
                  <a:solidFill>
                    <a:prstClr val="black"/>
                  </a:solidFill>
                </a:rPr>
                <a:t>by </a:t>
              </a:r>
              <a:r>
                <a:rPr lang="en-US" sz="1000" b="1" smtClean="0">
                  <a:solidFill>
                    <a:prstClr val="black"/>
                  </a:solidFill>
                </a:rPr>
                <a:t>scan:</a:t>
              </a:r>
            </a:p>
            <a:p>
              <a:r>
                <a:rPr lang="en-GB" sz="900" smtClean="0">
                  <a:solidFill>
                    <a:prstClr val="black"/>
                  </a:solidFill>
                </a:rPr>
                <a:t>Scan Code PCB</a:t>
              </a:r>
            </a:p>
          </p:txBody>
        </p:sp>
      </p:grpSp>
      <p:grpSp>
        <p:nvGrpSpPr>
          <p:cNvPr id="527" name="Group 526"/>
          <p:cNvGrpSpPr/>
          <p:nvPr/>
        </p:nvGrpSpPr>
        <p:grpSpPr>
          <a:xfrm>
            <a:off x="1940092" y="2168957"/>
            <a:ext cx="420706" cy="199620"/>
            <a:chOff x="5498984" y="4906849"/>
            <a:chExt cx="287931" cy="557354"/>
          </a:xfrm>
        </p:grpSpPr>
        <p:grpSp>
          <p:nvGrpSpPr>
            <p:cNvPr id="532" name="Group 531"/>
            <p:cNvGrpSpPr/>
            <p:nvPr/>
          </p:nvGrpSpPr>
          <p:grpSpPr>
            <a:xfrm flipH="1">
              <a:off x="5498984" y="5104267"/>
              <a:ext cx="287931" cy="359936"/>
              <a:chOff x="4580308" y="2649161"/>
              <a:chExt cx="262099" cy="1453938"/>
            </a:xfrm>
          </p:grpSpPr>
          <p:cxnSp>
            <p:nvCxnSpPr>
              <p:cNvPr id="534" name="Straight Arrow Connector 533"/>
              <p:cNvCxnSpPr>
                <a:cxnSpLocks/>
              </p:cNvCxnSpPr>
              <p:nvPr/>
            </p:nvCxnSpPr>
            <p:spPr>
              <a:xfrm>
                <a:off x="4580308" y="2649161"/>
                <a:ext cx="0" cy="1453938"/>
              </a:xfrm>
              <a:prstGeom prst="straightConnector1">
                <a:avLst/>
              </a:prstGeom>
              <a:ln>
                <a:solidFill>
                  <a:srgbClr val="0000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7" name="Straight Connector 536"/>
              <p:cNvCxnSpPr/>
              <p:nvPr/>
            </p:nvCxnSpPr>
            <p:spPr>
              <a:xfrm flipV="1">
                <a:off x="4581299" y="2657103"/>
                <a:ext cx="261108" cy="96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33" name="Straight Connector 532"/>
            <p:cNvCxnSpPr/>
            <p:nvPr/>
          </p:nvCxnSpPr>
          <p:spPr>
            <a:xfrm>
              <a:off x="5501539" y="4906849"/>
              <a:ext cx="0" cy="196213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24" name="Straight Arrow Connector 723"/>
          <p:cNvCxnSpPr>
            <a:cxnSpLocks/>
          </p:cNvCxnSpPr>
          <p:nvPr/>
        </p:nvCxnSpPr>
        <p:spPr>
          <a:xfrm>
            <a:off x="1343114" y="1897386"/>
            <a:ext cx="0" cy="310765"/>
          </a:xfrm>
          <a:prstGeom prst="straightConnector1">
            <a:avLst/>
          </a:prstGeom>
          <a:ln w="22225"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5" name="Straight Arrow Connector 724"/>
          <p:cNvCxnSpPr>
            <a:cxnSpLocks/>
          </p:cNvCxnSpPr>
          <p:nvPr/>
        </p:nvCxnSpPr>
        <p:spPr>
          <a:xfrm>
            <a:off x="1343114" y="2168957"/>
            <a:ext cx="0" cy="207601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97" name="Group 896"/>
          <p:cNvGrpSpPr/>
          <p:nvPr/>
        </p:nvGrpSpPr>
        <p:grpSpPr>
          <a:xfrm>
            <a:off x="2638738" y="5142758"/>
            <a:ext cx="1408706" cy="1528326"/>
            <a:chOff x="1526372" y="5464469"/>
            <a:chExt cx="1522449" cy="1528326"/>
          </a:xfrm>
        </p:grpSpPr>
        <p:sp>
          <p:nvSpPr>
            <p:cNvPr id="898" name="Rectangle 897"/>
            <p:cNvSpPr/>
            <p:nvPr/>
          </p:nvSpPr>
          <p:spPr>
            <a:xfrm>
              <a:off x="1551238" y="5464469"/>
              <a:ext cx="1497445" cy="1169098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899" name="Rectangle 898"/>
            <p:cNvSpPr/>
            <p:nvPr/>
          </p:nvSpPr>
          <p:spPr>
            <a:xfrm>
              <a:off x="1557977" y="5486394"/>
              <a:ext cx="1490844" cy="222501"/>
            </a:xfrm>
            <a:prstGeom prst="rect">
              <a:avLst/>
            </a:prstGeom>
            <a:solidFill>
              <a:srgbClr val="0000FF"/>
            </a:solidFill>
            <a:ln w="3175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GB" sz="800" b="1" dirty="0">
                  <a:solidFill>
                    <a:schemeClr val="bg1"/>
                  </a:solidFill>
                </a:rPr>
                <a:t>Assemble 1</a:t>
              </a:r>
            </a:p>
          </p:txBody>
        </p:sp>
        <p:sp>
          <p:nvSpPr>
            <p:cNvPr id="900" name="Rectangle 899">
              <a:extLst>
                <a:ext uri="{FF2B5EF4-FFF2-40B4-BE49-F238E27FC236}">
                  <a16:creationId xmlns:a16="http://schemas.microsoft.com/office/drawing/2014/main" id="{4087E94B-7F70-40B4-93F8-B022C257647A}"/>
                </a:ext>
              </a:extLst>
            </p:cNvPr>
            <p:cNvSpPr/>
            <p:nvPr/>
          </p:nvSpPr>
          <p:spPr>
            <a:xfrm>
              <a:off x="1526372" y="5684449"/>
              <a:ext cx="1522311" cy="130834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171450" indent="-171450">
                <a:buFont typeface="Wingdings" panose="05000000000000000000" pitchFamily="2" charset="2"/>
                <a:buChar char="q"/>
              </a:pPr>
              <a:r>
                <a:rPr lang="en-US" sz="800" b="1" smtClean="0">
                  <a:solidFill>
                    <a:prstClr val="black"/>
                  </a:solidFill>
                </a:rPr>
                <a:t>Make </a:t>
              </a:r>
              <a:r>
                <a:rPr lang="en-US" sz="800" b="1" dirty="0">
                  <a:solidFill>
                    <a:prstClr val="black"/>
                  </a:solidFill>
                </a:rPr>
                <a:t>Log file by scan:</a:t>
              </a:r>
            </a:p>
            <a:p>
              <a:pPr marL="91440" indent="-91440">
                <a:buFont typeface="+mj-lt"/>
                <a:buAutoNum type="arabicPeriod"/>
              </a:pPr>
              <a:r>
                <a:rPr lang="en-GB" sz="800" smtClean="0">
                  <a:solidFill>
                    <a:prstClr val="black"/>
                  </a:solidFill>
                </a:rPr>
                <a:t>Scan </a:t>
              </a:r>
              <a:r>
                <a:rPr lang="en-GB" sz="800" dirty="0">
                  <a:solidFill>
                    <a:prstClr val="black"/>
                  </a:solidFill>
                </a:rPr>
                <a:t>model </a:t>
              </a:r>
              <a:r>
                <a:rPr lang="en-GB" sz="800">
                  <a:solidFill>
                    <a:prstClr val="black"/>
                  </a:solidFill>
                </a:rPr>
                <a:t>name </a:t>
              </a:r>
              <a:r>
                <a:rPr lang="en-GB" sz="800" smtClean="0">
                  <a:solidFill>
                    <a:prstClr val="black"/>
                  </a:solidFill>
                </a:rPr>
                <a:t>and serial product </a:t>
              </a:r>
            </a:p>
            <a:p>
              <a:pPr marL="91440" indent="-91440">
                <a:buFont typeface="+mj-lt"/>
                <a:buAutoNum type="arabicPeriod"/>
              </a:pPr>
              <a:r>
                <a:rPr lang="en-GB" sz="800" smtClean="0">
                  <a:solidFill>
                    <a:prstClr val="black"/>
                  </a:solidFill>
                </a:rPr>
                <a:t>Scan </a:t>
              </a:r>
              <a:r>
                <a:rPr lang="en-GB" sz="800" dirty="0">
                  <a:solidFill>
                    <a:prstClr val="black"/>
                  </a:solidFill>
                </a:rPr>
                <a:t>code main PCB</a:t>
              </a:r>
            </a:p>
            <a:p>
              <a:pPr marL="91440" indent="-91440">
                <a:buFont typeface="+mj-lt"/>
                <a:buAutoNum type="arabicPeriod"/>
              </a:pPr>
              <a:r>
                <a:rPr lang="en-GB" sz="800" smtClean="0">
                  <a:solidFill>
                    <a:prstClr val="black"/>
                  </a:solidFill>
                </a:rPr>
                <a:t>Scan </a:t>
              </a:r>
              <a:r>
                <a:rPr lang="en-GB" sz="800" dirty="0">
                  <a:solidFill>
                    <a:prstClr val="black"/>
                  </a:solidFill>
                </a:rPr>
                <a:t>code </a:t>
              </a:r>
              <a:r>
                <a:rPr lang="en-GB" sz="800">
                  <a:solidFill>
                    <a:prstClr val="black"/>
                  </a:solidFill>
                </a:rPr>
                <a:t>PCB </a:t>
              </a:r>
              <a:r>
                <a:rPr lang="en-GB" sz="800" smtClean="0">
                  <a:solidFill>
                    <a:prstClr val="black"/>
                  </a:solidFill>
                </a:rPr>
                <a:t>power </a:t>
              </a:r>
            </a:p>
            <a:p>
              <a:pPr marL="91440" indent="-91440">
                <a:buFont typeface="+mj-lt"/>
                <a:buAutoNum type="arabicPeriod"/>
              </a:pPr>
              <a:r>
                <a:rPr lang="en-GB" sz="800" smtClean="0">
                  <a:solidFill>
                    <a:prstClr val="black"/>
                  </a:solidFill>
                </a:rPr>
                <a:t>Scan </a:t>
              </a:r>
              <a:r>
                <a:rPr lang="en-GB" sz="800" dirty="0">
                  <a:solidFill>
                    <a:prstClr val="black"/>
                  </a:solidFill>
                </a:rPr>
                <a:t>code PCB MIC</a:t>
              </a:r>
            </a:p>
            <a:p>
              <a:r>
                <a:rPr lang="en-GB" sz="800" b="1" i="1" dirty="0">
                  <a:solidFill>
                    <a:srgbClr val="FF0000"/>
                  </a:solidFill>
                  <a:sym typeface="Wingdings" panose="05000000000000000000" pitchFamily="2" charset="2"/>
                </a:rPr>
                <a:t>(Verify log </a:t>
              </a:r>
              <a:r>
                <a:rPr lang="en-GB" sz="800" b="1" i="1">
                  <a:solidFill>
                    <a:srgbClr val="FF0000"/>
                  </a:solidFill>
                  <a:sym typeface="Wingdings" panose="05000000000000000000" pitchFamily="2" charset="2"/>
                </a:rPr>
                <a:t>file </a:t>
              </a:r>
              <a:r>
                <a:rPr lang="en-GB" sz="800" b="1" i="1" smtClean="0">
                  <a:solidFill>
                    <a:srgbClr val="FF0000"/>
                  </a:solidFill>
                  <a:sym typeface="Wingdings" panose="05000000000000000000" pitchFamily="2" charset="2"/>
                </a:rPr>
                <a:t>FCT</a:t>
              </a:r>
              <a:r>
                <a:rPr lang="en-GB" sz="800" b="1" i="1">
                  <a:solidFill>
                    <a:srgbClr val="FF0000"/>
                  </a:solidFill>
                  <a:sym typeface="Wingdings" panose="05000000000000000000" pitchFamily="2" charset="2"/>
                </a:rPr>
                <a:t>)</a:t>
              </a:r>
              <a:endParaRPr lang="en-US" sz="800" b="1" i="1" dirty="0">
                <a:solidFill>
                  <a:srgbClr val="FF0000"/>
                </a:solidFill>
                <a:sym typeface="Wingdings" panose="05000000000000000000" pitchFamily="2" charset="2"/>
              </a:endParaRPr>
            </a:p>
          </p:txBody>
        </p:sp>
      </p:grpSp>
      <p:grpSp>
        <p:nvGrpSpPr>
          <p:cNvPr id="901" name="Group 900"/>
          <p:cNvGrpSpPr/>
          <p:nvPr/>
        </p:nvGrpSpPr>
        <p:grpSpPr>
          <a:xfrm>
            <a:off x="5358123" y="5142551"/>
            <a:ext cx="1065331" cy="1511700"/>
            <a:chOff x="4619259" y="5464205"/>
            <a:chExt cx="1499581" cy="1511700"/>
          </a:xfrm>
        </p:grpSpPr>
        <p:sp>
          <p:nvSpPr>
            <p:cNvPr id="902" name="Rectangle 901"/>
            <p:cNvSpPr/>
            <p:nvPr/>
          </p:nvSpPr>
          <p:spPr>
            <a:xfrm>
              <a:off x="4671753" y="5464205"/>
              <a:ext cx="1447087" cy="1169306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903" name="Rectangle 902"/>
            <p:cNvSpPr/>
            <p:nvPr/>
          </p:nvSpPr>
          <p:spPr>
            <a:xfrm>
              <a:off x="4683972" y="5478269"/>
              <a:ext cx="1419233" cy="222501"/>
            </a:xfrm>
            <a:prstGeom prst="rect">
              <a:avLst/>
            </a:prstGeom>
            <a:solidFill>
              <a:srgbClr val="0000FF"/>
            </a:solidFill>
            <a:ln w="3175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GB" sz="800" b="1" smtClean="0">
                  <a:solidFill>
                    <a:schemeClr val="bg1"/>
                  </a:solidFill>
                </a:rPr>
                <a:t>Verify</a:t>
              </a:r>
              <a:endParaRPr lang="en-GB" sz="800" b="1" dirty="0">
                <a:solidFill>
                  <a:schemeClr val="bg1"/>
                </a:solidFill>
              </a:endParaRPr>
            </a:p>
          </p:txBody>
        </p:sp>
        <p:sp>
          <p:nvSpPr>
            <p:cNvPr id="904" name="Rectangle 903">
              <a:extLst>
                <a:ext uri="{FF2B5EF4-FFF2-40B4-BE49-F238E27FC236}">
                  <a16:creationId xmlns:a16="http://schemas.microsoft.com/office/drawing/2014/main" id="{4087E94B-7F70-40B4-93F8-B022C257647A}"/>
                </a:ext>
              </a:extLst>
            </p:cNvPr>
            <p:cNvSpPr/>
            <p:nvPr/>
          </p:nvSpPr>
          <p:spPr>
            <a:xfrm>
              <a:off x="4619259" y="5667559"/>
              <a:ext cx="1483946" cy="130834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171450" indent="-171450">
                <a:buFont typeface="Wingdings" panose="05000000000000000000" pitchFamily="2" charset="2"/>
                <a:buChar char="q"/>
              </a:pPr>
              <a:r>
                <a:rPr lang="en-US" sz="800" b="1" smtClean="0">
                  <a:solidFill>
                    <a:prstClr val="black"/>
                  </a:solidFill>
                </a:rPr>
                <a:t>Make </a:t>
              </a:r>
              <a:r>
                <a:rPr lang="en-US" sz="800" b="1" dirty="0">
                  <a:solidFill>
                    <a:prstClr val="black"/>
                  </a:solidFill>
                </a:rPr>
                <a:t>Log file </a:t>
              </a:r>
              <a:r>
                <a:rPr lang="en-US" sz="800" b="1">
                  <a:solidFill>
                    <a:prstClr val="black"/>
                  </a:solidFill>
                </a:rPr>
                <a:t>by </a:t>
              </a:r>
              <a:r>
                <a:rPr lang="en-US" sz="800" b="1" smtClean="0">
                  <a:solidFill>
                    <a:prstClr val="black"/>
                  </a:solidFill>
                </a:rPr>
                <a:t>scan:</a:t>
              </a:r>
            </a:p>
            <a:p>
              <a:r>
                <a:rPr lang="en-GB" sz="800" smtClean="0">
                  <a:solidFill>
                    <a:prstClr val="black"/>
                  </a:solidFill>
                </a:rPr>
                <a:t>Add verify manual step on Shipment checker</a:t>
              </a:r>
            </a:p>
            <a:p>
              <a:endParaRPr lang="en-GB" sz="800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905" name="Group 904"/>
          <p:cNvGrpSpPr/>
          <p:nvPr/>
        </p:nvGrpSpPr>
        <p:grpSpPr>
          <a:xfrm>
            <a:off x="6445899" y="5129515"/>
            <a:ext cx="1326944" cy="1511700"/>
            <a:chOff x="6156823" y="5460201"/>
            <a:chExt cx="1499581" cy="1511700"/>
          </a:xfrm>
        </p:grpSpPr>
        <p:sp>
          <p:nvSpPr>
            <p:cNvPr id="906" name="Rectangle 905"/>
            <p:cNvSpPr/>
            <p:nvPr/>
          </p:nvSpPr>
          <p:spPr>
            <a:xfrm>
              <a:off x="6181689" y="5460201"/>
              <a:ext cx="1474715" cy="1182342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907" name="Rectangle 906"/>
            <p:cNvSpPr/>
            <p:nvPr/>
          </p:nvSpPr>
          <p:spPr>
            <a:xfrm>
              <a:off x="6195609" y="5482126"/>
              <a:ext cx="1443158" cy="222501"/>
            </a:xfrm>
            <a:prstGeom prst="rect">
              <a:avLst/>
            </a:prstGeom>
            <a:solidFill>
              <a:srgbClr val="0000FF"/>
            </a:solidFill>
            <a:ln w="3175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GB" sz="800" b="1" smtClean="0">
                  <a:solidFill>
                    <a:schemeClr val="bg1"/>
                  </a:solidFill>
                </a:rPr>
                <a:t>Verify</a:t>
              </a:r>
              <a:endParaRPr lang="en-GB" sz="800" b="1" dirty="0">
                <a:solidFill>
                  <a:schemeClr val="bg1"/>
                </a:solidFill>
              </a:endParaRPr>
            </a:p>
          </p:txBody>
        </p:sp>
        <p:sp>
          <p:nvSpPr>
            <p:cNvPr id="908" name="Rectangle 907">
              <a:extLst>
                <a:ext uri="{FF2B5EF4-FFF2-40B4-BE49-F238E27FC236}">
                  <a16:creationId xmlns:a16="http://schemas.microsoft.com/office/drawing/2014/main" id="{4087E94B-7F70-40B4-93F8-B022C257647A}"/>
                </a:ext>
              </a:extLst>
            </p:cNvPr>
            <p:cNvSpPr/>
            <p:nvPr/>
          </p:nvSpPr>
          <p:spPr>
            <a:xfrm>
              <a:off x="6156823" y="5663555"/>
              <a:ext cx="1483946" cy="130834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171450" indent="-171450">
                <a:buFont typeface="Wingdings" panose="05000000000000000000" pitchFamily="2" charset="2"/>
                <a:buChar char="q"/>
              </a:pPr>
              <a:r>
                <a:rPr lang="en-US" sz="800" b="1" smtClean="0">
                  <a:solidFill>
                    <a:prstClr val="black"/>
                  </a:solidFill>
                </a:rPr>
                <a:t>Make </a:t>
              </a:r>
              <a:r>
                <a:rPr lang="en-US" sz="800" b="1" dirty="0">
                  <a:solidFill>
                    <a:prstClr val="black"/>
                  </a:solidFill>
                </a:rPr>
                <a:t>Log file </a:t>
              </a:r>
              <a:r>
                <a:rPr lang="en-US" sz="800" b="1">
                  <a:solidFill>
                    <a:prstClr val="black"/>
                  </a:solidFill>
                </a:rPr>
                <a:t>by </a:t>
              </a:r>
              <a:r>
                <a:rPr lang="en-US" sz="800" b="1" smtClean="0">
                  <a:solidFill>
                    <a:prstClr val="black"/>
                  </a:solidFill>
                </a:rPr>
                <a:t>scan:</a:t>
              </a:r>
            </a:p>
            <a:p>
              <a:pPr marL="91440" indent="-91440">
                <a:buAutoNum type="arabicPeriod"/>
              </a:pPr>
              <a:r>
                <a:rPr lang="en-GB" sz="800" smtClean="0">
                  <a:solidFill>
                    <a:prstClr val="black"/>
                  </a:solidFill>
                </a:rPr>
                <a:t>Scan serial no of monitor / camera</a:t>
              </a:r>
            </a:p>
            <a:p>
              <a:pPr marL="91440" indent="-91440">
                <a:buAutoNum type="arabicPeriod"/>
              </a:pPr>
              <a:r>
                <a:rPr lang="en-GB" sz="800" smtClean="0">
                  <a:solidFill>
                    <a:prstClr val="black"/>
                  </a:solidFill>
                </a:rPr>
                <a:t>Scan caution , name label</a:t>
              </a:r>
            </a:p>
            <a:p>
              <a:r>
                <a:rPr lang="en-GB" sz="800">
                  <a:solidFill>
                    <a:prstClr val="black"/>
                  </a:solidFill>
                  <a:sym typeface="Wingdings" panose="05000000000000000000" pitchFamily="2" charset="2"/>
                </a:rPr>
                <a:t> </a:t>
              </a:r>
              <a:r>
                <a:rPr lang="en-GB" sz="800">
                  <a:solidFill>
                    <a:prstClr val="black"/>
                  </a:solidFill>
                </a:rPr>
                <a:t>Make log file link to weight check</a:t>
              </a:r>
            </a:p>
            <a:p>
              <a:endParaRPr lang="en-GB" sz="800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909" name="Group 908"/>
          <p:cNvGrpSpPr/>
          <p:nvPr/>
        </p:nvGrpSpPr>
        <p:grpSpPr>
          <a:xfrm>
            <a:off x="7790175" y="5128791"/>
            <a:ext cx="1226438" cy="1503387"/>
            <a:chOff x="7658214" y="5457747"/>
            <a:chExt cx="1483947" cy="1503387"/>
          </a:xfrm>
        </p:grpSpPr>
        <p:sp>
          <p:nvSpPr>
            <p:cNvPr id="910" name="Rectangle 909"/>
            <p:cNvSpPr/>
            <p:nvPr/>
          </p:nvSpPr>
          <p:spPr>
            <a:xfrm>
              <a:off x="7683081" y="5457747"/>
              <a:ext cx="1459080" cy="1182342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911" name="Rectangle 910"/>
            <p:cNvSpPr/>
            <p:nvPr/>
          </p:nvSpPr>
          <p:spPr>
            <a:xfrm>
              <a:off x="7703618" y="5471359"/>
              <a:ext cx="1438542" cy="222501"/>
            </a:xfrm>
            <a:prstGeom prst="rect">
              <a:avLst/>
            </a:prstGeom>
            <a:solidFill>
              <a:srgbClr val="0000FF"/>
            </a:solidFill>
            <a:ln w="3175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GB" sz="800" b="1" smtClean="0">
                  <a:solidFill>
                    <a:schemeClr val="bg1"/>
                  </a:solidFill>
                </a:rPr>
                <a:t>Verify</a:t>
              </a:r>
              <a:endParaRPr lang="en-GB" sz="800" b="1" dirty="0">
                <a:solidFill>
                  <a:schemeClr val="bg1"/>
                </a:solidFill>
              </a:endParaRPr>
            </a:p>
          </p:txBody>
        </p:sp>
        <p:sp>
          <p:nvSpPr>
            <p:cNvPr id="912" name="Rectangle 911">
              <a:extLst>
                <a:ext uri="{FF2B5EF4-FFF2-40B4-BE49-F238E27FC236}">
                  <a16:creationId xmlns:a16="http://schemas.microsoft.com/office/drawing/2014/main" id="{4087E94B-7F70-40B4-93F8-B022C257647A}"/>
                </a:ext>
              </a:extLst>
            </p:cNvPr>
            <p:cNvSpPr/>
            <p:nvPr/>
          </p:nvSpPr>
          <p:spPr>
            <a:xfrm>
              <a:off x="7658214" y="5652788"/>
              <a:ext cx="1483946" cy="130834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171450" indent="-171450">
                <a:buFont typeface="Wingdings" panose="05000000000000000000" pitchFamily="2" charset="2"/>
                <a:buChar char="q"/>
              </a:pPr>
              <a:r>
                <a:rPr lang="en-US" sz="800" b="1" smtClean="0">
                  <a:solidFill>
                    <a:prstClr val="black"/>
                  </a:solidFill>
                </a:rPr>
                <a:t>Make </a:t>
              </a:r>
              <a:r>
                <a:rPr lang="en-US" sz="800" b="1" dirty="0">
                  <a:solidFill>
                    <a:prstClr val="black"/>
                  </a:solidFill>
                </a:rPr>
                <a:t>Log file </a:t>
              </a:r>
              <a:r>
                <a:rPr lang="en-US" sz="800" b="1">
                  <a:solidFill>
                    <a:prstClr val="black"/>
                  </a:solidFill>
                </a:rPr>
                <a:t>by </a:t>
              </a:r>
              <a:r>
                <a:rPr lang="en-US" sz="800" b="1" smtClean="0">
                  <a:solidFill>
                    <a:prstClr val="black"/>
                  </a:solidFill>
                </a:rPr>
                <a:t>scan:</a:t>
              </a:r>
            </a:p>
            <a:p>
              <a:r>
                <a:rPr lang="en-GB" sz="800" smtClean="0">
                  <a:solidFill>
                    <a:prstClr val="black"/>
                  </a:solidFill>
                </a:rPr>
                <a:t>1. Scan manual books / Warranty card </a:t>
              </a:r>
              <a:r>
                <a:rPr lang="en-GB" sz="800" smtClean="0">
                  <a:solidFill>
                    <a:prstClr val="black"/>
                  </a:solidFill>
                  <a:sym typeface="Wingdings" panose="05000000000000000000" pitchFamily="2" charset="2"/>
                </a:rPr>
                <a:t> make log file link to weight check</a:t>
              </a:r>
              <a:endParaRPr lang="en-GB" sz="800" smtClean="0">
                <a:solidFill>
                  <a:prstClr val="black"/>
                </a:solidFill>
              </a:endParaRPr>
            </a:p>
            <a:p>
              <a:endParaRPr lang="en-GB" sz="800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913" name="Group 912"/>
          <p:cNvGrpSpPr/>
          <p:nvPr/>
        </p:nvGrpSpPr>
        <p:grpSpPr>
          <a:xfrm>
            <a:off x="4059178" y="5141769"/>
            <a:ext cx="1291876" cy="1528326"/>
            <a:chOff x="3080727" y="5464469"/>
            <a:chExt cx="1499581" cy="1528326"/>
          </a:xfrm>
        </p:grpSpPr>
        <p:sp>
          <p:nvSpPr>
            <p:cNvPr id="914" name="Rectangle 913"/>
            <p:cNvSpPr/>
            <p:nvPr/>
          </p:nvSpPr>
          <p:spPr>
            <a:xfrm>
              <a:off x="3105593" y="5464469"/>
              <a:ext cx="1474715" cy="1161774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915" name="Rectangle 914"/>
            <p:cNvSpPr/>
            <p:nvPr/>
          </p:nvSpPr>
          <p:spPr>
            <a:xfrm>
              <a:off x="3112332" y="5486394"/>
              <a:ext cx="1459734" cy="222501"/>
            </a:xfrm>
            <a:prstGeom prst="rect">
              <a:avLst/>
            </a:prstGeom>
            <a:solidFill>
              <a:srgbClr val="0000FF"/>
            </a:solidFill>
            <a:ln w="3175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GB" sz="800" b="1" smtClean="0">
                  <a:solidFill>
                    <a:schemeClr val="bg1"/>
                  </a:solidFill>
                </a:rPr>
                <a:t>Verify</a:t>
              </a:r>
              <a:endParaRPr lang="en-GB" sz="800" b="1" dirty="0">
                <a:solidFill>
                  <a:schemeClr val="bg1"/>
                </a:solidFill>
              </a:endParaRPr>
            </a:p>
          </p:txBody>
        </p:sp>
        <p:sp>
          <p:nvSpPr>
            <p:cNvPr id="916" name="Rectangle 915">
              <a:extLst>
                <a:ext uri="{FF2B5EF4-FFF2-40B4-BE49-F238E27FC236}">
                  <a16:creationId xmlns:a16="http://schemas.microsoft.com/office/drawing/2014/main" id="{4087E94B-7F70-40B4-93F8-B022C257647A}"/>
                </a:ext>
              </a:extLst>
            </p:cNvPr>
            <p:cNvSpPr/>
            <p:nvPr/>
          </p:nvSpPr>
          <p:spPr>
            <a:xfrm>
              <a:off x="3080727" y="5684449"/>
              <a:ext cx="1483946" cy="130834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171450" indent="-171450">
                <a:buFont typeface="Wingdings" panose="05000000000000000000" pitchFamily="2" charset="2"/>
                <a:buChar char="q"/>
              </a:pPr>
              <a:r>
                <a:rPr lang="en-US" sz="800" b="1" smtClean="0">
                  <a:solidFill>
                    <a:prstClr val="black"/>
                  </a:solidFill>
                </a:rPr>
                <a:t>Make </a:t>
              </a:r>
              <a:r>
                <a:rPr lang="en-US" sz="800" b="1" dirty="0">
                  <a:solidFill>
                    <a:prstClr val="black"/>
                  </a:solidFill>
                </a:rPr>
                <a:t>Log file by </a:t>
              </a:r>
              <a:r>
                <a:rPr lang="en-US" sz="800" b="1">
                  <a:solidFill>
                    <a:prstClr val="black"/>
                  </a:solidFill>
                </a:rPr>
                <a:t>scan</a:t>
              </a:r>
              <a:r>
                <a:rPr lang="en-US" sz="800" b="1" smtClean="0">
                  <a:solidFill>
                    <a:prstClr val="black"/>
                  </a:solidFill>
                </a:rPr>
                <a:t>:</a:t>
              </a:r>
            </a:p>
            <a:p>
              <a:pPr marL="91440" indent="-91440">
                <a:buFont typeface="+mj-lt"/>
                <a:buAutoNum type="arabicPeriod"/>
              </a:pPr>
              <a:r>
                <a:rPr lang="en-GB" sz="800" smtClean="0">
                  <a:solidFill>
                    <a:prstClr val="black"/>
                  </a:solidFill>
                </a:rPr>
                <a:t>Scan serial number / model name stick on monitor </a:t>
              </a:r>
              <a:r>
                <a:rPr lang="en-GB" sz="800" smtClean="0">
                  <a:solidFill>
                    <a:prstClr val="black"/>
                  </a:solidFill>
                  <a:sym typeface="Wingdings" panose="05000000000000000000" pitchFamily="2" charset="2"/>
                </a:rPr>
                <a:t> Link to shipment or weight check</a:t>
              </a:r>
              <a:endParaRPr lang="en-GB" sz="800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917" name="Group 916"/>
          <p:cNvGrpSpPr/>
          <p:nvPr/>
        </p:nvGrpSpPr>
        <p:grpSpPr>
          <a:xfrm>
            <a:off x="50811" y="5145514"/>
            <a:ext cx="776005" cy="1166342"/>
            <a:chOff x="11232" y="2480839"/>
            <a:chExt cx="1388650" cy="1015377"/>
          </a:xfrm>
        </p:grpSpPr>
        <p:sp>
          <p:nvSpPr>
            <p:cNvPr id="918" name="Rectangle 917"/>
            <p:cNvSpPr/>
            <p:nvPr/>
          </p:nvSpPr>
          <p:spPr>
            <a:xfrm>
              <a:off x="11232" y="2480839"/>
              <a:ext cx="1377417" cy="1015377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919" name="Rectangle 918"/>
            <p:cNvSpPr/>
            <p:nvPr/>
          </p:nvSpPr>
          <p:spPr>
            <a:xfrm>
              <a:off x="30905" y="2503599"/>
              <a:ext cx="1349432" cy="149525"/>
            </a:xfrm>
            <a:prstGeom prst="rect">
              <a:avLst/>
            </a:prstGeom>
            <a:solidFill>
              <a:srgbClr val="0000FF"/>
            </a:solidFill>
            <a:ln w="3175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GB" sz="800" b="1" smtClean="0">
                  <a:solidFill>
                    <a:schemeClr val="bg1"/>
                  </a:solidFill>
                </a:rPr>
                <a:t>SMT Process</a:t>
              </a:r>
              <a:endParaRPr lang="en-GB" sz="800" b="1" dirty="0">
                <a:solidFill>
                  <a:schemeClr val="bg1"/>
                </a:solidFill>
              </a:endParaRPr>
            </a:p>
          </p:txBody>
        </p:sp>
        <p:sp>
          <p:nvSpPr>
            <p:cNvPr id="920" name="Rectangle 919">
              <a:extLst>
                <a:ext uri="{FF2B5EF4-FFF2-40B4-BE49-F238E27FC236}">
                  <a16:creationId xmlns:a16="http://schemas.microsoft.com/office/drawing/2014/main" id="{4087E94B-7F70-40B4-93F8-B022C257647A}"/>
                </a:ext>
              </a:extLst>
            </p:cNvPr>
            <p:cNvSpPr/>
            <p:nvPr/>
          </p:nvSpPr>
          <p:spPr>
            <a:xfrm>
              <a:off x="41056" y="2615117"/>
              <a:ext cx="1358826" cy="56125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GB" sz="800" smtClean="0">
                  <a:solidFill>
                    <a:prstClr val="black"/>
                  </a:solidFill>
                </a:rPr>
                <a:t>Make QR code</a:t>
              </a:r>
            </a:p>
          </p:txBody>
        </p:sp>
      </p:grpSp>
      <p:grpSp>
        <p:nvGrpSpPr>
          <p:cNvPr id="921" name="Group 920"/>
          <p:cNvGrpSpPr/>
          <p:nvPr/>
        </p:nvGrpSpPr>
        <p:grpSpPr>
          <a:xfrm>
            <a:off x="1718714" y="5144070"/>
            <a:ext cx="867730" cy="1167785"/>
            <a:chOff x="4069" y="2480837"/>
            <a:chExt cx="1428780" cy="1017711"/>
          </a:xfrm>
        </p:grpSpPr>
        <p:sp>
          <p:nvSpPr>
            <p:cNvPr id="922" name="Rectangle 921"/>
            <p:cNvSpPr/>
            <p:nvPr/>
          </p:nvSpPr>
          <p:spPr>
            <a:xfrm>
              <a:off x="11232" y="2480837"/>
              <a:ext cx="1377417" cy="1017711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923" name="Rectangle 922"/>
            <p:cNvSpPr/>
            <p:nvPr/>
          </p:nvSpPr>
          <p:spPr>
            <a:xfrm>
              <a:off x="30905" y="2496356"/>
              <a:ext cx="1349434" cy="163997"/>
            </a:xfrm>
            <a:prstGeom prst="rect">
              <a:avLst/>
            </a:prstGeom>
            <a:solidFill>
              <a:srgbClr val="0000FF"/>
            </a:solidFill>
            <a:ln w="3175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GB" sz="1000" b="1" smtClean="0">
                  <a:solidFill>
                    <a:schemeClr val="bg1"/>
                  </a:solidFill>
                </a:rPr>
                <a:t>FCT Check</a:t>
              </a:r>
              <a:endParaRPr lang="en-GB" sz="1000" b="1" dirty="0">
                <a:solidFill>
                  <a:schemeClr val="bg1"/>
                </a:solidFill>
              </a:endParaRPr>
            </a:p>
          </p:txBody>
        </p:sp>
        <p:sp>
          <p:nvSpPr>
            <p:cNvPr id="924" name="Rectangle 923">
              <a:extLst>
                <a:ext uri="{FF2B5EF4-FFF2-40B4-BE49-F238E27FC236}">
                  <a16:creationId xmlns:a16="http://schemas.microsoft.com/office/drawing/2014/main" id="{4087E94B-7F70-40B4-93F8-B022C257647A}"/>
                </a:ext>
              </a:extLst>
            </p:cNvPr>
            <p:cNvSpPr/>
            <p:nvPr/>
          </p:nvSpPr>
          <p:spPr>
            <a:xfrm>
              <a:off x="4069" y="2622261"/>
              <a:ext cx="1428780" cy="60770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800" b="1" smtClean="0">
                  <a:solidFill>
                    <a:prstClr val="black"/>
                  </a:solidFill>
                </a:rPr>
                <a:t>Make </a:t>
              </a:r>
              <a:r>
                <a:rPr lang="en-US" sz="800" b="1" dirty="0">
                  <a:solidFill>
                    <a:prstClr val="black"/>
                  </a:solidFill>
                </a:rPr>
                <a:t>Log file </a:t>
              </a:r>
              <a:r>
                <a:rPr lang="en-US" sz="800" b="1">
                  <a:solidFill>
                    <a:prstClr val="black"/>
                  </a:solidFill>
                </a:rPr>
                <a:t>by </a:t>
              </a:r>
              <a:r>
                <a:rPr lang="en-US" sz="800" b="1" smtClean="0">
                  <a:solidFill>
                    <a:prstClr val="black"/>
                  </a:solidFill>
                </a:rPr>
                <a:t>scan:</a:t>
              </a:r>
            </a:p>
            <a:p>
              <a:r>
                <a:rPr lang="en-GB" sz="800" smtClean="0">
                  <a:solidFill>
                    <a:prstClr val="black"/>
                  </a:solidFill>
                </a:rPr>
                <a:t>Scan Code PCB</a:t>
              </a:r>
            </a:p>
          </p:txBody>
        </p:sp>
      </p:grpSp>
      <p:sp>
        <p:nvSpPr>
          <p:cNvPr id="925" name="Rectangle 924"/>
          <p:cNvSpPr/>
          <p:nvPr/>
        </p:nvSpPr>
        <p:spPr>
          <a:xfrm>
            <a:off x="461" y="6379790"/>
            <a:ext cx="9118601" cy="45733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1400" b="1" dirty="0">
                <a:solidFill>
                  <a:schemeClr val="tx1"/>
                </a:solidFill>
              </a:rPr>
              <a:t>Note: New model FY24 request ITS add items confirm Main PCB &amp; Power PCB check FCT OK or NG at </a:t>
            </a:r>
            <a:r>
              <a:rPr lang="en-US" sz="1400" b="1">
                <a:solidFill>
                  <a:schemeClr val="tx1"/>
                </a:solidFill>
              </a:rPr>
              <a:t>Assemble </a:t>
            </a:r>
            <a:r>
              <a:rPr lang="en-US" sz="1400" b="1" smtClean="0">
                <a:solidFill>
                  <a:schemeClr val="tx1"/>
                </a:solidFill>
              </a:rPr>
              <a:t>by </a:t>
            </a:r>
            <a:r>
              <a:rPr lang="en-US" sz="1400" b="1" dirty="0">
                <a:solidFill>
                  <a:schemeClr val="tx1"/>
                </a:solidFill>
              </a:rPr>
              <a:t>Scan QR code on PCB</a:t>
            </a:r>
          </a:p>
        </p:txBody>
      </p:sp>
      <p:grpSp>
        <p:nvGrpSpPr>
          <p:cNvPr id="965" name="Group 964">
            <a:extLst>
              <a:ext uri="{FF2B5EF4-FFF2-40B4-BE49-F238E27FC236}">
                <a16:creationId xmlns:a16="http://schemas.microsoft.com/office/drawing/2014/main" id="{C50A092A-14C4-442F-AA3D-29EDF7EAC069}"/>
              </a:ext>
            </a:extLst>
          </p:cNvPr>
          <p:cNvGrpSpPr/>
          <p:nvPr/>
        </p:nvGrpSpPr>
        <p:grpSpPr>
          <a:xfrm>
            <a:off x="38776" y="3642138"/>
            <a:ext cx="1997167" cy="215170"/>
            <a:chOff x="2854911" y="4395944"/>
            <a:chExt cx="3068776" cy="274283"/>
          </a:xfrm>
        </p:grpSpPr>
        <p:sp>
          <p:nvSpPr>
            <p:cNvPr id="966" name="Rectangle: Rounded Corners 63">
              <a:extLst>
                <a:ext uri="{FF2B5EF4-FFF2-40B4-BE49-F238E27FC236}">
                  <a16:creationId xmlns:a16="http://schemas.microsoft.com/office/drawing/2014/main" id="{6B3EC04E-D347-43E1-91FC-47AB0D302860}"/>
                </a:ext>
              </a:extLst>
            </p:cNvPr>
            <p:cNvSpPr/>
            <p:nvPr/>
          </p:nvSpPr>
          <p:spPr>
            <a:xfrm>
              <a:off x="2854911" y="4406912"/>
              <a:ext cx="3068776" cy="263315"/>
            </a:xfrm>
            <a:prstGeom prst="roundRect">
              <a:avLst>
                <a:gd name="adj" fmla="val 46372"/>
              </a:avLst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7" name="Rectangle 966">
              <a:extLst>
                <a:ext uri="{FF2B5EF4-FFF2-40B4-BE49-F238E27FC236}">
                  <a16:creationId xmlns:a16="http://schemas.microsoft.com/office/drawing/2014/main" id="{AB367D37-6055-43B3-8E70-93338B16A862}"/>
                </a:ext>
              </a:extLst>
            </p:cNvPr>
            <p:cNvSpPr/>
            <p:nvPr/>
          </p:nvSpPr>
          <p:spPr>
            <a:xfrm>
              <a:off x="3031893" y="4395944"/>
              <a:ext cx="2721676" cy="263315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smtClean="0">
                  <a:solidFill>
                    <a:schemeClr val="bg1"/>
                  </a:solidFill>
                  <a:effectLst>
                    <a:glow rad="101600">
                      <a:schemeClr val="tx1">
                        <a:alpha val="40000"/>
                      </a:schemeClr>
                    </a:glow>
                  </a:effectLst>
                  <a:latin typeface="Meiryo UI" panose="020B0604030504040204" pitchFamily="34" charset="-128"/>
                  <a:ea typeface="Meiryo UI" panose="020B0604030504040204" pitchFamily="34" charset="-128"/>
                </a:rPr>
                <a:t>Main line - Monitor</a:t>
              </a:r>
              <a:endParaRPr lang="en-US" sz="1200" b="1" dirty="0">
                <a:solidFill>
                  <a:schemeClr val="bg1"/>
                </a:solidFill>
                <a:effectLst>
                  <a:glow rad="101600">
                    <a:schemeClr val="tx1">
                      <a:alpha val="40000"/>
                    </a:schemeClr>
                  </a:glow>
                </a:effectLst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cxnSp>
        <p:nvCxnSpPr>
          <p:cNvPr id="969" name="Straight Arrow Connector 968"/>
          <p:cNvCxnSpPr>
            <a:cxnSpLocks/>
          </p:cNvCxnSpPr>
          <p:nvPr/>
        </p:nvCxnSpPr>
        <p:spPr>
          <a:xfrm>
            <a:off x="5472542" y="2225937"/>
            <a:ext cx="0" cy="1971544"/>
          </a:xfrm>
          <a:prstGeom prst="straightConnector1">
            <a:avLst/>
          </a:prstGeom>
          <a:ln w="22225"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0" name="Straight Arrow Connector 969"/>
          <p:cNvCxnSpPr/>
          <p:nvPr/>
        </p:nvCxnSpPr>
        <p:spPr>
          <a:xfrm flipV="1">
            <a:off x="753320" y="4403647"/>
            <a:ext cx="7767151" cy="1884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3" name="Speech Bubble: Rectangle 11">
            <a:extLst>
              <a:ext uri="{FF2B5EF4-FFF2-40B4-BE49-F238E27FC236}">
                <a16:creationId xmlns:a16="http://schemas.microsoft.com/office/drawing/2014/main" id="{CC969F24-D4DE-4244-A77E-755689B451E9}"/>
              </a:ext>
            </a:extLst>
          </p:cNvPr>
          <p:cNvSpPr/>
          <p:nvPr/>
        </p:nvSpPr>
        <p:spPr>
          <a:xfrm>
            <a:off x="2707358" y="3913337"/>
            <a:ext cx="1665131" cy="141033"/>
          </a:xfrm>
          <a:prstGeom prst="wedgeRectCallout">
            <a:avLst>
              <a:gd name="adj1" fmla="val -14293"/>
              <a:gd name="adj2" fmla="val -48698"/>
            </a:avLst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 - Assembly </a:t>
            </a:r>
            <a:r>
              <a:rPr lang="en-US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block</a:t>
            </a:r>
          </a:p>
        </p:txBody>
      </p:sp>
      <p:sp>
        <p:nvSpPr>
          <p:cNvPr id="844" name="Speech Bubble: Rectangle 12">
            <a:extLst>
              <a:ext uri="{FF2B5EF4-FFF2-40B4-BE49-F238E27FC236}">
                <a16:creationId xmlns:a16="http://schemas.microsoft.com/office/drawing/2014/main" id="{689C57B6-E742-4AB8-BCE6-DF9B3FAC684E}"/>
              </a:ext>
            </a:extLst>
          </p:cNvPr>
          <p:cNvSpPr/>
          <p:nvPr/>
        </p:nvSpPr>
        <p:spPr>
          <a:xfrm>
            <a:off x="4798323" y="3913337"/>
            <a:ext cx="1181666" cy="137682"/>
          </a:xfrm>
          <a:prstGeom prst="wedgeRectCallout">
            <a:avLst>
              <a:gd name="adj1" fmla="val -24481"/>
              <a:gd name="adj2" fmla="val -43816"/>
            </a:avLst>
          </a:prstGeom>
          <a:solidFill>
            <a:srgbClr val="CCFFFF"/>
          </a:solidFill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 - Inspection </a:t>
            </a:r>
            <a:endParaRPr lang="en-US" sz="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5" name="Speech Bubble: Rectangle 13">
            <a:extLst>
              <a:ext uri="{FF2B5EF4-FFF2-40B4-BE49-F238E27FC236}">
                <a16:creationId xmlns:a16="http://schemas.microsoft.com/office/drawing/2014/main" id="{49D66C2A-6F39-4F0E-8F81-37C912402E1E}"/>
              </a:ext>
            </a:extLst>
          </p:cNvPr>
          <p:cNvSpPr/>
          <p:nvPr/>
        </p:nvSpPr>
        <p:spPr>
          <a:xfrm>
            <a:off x="7017980" y="3915361"/>
            <a:ext cx="1250024" cy="150529"/>
          </a:xfrm>
          <a:prstGeom prst="wedgeRectCallout">
            <a:avLst>
              <a:gd name="adj1" fmla="val 9491"/>
              <a:gd name="adj2" fmla="val -42355"/>
            </a:avLst>
          </a:prstGeom>
          <a:solidFill>
            <a:srgbClr val="FFCCCC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 - Packing</a:t>
            </a:r>
            <a:endParaRPr lang="en-U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27" name="Straight Arrow Connector 926"/>
          <p:cNvCxnSpPr>
            <a:cxnSpLocks/>
          </p:cNvCxnSpPr>
          <p:nvPr/>
        </p:nvCxnSpPr>
        <p:spPr>
          <a:xfrm>
            <a:off x="373526" y="4947936"/>
            <a:ext cx="0" cy="207601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9" name="Straight Arrow Connector 938"/>
          <p:cNvCxnSpPr>
            <a:cxnSpLocks/>
          </p:cNvCxnSpPr>
          <p:nvPr/>
        </p:nvCxnSpPr>
        <p:spPr>
          <a:xfrm>
            <a:off x="2780309" y="4919143"/>
            <a:ext cx="0" cy="242609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8" name="Rectangle 557"/>
          <p:cNvSpPr/>
          <p:nvPr/>
        </p:nvSpPr>
        <p:spPr>
          <a:xfrm>
            <a:off x="101154" y="4115495"/>
            <a:ext cx="601431" cy="57172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9" name="Speech Bubble: Rectangle 11">
            <a:extLst>
              <a:ext uri="{FF2B5EF4-FFF2-40B4-BE49-F238E27FC236}">
                <a16:creationId xmlns:a16="http://schemas.microsoft.com/office/drawing/2014/main" id="{CC969F24-D4DE-4244-A77E-755689B451E9}"/>
              </a:ext>
            </a:extLst>
          </p:cNvPr>
          <p:cNvSpPr/>
          <p:nvPr/>
        </p:nvSpPr>
        <p:spPr>
          <a:xfrm>
            <a:off x="101092" y="3941747"/>
            <a:ext cx="601494" cy="128601"/>
          </a:xfrm>
          <a:prstGeom prst="wedgeRectCallout">
            <a:avLst>
              <a:gd name="adj1" fmla="val -14293"/>
              <a:gd name="adj2" fmla="val -48698"/>
            </a:avLst>
          </a:prstGeom>
          <a:solidFill>
            <a:schemeClr val="bg1"/>
          </a:soli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SMT</a:t>
            </a:r>
            <a:endParaRPr lang="en-US" sz="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0" name="Rectangle 559"/>
          <p:cNvSpPr/>
          <p:nvPr/>
        </p:nvSpPr>
        <p:spPr>
          <a:xfrm>
            <a:off x="225349" y="4213120"/>
            <a:ext cx="376873" cy="20888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FCT 1</a:t>
            </a:r>
            <a:endParaRPr lang="en-US" sz="6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63" name="Picture 2"/>
          <p:cNvPicPr>
            <a:picLocks noChangeAspect="1" noChangeArrowheads="1"/>
          </p:cNvPicPr>
          <p:nvPr/>
        </p:nvPicPr>
        <p:blipFill>
          <a:blip r:embed="rId2" cstate="email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12889" y="4438527"/>
            <a:ext cx="180164" cy="94624"/>
          </a:xfrm>
          <a:prstGeom prst="rect">
            <a:avLst/>
          </a:prstGeom>
          <a:solidFill>
            <a:srgbClr val="66FFFF"/>
          </a:solidFill>
          <a:ln>
            <a:noFill/>
          </a:ln>
          <a:effectLst/>
        </p:spPr>
      </p:pic>
      <p:sp>
        <p:nvSpPr>
          <p:cNvPr id="564" name="TextBox 563">
            <a:extLst>
              <a:ext uri="{FF2B5EF4-FFF2-40B4-BE49-F238E27FC236}">
                <a16:creationId xmlns:a16="http://schemas.microsoft.com/office/drawing/2014/main" id="{D7DD2E82-DA71-4003-99F0-CB88DF4E1CAC}"/>
              </a:ext>
            </a:extLst>
          </p:cNvPr>
          <p:cNvSpPr txBox="1"/>
          <p:nvPr/>
        </p:nvSpPr>
        <p:spPr>
          <a:xfrm>
            <a:off x="56629" y="4476851"/>
            <a:ext cx="684790" cy="1786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smtClean="0">
                <a:latin typeface="Arial" panose="020B0604020202020204" pitchFamily="34" charset="0"/>
                <a:cs typeface="Arial" panose="020B0604020202020204" pitchFamily="34" charset="0"/>
              </a:rPr>
              <a:t>PCB No</a:t>
            </a:r>
            <a:endParaRPr lang="en-US" sz="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1" name="Rectangle 760"/>
          <p:cNvSpPr/>
          <p:nvPr/>
        </p:nvSpPr>
        <p:spPr>
          <a:xfrm>
            <a:off x="1467743" y="4104741"/>
            <a:ext cx="400211" cy="59079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2" name="Speech Bubble: Rectangle 11">
            <a:extLst>
              <a:ext uri="{FF2B5EF4-FFF2-40B4-BE49-F238E27FC236}">
                <a16:creationId xmlns:a16="http://schemas.microsoft.com/office/drawing/2014/main" id="{CC969F24-D4DE-4244-A77E-755689B451E9}"/>
              </a:ext>
            </a:extLst>
          </p:cNvPr>
          <p:cNvSpPr/>
          <p:nvPr/>
        </p:nvSpPr>
        <p:spPr>
          <a:xfrm>
            <a:off x="1467680" y="3942395"/>
            <a:ext cx="872164" cy="128601"/>
          </a:xfrm>
          <a:prstGeom prst="wedgeRectCallout">
            <a:avLst>
              <a:gd name="adj1" fmla="val -14293"/>
              <a:gd name="adj2" fmla="val -48698"/>
            </a:avLst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FCT</a:t>
            </a:r>
            <a:endParaRPr lang="en-US" sz="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3" name="Rectangle 762"/>
          <p:cNvSpPr/>
          <p:nvPr/>
        </p:nvSpPr>
        <p:spPr>
          <a:xfrm>
            <a:off x="1482768" y="4184584"/>
            <a:ext cx="376873" cy="20888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FCT 1</a:t>
            </a:r>
            <a:endParaRPr lang="en-US" sz="6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64" name="Picture 2"/>
          <p:cNvPicPr>
            <a:picLocks noChangeAspect="1" noChangeArrowheads="1"/>
          </p:cNvPicPr>
          <p:nvPr/>
        </p:nvPicPr>
        <p:blipFill>
          <a:blip r:embed="rId2" cstate="email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87691" y="4429564"/>
            <a:ext cx="180164" cy="94624"/>
          </a:xfrm>
          <a:prstGeom prst="rect">
            <a:avLst/>
          </a:prstGeom>
          <a:solidFill>
            <a:srgbClr val="66FFFF"/>
          </a:solidFill>
          <a:ln>
            <a:noFill/>
          </a:ln>
          <a:effectLst/>
        </p:spPr>
      </p:pic>
      <p:sp>
        <p:nvSpPr>
          <p:cNvPr id="765" name="Rectangle 764"/>
          <p:cNvSpPr/>
          <p:nvPr/>
        </p:nvSpPr>
        <p:spPr>
          <a:xfrm>
            <a:off x="1934592" y="4097846"/>
            <a:ext cx="400211" cy="59768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6" name="Rectangle 765"/>
          <p:cNvSpPr/>
          <p:nvPr/>
        </p:nvSpPr>
        <p:spPr>
          <a:xfrm>
            <a:off x="1949617" y="4184584"/>
            <a:ext cx="376873" cy="20888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FCT 2</a:t>
            </a:r>
            <a:endParaRPr lang="en-US" sz="6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8" name="Rectangle 767"/>
          <p:cNvSpPr/>
          <p:nvPr/>
        </p:nvSpPr>
        <p:spPr>
          <a:xfrm>
            <a:off x="6413810" y="4079977"/>
            <a:ext cx="2526275" cy="631529"/>
          </a:xfrm>
          <a:prstGeom prst="rect">
            <a:avLst/>
          </a:prstGeom>
          <a:solidFill>
            <a:srgbClr val="FFCCCC"/>
          </a:solidFill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/>
          </a:p>
        </p:txBody>
      </p:sp>
      <p:sp>
        <p:nvSpPr>
          <p:cNvPr id="769" name="Rectangle 768"/>
          <p:cNvSpPr/>
          <p:nvPr/>
        </p:nvSpPr>
        <p:spPr>
          <a:xfrm>
            <a:off x="4690072" y="4086311"/>
            <a:ext cx="1613181" cy="631529"/>
          </a:xfrm>
          <a:prstGeom prst="rect">
            <a:avLst/>
          </a:prstGeom>
          <a:solidFill>
            <a:srgbClr val="CCFFFF"/>
          </a:solidFill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/>
          </a:p>
        </p:txBody>
      </p:sp>
      <p:sp>
        <p:nvSpPr>
          <p:cNvPr id="770" name="Rectangle 769"/>
          <p:cNvSpPr/>
          <p:nvPr/>
        </p:nvSpPr>
        <p:spPr>
          <a:xfrm>
            <a:off x="2494928" y="4079977"/>
            <a:ext cx="2099530" cy="6315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/>
          </a:p>
        </p:txBody>
      </p:sp>
      <p:sp>
        <p:nvSpPr>
          <p:cNvPr id="771" name="Rectangle 770"/>
          <p:cNvSpPr/>
          <p:nvPr/>
        </p:nvSpPr>
        <p:spPr>
          <a:xfrm>
            <a:off x="2562420" y="4203295"/>
            <a:ext cx="415707" cy="207949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Assy 1</a:t>
            </a:r>
            <a:endParaRPr lang="en-US" sz="7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72" name="Picture 2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646328" y="4456184"/>
            <a:ext cx="180164" cy="105938"/>
          </a:xfrm>
          <a:prstGeom prst="rect">
            <a:avLst/>
          </a:prstGeom>
          <a:solidFill>
            <a:srgbClr val="66FFFF"/>
          </a:solidFill>
          <a:ln>
            <a:noFill/>
          </a:ln>
          <a:effectLst/>
        </p:spPr>
      </p:pic>
      <p:sp>
        <p:nvSpPr>
          <p:cNvPr id="773" name="Rectangle 772"/>
          <p:cNvSpPr/>
          <p:nvPr/>
        </p:nvSpPr>
        <p:spPr>
          <a:xfrm>
            <a:off x="3083556" y="4212367"/>
            <a:ext cx="415707" cy="207949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Assy 2</a:t>
            </a:r>
            <a:endParaRPr lang="en-US" sz="7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74" name="Picture 2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202878" y="4474335"/>
            <a:ext cx="180164" cy="1059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</p:pic>
      <p:sp>
        <p:nvSpPr>
          <p:cNvPr id="775" name="Rectangle 774"/>
          <p:cNvSpPr/>
          <p:nvPr/>
        </p:nvSpPr>
        <p:spPr>
          <a:xfrm>
            <a:off x="3604692" y="4212366"/>
            <a:ext cx="415707" cy="207949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Assy 3</a:t>
            </a:r>
            <a:endParaRPr lang="en-US" sz="7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76" name="Picture 2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698401" y="4473136"/>
            <a:ext cx="180164" cy="1059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</p:pic>
      <p:sp>
        <p:nvSpPr>
          <p:cNvPr id="777" name="Rectangle 776"/>
          <p:cNvSpPr/>
          <p:nvPr/>
        </p:nvSpPr>
        <p:spPr>
          <a:xfrm>
            <a:off x="4118554" y="4210895"/>
            <a:ext cx="414627" cy="20539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Assy 4</a:t>
            </a:r>
            <a:endParaRPr lang="en-US" sz="7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78" name="Picture 2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224959" y="4464678"/>
            <a:ext cx="180164" cy="1059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</p:pic>
      <p:sp>
        <p:nvSpPr>
          <p:cNvPr id="779" name="Rectangle 778"/>
          <p:cNvSpPr/>
          <p:nvPr/>
        </p:nvSpPr>
        <p:spPr>
          <a:xfrm>
            <a:off x="6455978" y="4256682"/>
            <a:ext cx="520064" cy="223445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Packing 1</a:t>
            </a:r>
            <a:endParaRPr lang="en-US" sz="7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80" name="Group 3"/>
          <p:cNvGrpSpPr>
            <a:grpSpLocks/>
          </p:cNvGrpSpPr>
          <p:nvPr/>
        </p:nvGrpSpPr>
        <p:grpSpPr bwMode="auto">
          <a:xfrm>
            <a:off x="8526760" y="4214218"/>
            <a:ext cx="414922" cy="297717"/>
            <a:chOff x="201" y="528"/>
            <a:chExt cx="1068" cy="720"/>
          </a:xfrm>
        </p:grpSpPr>
        <p:sp>
          <p:nvSpPr>
            <p:cNvPr id="781" name="Line 4"/>
            <p:cNvSpPr>
              <a:spLocks noChangeShapeType="1"/>
            </p:cNvSpPr>
            <p:nvPr/>
          </p:nvSpPr>
          <p:spPr bwMode="auto">
            <a:xfrm flipH="1">
              <a:off x="359" y="1002"/>
              <a:ext cx="198" cy="1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700"/>
            </a:p>
          </p:txBody>
        </p:sp>
        <p:grpSp>
          <p:nvGrpSpPr>
            <p:cNvPr id="782" name="Group 5"/>
            <p:cNvGrpSpPr>
              <a:grpSpLocks/>
            </p:cNvGrpSpPr>
            <p:nvPr/>
          </p:nvGrpSpPr>
          <p:grpSpPr bwMode="auto">
            <a:xfrm>
              <a:off x="201" y="863"/>
              <a:ext cx="1068" cy="385"/>
              <a:chOff x="944" y="816"/>
              <a:chExt cx="4160" cy="1688"/>
            </a:xfrm>
          </p:grpSpPr>
          <p:sp>
            <p:nvSpPr>
              <p:cNvPr id="835" name="AutoShape 6" descr="50%"/>
              <p:cNvSpPr>
                <a:spLocks noChangeArrowheads="1"/>
              </p:cNvSpPr>
              <p:nvPr/>
            </p:nvSpPr>
            <p:spPr bwMode="auto">
              <a:xfrm>
                <a:off x="960" y="968"/>
                <a:ext cx="4144" cy="1536"/>
              </a:xfrm>
              <a:prstGeom prst="parallelogram">
                <a:avLst>
                  <a:gd name="adj" fmla="val 99473"/>
                </a:avLst>
              </a:prstGeom>
              <a:pattFill prst="pct50">
                <a:fgClr>
                  <a:srgbClr val="CC6600"/>
                </a:fgClr>
                <a:bgClr>
                  <a:schemeClr val="bg1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700"/>
              </a:p>
            </p:txBody>
          </p:sp>
          <p:sp>
            <p:nvSpPr>
              <p:cNvPr id="836" name="AutoShape 7" descr="50%"/>
              <p:cNvSpPr>
                <a:spLocks noChangeArrowheads="1"/>
              </p:cNvSpPr>
              <p:nvPr/>
            </p:nvSpPr>
            <p:spPr bwMode="auto">
              <a:xfrm>
                <a:off x="944" y="2120"/>
                <a:ext cx="432" cy="384"/>
              </a:xfrm>
              <a:prstGeom prst="cube">
                <a:avLst>
                  <a:gd name="adj" fmla="val 61458"/>
                </a:avLst>
              </a:prstGeom>
              <a:pattFill prst="pct50">
                <a:fgClr>
                  <a:srgbClr val="CC6600"/>
                </a:fgClr>
                <a:bgClr>
                  <a:schemeClr val="bg1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700"/>
              </a:p>
            </p:txBody>
          </p:sp>
          <p:sp>
            <p:nvSpPr>
              <p:cNvPr id="837" name="AutoShape 8" descr="50%"/>
              <p:cNvSpPr>
                <a:spLocks noChangeArrowheads="1"/>
              </p:cNvSpPr>
              <p:nvPr/>
            </p:nvSpPr>
            <p:spPr bwMode="auto">
              <a:xfrm>
                <a:off x="2176" y="2120"/>
                <a:ext cx="432" cy="384"/>
              </a:xfrm>
              <a:prstGeom prst="cube">
                <a:avLst>
                  <a:gd name="adj" fmla="val 61458"/>
                </a:avLst>
              </a:prstGeom>
              <a:pattFill prst="pct50">
                <a:fgClr>
                  <a:srgbClr val="CC6600"/>
                </a:fgClr>
                <a:bgClr>
                  <a:schemeClr val="bg1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700"/>
              </a:p>
            </p:txBody>
          </p:sp>
          <p:sp>
            <p:nvSpPr>
              <p:cNvPr id="838" name="AutoShape 9" descr="50%"/>
              <p:cNvSpPr>
                <a:spLocks noChangeArrowheads="1"/>
              </p:cNvSpPr>
              <p:nvPr/>
            </p:nvSpPr>
            <p:spPr bwMode="auto">
              <a:xfrm>
                <a:off x="3376" y="2120"/>
                <a:ext cx="432" cy="384"/>
              </a:xfrm>
              <a:prstGeom prst="cube">
                <a:avLst>
                  <a:gd name="adj" fmla="val 61458"/>
                </a:avLst>
              </a:prstGeom>
              <a:pattFill prst="pct50">
                <a:fgClr>
                  <a:srgbClr val="CC6600"/>
                </a:fgClr>
                <a:bgClr>
                  <a:schemeClr val="bg1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700"/>
              </a:p>
            </p:txBody>
          </p:sp>
          <p:sp>
            <p:nvSpPr>
              <p:cNvPr id="839" name="AutoShape 10" descr="50%"/>
              <p:cNvSpPr>
                <a:spLocks noChangeArrowheads="1"/>
              </p:cNvSpPr>
              <p:nvPr/>
            </p:nvSpPr>
            <p:spPr bwMode="auto">
              <a:xfrm>
                <a:off x="4040" y="1440"/>
                <a:ext cx="432" cy="384"/>
              </a:xfrm>
              <a:prstGeom prst="cube">
                <a:avLst>
                  <a:gd name="adj" fmla="val 61458"/>
                </a:avLst>
              </a:prstGeom>
              <a:pattFill prst="pct50">
                <a:fgClr>
                  <a:srgbClr val="CC6600"/>
                </a:fgClr>
                <a:bgClr>
                  <a:schemeClr val="bg1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700"/>
              </a:p>
            </p:txBody>
          </p:sp>
          <p:sp>
            <p:nvSpPr>
              <p:cNvPr id="840" name="AutoShape 11" descr="50%"/>
              <p:cNvSpPr>
                <a:spLocks noChangeArrowheads="1"/>
              </p:cNvSpPr>
              <p:nvPr/>
            </p:nvSpPr>
            <p:spPr bwMode="auto">
              <a:xfrm>
                <a:off x="4664" y="824"/>
                <a:ext cx="432" cy="384"/>
              </a:xfrm>
              <a:prstGeom prst="cube">
                <a:avLst>
                  <a:gd name="adj" fmla="val 61458"/>
                </a:avLst>
              </a:prstGeom>
              <a:pattFill prst="pct50">
                <a:fgClr>
                  <a:srgbClr val="CC6600"/>
                </a:fgClr>
                <a:bgClr>
                  <a:schemeClr val="bg1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700"/>
              </a:p>
            </p:txBody>
          </p:sp>
          <p:sp>
            <p:nvSpPr>
              <p:cNvPr id="841" name="AutoShape 12" descr="50%"/>
              <p:cNvSpPr>
                <a:spLocks noChangeArrowheads="1"/>
              </p:cNvSpPr>
              <p:nvPr/>
            </p:nvSpPr>
            <p:spPr bwMode="auto">
              <a:xfrm>
                <a:off x="944" y="816"/>
                <a:ext cx="4144" cy="1536"/>
              </a:xfrm>
              <a:prstGeom prst="parallelogram">
                <a:avLst>
                  <a:gd name="adj" fmla="val 99473"/>
                </a:avLst>
              </a:prstGeom>
              <a:pattFill prst="pct50">
                <a:fgClr>
                  <a:srgbClr val="CC6600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700"/>
              </a:p>
            </p:txBody>
          </p:sp>
        </p:grpSp>
        <p:sp>
          <p:nvSpPr>
            <p:cNvPr id="783" name="AutoShape 13"/>
            <p:cNvSpPr>
              <a:spLocks noChangeArrowheads="1"/>
            </p:cNvSpPr>
            <p:nvPr/>
          </p:nvSpPr>
          <p:spPr bwMode="auto">
            <a:xfrm>
              <a:off x="405" y="611"/>
              <a:ext cx="515" cy="422"/>
            </a:xfrm>
            <a:prstGeom prst="cube">
              <a:avLst>
                <a:gd name="adj" fmla="val 39454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700"/>
            </a:p>
          </p:txBody>
        </p:sp>
        <p:sp>
          <p:nvSpPr>
            <p:cNvPr id="784" name="AutoShape 14"/>
            <p:cNvSpPr>
              <a:spLocks noChangeArrowheads="1"/>
            </p:cNvSpPr>
            <p:nvPr/>
          </p:nvSpPr>
          <p:spPr bwMode="auto">
            <a:xfrm>
              <a:off x="201" y="781"/>
              <a:ext cx="514" cy="422"/>
            </a:xfrm>
            <a:prstGeom prst="cube">
              <a:avLst>
                <a:gd name="adj" fmla="val 39454"/>
              </a:avLst>
            </a:prstGeom>
            <a:solidFill>
              <a:srgbClr val="00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700"/>
            </a:p>
          </p:txBody>
        </p:sp>
        <p:sp>
          <p:nvSpPr>
            <p:cNvPr id="785" name="Line 15"/>
            <p:cNvSpPr>
              <a:spLocks noChangeShapeType="1"/>
            </p:cNvSpPr>
            <p:nvPr/>
          </p:nvSpPr>
          <p:spPr bwMode="auto">
            <a:xfrm flipH="1">
              <a:off x="359" y="791"/>
              <a:ext cx="198" cy="1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700"/>
            </a:p>
          </p:txBody>
        </p:sp>
        <p:sp>
          <p:nvSpPr>
            <p:cNvPr id="786" name="Line 16"/>
            <p:cNvSpPr>
              <a:spLocks noChangeShapeType="1"/>
            </p:cNvSpPr>
            <p:nvPr/>
          </p:nvSpPr>
          <p:spPr bwMode="auto">
            <a:xfrm flipH="1">
              <a:off x="557" y="616"/>
              <a:ext cx="198" cy="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700"/>
            </a:p>
          </p:txBody>
        </p:sp>
        <p:sp>
          <p:nvSpPr>
            <p:cNvPr id="787" name="AutoShape 17"/>
            <p:cNvSpPr>
              <a:spLocks noChangeArrowheads="1"/>
            </p:cNvSpPr>
            <p:nvPr/>
          </p:nvSpPr>
          <p:spPr bwMode="auto">
            <a:xfrm>
              <a:off x="715" y="616"/>
              <a:ext cx="514" cy="421"/>
            </a:xfrm>
            <a:prstGeom prst="cube">
              <a:avLst>
                <a:gd name="adj" fmla="val 39454"/>
              </a:avLst>
            </a:prstGeom>
            <a:solidFill>
              <a:srgbClr val="00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700"/>
            </a:p>
          </p:txBody>
        </p:sp>
        <p:sp>
          <p:nvSpPr>
            <p:cNvPr id="788" name="Line 18"/>
            <p:cNvSpPr>
              <a:spLocks noChangeShapeType="1"/>
            </p:cNvSpPr>
            <p:nvPr/>
          </p:nvSpPr>
          <p:spPr bwMode="auto">
            <a:xfrm flipH="1">
              <a:off x="854" y="626"/>
              <a:ext cx="197" cy="1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700"/>
            </a:p>
          </p:txBody>
        </p:sp>
        <p:sp>
          <p:nvSpPr>
            <p:cNvPr id="789" name="AutoShape 19"/>
            <p:cNvSpPr>
              <a:spLocks noChangeArrowheads="1"/>
            </p:cNvSpPr>
            <p:nvPr/>
          </p:nvSpPr>
          <p:spPr bwMode="auto">
            <a:xfrm>
              <a:off x="537" y="781"/>
              <a:ext cx="514" cy="422"/>
            </a:xfrm>
            <a:prstGeom prst="cube">
              <a:avLst>
                <a:gd name="adj" fmla="val 39454"/>
              </a:avLst>
            </a:prstGeom>
            <a:solidFill>
              <a:srgbClr val="00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700"/>
            </a:p>
          </p:txBody>
        </p:sp>
        <p:sp>
          <p:nvSpPr>
            <p:cNvPr id="790" name="Line 20"/>
            <p:cNvSpPr>
              <a:spLocks noChangeShapeType="1"/>
            </p:cNvSpPr>
            <p:nvPr/>
          </p:nvSpPr>
          <p:spPr bwMode="auto">
            <a:xfrm flipH="1">
              <a:off x="676" y="791"/>
              <a:ext cx="197" cy="1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700"/>
            </a:p>
          </p:txBody>
        </p:sp>
        <p:sp>
          <p:nvSpPr>
            <p:cNvPr id="791" name="AutoShape 21"/>
            <p:cNvSpPr>
              <a:spLocks noChangeArrowheads="1"/>
            </p:cNvSpPr>
            <p:nvPr/>
          </p:nvSpPr>
          <p:spPr bwMode="auto">
            <a:xfrm>
              <a:off x="201" y="528"/>
              <a:ext cx="514" cy="421"/>
            </a:xfrm>
            <a:prstGeom prst="cube">
              <a:avLst>
                <a:gd name="adj" fmla="val 39454"/>
              </a:avLst>
            </a:prstGeom>
            <a:solidFill>
              <a:srgbClr val="00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700"/>
            </a:p>
          </p:txBody>
        </p:sp>
        <p:sp>
          <p:nvSpPr>
            <p:cNvPr id="792" name="Line 22"/>
            <p:cNvSpPr>
              <a:spLocks noChangeShapeType="1"/>
            </p:cNvSpPr>
            <p:nvPr/>
          </p:nvSpPr>
          <p:spPr bwMode="auto">
            <a:xfrm flipH="1">
              <a:off x="359" y="538"/>
              <a:ext cx="198" cy="1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700"/>
            </a:p>
          </p:txBody>
        </p:sp>
        <p:sp>
          <p:nvSpPr>
            <p:cNvPr id="793" name="AutoShape 23"/>
            <p:cNvSpPr>
              <a:spLocks noChangeArrowheads="1"/>
            </p:cNvSpPr>
            <p:nvPr/>
          </p:nvSpPr>
          <p:spPr bwMode="auto">
            <a:xfrm>
              <a:off x="537" y="528"/>
              <a:ext cx="514" cy="421"/>
            </a:xfrm>
            <a:prstGeom prst="cube">
              <a:avLst>
                <a:gd name="adj" fmla="val 39454"/>
              </a:avLst>
            </a:prstGeom>
            <a:solidFill>
              <a:srgbClr val="00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700"/>
            </a:p>
          </p:txBody>
        </p:sp>
        <p:sp>
          <p:nvSpPr>
            <p:cNvPr id="794" name="Line 24"/>
            <p:cNvSpPr>
              <a:spLocks noChangeShapeType="1"/>
            </p:cNvSpPr>
            <p:nvPr/>
          </p:nvSpPr>
          <p:spPr bwMode="auto">
            <a:xfrm flipH="1">
              <a:off x="676" y="538"/>
              <a:ext cx="197" cy="1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700"/>
            </a:p>
          </p:txBody>
        </p:sp>
        <p:grpSp>
          <p:nvGrpSpPr>
            <p:cNvPr id="795" name="Group 25"/>
            <p:cNvGrpSpPr>
              <a:grpSpLocks/>
            </p:cNvGrpSpPr>
            <p:nvPr/>
          </p:nvGrpSpPr>
          <p:grpSpPr bwMode="auto">
            <a:xfrm>
              <a:off x="834" y="1072"/>
              <a:ext cx="198" cy="97"/>
              <a:chOff x="1248" y="816"/>
              <a:chExt cx="240" cy="132"/>
            </a:xfrm>
          </p:grpSpPr>
          <p:sp>
            <p:nvSpPr>
              <p:cNvPr id="828" name="AutoShape 26"/>
              <p:cNvSpPr>
                <a:spLocks noChangeArrowheads="1"/>
              </p:cNvSpPr>
              <p:nvPr/>
            </p:nvSpPr>
            <p:spPr bwMode="auto">
              <a:xfrm rot="-2202243">
                <a:off x="1248" y="816"/>
                <a:ext cx="240" cy="96"/>
              </a:xfrm>
              <a:prstGeom prst="parallelogram">
                <a:avLst>
                  <a:gd name="adj" fmla="val 62500"/>
                </a:avLst>
              </a:prstGeom>
              <a:solidFill>
                <a:srgbClr val="C0C0C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700"/>
              </a:p>
            </p:txBody>
          </p:sp>
          <p:grpSp>
            <p:nvGrpSpPr>
              <p:cNvPr id="829" name="Group 27"/>
              <p:cNvGrpSpPr>
                <a:grpSpLocks/>
              </p:cNvGrpSpPr>
              <p:nvPr/>
            </p:nvGrpSpPr>
            <p:grpSpPr bwMode="auto">
              <a:xfrm>
                <a:off x="1296" y="816"/>
                <a:ext cx="120" cy="132"/>
                <a:chOff x="1464" y="1164"/>
                <a:chExt cx="144" cy="108"/>
              </a:xfrm>
            </p:grpSpPr>
            <p:sp>
              <p:nvSpPr>
                <p:cNvPr id="830" name="Line 28"/>
                <p:cNvSpPr>
                  <a:spLocks noChangeShapeType="1"/>
                </p:cNvSpPr>
                <p:nvPr/>
              </p:nvSpPr>
              <p:spPr bwMode="auto">
                <a:xfrm>
                  <a:off x="1464" y="1224"/>
                  <a:ext cx="0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700"/>
                </a:p>
              </p:txBody>
            </p:sp>
            <p:sp>
              <p:nvSpPr>
                <p:cNvPr id="831" name="Line 29"/>
                <p:cNvSpPr>
                  <a:spLocks noChangeShapeType="1"/>
                </p:cNvSpPr>
                <p:nvPr/>
              </p:nvSpPr>
              <p:spPr bwMode="auto">
                <a:xfrm>
                  <a:off x="1500" y="1212"/>
                  <a:ext cx="0" cy="48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700"/>
                </a:p>
              </p:txBody>
            </p:sp>
            <p:sp>
              <p:nvSpPr>
                <p:cNvPr id="832" name="Line 30"/>
                <p:cNvSpPr>
                  <a:spLocks noChangeShapeType="1"/>
                </p:cNvSpPr>
                <p:nvPr/>
              </p:nvSpPr>
              <p:spPr bwMode="auto">
                <a:xfrm>
                  <a:off x="1536" y="1200"/>
                  <a:ext cx="0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700"/>
                </a:p>
              </p:txBody>
            </p:sp>
            <p:sp>
              <p:nvSpPr>
                <p:cNvPr id="833" name="Line 31"/>
                <p:cNvSpPr>
                  <a:spLocks noChangeShapeType="1"/>
                </p:cNvSpPr>
                <p:nvPr/>
              </p:nvSpPr>
              <p:spPr bwMode="auto">
                <a:xfrm>
                  <a:off x="1572" y="1182"/>
                  <a:ext cx="0" cy="48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700"/>
                </a:p>
              </p:txBody>
            </p:sp>
            <p:sp>
              <p:nvSpPr>
                <p:cNvPr id="834" name="Line 32"/>
                <p:cNvSpPr>
                  <a:spLocks noChangeShapeType="1"/>
                </p:cNvSpPr>
                <p:nvPr/>
              </p:nvSpPr>
              <p:spPr bwMode="auto">
                <a:xfrm>
                  <a:off x="1608" y="1164"/>
                  <a:ext cx="0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700"/>
                </a:p>
              </p:txBody>
            </p:sp>
          </p:grpSp>
        </p:grpSp>
        <p:grpSp>
          <p:nvGrpSpPr>
            <p:cNvPr id="796" name="Group 33"/>
            <p:cNvGrpSpPr>
              <a:grpSpLocks/>
            </p:cNvGrpSpPr>
            <p:nvPr/>
          </p:nvGrpSpPr>
          <p:grpSpPr bwMode="auto">
            <a:xfrm>
              <a:off x="748" y="967"/>
              <a:ext cx="79" cy="35"/>
              <a:chOff x="3120" y="3600"/>
              <a:chExt cx="96" cy="48"/>
            </a:xfrm>
          </p:grpSpPr>
          <p:sp>
            <p:nvSpPr>
              <p:cNvPr id="821" name="Rectangle 34"/>
              <p:cNvSpPr>
                <a:spLocks noChangeArrowheads="1"/>
              </p:cNvSpPr>
              <p:nvPr/>
            </p:nvSpPr>
            <p:spPr bwMode="auto">
              <a:xfrm>
                <a:off x="3120" y="3600"/>
                <a:ext cx="96" cy="4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700"/>
              </a:p>
            </p:txBody>
          </p:sp>
          <p:grpSp>
            <p:nvGrpSpPr>
              <p:cNvPr id="822" name="Group 35"/>
              <p:cNvGrpSpPr>
                <a:grpSpLocks/>
              </p:cNvGrpSpPr>
              <p:nvPr/>
            </p:nvGrpSpPr>
            <p:grpSpPr bwMode="auto">
              <a:xfrm>
                <a:off x="3129" y="3606"/>
                <a:ext cx="74" cy="33"/>
                <a:chOff x="3456" y="3648"/>
                <a:chExt cx="74" cy="33"/>
              </a:xfrm>
            </p:grpSpPr>
            <p:sp>
              <p:nvSpPr>
                <p:cNvPr id="823" name="Line 36"/>
                <p:cNvSpPr>
                  <a:spLocks noChangeShapeType="1"/>
                </p:cNvSpPr>
                <p:nvPr/>
              </p:nvSpPr>
              <p:spPr bwMode="auto">
                <a:xfrm>
                  <a:off x="3456" y="3648"/>
                  <a:ext cx="0" cy="3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700"/>
                </a:p>
              </p:txBody>
            </p:sp>
            <p:sp>
              <p:nvSpPr>
                <p:cNvPr id="824" name="Line 37"/>
                <p:cNvSpPr>
                  <a:spLocks noChangeShapeType="1"/>
                </p:cNvSpPr>
                <p:nvPr/>
              </p:nvSpPr>
              <p:spPr bwMode="auto">
                <a:xfrm>
                  <a:off x="3477" y="3648"/>
                  <a:ext cx="0" cy="3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700"/>
                </a:p>
              </p:txBody>
            </p:sp>
            <p:sp>
              <p:nvSpPr>
                <p:cNvPr id="825" name="Line 38"/>
                <p:cNvSpPr>
                  <a:spLocks noChangeShapeType="1"/>
                </p:cNvSpPr>
                <p:nvPr/>
              </p:nvSpPr>
              <p:spPr bwMode="auto">
                <a:xfrm>
                  <a:off x="3498" y="3648"/>
                  <a:ext cx="0" cy="3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700"/>
                </a:p>
              </p:txBody>
            </p:sp>
            <p:sp>
              <p:nvSpPr>
                <p:cNvPr id="826" name="Line 39"/>
                <p:cNvSpPr>
                  <a:spLocks noChangeShapeType="1"/>
                </p:cNvSpPr>
                <p:nvPr/>
              </p:nvSpPr>
              <p:spPr bwMode="auto">
                <a:xfrm>
                  <a:off x="3519" y="3648"/>
                  <a:ext cx="0" cy="3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700"/>
                </a:p>
              </p:txBody>
            </p:sp>
            <p:sp>
              <p:nvSpPr>
                <p:cNvPr id="827" name="Line 40"/>
                <p:cNvSpPr>
                  <a:spLocks noChangeShapeType="1"/>
                </p:cNvSpPr>
                <p:nvPr/>
              </p:nvSpPr>
              <p:spPr bwMode="auto">
                <a:xfrm>
                  <a:off x="3530" y="3648"/>
                  <a:ext cx="0" cy="3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700"/>
                </a:p>
              </p:txBody>
            </p:sp>
          </p:grpSp>
        </p:grpSp>
        <p:grpSp>
          <p:nvGrpSpPr>
            <p:cNvPr id="797" name="Group 41"/>
            <p:cNvGrpSpPr>
              <a:grpSpLocks/>
            </p:cNvGrpSpPr>
            <p:nvPr/>
          </p:nvGrpSpPr>
          <p:grpSpPr bwMode="auto">
            <a:xfrm>
              <a:off x="748" y="721"/>
              <a:ext cx="79" cy="35"/>
              <a:chOff x="3120" y="3600"/>
              <a:chExt cx="96" cy="48"/>
            </a:xfrm>
          </p:grpSpPr>
          <p:sp>
            <p:nvSpPr>
              <p:cNvPr id="814" name="Rectangle 42"/>
              <p:cNvSpPr>
                <a:spLocks noChangeArrowheads="1"/>
              </p:cNvSpPr>
              <p:nvPr/>
            </p:nvSpPr>
            <p:spPr bwMode="auto">
              <a:xfrm>
                <a:off x="3120" y="3600"/>
                <a:ext cx="96" cy="4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700"/>
              </a:p>
            </p:txBody>
          </p:sp>
          <p:grpSp>
            <p:nvGrpSpPr>
              <p:cNvPr id="815" name="Group 43"/>
              <p:cNvGrpSpPr>
                <a:grpSpLocks/>
              </p:cNvGrpSpPr>
              <p:nvPr/>
            </p:nvGrpSpPr>
            <p:grpSpPr bwMode="auto">
              <a:xfrm>
                <a:off x="3129" y="3606"/>
                <a:ext cx="74" cy="33"/>
                <a:chOff x="3456" y="3648"/>
                <a:chExt cx="74" cy="33"/>
              </a:xfrm>
            </p:grpSpPr>
            <p:sp>
              <p:nvSpPr>
                <p:cNvPr id="816" name="Line 44"/>
                <p:cNvSpPr>
                  <a:spLocks noChangeShapeType="1"/>
                </p:cNvSpPr>
                <p:nvPr/>
              </p:nvSpPr>
              <p:spPr bwMode="auto">
                <a:xfrm>
                  <a:off x="3456" y="3648"/>
                  <a:ext cx="0" cy="3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700"/>
                </a:p>
              </p:txBody>
            </p:sp>
            <p:sp>
              <p:nvSpPr>
                <p:cNvPr id="817" name="Line 45"/>
                <p:cNvSpPr>
                  <a:spLocks noChangeShapeType="1"/>
                </p:cNvSpPr>
                <p:nvPr/>
              </p:nvSpPr>
              <p:spPr bwMode="auto">
                <a:xfrm>
                  <a:off x="3477" y="3648"/>
                  <a:ext cx="0" cy="3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700"/>
                </a:p>
              </p:txBody>
            </p:sp>
            <p:sp>
              <p:nvSpPr>
                <p:cNvPr id="818" name="Line 46"/>
                <p:cNvSpPr>
                  <a:spLocks noChangeShapeType="1"/>
                </p:cNvSpPr>
                <p:nvPr/>
              </p:nvSpPr>
              <p:spPr bwMode="auto">
                <a:xfrm>
                  <a:off x="3498" y="3648"/>
                  <a:ext cx="0" cy="3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700"/>
                </a:p>
              </p:txBody>
            </p:sp>
            <p:sp>
              <p:nvSpPr>
                <p:cNvPr id="819" name="Line 47"/>
                <p:cNvSpPr>
                  <a:spLocks noChangeShapeType="1"/>
                </p:cNvSpPr>
                <p:nvPr/>
              </p:nvSpPr>
              <p:spPr bwMode="auto">
                <a:xfrm>
                  <a:off x="3519" y="3648"/>
                  <a:ext cx="0" cy="3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700"/>
                </a:p>
              </p:txBody>
            </p:sp>
            <p:sp>
              <p:nvSpPr>
                <p:cNvPr id="820" name="Line 48"/>
                <p:cNvSpPr>
                  <a:spLocks noChangeShapeType="1"/>
                </p:cNvSpPr>
                <p:nvPr/>
              </p:nvSpPr>
              <p:spPr bwMode="auto">
                <a:xfrm>
                  <a:off x="3530" y="3648"/>
                  <a:ext cx="0" cy="3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700"/>
                </a:p>
              </p:txBody>
            </p:sp>
          </p:grpSp>
        </p:grpSp>
        <p:grpSp>
          <p:nvGrpSpPr>
            <p:cNvPr id="798" name="Group 49"/>
            <p:cNvGrpSpPr>
              <a:grpSpLocks/>
            </p:cNvGrpSpPr>
            <p:nvPr/>
          </p:nvGrpSpPr>
          <p:grpSpPr bwMode="auto">
            <a:xfrm>
              <a:off x="399" y="967"/>
              <a:ext cx="79" cy="35"/>
              <a:chOff x="3120" y="3600"/>
              <a:chExt cx="96" cy="48"/>
            </a:xfrm>
          </p:grpSpPr>
          <p:sp>
            <p:nvSpPr>
              <p:cNvPr id="807" name="Rectangle 50"/>
              <p:cNvSpPr>
                <a:spLocks noChangeArrowheads="1"/>
              </p:cNvSpPr>
              <p:nvPr/>
            </p:nvSpPr>
            <p:spPr bwMode="auto">
              <a:xfrm>
                <a:off x="3120" y="3600"/>
                <a:ext cx="96" cy="4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700"/>
              </a:p>
            </p:txBody>
          </p:sp>
          <p:grpSp>
            <p:nvGrpSpPr>
              <p:cNvPr id="808" name="Group 51"/>
              <p:cNvGrpSpPr>
                <a:grpSpLocks/>
              </p:cNvGrpSpPr>
              <p:nvPr/>
            </p:nvGrpSpPr>
            <p:grpSpPr bwMode="auto">
              <a:xfrm>
                <a:off x="3129" y="3606"/>
                <a:ext cx="74" cy="33"/>
                <a:chOff x="3456" y="3648"/>
                <a:chExt cx="74" cy="33"/>
              </a:xfrm>
            </p:grpSpPr>
            <p:sp>
              <p:nvSpPr>
                <p:cNvPr id="809" name="Line 52"/>
                <p:cNvSpPr>
                  <a:spLocks noChangeShapeType="1"/>
                </p:cNvSpPr>
                <p:nvPr/>
              </p:nvSpPr>
              <p:spPr bwMode="auto">
                <a:xfrm>
                  <a:off x="3456" y="3648"/>
                  <a:ext cx="0" cy="3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700"/>
                </a:p>
              </p:txBody>
            </p:sp>
            <p:sp>
              <p:nvSpPr>
                <p:cNvPr id="810" name="Line 53"/>
                <p:cNvSpPr>
                  <a:spLocks noChangeShapeType="1"/>
                </p:cNvSpPr>
                <p:nvPr/>
              </p:nvSpPr>
              <p:spPr bwMode="auto">
                <a:xfrm>
                  <a:off x="3477" y="3648"/>
                  <a:ext cx="0" cy="3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700"/>
                </a:p>
              </p:txBody>
            </p:sp>
            <p:sp>
              <p:nvSpPr>
                <p:cNvPr id="811" name="Line 54"/>
                <p:cNvSpPr>
                  <a:spLocks noChangeShapeType="1"/>
                </p:cNvSpPr>
                <p:nvPr/>
              </p:nvSpPr>
              <p:spPr bwMode="auto">
                <a:xfrm>
                  <a:off x="3498" y="3648"/>
                  <a:ext cx="0" cy="3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700"/>
                </a:p>
              </p:txBody>
            </p:sp>
            <p:sp>
              <p:nvSpPr>
                <p:cNvPr id="812" name="Line 55"/>
                <p:cNvSpPr>
                  <a:spLocks noChangeShapeType="1"/>
                </p:cNvSpPr>
                <p:nvPr/>
              </p:nvSpPr>
              <p:spPr bwMode="auto">
                <a:xfrm>
                  <a:off x="3519" y="3648"/>
                  <a:ext cx="0" cy="3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700"/>
                </a:p>
              </p:txBody>
            </p:sp>
            <p:sp>
              <p:nvSpPr>
                <p:cNvPr id="813" name="Line 56"/>
                <p:cNvSpPr>
                  <a:spLocks noChangeShapeType="1"/>
                </p:cNvSpPr>
                <p:nvPr/>
              </p:nvSpPr>
              <p:spPr bwMode="auto">
                <a:xfrm>
                  <a:off x="3530" y="3648"/>
                  <a:ext cx="0" cy="3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700"/>
                </a:p>
              </p:txBody>
            </p:sp>
          </p:grpSp>
        </p:grpSp>
        <p:grpSp>
          <p:nvGrpSpPr>
            <p:cNvPr id="799" name="Group 57"/>
            <p:cNvGrpSpPr>
              <a:grpSpLocks/>
            </p:cNvGrpSpPr>
            <p:nvPr/>
          </p:nvGrpSpPr>
          <p:grpSpPr bwMode="auto">
            <a:xfrm>
              <a:off x="399" y="721"/>
              <a:ext cx="79" cy="35"/>
              <a:chOff x="3120" y="3600"/>
              <a:chExt cx="96" cy="48"/>
            </a:xfrm>
          </p:grpSpPr>
          <p:sp>
            <p:nvSpPr>
              <p:cNvPr id="800" name="Rectangle 58"/>
              <p:cNvSpPr>
                <a:spLocks noChangeArrowheads="1"/>
              </p:cNvSpPr>
              <p:nvPr/>
            </p:nvSpPr>
            <p:spPr bwMode="auto">
              <a:xfrm>
                <a:off x="3120" y="3600"/>
                <a:ext cx="96" cy="4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700"/>
              </a:p>
            </p:txBody>
          </p:sp>
          <p:grpSp>
            <p:nvGrpSpPr>
              <p:cNvPr id="801" name="Group 59"/>
              <p:cNvGrpSpPr>
                <a:grpSpLocks/>
              </p:cNvGrpSpPr>
              <p:nvPr/>
            </p:nvGrpSpPr>
            <p:grpSpPr bwMode="auto">
              <a:xfrm>
                <a:off x="3129" y="3606"/>
                <a:ext cx="74" cy="33"/>
                <a:chOff x="3456" y="3648"/>
                <a:chExt cx="74" cy="33"/>
              </a:xfrm>
            </p:grpSpPr>
            <p:sp>
              <p:nvSpPr>
                <p:cNvPr id="802" name="Line 60"/>
                <p:cNvSpPr>
                  <a:spLocks noChangeShapeType="1"/>
                </p:cNvSpPr>
                <p:nvPr/>
              </p:nvSpPr>
              <p:spPr bwMode="auto">
                <a:xfrm>
                  <a:off x="3456" y="3648"/>
                  <a:ext cx="0" cy="3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700"/>
                </a:p>
              </p:txBody>
            </p:sp>
            <p:sp>
              <p:nvSpPr>
                <p:cNvPr id="803" name="Line 61"/>
                <p:cNvSpPr>
                  <a:spLocks noChangeShapeType="1"/>
                </p:cNvSpPr>
                <p:nvPr/>
              </p:nvSpPr>
              <p:spPr bwMode="auto">
                <a:xfrm>
                  <a:off x="3477" y="3648"/>
                  <a:ext cx="0" cy="3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700"/>
                </a:p>
              </p:txBody>
            </p:sp>
            <p:sp>
              <p:nvSpPr>
                <p:cNvPr id="804" name="Line 62"/>
                <p:cNvSpPr>
                  <a:spLocks noChangeShapeType="1"/>
                </p:cNvSpPr>
                <p:nvPr/>
              </p:nvSpPr>
              <p:spPr bwMode="auto">
                <a:xfrm>
                  <a:off x="3498" y="3648"/>
                  <a:ext cx="0" cy="3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700"/>
                </a:p>
              </p:txBody>
            </p:sp>
            <p:sp>
              <p:nvSpPr>
                <p:cNvPr id="805" name="Line 63"/>
                <p:cNvSpPr>
                  <a:spLocks noChangeShapeType="1"/>
                </p:cNvSpPr>
                <p:nvPr/>
              </p:nvSpPr>
              <p:spPr bwMode="auto">
                <a:xfrm>
                  <a:off x="3519" y="3648"/>
                  <a:ext cx="0" cy="3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700"/>
                </a:p>
              </p:txBody>
            </p:sp>
            <p:sp>
              <p:nvSpPr>
                <p:cNvPr id="806" name="Line 64"/>
                <p:cNvSpPr>
                  <a:spLocks noChangeShapeType="1"/>
                </p:cNvSpPr>
                <p:nvPr/>
              </p:nvSpPr>
              <p:spPr bwMode="auto">
                <a:xfrm>
                  <a:off x="3530" y="3648"/>
                  <a:ext cx="0" cy="3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700"/>
                </a:p>
              </p:txBody>
            </p:sp>
          </p:grpSp>
        </p:grpSp>
      </p:grpSp>
      <p:pic>
        <p:nvPicPr>
          <p:cNvPr id="842" name="Picture 7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85532" y="4197481"/>
            <a:ext cx="285076" cy="3591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46" name="Rectangle 845"/>
          <p:cNvSpPr/>
          <p:nvPr/>
        </p:nvSpPr>
        <p:spPr>
          <a:xfrm>
            <a:off x="7039289" y="4256682"/>
            <a:ext cx="508421" cy="21669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Packing 2</a:t>
            </a:r>
            <a:endParaRPr lang="en-US" sz="7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7" name="Rectangle 846"/>
          <p:cNvSpPr/>
          <p:nvPr/>
        </p:nvSpPr>
        <p:spPr>
          <a:xfrm>
            <a:off x="7602639" y="4248369"/>
            <a:ext cx="526741" cy="216691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Packing 3</a:t>
            </a:r>
            <a:endParaRPr lang="en-US" sz="7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60" name="Rectangle 859"/>
          <p:cNvSpPr/>
          <p:nvPr/>
        </p:nvSpPr>
        <p:spPr>
          <a:xfrm>
            <a:off x="7848946" y="4042489"/>
            <a:ext cx="917621" cy="183626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Weight check</a:t>
            </a:r>
            <a:endParaRPr lang="en-US" sz="7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66" name="Picture 2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42927" y="4498348"/>
            <a:ext cx="180164" cy="85271"/>
          </a:xfrm>
          <a:prstGeom prst="rect">
            <a:avLst/>
          </a:prstGeom>
          <a:solidFill>
            <a:srgbClr val="66FFFF"/>
          </a:solidFill>
          <a:ln>
            <a:noFill/>
          </a:ln>
          <a:effectLst/>
        </p:spPr>
      </p:pic>
      <p:pic>
        <p:nvPicPr>
          <p:cNvPr id="867" name="Picture 2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03417" y="4498348"/>
            <a:ext cx="180164" cy="8527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</p:pic>
      <p:pic>
        <p:nvPicPr>
          <p:cNvPr id="868" name="Picture 2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03648" y="4491252"/>
            <a:ext cx="180164" cy="85271"/>
          </a:xfrm>
          <a:prstGeom prst="rect">
            <a:avLst/>
          </a:prstGeom>
          <a:solidFill>
            <a:srgbClr val="66FFFF"/>
          </a:solidFill>
          <a:ln>
            <a:noFill/>
          </a:ln>
          <a:effectLst/>
        </p:spPr>
      </p:pic>
      <p:sp>
        <p:nvSpPr>
          <p:cNvPr id="869" name="TextBox 868">
            <a:extLst>
              <a:ext uri="{FF2B5EF4-FFF2-40B4-BE49-F238E27FC236}">
                <a16:creationId xmlns:a16="http://schemas.microsoft.com/office/drawing/2014/main" id="{D7DD2E82-DA71-4003-99F0-CB88DF4E1CAC}"/>
              </a:ext>
            </a:extLst>
          </p:cNvPr>
          <p:cNvSpPr txBox="1"/>
          <p:nvPr/>
        </p:nvSpPr>
        <p:spPr>
          <a:xfrm>
            <a:off x="2416374" y="4553357"/>
            <a:ext cx="68479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smtClean="0">
                <a:latin typeface="Arial" panose="020B0604020202020204" pitchFamily="34" charset="0"/>
                <a:cs typeface="Arial" panose="020B0604020202020204" pitchFamily="34" charset="0"/>
              </a:rPr>
              <a:t>PCB No</a:t>
            </a:r>
            <a:endParaRPr lang="en-US" sz="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0" name="Rectangle 879"/>
          <p:cNvSpPr/>
          <p:nvPr/>
        </p:nvSpPr>
        <p:spPr>
          <a:xfrm>
            <a:off x="4749296" y="4220000"/>
            <a:ext cx="414627" cy="20539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</a:t>
            </a:r>
            <a:endParaRPr lang="en-US" sz="7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81" name="Picture 2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872014" y="4464678"/>
            <a:ext cx="180164" cy="105938"/>
          </a:xfrm>
          <a:prstGeom prst="rect">
            <a:avLst/>
          </a:prstGeom>
          <a:solidFill>
            <a:srgbClr val="66FFFF"/>
          </a:solidFill>
          <a:ln>
            <a:noFill/>
          </a:ln>
          <a:effectLst/>
        </p:spPr>
      </p:pic>
      <p:sp>
        <p:nvSpPr>
          <p:cNvPr id="882" name="Rectangle 881"/>
          <p:cNvSpPr/>
          <p:nvPr/>
        </p:nvSpPr>
        <p:spPr>
          <a:xfrm>
            <a:off x="5246097" y="4220000"/>
            <a:ext cx="414627" cy="20539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 1</a:t>
            </a:r>
            <a:endParaRPr lang="en-US" sz="7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83" name="Picture 2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71091" y="4465678"/>
            <a:ext cx="180164" cy="1059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</p:pic>
      <p:sp>
        <p:nvSpPr>
          <p:cNvPr id="884" name="Rectangle 883"/>
          <p:cNvSpPr/>
          <p:nvPr/>
        </p:nvSpPr>
        <p:spPr>
          <a:xfrm>
            <a:off x="5696432" y="4233897"/>
            <a:ext cx="540325" cy="20539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Shipping setup</a:t>
            </a:r>
            <a:endParaRPr lang="en-US" sz="7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85" name="Picture 2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870664" y="4463106"/>
            <a:ext cx="180164" cy="1059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</p:pic>
      <p:sp>
        <p:nvSpPr>
          <p:cNvPr id="893" name="Rectangle 892"/>
          <p:cNvSpPr/>
          <p:nvPr/>
        </p:nvSpPr>
        <p:spPr>
          <a:xfrm>
            <a:off x="5693031" y="4218383"/>
            <a:ext cx="563160" cy="461006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/>
          </a:p>
        </p:txBody>
      </p:sp>
      <p:cxnSp>
        <p:nvCxnSpPr>
          <p:cNvPr id="926" name="Straight Arrow Connector 925"/>
          <p:cNvCxnSpPr>
            <a:cxnSpLocks/>
          </p:cNvCxnSpPr>
          <p:nvPr/>
        </p:nvCxnSpPr>
        <p:spPr>
          <a:xfrm>
            <a:off x="373526" y="4711506"/>
            <a:ext cx="875" cy="211017"/>
          </a:xfrm>
          <a:prstGeom prst="straightConnector1">
            <a:avLst/>
          </a:prstGeom>
          <a:ln w="22225"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8" name="Straight Arrow Connector 927"/>
          <p:cNvCxnSpPr>
            <a:cxnSpLocks/>
            <a:stCxn id="761" idx="2"/>
          </p:cNvCxnSpPr>
          <p:nvPr/>
        </p:nvCxnSpPr>
        <p:spPr>
          <a:xfrm>
            <a:off x="1667849" y="4695535"/>
            <a:ext cx="0" cy="191371"/>
          </a:xfrm>
          <a:prstGeom prst="straightConnector1">
            <a:avLst/>
          </a:prstGeom>
          <a:ln w="22225"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0" name="Straight Connector 929"/>
          <p:cNvCxnSpPr/>
          <p:nvPr/>
        </p:nvCxnSpPr>
        <p:spPr>
          <a:xfrm>
            <a:off x="413785" y="4857532"/>
            <a:ext cx="7908044" cy="10189"/>
          </a:xfrm>
          <a:prstGeom prst="line">
            <a:avLst/>
          </a:prstGeom>
          <a:ln w="28575">
            <a:solidFill>
              <a:srgbClr val="7030A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1" name="Straight Arrow Connector 930"/>
          <p:cNvCxnSpPr>
            <a:cxnSpLocks/>
          </p:cNvCxnSpPr>
          <p:nvPr/>
        </p:nvCxnSpPr>
        <p:spPr>
          <a:xfrm flipV="1">
            <a:off x="8326045" y="4558680"/>
            <a:ext cx="0" cy="328226"/>
          </a:xfrm>
          <a:prstGeom prst="straightConnector1">
            <a:avLst/>
          </a:prstGeom>
          <a:ln w="22225"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8" name="Straight Arrow Connector 937"/>
          <p:cNvCxnSpPr>
            <a:cxnSpLocks/>
          </p:cNvCxnSpPr>
          <p:nvPr/>
        </p:nvCxnSpPr>
        <p:spPr>
          <a:xfrm flipH="1">
            <a:off x="2780309" y="4727772"/>
            <a:ext cx="1" cy="191371"/>
          </a:xfrm>
          <a:prstGeom prst="straightConnector1">
            <a:avLst/>
          </a:prstGeom>
          <a:ln w="22225"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0" name="Straight Arrow Connector 939"/>
          <p:cNvCxnSpPr>
            <a:cxnSpLocks/>
          </p:cNvCxnSpPr>
          <p:nvPr/>
        </p:nvCxnSpPr>
        <p:spPr>
          <a:xfrm flipH="1">
            <a:off x="4962957" y="4687222"/>
            <a:ext cx="1" cy="191371"/>
          </a:xfrm>
          <a:prstGeom prst="straightConnector1">
            <a:avLst/>
          </a:prstGeom>
          <a:ln w="22225"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1" name="Straight Arrow Connector 940"/>
          <p:cNvCxnSpPr>
            <a:cxnSpLocks/>
          </p:cNvCxnSpPr>
          <p:nvPr/>
        </p:nvCxnSpPr>
        <p:spPr>
          <a:xfrm>
            <a:off x="4962957" y="4886906"/>
            <a:ext cx="0" cy="242609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2" name="Straight Arrow Connector 941"/>
          <p:cNvCxnSpPr>
            <a:cxnSpLocks/>
          </p:cNvCxnSpPr>
          <p:nvPr/>
        </p:nvCxnSpPr>
        <p:spPr>
          <a:xfrm flipH="1">
            <a:off x="5972193" y="4697337"/>
            <a:ext cx="1" cy="191371"/>
          </a:xfrm>
          <a:prstGeom prst="straightConnector1">
            <a:avLst/>
          </a:prstGeom>
          <a:ln w="22225"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3" name="Straight Arrow Connector 942"/>
          <p:cNvCxnSpPr>
            <a:cxnSpLocks/>
          </p:cNvCxnSpPr>
          <p:nvPr/>
        </p:nvCxnSpPr>
        <p:spPr>
          <a:xfrm>
            <a:off x="5972193" y="4897021"/>
            <a:ext cx="0" cy="242609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4" name="Straight Arrow Connector 943"/>
          <p:cNvCxnSpPr>
            <a:cxnSpLocks/>
          </p:cNvCxnSpPr>
          <p:nvPr/>
        </p:nvCxnSpPr>
        <p:spPr>
          <a:xfrm flipH="1">
            <a:off x="6726446" y="4672252"/>
            <a:ext cx="1" cy="191371"/>
          </a:xfrm>
          <a:prstGeom prst="straightConnector1">
            <a:avLst/>
          </a:prstGeom>
          <a:ln w="22225"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45" name="Group 944"/>
          <p:cNvGrpSpPr/>
          <p:nvPr/>
        </p:nvGrpSpPr>
        <p:grpSpPr>
          <a:xfrm>
            <a:off x="6744382" y="4878593"/>
            <a:ext cx="420706" cy="199620"/>
            <a:chOff x="5498984" y="4906849"/>
            <a:chExt cx="287931" cy="557354"/>
          </a:xfrm>
        </p:grpSpPr>
        <p:grpSp>
          <p:nvGrpSpPr>
            <p:cNvPr id="946" name="Group 945"/>
            <p:cNvGrpSpPr/>
            <p:nvPr/>
          </p:nvGrpSpPr>
          <p:grpSpPr>
            <a:xfrm flipH="1">
              <a:off x="5498984" y="5104267"/>
              <a:ext cx="287931" cy="359936"/>
              <a:chOff x="4580308" y="2649161"/>
              <a:chExt cx="262099" cy="1453938"/>
            </a:xfrm>
          </p:grpSpPr>
          <p:cxnSp>
            <p:nvCxnSpPr>
              <p:cNvPr id="948" name="Straight Arrow Connector 947"/>
              <p:cNvCxnSpPr>
                <a:cxnSpLocks/>
              </p:cNvCxnSpPr>
              <p:nvPr/>
            </p:nvCxnSpPr>
            <p:spPr>
              <a:xfrm>
                <a:off x="4580308" y="2649161"/>
                <a:ext cx="0" cy="1453938"/>
              </a:xfrm>
              <a:prstGeom prst="straightConnector1">
                <a:avLst/>
              </a:prstGeom>
              <a:ln>
                <a:solidFill>
                  <a:srgbClr val="0000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9" name="Straight Connector 948"/>
              <p:cNvCxnSpPr/>
              <p:nvPr/>
            </p:nvCxnSpPr>
            <p:spPr>
              <a:xfrm flipV="1">
                <a:off x="4581299" y="2657103"/>
                <a:ext cx="261108" cy="96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47" name="Straight Connector 946"/>
            <p:cNvCxnSpPr/>
            <p:nvPr/>
          </p:nvCxnSpPr>
          <p:spPr>
            <a:xfrm>
              <a:off x="5501539" y="4906849"/>
              <a:ext cx="0" cy="196213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50" name="Straight Arrow Connector 949"/>
          <p:cNvCxnSpPr>
            <a:cxnSpLocks/>
          </p:cNvCxnSpPr>
          <p:nvPr/>
        </p:nvCxnSpPr>
        <p:spPr>
          <a:xfrm flipH="1">
            <a:off x="7908286" y="4679329"/>
            <a:ext cx="1" cy="191371"/>
          </a:xfrm>
          <a:prstGeom prst="straightConnector1">
            <a:avLst/>
          </a:prstGeom>
          <a:ln w="22225"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51" name="Group 950"/>
          <p:cNvGrpSpPr/>
          <p:nvPr/>
        </p:nvGrpSpPr>
        <p:grpSpPr>
          <a:xfrm>
            <a:off x="7908285" y="4885669"/>
            <a:ext cx="475267" cy="256733"/>
            <a:chOff x="5498984" y="4906849"/>
            <a:chExt cx="287931" cy="557354"/>
          </a:xfrm>
        </p:grpSpPr>
        <p:grpSp>
          <p:nvGrpSpPr>
            <p:cNvPr id="952" name="Group 951"/>
            <p:cNvGrpSpPr/>
            <p:nvPr/>
          </p:nvGrpSpPr>
          <p:grpSpPr>
            <a:xfrm flipH="1">
              <a:off x="5498984" y="5104267"/>
              <a:ext cx="287931" cy="359936"/>
              <a:chOff x="4580308" y="2649161"/>
              <a:chExt cx="262099" cy="1453938"/>
            </a:xfrm>
          </p:grpSpPr>
          <p:cxnSp>
            <p:nvCxnSpPr>
              <p:cNvPr id="954" name="Straight Arrow Connector 953"/>
              <p:cNvCxnSpPr>
                <a:cxnSpLocks/>
              </p:cNvCxnSpPr>
              <p:nvPr/>
            </p:nvCxnSpPr>
            <p:spPr>
              <a:xfrm>
                <a:off x="4580308" y="2649161"/>
                <a:ext cx="0" cy="1453938"/>
              </a:xfrm>
              <a:prstGeom prst="straightConnector1">
                <a:avLst/>
              </a:prstGeom>
              <a:ln>
                <a:solidFill>
                  <a:srgbClr val="0000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5" name="Straight Connector 954"/>
              <p:cNvCxnSpPr/>
              <p:nvPr/>
            </p:nvCxnSpPr>
            <p:spPr>
              <a:xfrm flipV="1">
                <a:off x="4581299" y="2657103"/>
                <a:ext cx="261108" cy="96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53" name="Straight Connector 952"/>
            <p:cNvCxnSpPr/>
            <p:nvPr/>
          </p:nvCxnSpPr>
          <p:spPr>
            <a:xfrm>
              <a:off x="5501539" y="4906849"/>
              <a:ext cx="0" cy="196213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9" name="Group 238"/>
          <p:cNvGrpSpPr/>
          <p:nvPr/>
        </p:nvGrpSpPr>
        <p:grpSpPr>
          <a:xfrm>
            <a:off x="840742" y="5135758"/>
            <a:ext cx="867730" cy="1167785"/>
            <a:chOff x="4069" y="2480837"/>
            <a:chExt cx="1428780" cy="1017711"/>
          </a:xfrm>
        </p:grpSpPr>
        <p:sp>
          <p:nvSpPr>
            <p:cNvPr id="240" name="Rectangle 239"/>
            <p:cNvSpPr/>
            <p:nvPr/>
          </p:nvSpPr>
          <p:spPr>
            <a:xfrm>
              <a:off x="11232" y="2480837"/>
              <a:ext cx="1377417" cy="1017711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241" name="Rectangle 240"/>
            <p:cNvSpPr/>
            <p:nvPr/>
          </p:nvSpPr>
          <p:spPr>
            <a:xfrm>
              <a:off x="30905" y="2496356"/>
              <a:ext cx="1349434" cy="163997"/>
            </a:xfrm>
            <a:prstGeom prst="rect">
              <a:avLst/>
            </a:prstGeom>
            <a:solidFill>
              <a:srgbClr val="0000FF"/>
            </a:solidFill>
            <a:ln w="3175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GB" sz="1000" b="1" smtClean="0">
                  <a:solidFill>
                    <a:schemeClr val="bg1"/>
                  </a:solidFill>
                </a:rPr>
                <a:t>DIP Check</a:t>
              </a:r>
              <a:endParaRPr lang="en-GB" sz="1000" b="1" dirty="0">
                <a:solidFill>
                  <a:schemeClr val="bg1"/>
                </a:solidFill>
              </a:endParaRPr>
            </a:p>
          </p:txBody>
        </p:sp>
        <p:sp>
          <p:nvSpPr>
            <p:cNvPr id="242" name="Rectangle 241">
              <a:extLst>
                <a:ext uri="{FF2B5EF4-FFF2-40B4-BE49-F238E27FC236}">
                  <a16:creationId xmlns:a16="http://schemas.microsoft.com/office/drawing/2014/main" id="{4087E94B-7F70-40B4-93F8-B022C257647A}"/>
                </a:ext>
              </a:extLst>
            </p:cNvPr>
            <p:cNvSpPr/>
            <p:nvPr/>
          </p:nvSpPr>
          <p:spPr>
            <a:xfrm>
              <a:off x="4069" y="2622261"/>
              <a:ext cx="1428780" cy="60770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800" b="1" smtClean="0">
                  <a:solidFill>
                    <a:prstClr val="black"/>
                  </a:solidFill>
                </a:rPr>
                <a:t>Make </a:t>
              </a:r>
              <a:r>
                <a:rPr lang="en-US" sz="800" b="1" dirty="0">
                  <a:solidFill>
                    <a:prstClr val="black"/>
                  </a:solidFill>
                </a:rPr>
                <a:t>Log file </a:t>
              </a:r>
              <a:r>
                <a:rPr lang="en-US" sz="800" b="1">
                  <a:solidFill>
                    <a:prstClr val="black"/>
                  </a:solidFill>
                </a:rPr>
                <a:t>by </a:t>
              </a:r>
              <a:r>
                <a:rPr lang="en-US" sz="800" b="1" smtClean="0">
                  <a:solidFill>
                    <a:prstClr val="black"/>
                  </a:solidFill>
                </a:rPr>
                <a:t>scan:</a:t>
              </a:r>
            </a:p>
            <a:p>
              <a:r>
                <a:rPr lang="en-GB" sz="800" smtClean="0">
                  <a:solidFill>
                    <a:prstClr val="black"/>
                  </a:solidFill>
                </a:rPr>
                <a:t>Scan Code PCB</a:t>
              </a:r>
            </a:p>
          </p:txBody>
        </p:sp>
      </p:grpSp>
      <p:sp>
        <p:nvSpPr>
          <p:cNvPr id="243" name="Rectangle 242"/>
          <p:cNvSpPr/>
          <p:nvPr/>
        </p:nvSpPr>
        <p:spPr>
          <a:xfrm>
            <a:off x="856689" y="4113763"/>
            <a:ext cx="400211" cy="57346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Speech Bubble: Rectangle 11">
            <a:extLst>
              <a:ext uri="{FF2B5EF4-FFF2-40B4-BE49-F238E27FC236}">
                <a16:creationId xmlns:a16="http://schemas.microsoft.com/office/drawing/2014/main" id="{CC969F24-D4DE-4244-A77E-755689B451E9}"/>
              </a:ext>
            </a:extLst>
          </p:cNvPr>
          <p:cNvSpPr/>
          <p:nvPr/>
        </p:nvSpPr>
        <p:spPr>
          <a:xfrm>
            <a:off x="856626" y="3939933"/>
            <a:ext cx="400274" cy="135123"/>
          </a:xfrm>
          <a:prstGeom prst="wedgeRectCallout">
            <a:avLst>
              <a:gd name="adj1" fmla="val -14293"/>
              <a:gd name="adj2" fmla="val -48698"/>
            </a:avLst>
          </a:prstGeom>
          <a:solidFill>
            <a:schemeClr val="bg1"/>
          </a:soli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DIP</a:t>
            </a:r>
            <a:endParaRPr lang="en-US" sz="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5" name="Rectangle 244"/>
          <p:cNvSpPr/>
          <p:nvPr/>
        </p:nvSpPr>
        <p:spPr>
          <a:xfrm>
            <a:off x="864415" y="4189249"/>
            <a:ext cx="376873" cy="20888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Scan</a:t>
            </a:r>
            <a:endParaRPr lang="en-US" sz="6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46" name="Picture 2"/>
          <p:cNvPicPr>
            <a:picLocks noChangeAspect="1" noChangeArrowheads="1"/>
          </p:cNvPicPr>
          <p:nvPr/>
        </p:nvPicPr>
        <p:blipFill>
          <a:blip r:embed="rId2" cstate="email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76771" y="4443871"/>
            <a:ext cx="180164" cy="94624"/>
          </a:xfrm>
          <a:prstGeom prst="rect">
            <a:avLst/>
          </a:prstGeom>
          <a:solidFill>
            <a:srgbClr val="66FFFF"/>
          </a:solidFill>
          <a:ln>
            <a:noFill/>
          </a:ln>
          <a:effectLst/>
        </p:spPr>
      </p:pic>
      <p:cxnSp>
        <p:nvCxnSpPr>
          <p:cNvPr id="247" name="Straight Arrow Connector 246"/>
          <p:cNvCxnSpPr>
            <a:cxnSpLocks/>
            <a:stCxn id="243" idx="2"/>
          </p:cNvCxnSpPr>
          <p:nvPr/>
        </p:nvCxnSpPr>
        <p:spPr>
          <a:xfrm flipH="1">
            <a:off x="1043462" y="4687223"/>
            <a:ext cx="13333" cy="191280"/>
          </a:xfrm>
          <a:prstGeom prst="straightConnector1">
            <a:avLst/>
          </a:prstGeom>
          <a:ln w="22225"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Arrow Connector 252"/>
          <p:cNvCxnSpPr>
            <a:cxnSpLocks/>
          </p:cNvCxnSpPr>
          <p:nvPr/>
        </p:nvCxnSpPr>
        <p:spPr>
          <a:xfrm>
            <a:off x="1043461" y="4896186"/>
            <a:ext cx="0" cy="242609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8" name="Group 257"/>
          <p:cNvGrpSpPr/>
          <p:nvPr/>
        </p:nvGrpSpPr>
        <p:grpSpPr>
          <a:xfrm>
            <a:off x="1666357" y="4929028"/>
            <a:ext cx="655615" cy="222411"/>
            <a:chOff x="5498984" y="4906849"/>
            <a:chExt cx="287931" cy="557354"/>
          </a:xfrm>
        </p:grpSpPr>
        <p:grpSp>
          <p:nvGrpSpPr>
            <p:cNvPr id="259" name="Group 258"/>
            <p:cNvGrpSpPr/>
            <p:nvPr/>
          </p:nvGrpSpPr>
          <p:grpSpPr>
            <a:xfrm flipH="1">
              <a:off x="5498984" y="5104267"/>
              <a:ext cx="287931" cy="359936"/>
              <a:chOff x="4580308" y="2649161"/>
              <a:chExt cx="262099" cy="1453938"/>
            </a:xfrm>
          </p:grpSpPr>
          <p:cxnSp>
            <p:nvCxnSpPr>
              <p:cNvPr id="261" name="Straight Arrow Connector 260"/>
              <p:cNvCxnSpPr>
                <a:cxnSpLocks/>
              </p:cNvCxnSpPr>
              <p:nvPr/>
            </p:nvCxnSpPr>
            <p:spPr>
              <a:xfrm>
                <a:off x="4580308" y="2649161"/>
                <a:ext cx="0" cy="1453938"/>
              </a:xfrm>
              <a:prstGeom prst="straightConnector1">
                <a:avLst/>
              </a:prstGeom>
              <a:ln>
                <a:solidFill>
                  <a:srgbClr val="0000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2" name="Straight Connector 261"/>
              <p:cNvCxnSpPr/>
              <p:nvPr/>
            </p:nvCxnSpPr>
            <p:spPr>
              <a:xfrm flipV="1">
                <a:off x="4581299" y="2657103"/>
                <a:ext cx="261108" cy="96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60" name="Straight Connector 259"/>
            <p:cNvCxnSpPr/>
            <p:nvPr/>
          </p:nvCxnSpPr>
          <p:spPr>
            <a:xfrm>
              <a:off x="5501539" y="4906849"/>
              <a:ext cx="0" cy="196213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45426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3900</TotalTime>
  <Words>1051</Words>
  <Application>Microsoft Office PowerPoint</Application>
  <PresentationFormat>On-screen Show (4:3)</PresentationFormat>
  <Paragraphs>291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2" baseType="lpstr">
      <vt:lpstr>MS PGothic</vt:lpstr>
      <vt:lpstr>游ゴシック</vt:lpstr>
      <vt:lpstr>游ゴシック Light</vt:lpstr>
      <vt:lpstr>Arial</vt:lpstr>
      <vt:lpstr>Calibri</vt:lpstr>
      <vt:lpstr>Calibri Light</vt:lpstr>
      <vt:lpstr>Meiryo UI</vt:lpstr>
      <vt:lpstr>Wingdings</vt:lpstr>
      <vt:lpstr>Office テーマ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PSNV プロジェクター生産移管に伴う海外端末生産地変更</dc:title>
  <dc:creator>南里 太郎&lt;nanri.taro@jp.panasonic.com&gt;</dc:creator>
  <cp:lastModifiedBy>Tho Nguyen Thi</cp:lastModifiedBy>
  <cp:revision>254</cp:revision>
  <cp:lastPrinted>2019-08-22T01:10:39Z</cp:lastPrinted>
  <dcterms:created xsi:type="dcterms:W3CDTF">2019-07-30T08:22:09Z</dcterms:created>
  <dcterms:modified xsi:type="dcterms:W3CDTF">2024-04-04T03:46:07Z</dcterms:modified>
</cp:coreProperties>
</file>