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8" r:id="rId2"/>
    <p:sldId id="1622" r:id="rId3"/>
    <p:sldId id="1637" r:id="rId4"/>
    <p:sldId id="1634" r:id="rId5"/>
    <p:sldId id="1615" r:id="rId6"/>
    <p:sldId id="1635" r:id="rId7"/>
    <p:sldId id="1638" r:id="rId8"/>
    <p:sldId id="1636" r:id="rId9"/>
    <p:sldId id="1620" r:id="rId10"/>
    <p:sldId id="1629" r:id="rId11"/>
    <p:sldId id="1587" r:id="rId12"/>
    <p:sldId id="1626" r:id="rId13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64" autoAdjust="0"/>
  </p:normalViewPr>
  <p:slideViewPr>
    <p:cSldViewPr>
      <p:cViewPr varScale="1">
        <p:scale>
          <a:sx n="66" d="100"/>
          <a:sy n="66" d="100"/>
        </p:scale>
        <p:origin x="1530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6082826732124604"/>
          <c:h val="0.9161127596215519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slide I talk about detail actions: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Data result auto save database </a:t>
            </a:r>
            <a:r>
              <a:rPr lang="en-US" baseline="0" dirty="0"/>
              <a:t>server via access point. </a:t>
            </a:r>
            <a:r>
              <a:rPr lang="en-US" baseline="0" dirty="0" smtClean="0"/>
              <a:t>Reports auto show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easy and specially </a:t>
            </a:r>
            <a:r>
              <a:rPr lang="en-US" b="1" baseline="0" dirty="0"/>
              <a:t>we will save </a:t>
            </a:r>
            <a:r>
              <a:rPr lang="en-US" b="1" baseline="0" dirty="0" smtClean="0"/>
              <a:t>60</a:t>
            </a:r>
            <a:r>
              <a:rPr lang="en-US" b="1" baseline="0" dirty="0"/>
              <a:t>% time management and </a:t>
            </a:r>
            <a:r>
              <a:rPr lang="en-US" b="1" baseline="0" dirty="0" smtClean="0"/>
              <a:t>80</a:t>
            </a:r>
            <a:r>
              <a:rPr lang="en-US" b="1" baseline="0" dirty="0"/>
              <a:t>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</a:t>
            </a:r>
            <a:r>
              <a:rPr lang="en-US" altLang="en-US" sz="1200" baseline="0" dirty="0" smtClean="0"/>
              <a:t>improvement. The </a:t>
            </a:r>
            <a:r>
              <a:rPr lang="en-US" altLang="en-US" sz="1200" baseline="0" dirty="0"/>
              <a:t>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Before: </a:t>
            </a:r>
            <a:r>
              <a:rPr lang="en-US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all my report. Thanks </a:t>
            </a:r>
            <a:r>
              <a:rPr lang="en-US" baseline="0" dirty="0"/>
              <a:t>for your listening! 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baseline="0" dirty="0"/>
              <a:t>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Target : increase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="0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Normal support is very height</a:t>
            </a:r>
            <a:r>
              <a:rPr lang="en-US" altLang="en-US" b="0" baseline="0" dirty="0" smtClean="0"/>
              <a:t>, we are know all application running </a:t>
            </a:r>
            <a:r>
              <a:rPr lang="en-US" altLang="en-US" b="1" baseline="0" dirty="0" smtClean="0"/>
              <a:t>on Handy terminal</a:t>
            </a:r>
            <a:r>
              <a:rPr lang="en-US" altLang="en-US" b="0" baseline="0" dirty="0" smtClean="0"/>
              <a:t>. </a:t>
            </a:r>
            <a:r>
              <a:rPr lang="en-US" altLang="en-US" b="0" dirty="0" smtClean="0">
                <a:solidFill>
                  <a:srgbClr val="FF0000"/>
                </a:solidFill>
              </a:rPr>
              <a:t>Difficult to develop soft on them. Take long time to modify and build program. Sometime repair and setup Operation system. </a:t>
            </a:r>
            <a:r>
              <a:rPr lang="en-US" altLang="en-US" dirty="0" smtClean="0"/>
              <a:t>This is also one of the reasons </a:t>
            </a:r>
            <a:r>
              <a:rPr lang="en-US" altLang="en-US" b="0" dirty="0" smtClean="0"/>
              <a:t>why support time is so high.  (</a:t>
            </a:r>
            <a:r>
              <a:rPr lang="en-US" dirty="0" smtClean="0"/>
              <a:t>There are a lot of software  need support during operation. human error, machine error, or system error. I need to solve it for the system running again..)</a:t>
            </a:r>
            <a:endParaRPr lang="en-US" altLang="en-US" b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Win CE end of line 2023</a:t>
            </a:r>
            <a:r>
              <a:rPr lang="en-US" dirty="0" smtClean="0"/>
              <a:t>.  to comply company policy I need to upgrade win CE to android Operation</a:t>
            </a:r>
            <a:r>
              <a:rPr lang="en-US" baseline="0" dirty="0" smtClean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Let's look at the details of </a:t>
            </a:r>
            <a:r>
              <a:rPr lang="en-US" altLang="en-US" b="1" dirty="0" smtClean="0"/>
              <a:t>development job….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 mission</a:t>
            </a:r>
            <a:r>
              <a:rPr lang="en-US" altLang="en-US" b="1" baseline="0" dirty="0" smtClean="0"/>
              <a:t>: </a:t>
            </a:r>
            <a:r>
              <a:rPr lang="en-US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 to reduce support time, save time inventory and comply policy</a:t>
            </a:r>
            <a:endParaRPr lang="en-US" alt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So </a:t>
            </a:r>
            <a:r>
              <a:rPr lang="en-US" altLang="en-US" baseline="0" dirty="0"/>
              <a:t>that we have to upgrade </a:t>
            </a:r>
            <a:r>
              <a:rPr lang="en-US" altLang="en-US" baseline="0" dirty="0" smtClean="0"/>
              <a:t>all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</a:t>
            </a:r>
            <a:r>
              <a:rPr lang="en-US" altLang="en-US" baseline="0" dirty="0" smtClean="0"/>
              <a:t>. Most especially, Most especially I want to mention FOSS. This is a large system that needs to be upgraded.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Let's look at issue 2. </a:t>
            </a:r>
            <a:r>
              <a:rPr lang="en-US" altLang="en-US" baseline="0" dirty="0"/>
              <a:t>we mention to manage asset of IT room</a:t>
            </a:r>
            <a:r>
              <a:rPr lang="en-US" altLang="en-US" baseline="0" dirty="0" smtClean="0"/>
              <a:t>. GR, Transfer, inventory, stationery management.</a:t>
            </a:r>
            <a:endParaRPr lang="en-US" alt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All these activities are manual job </a:t>
            </a:r>
            <a:r>
              <a:rPr lang="en-US" altLang="en-US" dirty="0"/>
              <a:t>through </a:t>
            </a:r>
            <a:r>
              <a:rPr lang="en-US" altLang="en-US" dirty="0" smtClean="0"/>
              <a:t>papers, check sheet and</a:t>
            </a:r>
            <a:r>
              <a:rPr lang="en-US" altLang="en-US" baseline="0" dirty="0" smtClean="0"/>
              <a:t> excel file</a:t>
            </a:r>
            <a:r>
              <a:rPr lang="en-US" altLang="en-US" dirty="0" smtClean="0"/>
              <a:t>. </a:t>
            </a:r>
            <a:r>
              <a:rPr lang="en-US" altLang="en-US" dirty="0"/>
              <a:t>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</a:t>
            </a:r>
            <a:r>
              <a:rPr lang="en-US" altLang="en-US" b="1" dirty="0" smtClean="0"/>
              <a:t>barcode technology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system, We save time management, reduce papers.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</a:t>
            </a:r>
            <a:r>
              <a:rPr lang="en-US" altLang="en-US" b="1" dirty="0" smtClean="0"/>
              <a:t>supply -&gt; the last : I</a:t>
            </a:r>
            <a:r>
              <a:rPr lang="en-US" altLang="en-US" b="1" baseline="0" dirty="0" smtClean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have choose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Flutter language.</a:t>
            </a:r>
            <a:r>
              <a:rPr lang="en-US" altLang="en-US" baseline="0" dirty="0" smtClean="0"/>
              <a:t> Because it</a:t>
            </a:r>
            <a:r>
              <a:rPr lang="en-US" altLang="en-US" dirty="0" smtClean="0"/>
              <a:t> </a:t>
            </a:r>
            <a:r>
              <a:rPr lang="en-US" altLang="en-US" dirty="0"/>
              <a:t>is used to develop applications for mobile devices. Runs on both Android and IOS platform, desktop applications and web applications</a:t>
            </a:r>
            <a:r>
              <a:rPr lang="en-US" altLang="en-US" dirty="0" smtClean="0"/>
              <a:t>.  (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have choose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Flutter language.</a:t>
            </a:r>
            <a:r>
              <a:rPr lang="en-US" altLang="en-US" baseline="0" dirty="0" smtClean="0"/>
              <a:t> Because it</a:t>
            </a:r>
            <a:r>
              <a:rPr lang="en-US" altLang="en-US" dirty="0" smtClean="0"/>
              <a:t> </a:t>
            </a:r>
            <a:r>
              <a:rPr lang="en-US" altLang="en-US" dirty="0"/>
              <a:t>is used to develop applications for mobile devices. Runs on both Android and IOS platform, desktop applications and web applications</a:t>
            </a:r>
            <a:r>
              <a:rPr lang="en-US" altLang="en-US" dirty="0" smtClean="0"/>
              <a:t>.  (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Let's </a:t>
            </a:r>
            <a:r>
              <a:rPr lang="en-US" baseline="0" dirty="0"/>
              <a:t>see the </a:t>
            </a:r>
            <a:r>
              <a:rPr lang="en-US" b="1" baseline="0" dirty="0"/>
              <a:t>process of FOSS</a:t>
            </a:r>
            <a:r>
              <a:rPr lang="en-US" baseline="0" dirty="0"/>
              <a:t> </a:t>
            </a:r>
            <a:r>
              <a:rPr lang="en-US" baseline="0" dirty="0" smtClean="0"/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 smtClean="0"/>
              <a:t>FOSS includes </a:t>
            </a:r>
            <a:r>
              <a:rPr lang="en-US" altLang="en-US" sz="1200" b="1" dirty="0" smtClean="0"/>
              <a:t>4 stage</a:t>
            </a:r>
            <a:r>
              <a:rPr lang="en-US" altLang="en-US" sz="1200" dirty="0" smtClean="0"/>
              <a:t>. </a:t>
            </a:r>
            <a:r>
              <a:rPr lang="en-US" altLang="en-US" sz="1200" b="1" dirty="0" smtClean="0"/>
              <a:t>GR, storage, kitting and supply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200" b="1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 smtClean="0"/>
              <a:t>Total function reduce 65 to 32</a:t>
            </a:r>
            <a:r>
              <a:rPr lang="en-US" altLang="en-US" sz="1200" b="1" dirty="0" smtClean="0"/>
              <a:t>.  </a:t>
            </a:r>
            <a:r>
              <a:rPr lang="en-US" altLang="en-US" sz="1200" b="0" dirty="0" smtClean="0"/>
              <a:t>(</a:t>
            </a:r>
            <a:r>
              <a:rPr lang="en-US" sz="12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 smtClean="0"/>
              <a:t>Following </a:t>
            </a:r>
            <a:r>
              <a:rPr lang="en-US" altLang="en-US" dirty="0"/>
              <a:t>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slide I talk about the asset management system of IT</a:t>
            </a:r>
            <a:r>
              <a:rPr lang="en-US" dirty="0" smtClean="0"/>
              <a:t>:</a:t>
            </a: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Solution</a:t>
            </a:r>
            <a:r>
              <a:rPr lang="en-US" altLang="en-US" b="1" dirty="0"/>
              <a:t>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</a:t>
            </a:r>
            <a:r>
              <a:rPr lang="en-US" altLang="en-US" baseline="0" dirty="0" smtClean="0"/>
              <a:t>Apply barcode technology for each equipment.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Build </a:t>
            </a:r>
            <a:r>
              <a:rPr lang="en-US" altLang="en-US" baseline="0" dirty="0"/>
              <a:t>standard process of manage asset 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+ Borrow and return equipment by barcode</a:t>
            </a:r>
            <a:endParaRPr lang="en-US" alt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+ input, output </a:t>
            </a:r>
            <a:r>
              <a:rPr lang="en-US" altLang="en-US" b="1" baseline="0" dirty="0" smtClean="0"/>
              <a:t>stationery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After that, I build </a:t>
            </a:r>
            <a:r>
              <a:rPr lang="en-US" altLang="en-US" baseline="0" dirty="0"/>
              <a:t>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18" Type="http://schemas.openxmlformats.org/officeDocument/2006/relationships/image" Target="../media/image56.jpeg"/><Relationship Id="rId3" Type="http://schemas.openxmlformats.org/officeDocument/2006/relationships/image" Target="../media/image46.png"/><Relationship Id="rId21" Type="http://schemas.openxmlformats.org/officeDocument/2006/relationships/image" Target="../media/image59.png"/><Relationship Id="rId7" Type="http://schemas.openxmlformats.org/officeDocument/2006/relationships/image" Target="../media/image49.png"/><Relationship Id="rId12" Type="http://schemas.openxmlformats.org/officeDocument/2006/relationships/image" Target="../media/image33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52.jpeg"/><Relationship Id="rId24" Type="http://schemas.openxmlformats.org/officeDocument/2006/relationships/image" Target="../media/image62.png"/><Relationship Id="rId5" Type="http://schemas.openxmlformats.org/officeDocument/2006/relationships/image" Target="../media/image47.wmf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51.png"/><Relationship Id="rId19" Type="http://schemas.openxmlformats.org/officeDocument/2006/relationships/image" Target="../media/image57.png"/><Relationship Id="rId4" Type="http://schemas.openxmlformats.org/officeDocument/2006/relationships/image" Target="../media/image10.png"/><Relationship Id="rId9" Type="http://schemas.openxmlformats.org/officeDocument/2006/relationships/image" Target="../media/image16.wmf"/><Relationship Id="rId14" Type="http://schemas.microsoft.com/office/2007/relationships/hdphoto" Target="../media/hdphoto3.wdp"/><Relationship Id="rId22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30.pn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40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6.png"/><Relationship Id="rId34" Type="http://schemas.openxmlformats.org/officeDocument/2006/relationships/image" Target="../media/image45.jpeg"/><Relationship Id="rId7" Type="http://schemas.openxmlformats.org/officeDocument/2006/relationships/image" Target="../media/image28.png"/><Relationship Id="rId12" Type="http://schemas.microsoft.com/office/2007/relationships/diagramDrawing" Target="../diagrams/drawing1.xml"/><Relationship Id="rId17" Type="http://schemas.openxmlformats.org/officeDocument/2006/relationships/image" Target="../media/image34.jpeg"/><Relationship Id="rId25" Type="http://schemas.openxmlformats.org/officeDocument/2006/relationships/image" Target="../media/image39.jpeg"/><Relationship Id="rId33" Type="http://schemas.openxmlformats.org/officeDocument/2006/relationships/image" Target="../media/image44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microsoft.com/office/2007/relationships/hdphoto" Target="../media/hdphoto3.wdp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11" Type="http://schemas.openxmlformats.org/officeDocument/2006/relationships/diagramColors" Target="../diagrams/colors1.xml"/><Relationship Id="rId24" Type="http://schemas.openxmlformats.org/officeDocument/2006/relationships/image" Target="../media/image38.wmf"/><Relationship Id="rId32" Type="http://schemas.openxmlformats.org/officeDocument/2006/relationships/image" Target="../media/image43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23" Type="http://schemas.openxmlformats.org/officeDocument/2006/relationships/image" Target="../media/image9.png"/><Relationship Id="rId28" Type="http://schemas.openxmlformats.org/officeDocument/2006/relationships/image" Target="../media/image41.png"/><Relationship Id="rId10" Type="http://schemas.openxmlformats.org/officeDocument/2006/relationships/diagramQuickStyle" Target="../diagrams/quickStyle1.xml"/><Relationship Id="rId19" Type="http://schemas.openxmlformats.org/officeDocument/2006/relationships/image" Target="../media/image12.png"/><Relationship Id="rId31" Type="http://schemas.openxmlformats.org/officeDocument/2006/relationships/oleObject" Target="../embeddings/oleObject3.bin"/><Relationship Id="rId4" Type="http://schemas.openxmlformats.org/officeDocument/2006/relationships/image" Target="../media/image25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31.png"/><Relationship Id="rId22" Type="http://schemas.openxmlformats.org/officeDocument/2006/relationships/image" Target="../media/image37.jpeg"/><Relationship Id="rId27" Type="http://schemas.microsoft.com/office/2007/relationships/hdphoto" Target="../media/hdphoto2.wdp"/><Relationship Id="rId30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barcode technology.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8</a:t>
            </a:r>
            <a:r>
              <a:rPr lang="en-US" sz="1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249001"/>
            <a:ext cx="609599" cy="227998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2</a:t>
            </a:r>
            <a:r>
              <a:rPr lang="en-US" sz="1400" b="1" dirty="0" smtClean="0">
                <a:cs typeface="Times New Roman" panose="02020603050405020304" pitchFamily="18" charset="0"/>
              </a:rPr>
              <a:t>0</a:t>
            </a:r>
            <a:r>
              <a:rPr lang="en-US" sz="1400" b="1" dirty="0">
                <a:cs typeface="Times New Roman" panose="02020603050405020304" pitchFamily="18" charset="0"/>
              </a:rPr>
              <a:t>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88826" y="5409261"/>
            <a:ext cx="632801" cy="839740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</a:t>
              </a:r>
              <a:r>
                <a:rPr lang="en-US" sz="1400" b="1" u="sng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6</a:t>
            </a:r>
            <a:r>
              <a:rPr lang="en-US" sz="1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33906" y="6110806"/>
            <a:ext cx="672317" cy="347789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 smtClean="0">
                <a:cs typeface="Times New Roman" panose="02020603050405020304" pitchFamily="18" charset="0"/>
              </a:rPr>
              <a:t>33,3%</a:t>
            </a:r>
            <a:endParaRPr lang="en-US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82604" y="5233234"/>
            <a:ext cx="909772" cy="940346"/>
            <a:chOff x="6191321" y="5211678"/>
            <a:chExt cx="765686" cy="783914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1"/>
              <a:ext cx="576529" cy="481171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 smtClean="0">
                  <a:solidFill>
                    <a:srgbClr val="FF66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5929" y="2055199"/>
            <a:ext cx="2449721" cy="35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</a:t>
            </a:r>
            <a:r>
              <a:rPr kumimoji="1" lang="en-US" altLang="ja-JP" sz="16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return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84542" y="4745282"/>
            <a:ext cx="2449721" cy="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</a:t>
            </a:r>
            <a:r>
              <a:rPr kumimoji="1" lang="en-US" altLang="ja-JP" sz="16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11175" y="2004403"/>
            <a:ext cx="239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434394" y="2033238"/>
            <a:ext cx="2183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barcode, user’s card &amp; fix location</a:t>
            </a:r>
            <a:endParaRPr lang="en-US" altLang="ja-JP" sz="16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82" y="2086504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5" y="2557282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86098" y="257807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9535" y="2462546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229266" y="2200461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3612" y="5980772"/>
            <a:ext cx="2399844" cy="79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staff use new software.</a:t>
            </a:r>
            <a:endParaRPr lang="en-US" sz="1600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58" y="2448204"/>
            <a:ext cx="481759" cy="501480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1" y="2403406"/>
            <a:ext cx="441148" cy="50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5123" y="2402351"/>
            <a:ext cx="671290" cy="3838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10849" y="2831246"/>
            <a:ext cx="67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4336" y="3005125"/>
            <a:ext cx="67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63103" y="2415899"/>
            <a:ext cx="544656" cy="27492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88892" y="3005125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1729299" y="2994014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526834-F517-4FC3-A9B7-26FF5DE68B61}"/>
              </a:ext>
            </a:extLst>
          </p:cNvPr>
          <p:cNvCxnSpPr>
            <a:cxnSpLocks/>
          </p:cNvCxnSpPr>
          <p:nvPr/>
        </p:nvCxnSpPr>
        <p:spPr>
          <a:xfrm>
            <a:off x="732761" y="5372199"/>
            <a:ext cx="949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AB9C18F-FA70-4AF0-9FA3-CB8B26F4BB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4377" y="5468134"/>
            <a:ext cx="389256" cy="39079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3AB80B-5922-4504-8993-6FA65AA39A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7546" y="5461560"/>
            <a:ext cx="629515" cy="403945"/>
          </a:xfrm>
          <a:prstGeom prst="rect">
            <a:avLst/>
          </a:prstGeom>
        </p:spPr>
      </p:pic>
      <p:sp>
        <p:nvSpPr>
          <p:cNvPr id="101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621602" y="5073145"/>
            <a:ext cx="1319874" cy="28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4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Manual check</a:t>
            </a:r>
            <a:endParaRPr kumimoji="1" lang="en-US" altLang="ja-JP" sz="1400" dirty="0">
              <a:solidFill>
                <a:srgbClr val="FF0000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03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945" y="3248367"/>
            <a:ext cx="2449721" cy="34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" y="3519754"/>
            <a:ext cx="1159429" cy="61248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90" y="3553597"/>
            <a:ext cx="1122152" cy="574684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4611" y="4123893"/>
            <a:ext cx="243205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6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26501EA-057D-448E-979B-0C5A8ADBAFB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544" y="5122725"/>
            <a:ext cx="515193" cy="52244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102640" y="5712305"/>
            <a:ext cx="537222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34099" y="5094589"/>
            <a:ext cx="660290" cy="8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07197207"/>
              </p:ext>
            </p:extLst>
          </p:nvPr>
        </p:nvGraphicFramePr>
        <p:xfrm>
          <a:off x="6640091" y="1304126"/>
          <a:ext cx="2317761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 "/>
              </a:rPr>
              <a:t>5 </a:t>
            </a:r>
            <a:r>
              <a:rPr lang="en-US" sz="1200" b="1" dirty="0">
                <a:solidFill>
                  <a:schemeClr val="bg1"/>
                </a:solidFill>
                <a:latin typeface="Arial "/>
              </a:rPr>
              <a:t>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86" y="4764806"/>
            <a:ext cx="2245298" cy="1878690"/>
          </a:xfrm>
          <a:prstGeom prst="rect">
            <a:avLst/>
          </a:prstGeom>
        </p:spPr>
      </p:pic>
      <p:sp>
        <p:nvSpPr>
          <p:cNvPr id="4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123713" y="3988539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61127" y="3826790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0909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</a:t>
                      </a:r>
                      <a:r>
                        <a:rPr lang="en-US" sz="1600" dirty="0" smtClean="0"/>
                        <a:t>FOSS to </a:t>
                      </a:r>
                      <a:r>
                        <a:rPr lang="en-US" sz="1600" dirty="0"/>
                        <a:t>mobile application </a:t>
                      </a:r>
                      <a:r>
                        <a:rPr lang="en-US" sz="1600" dirty="0" smtClean="0"/>
                        <a:t>system.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</a:t>
                      </a:r>
                      <a:r>
                        <a:rPr lang="en-US" sz="1600" dirty="0" smtClean="0"/>
                        <a:t>management system</a:t>
                      </a:r>
                      <a:r>
                        <a:rPr lang="en-US" sz="1600" baseline="0" dirty="0" smtClean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</a:t>
                      </a:r>
                      <a:r>
                        <a:rPr lang="en-US" sz="1600" dirty="0" smtClean="0"/>
                        <a:t>management system GA.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Project Summary</a:t>
            </a:r>
            <a:endParaRPr kumimoji="1" lang="en-US" altLang="ja-JP" sz="16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</a:t>
            </a:r>
            <a:r>
              <a:rPr lang="en-US" sz="1400" b="1" dirty="0" smtClean="0">
                <a:solidFill>
                  <a:srgbClr val="FF0000"/>
                </a:solidFill>
              </a:rPr>
              <a:t>enough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Make new software to reduce support time, save time inventory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16920" y="4151734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system.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</a:t>
            </a:r>
            <a:r>
              <a:rPr lang="en-US" sz="1400" dirty="0" smtClean="0">
                <a:cs typeface="Arial" panose="020B0604020202020204" pitchFamily="34" charset="0"/>
              </a:rPr>
              <a:t>quality</a:t>
            </a:r>
            <a:r>
              <a:rPr lang="en-US" sz="1400" dirty="0">
                <a:cs typeface="Arial" panose="020B0604020202020204" pitchFamily="34" charset="0"/>
              </a:rPr>
              <a:t>.</a:t>
            </a:r>
            <a:endParaRPr lang="en-US" sz="14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cs typeface="Arial" panose="020B0604020202020204" pitchFamily="34" charset="0"/>
              </a:rPr>
              <a:t>Reduce papers.</a:t>
            </a:r>
            <a:endParaRPr lang="en-US" sz="14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  <a:endParaRPr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60104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to other OS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software &amp; install on new devices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Theme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Theme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343617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309963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393897" y="1418990"/>
            <a:ext cx="451157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3897" y="1827568"/>
            <a:ext cx="4511571" cy="5003820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984070" y="1417388"/>
            <a:ext cx="212722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984070" y="1832318"/>
            <a:ext cx="211267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902727"/>
            <a:ext cx="4419601" cy="27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</a:t>
            </a: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OS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2544128" y="3534855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7142309" y="1907068"/>
            <a:ext cx="19216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88360" y="4490961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06364" y="4814394"/>
            <a:ext cx="1799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FY2023 109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66537" y="516025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02156" y="5515833"/>
            <a:ext cx="18033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altLang="ja-JP" sz="2000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 </a:t>
            </a: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50934" y="3604869"/>
            <a:ext cx="2110021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599" y="2310391"/>
            <a:ext cx="4267445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344150"/>
            <a:ext cx="2221997" cy="1415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671" y="5187755"/>
            <a:ext cx="4049762" cy="1619035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4658470" y="5112665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1782" y="1869926"/>
            <a:ext cx="2264742" cy="6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</a:t>
            </a:r>
            <a:r>
              <a:rPr lang="en-US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 to other OS</a:t>
            </a:r>
            <a:endParaRPr lang="en-US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228901" y="3854618"/>
            <a:ext cx="2264742" cy="31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</a:p>
        </p:txBody>
      </p:sp>
      <p:sp>
        <p:nvSpPr>
          <p:cNvPr id="6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853" y="4127193"/>
            <a:ext cx="2322972" cy="10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for big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4668" y="2435703"/>
            <a:ext cx="2316087" cy="12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Win CE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  <a:p>
            <a:pPr algn="l"/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Upgrade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other OS</a:t>
            </a:r>
          </a:p>
          <a:p>
            <a:pPr algn="l"/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9D0A4F-2709-F361-43CB-9719EA8F897B}"/>
              </a:ext>
            </a:extLst>
          </p:cNvPr>
          <p:cNvSpPr txBox="1"/>
          <p:nvPr/>
        </p:nvSpPr>
        <p:spPr>
          <a:xfrm>
            <a:off x="517795" y="34082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057964" y="2535816"/>
            <a:ext cx="2051221" cy="1065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 </a:t>
            </a: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 </a:t>
            </a: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/Platform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4" y="319242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</p:spTree>
    <p:extLst>
      <p:ext uri="{BB962C8B-B14F-4D97-AF65-F5344CB8AC3E}">
        <p14:creationId xmlns:p14="http://schemas.microsoft.com/office/powerpoint/2010/main" val="3729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altLang="ja-JP" sz="2000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 </a:t>
            </a: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13801" y="1471555"/>
            <a:ext cx="4422284" cy="40661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587205" y="1471555"/>
            <a:ext cx="4505948" cy="40661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3801" y="1942546"/>
            <a:ext cx="4431215" cy="1085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from Wince to other </a:t>
            </a:r>
            <a:r>
              <a:rPr lang="en-US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is running on Windows 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Win CE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91421" y="1962289"/>
            <a:ext cx="3070161" cy="1065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Select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</a:t>
            </a: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OS / Platform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193809" y="3455009"/>
            <a:ext cx="4342275" cy="1040792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</a:t>
            </a:r>
            <a:endParaRPr lang="en-US" dirty="0"/>
          </a:p>
        </p:txBody>
      </p:sp>
      <p:sp>
        <p:nvSpPr>
          <p:cNvPr id="61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838200" y="3262671"/>
            <a:ext cx="2703286" cy="2890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windows CE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486400" y="3262671"/>
            <a:ext cx="2343951" cy="1511358"/>
            <a:chOff x="5046079" y="4790982"/>
            <a:chExt cx="2591081" cy="1818334"/>
          </a:xfrm>
        </p:grpSpPr>
        <p:sp>
          <p:nvSpPr>
            <p:cNvPr id="72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74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devices. 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2" y="1770633"/>
            <a:ext cx="2393143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</a:t>
            </a:r>
            <a:r>
              <a:rPr lang="en-US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ptimize </a:t>
            </a:r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553" y="3519603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65271" y="2416797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control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Optimize the process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0" marT="822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 anchor="ctr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BA63FC9-FC0A-A818-BD55-87340DC28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48" r="23002"/>
          <a:stretch/>
        </p:blipFill>
        <p:spPr>
          <a:xfrm>
            <a:off x="140642" y="4226251"/>
            <a:ext cx="749939" cy="10888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F1BC990-D9ED-0BB6-84B2-2AFC9166D4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07" r="22240"/>
          <a:stretch/>
        </p:blipFill>
        <p:spPr>
          <a:xfrm>
            <a:off x="890581" y="4249367"/>
            <a:ext cx="680867" cy="104266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BECA64-AEC7-422D-B843-63AD0A99EC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1512939" y="4726562"/>
            <a:ext cx="933732" cy="64235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7888" y="4162265"/>
            <a:ext cx="583835" cy="5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359058"/>
            <a:ext cx="2320810" cy="1395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10893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152305"/>
            <a:ext cx="2264742" cy="71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" name="ｸﾘｯﾌﾟ" r:id="rId18" imgW="1666667" imgH="1695238" progId="">
                  <p:embed/>
                </p:oleObj>
              </mc:Choice>
              <mc:Fallback>
                <p:oleObj name="ｸﾘｯﾌﾟ" r:id="rId18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" name="ｸﾘｯﾌﾟ" r:id="rId31" imgW="1666667" imgH="1695238" progId="">
                  <p:embed/>
                </p:oleObj>
              </mc:Choice>
              <mc:Fallback>
                <p:oleObj name="ｸﾘｯﾌﾟ" r:id="rId31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18900" y="4782078"/>
            <a:ext cx="2531398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 tool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process.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55239</TotalTime>
  <Words>3185</Words>
  <Application>Microsoft Office PowerPoint</Application>
  <PresentationFormat>On-screen Show (4:3)</PresentationFormat>
  <Paragraphs>576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4431</cp:revision>
  <cp:lastPrinted>2023-03-01T01:59:53Z</cp:lastPrinted>
  <dcterms:created xsi:type="dcterms:W3CDTF">2016-12-21T06:42:40Z</dcterms:created>
  <dcterms:modified xsi:type="dcterms:W3CDTF">2024-02-05T19:51:48Z</dcterms:modified>
</cp:coreProperties>
</file>