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  <p:sldId id="1643" r:id="rId12"/>
    <p:sldId id="1644" r:id="rId13"/>
    <p:sldId id="1645" r:id="rId14"/>
    <p:sldId id="1647" r:id="rId15"/>
    <p:sldId id="1646" r:id="rId16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504" autoAdjust="0"/>
  </p:normalViewPr>
  <p:slideViewPr>
    <p:cSldViewPr>
      <p:cViewPr varScale="1">
        <p:scale>
          <a:sx n="113" d="100"/>
          <a:sy n="113" d="100"/>
        </p:scale>
        <p:origin x="1356" y="114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10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48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597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197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34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Let's look at the </a:t>
            </a:r>
            <a:r>
              <a:rPr kumimoji="1"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Our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other reason, Win CE end of line 2023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reason I selected them1: 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wince to other OS.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action: …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Annually, we must complete is 30% main project following KPI,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in other request include our improvements -&gt; 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theme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This is general asset management process , specially IT equipment have 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3minute/60*490 = 24.5h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3minute/60*652 = 32.6h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total: 57.1h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theme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theme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standardize</a:t>
            </a:r>
            <a:r>
              <a:rPr lang="en-US" sz="1200" b="0" baseline="0" dirty="0">
                <a:solidFill>
                  <a:schemeClr val="tx1"/>
                </a:solidFill>
                <a:latin typeface="Arial "/>
              </a:rPr>
              <a:t> all process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all functions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theme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</a:t>
            </a:r>
            <a:r>
              <a:rPr lang="en-US" altLang="en-US" sz="1200" b="0" dirty="0"/>
              <a:t>: discuss</a:t>
            </a:r>
            <a:r>
              <a:rPr lang="en-US" altLang="en-US" sz="1200" b="0" baseline="0" dirty="0"/>
              <a:t> deeply with member department for optimize an minimize all function, the next we develop new software to upgrade from the old devices to mobile device</a:t>
            </a:r>
            <a:r>
              <a:rPr lang="en-US" altLang="en-US" sz="1200" b="1" baseline="0" dirty="0"/>
              <a:t>.</a:t>
            </a:r>
            <a:endParaRPr lang="en-US" altLang="en-US" sz="12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cs typeface="Arial" panose="020B0604020202020204" pitchFamily="34" charset="0"/>
              </a:rPr>
              <a:t>Here the Result: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theme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explain the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These are 3 main function ,I focus on developing (handling)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</a:t>
            </a:r>
            <a:r>
              <a:rPr lang="en-US" altLang="ja-JP" sz="1200" b="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ja-JP" sz="1200" b="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0sheet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10sheet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3min/60*1142 pcs =57.1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1min/60*1142 pcs = 19.03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jpe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328891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328891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3886200" y="4724400"/>
            <a:ext cx="99060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99">
            <a:extLst>
              <a:ext uri="{FF2B5EF4-FFF2-40B4-BE49-F238E27FC236}">
                <a16:creationId xmlns:a16="http://schemas.microsoft.com/office/drawing/2014/main" id="{86D28322-C157-4F8F-AECC-40BD9A9994B4}"/>
              </a:ext>
            </a:extLst>
          </p:cNvPr>
          <p:cNvSpPr/>
          <p:nvPr/>
        </p:nvSpPr>
        <p:spPr>
          <a:xfrm>
            <a:off x="69317" y="1269691"/>
            <a:ext cx="4546497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164592" rIns="45720" bIns="54864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Training: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member.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Make stronger development team.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ktangel 101">
            <a:extLst>
              <a:ext uri="{FF2B5EF4-FFF2-40B4-BE49-F238E27FC236}">
                <a16:creationId xmlns:a16="http://schemas.microsoft.com/office/drawing/2014/main" id="{B9D714B8-EF9A-4C93-9745-4DA4FC2282A5}"/>
              </a:ext>
            </a:extLst>
          </p:cNvPr>
          <p:cNvSpPr/>
          <p:nvPr/>
        </p:nvSpPr>
        <p:spPr>
          <a:xfrm>
            <a:off x="104211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 team</a:t>
            </a:r>
          </a:p>
        </p:txBody>
      </p: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Normal Support Time &amp; Development Time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" y="1060085"/>
            <a:ext cx="8855944" cy="202769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629165"/>
            <a:ext cx="4757746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support of Development team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58653" y="630012"/>
            <a:ext cx="3668676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working time : 8.5h/Day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3127289"/>
            <a:ext cx="1676400" cy="4309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24600" y="3135368"/>
            <a:ext cx="1676400" cy="430920"/>
          </a:xfrm>
          <a:prstGeom prst="rect">
            <a:avLst/>
          </a:prstGeom>
          <a:solidFill>
            <a:srgbClr val="1508B8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System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06" y="3684304"/>
            <a:ext cx="4146176" cy="105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684303"/>
            <a:ext cx="3865900" cy="105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Right Arrow 24"/>
          <p:cNvSpPr/>
          <p:nvPr/>
        </p:nvSpPr>
        <p:spPr>
          <a:xfrm>
            <a:off x="4572000" y="3828931"/>
            <a:ext cx="218450" cy="9066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06" y="5003684"/>
            <a:ext cx="4294094" cy="932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Rectangle 26"/>
          <p:cNvSpPr/>
          <p:nvPr/>
        </p:nvSpPr>
        <p:spPr>
          <a:xfrm>
            <a:off x="-1" y="6056333"/>
            <a:ext cx="9296401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combine and optimize function, we can support more quickly (reduce 0.85h/day).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2" y="6392057"/>
            <a:ext cx="9296401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transfer 0.85h saving to develop more systems.</a:t>
            </a:r>
          </a:p>
        </p:txBody>
      </p:sp>
      <p:sp>
        <p:nvSpPr>
          <p:cNvPr id="29" name="Oval 28"/>
          <p:cNvSpPr/>
          <p:nvPr/>
        </p:nvSpPr>
        <p:spPr>
          <a:xfrm>
            <a:off x="2438400" y="2514600"/>
            <a:ext cx="7620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91553" y="3993806"/>
            <a:ext cx="762000" cy="367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3995489"/>
            <a:ext cx="762000" cy="413065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3421" y="3684303"/>
            <a:ext cx="990600" cy="309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75397" y="3664051"/>
            <a:ext cx="990600" cy="30950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Time Check Inventory Per Month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43522"/>
              </p:ext>
            </p:extLst>
          </p:nvPr>
        </p:nvGraphicFramePr>
        <p:xfrm>
          <a:off x="46151" y="708030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Takes Time for unit 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Frequency/</a:t>
                      </a:r>
                    </a:p>
                    <a:p>
                      <a:pPr algn="ctr"/>
                      <a:r>
                        <a:rPr lang="en-US" sz="1600" dirty="0"/>
                        <a:t>moth (times)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Stationery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294.00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Infra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685.20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24191"/>
              </p:ext>
            </p:extLst>
          </p:nvPr>
        </p:nvGraphicFramePr>
        <p:xfrm>
          <a:off x="46151" y="2471024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Takes Time for unit 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Frequency/</a:t>
                      </a:r>
                    </a:p>
                    <a:p>
                      <a:pPr algn="ctr"/>
                      <a:r>
                        <a:rPr lang="en-US" sz="1600" dirty="0"/>
                        <a:t>moth (times)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Stationery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Infra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228.40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20723"/>
              </p:ext>
            </p:extLst>
          </p:nvPr>
        </p:nvGraphicFramePr>
        <p:xfrm>
          <a:off x="4419600" y="4187753"/>
          <a:ext cx="45830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372213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3880952"/>
                    </a:ext>
                  </a:extLst>
                </a:gridCol>
                <a:gridCol w="1535077">
                  <a:extLst>
                    <a:ext uri="{9D8B030D-6E8A-4147-A177-3AD203B41FA5}">
                      <a16:colId xmlns:a16="http://schemas.microsoft.com/office/drawing/2014/main" val="123193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456.80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7359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3795917"/>
            <a:ext cx="4373449" cy="55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papers:  480 sheet  ~1gram/Year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9442"/>
              </p:ext>
            </p:extLst>
          </p:nvPr>
        </p:nvGraphicFramePr>
        <p:xfrm>
          <a:off x="46151" y="4922578"/>
          <a:ext cx="5059248" cy="186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16">
                  <a:extLst>
                    <a:ext uri="{9D8B030D-6E8A-4147-A177-3AD203B41FA5}">
                      <a16:colId xmlns:a16="http://schemas.microsoft.com/office/drawing/2014/main" val="4035815680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1635825128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788829025"/>
                    </a:ext>
                  </a:extLst>
                </a:gridCol>
              </a:tblGrid>
              <a:tr h="58899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(B)Paper/ </a:t>
                      </a:r>
                    </a:p>
                    <a:p>
                      <a:pPr algn="ctr"/>
                      <a:r>
                        <a:rPr lang="en-US" sz="1600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sz="1600" dirty="0"/>
                        <a:t>Paper/ 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128211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Hai (Inventory)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45583"/>
                  </a:ext>
                </a:extLst>
              </a:tr>
              <a:tr h="5889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Infra</a:t>
                      </a:r>
                      <a:r>
                        <a:rPr lang="en-US" sz="1600" baseline="0" dirty="0"/>
                        <a:t> (Transfer, Inventory,…)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314663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65895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0633" y="4188084"/>
            <a:ext cx="387960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Before:   50*12 = 600 sheet /1 year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151" y="4490224"/>
            <a:ext cx="374466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  10*12 = 120 sheet /1 year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1222232"/>
            <a:ext cx="838200" cy="884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2969189"/>
            <a:ext cx="838200" cy="884807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92144" y="2018764"/>
            <a:ext cx="838200" cy="3838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2376" y="3729026"/>
            <a:ext cx="838200" cy="38381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84059"/>
            <a:ext cx="2667000" cy="20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7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ROI Of  Make Asset Life Cycle Management System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7199EE-942E-4342-944F-BE76098EC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56789"/>
              </p:ext>
            </p:extLst>
          </p:nvPr>
        </p:nvGraphicFramePr>
        <p:xfrm>
          <a:off x="609600" y="2419788"/>
          <a:ext cx="7315199" cy="1085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76249985"/>
                    </a:ext>
                  </a:extLst>
                </a:gridCol>
                <a:gridCol w="2584806">
                  <a:extLst>
                    <a:ext uri="{9D8B030D-6E8A-4147-A177-3AD203B41FA5}">
                      <a16:colId xmlns:a16="http://schemas.microsoft.com/office/drawing/2014/main" val="2888110875"/>
                    </a:ext>
                  </a:extLst>
                </a:gridCol>
                <a:gridCol w="2749193">
                  <a:extLst>
                    <a:ext uri="{9D8B030D-6E8A-4147-A177-3AD203B41FA5}">
                      <a16:colId xmlns:a16="http://schemas.microsoft.com/office/drawing/2014/main" val="818521158"/>
                    </a:ext>
                  </a:extLst>
                </a:gridCol>
              </a:tblGrid>
              <a:tr h="271353"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532407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Amount / Year (USD)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3776284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Inventory (H/M)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152.28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0761051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Inventory (H/Y)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1827.2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51051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99A2B6-839F-4F02-9903-7CD5804DC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82096"/>
              </p:ext>
            </p:extLst>
          </p:nvPr>
        </p:nvGraphicFramePr>
        <p:xfrm>
          <a:off x="609599" y="3816790"/>
          <a:ext cx="7315199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1890">
                  <a:extLst>
                    <a:ext uri="{9D8B030D-6E8A-4147-A177-3AD203B41FA5}">
                      <a16:colId xmlns:a16="http://schemas.microsoft.com/office/drawing/2014/main" val="3783648924"/>
                    </a:ext>
                  </a:extLst>
                </a:gridCol>
                <a:gridCol w="1443629">
                  <a:extLst>
                    <a:ext uri="{9D8B030D-6E8A-4147-A177-3AD203B41FA5}">
                      <a16:colId xmlns:a16="http://schemas.microsoft.com/office/drawing/2014/main" val="530893883"/>
                    </a:ext>
                  </a:extLst>
                </a:gridCol>
                <a:gridCol w="2086591">
                  <a:extLst>
                    <a:ext uri="{9D8B030D-6E8A-4147-A177-3AD203B41FA5}">
                      <a16:colId xmlns:a16="http://schemas.microsoft.com/office/drawing/2014/main" val="2822306248"/>
                    </a:ext>
                  </a:extLst>
                </a:gridCol>
                <a:gridCol w="1763089">
                  <a:extLst>
                    <a:ext uri="{9D8B030D-6E8A-4147-A177-3AD203B41FA5}">
                      <a16:colId xmlns:a16="http://schemas.microsoft.com/office/drawing/2014/main" val="29189487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Investment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Efficiency/M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Efficiency/Y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ROI /Y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8237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0.737467163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23539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696DFC-52FB-4809-B973-8AD2CFC87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47773"/>
              </p:ext>
            </p:extLst>
          </p:nvPr>
        </p:nvGraphicFramePr>
        <p:xfrm>
          <a:off x="609598" y="1082673"/>
          <a:ext cx="7315201" cy="1129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1891">
                  <a:extLst>
                    <a:ext uri="{9D8B030D-6E8A-4147-A177-3AD203B41FA5}">
                      <a16:colId xmlns:a16="http://schemas.microsoft.com/office/drawing/2014/main" val="290119874"/>
                    </a:ext>
                  </a:extLst>
                </a:gridCol>
                <a:gridCol w="1443629">
                  <a:extLst>
                    <a:ext uri="{9D8B030D-6E8A-4147-A177-3AD203B41FA5}">
                      <a16:colId xmlns:a16="http://schemas.microsoft.com/office/drawing/2014/main" val="1993154981"/>
                    </a:ext>
                  </a:extLst>
                </a:gridCol>
                <a:gridCol w="2086591">
                  <a:extLst>
                    <a:ext uri="{9D8B030D-6E8A-4147-A177-3AD203B41FA5}">
                      <a16:colId xmlns:a16="http://schemas.microsoft.com/office/drawing/2014/main" val="1071282183"/>
                    </a:ext>
                  </a:extLst>
                </a:gridCol>
                <a:gridCol w="1763090">
                  <a:extLst>
                    <a:ext uri="{9D8B030D-6E8A-4147-A177-3AD203B41FA5}">
                      <a16:colId xmlns:a16="http://schemas.microsoft.com/office/drawing/2014/main" val="33620244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(hours)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Amount / Year (USD)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3353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7979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Scan Barcode Device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pcs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5749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Develop  (1,5h/day)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 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22042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investment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1347.5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06952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5FC2C4-DB7F-4494-8DEF-6115486F6826}"/>
              </a:ext>
            </a:extLst>
          </p:cNvPr>
          <p:cNvSpPr/>
          <p:nvPr/>
        </p:nvSpPr>
        <p:spPr>
          <a:xfrm>
            <a:off x="6705600" y="1981200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EEA4B5-BAFC-405A-9467-F50D977FDC80}"/>
              </a:ext>
            </a:extLst>
          </p:cNvPr>
          <p:cNvSpPr/>
          <p:nvPr/>
        </p:nvSpPr>
        <p:spPr>
          <a:xfrm>
            <a:off x="6180667" y="3271103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179EE7-5435-4C58-AA77-A1F9DA764FC2}"/>
              </a:ext>
            </a:extLst>
          </p:cNvPr>
          <p:cNvSpPr/>
          <p:nvPr/>
        </p:nvSpPr>
        <p:spPr>
          <a:xfrm>
            <a:off x="1219202" y="4191000"/>
            <a:ext cx="761998" cy="31159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8CDFFA-8FBC-4F93-A60D-F33D23459F77}"/>
              </a:ext>
            </a:extLst>
          </p:cNvPr>
          <p:cNvSpPr/>
          <p:nvPr/>
        </p:nvSpPr>
        <p:spPr>
          <a:xfrm>
            <a:off x="4800600" y="4199467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6084E1-84E9-4FA3-B4F4-B55EEF815E99}"/>
              </a:ext>
            </a:extLst>
          </p:cNvPr>
          <p:cNvSpPr/>
          <p:nvPr/>
        </p:nvSpPr>
        <p:spPr>
          <a:xfrm>
            <a:off x="6481234" y="4216831"/>
            <a:ext cx="1138766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ROI Of Upgrade FOSS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8B4C75-B3EE-4180-A1BD-C701374B3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81639"/>
              </p:ext>
            </p:extLst>
          </p:nvPr>
        </p:nvGraphicFramePr>
        <p:xfrm>
          <a:off x="685800" y="1066800"/>
          <a:ext cx="7543800" cy="1529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74">
                  <a:extLst>
                    <a:ext uri="{9D8B030D-6E8A-4147-A177-3AD203B41FA5}">
                      <a16:colId xmlns:a16="http://schemas.microsoft.com/office/drawing/2014/main" val="2580930895"/>
                    </a:ext>
                  </a:extLst>
                </a:gridCol>
                <a:gridCol w="1488743">
                  <a:extLst>
                    <a:ext uri="{9D8B030D-6E8A-4147-A177-3AD203B41FA5}">
                      <a16:colId xmlns:a16="http://schemas.microsoft.com/office/drawing/2014/main" val="1233291152"/>
                    </a:ext>
                  </a:extLst>
                </a:gridCol>
                <a:gridCol w="2151797">
                  <a:extLst>
                    <a:ext uri="{9D8B030D-6E8A-4147-A177-3AD203B41FA5}">
                      <a16:colId xmlns:a16="http://schemas.microsoft.com/office/drawing/2014/main" val="2584141442"/>
                    </a:ext>
                  </a:extLst>
                </a:gridCol>
                <a:gridCol w="1818186">
                  <a:extLst>
                    <a:ext uri="{9D8B030D-6E8A-4147-A177-3AD203B41FA5}">
                      <a16:colId xmlns:a16="http://schemas.microsoft.com/office/drawing/2014/main" val="3086908481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(hours)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Amount / Year (USD)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6688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Scan Barcode Device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115 pcs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7309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Minh (DEV 5h/day)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495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PHONG (DEV 5h/day)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4444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Hien (Training 2h/day)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06442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Investment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2345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A0EBA6-76E9-4D26-A61D-82D516CD2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66966"/>
              </p:ext>
            </p:extLst>
          </p:nvPr>
        </p:nvGraphicFramePr>
        <p:xfrm>
          <a:off x="685800" y="3032458"/>
          <a:ext cx="7543800" cy="576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098">
                  <a:extLst>
                    <a:ext uri="{9D8B030D-6E8A-4147-A177-3AD203B41FA5}">
                      <a16:colId xmlns:a16="http://schemas.microsoft.com/office/drawing/2014/main" val="264985923"/>
                    </a:ext>
                  </a:extLst>
                </a:gridCol>
                <a:gridCol w="1172459">
                  <a:extLst>
                    <a:ext uri="{9D8B030D-6E8A-4147-A177-3AD203B41FA5}">
                      <a16:colId xmlns:a16="http://schemas.microsoft.com/office/drawing/2014/main" val="19241107"/>
                    </a:ext>
                  </a:extLst>
                </a:gridCol>
                <a:gridCol w="1694646">
                  <a:extLst>
                    <a:ext uri="{9D8B030D-6E8A-4147-A177-3AD203B41FA5}">
                      <a16:colId xmlns:a16="http://schemas.microsoft.com/office/drawing/2014/main" val="3815093464"/>
                    </a:ext>
                  </a:extLst>
                </a:gridCol>
                <a:gridCol w="1431909">
                  <a:extLst>
                    <a:ext uri="{9D8B030D-6E8A-4147-A177-3AD203B41FA5}">
                      <a16:colId xmlns:a16="http://schemas.microsoft.com/office/drawing/2014/main" val="625858978"/>
                    </a:ext>
                  </a:extLst>
                </a:gridCol>
                <a:gridCol w="1602688">
                  <a:extLst>
                    <a:ext uri="{9D8B030D-6E8A-4147-A177-3AD203B41FA5}">
                      <a16:colId xmlns:a16="http://schemas.microsoft.com/office/drawing/2014/main" val="992558242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Before (hours)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After (hours)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 (hours)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support/Day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2160727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Normal support 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83562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5C285C-4717-4F98-A195-8B9B5F8F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75371"/>
              </p:ext>
            </p:extLst>
          </p:nvPr>
        </p:nvGraphicFramePr>
        <p:xfrm>
          <a:off x="685800" y="3962400"/>
          <a:ext cx="7543800" cy="576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74">
                  <a:extLst>
                    <a:ext uri="{9D8B030D-6E8A-4147-A177-3AD203B41FA5}">
                      <a16:colId xmlns:a16="http://schemas.microsoft.com/office/drawing/2014/main" val="3636712131"/>
                    </a:ext>
                  </a:extLst>
                </a:gridCol>
                <a:gridCol w="1488743">
                  <a:extLst>
                    <a:ext uri="{9D8B030D-6E8A-4147-A177-3AD203B41FA5}">
                      <a16:colId xmlns:a16="http://schemas.microsoft.com/office/drawing/2014/main" val="744053029"/>
                    </a:ext>
                  </a:extLst>
                </a:gridCol>
                <a:gridCol w="2151797">
                  <a:extLst>
                    <a:ext uri="{9D8B030D-6E8A-4147-A177-3AD203B41FA5}">
                      <a16:colId xmlns:a16="http://schemas.microsoft.com/office/drawing/2014/main" val="3322877347"/>
                    </a:ext>
                  </a:extLst>
                </a:gridCol>
                <a:gridCol w="1818186">
                  <a:extLst>
                    <a:ext uri="{9D8B030D-6E8A-4147-A177-3AD203B41FA5}">
                      <a16:colId xmlns:a16="http://schemas.microsoft.com/office/drawing/2014/main" val="1018843152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Investment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Efficiency/M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Efficiency/Y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ROI /Y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1650596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244.8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2937.6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2.745098039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211346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577100-CA94-48C5-B534-95183821CC74}"/>
              </a:ext>
            </a:extLst>
          </p:cNvPr>
          <p:cNvSpPr/>
          <p:nvPr/>
        </p:nvSpPr>
        <p:spPr>
          <a:xfrm>
            <a:off x="6934200" y="2336587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F29678-3913-4BC1-8D53-9A9E15C4557F}"/>
              </a:ext>
            </a:extLst>
          </p:cNvPr>
          <p:cNvSpPr/>
          <p:nvPr/>
        </p:nvSpPr>
        <p:spPr>
          <a:xfrm>
            <a:off x="1371600" y="4278734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87DC55-94B3-418C-9775-8C1CE0F1ED8D}"/>
              </a:ext>
            </a:extLst>
          </p:cNvPr>
          <p:cNvSpPr/>
          <p:nvPr/>
        </p:nvSpPr>
        <p:spPr>
          <a:xfrm>
            <a:off x="5029200" y="4264552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AA0EB4-FC4B-4D62-A1E6-82BD2F426543}"/>
              </a:ext>
            </a:extLst>
          </p:cNvPr>
          <p:cNvSpPr/>
          <p:nvPr/>
        </p:nvSpPr>
        <p:spPr>
          <a:xfrm>
            <a:off x="6781800" y="4278734"/>
            <a:ext cx="11430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Total function Develop FOSS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33400" y="914400"/>
          <a:ext cx="6096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96204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90568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5736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1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Good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836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Kitting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Kitting outside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5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Free temp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4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8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officers)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weight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 Theme (1)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787776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new 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faster,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34937" y="1705048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 Theme (2)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301710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Make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32391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32.6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18981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to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3" y="609189"/>
            <a:ext cx="9080203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WinCE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E13D-C522-4F3A-8A55-DFBCFDD9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0" y="5277533"/>
            <a:ext cx="3624316" cy="1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26893" y="11289"/>
            <a:ext cx="9069847" cy="576263"/>
            <a:chOff x="-7460" y="-26988"/>
            <a:chExt cx="9149863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460" y="-26988"/>
              <a:ext cx="9149863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(1)-2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6893" y="612724"/>
            <a:ext cx="9069847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bg1"/>
                </a:solidFill>
              </a:rPr>
              <a:t>Factory Operation Support System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7104"/>
              </p:ext>
            </p:extLst>
          </p:nvPr>
        </p:nvGraphicFramePr>
        <p:xfrm>
          <a:off x="4035425" y="5892827"/>
          <a:ext cx="2174299" cy="80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B093-4C17-47B8-B169-FA676FDFCD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74" y="3923911"/>
            <a:ext cx="3747232" cy="28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32705" y="581484"/>
            <a:ext cx="9064036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43602" y="1325695"/>
            <a:ext cx="4092709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32704" y="1725230"/>
            <a:ext cx="4092709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97858" cy="1475865"/>
            <a:chOff x="4953000" y="4922670"/>
            <a:chExt cx="4197858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259900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66,7%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8" y="4730791"/>
            <a:ext cx="2124526" cy="1973044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5443AD9-43E4-45F1-807A-5FBDF07F1559}"/>
              </a:ext>
            </a:extLst>
          </p:cNvPr>
          <p:cNvSpPr/>
          <p:nvPr/>
        </p:nvSpPr>
        <p:spPr>
          <a:xfrm>
            <a:off x="112230" y="3990656"/>
            <a:ext cx="8925236" cy="2732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9">
            <a:extLst>
              <a:ext uri="{FF2B5EF4-FFF2-40B4-BE49-F238E27FC236}">
                <a16:creationId xmlns:a16="http://schemas.microsoft.com/office/drawing/2014/main" id="{9116A428-47DB-4B7D-8613-45BB742469DE}"/>
              </a:ext>
            </a:extLst>
          </p:cNvPr>
          <p:cNvSpPr/>
          <p:nvPr/>
        </p:nvSpPr>
        <p:spPr>
          <a:xfrm>
            <a:off x="543352" y="3797518"/>
            <a:ext cx="793752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2 : Make 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59624</TotalTime>
  <Words>3231</Words>
  <Application>Microsoft Office PowerPoint</Application>
  <PresentationFormat>On-screen Show (4:3)</PresentationFormat>
  <Paragraphs>662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HGP創英角ｺﾞｼｯｸUB</vt:lpstr>
      <vt:lpstr>HGP創英角ｺﾞｼｯｸUB</vt:lpstr>
      <vt:lpstr>Meiryo UI</vt:lpstr>
      <vt:lpstr>Microsoft YaHei</vt:lpstr>
      <vt:lpstr>ＭＳ Ｐゴシック</vt:lpstr>
      <vt:lpstr>ＭＳ Ｐ明朝</vt:lpstr>
      <vt:lpstr>MS UI Gothic</vt:lpstr>
      <vt:lpstr>Arial</vt:lpstr>
      <vt:lpstr>Arial </vt:lpstr>
      <vt:lpstr>Arial Black</vt:lpstr>
      <vt:lpstr>Calibri</vt:lpstr>
      <vt:lpstr>Fira Sans Extra Condensed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4675</cp:revision>
  <cp:lastPrinted>2023-03-01T01:59:53Z</cp:lastPrinted>
  <dcterms:created xsi:type="dcterms:W3CDTF">2016-12-21T06:42:40Z</dcterms:created>
  <dcterms:modified xsi:type="dcterms:W3CDTF">2024-03-12T03:16:48Z</dcterms:modified>
</cp:coreProperties>
</file>