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48" r:id="rId2"/>
    <p:sldId id="1622" r:id="rId3"/>
    <p:sldId id="1611" r:id="rId4"/>
    <p:sldId id="1623" r:id="rId5"/>
    <p:sldId id="1615" r:id="rId6"/>
    <p:sldId id="1596" r:id="rId7"/>
    <p:sldId id="1624" r:id="rId8"/>
    <p:sldId id="1620" r:id="rId9"/>
    <p:sldId id="1618" r:id="rId10"/>
    <p:sldId id="1587" r:id="rId11"/>
    <p:sldId id="1621" r:id="rId12"/>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508B8"/>
    <a:srgbClr val="0070C0"/>
    <a:srgbClr val="AEF46E"/>
    <a:srgbClr val="FF6600"/>
    <a:srgbClr val="000077"/>
    <a:srgbClr val="51637B"/>
    <a:srgbClr val="E46C0A"/>
    <a:srgbClr val="CDB5CD"/>
    <a:srgbClr val="7A3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364" autoAdjust="0"/>
  </p:normalViewPr>
  <p:slideViewPr>
    <p:cSldViewPr>
      <p:cViewPr varScale="1">
        <p:scale>
          <a:sx n="56" d="100"/>
          <a:sy n="56" d="100"/>
        </p:scale>
        <p:origin x="1830" y="66"/>
      </p:cViewPr>
      <p:guideLst>
        <p:guide orient="horz" pos="3456"/>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080"/>
    </p:cViewPr>
  </p:sorterViewPr>
  <p:notesViewPr>
    <p:cSldViewPr>
      <p:cViewPr varScale="1">
        <p:scale>
          <a:sx n="52" d="100"/>
          <a:sy n="52" d="100"/>
        </p:scale>
        <p:origin x="28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333201521634259E-2"/>
          <c:y val="5.2095584265498554E-2"/>
          <c:w val="0.91666666666666663"/>
          <c:h val="0.9196973215579064"/>
        </c:manualLayout>
      </c:layout>
      <c:pie3DChart>
        <c:varyColors val="1"/>
        <c:ser>
          <c:idx val="0"/>
          <c:order val="0"/>
          <c:tx>
            <c:strRef>
              <c:f>Sheet1!$B$1</c:f>
              <c:strCache>
                <c:ptCount val="1"/>
                <c:pt idx="0">
                  <c:v>Column2</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3-9F99-40B5-9C2E-2CC709C70E33}"/>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315-4EB6-99A8-FEAD3637FCC8}"/>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4-9F99-40B5-9C2E-2CC709C70E33}"/>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6315-4EB6-99A8-FEAD3637FCC8}"/>
              </c:ext>
            </c:extLst>
          </c:dPt>
          <c:cat>
            <c:strRef>
              <c:f>Sheet1!$A$2:$A$5</c:f>
              <c:strCache>
                <c:ptCount val="3"/>
                <c:pt idx="0">
                  <c:v>Development (S)</c:v>
                </c:pt>
                <c:pt idx="1">
                  <c:v>Trouble support IT (T)</c:v>
                </c:pt>
                <c:pt idx="2">
                  <c:v>Normal support (S)</c:v>
                </c:pt>
              </c:strCache>
            </c:strRef>
          </c:cat>
          <c:val>
            <c:numRef>
              <c:f>Sheet1!$B$2:$B$5</c:f>
              <c:numCache>
                <c:formatCode>General</c:formatCode>
                <c:ptCount val="4"/>
                <c:pt idx="0">
                  <c:v>35</c:v>
                </c:pt>
                <c:pt idx="1">
                  <c:v>21</c:v>
                </c:pt>
                <c:pt idx="2">
                  <c:v>44</c:v>
                </c:pt>
              </c:numCache>
            </c:numRef>
          </c:val>
          <c:extLst>
            <c:ext xmlns:c16="http://schemas.microsoft.com/office/drawing/2014/chart" uri="{C3380CC4-5D6E-409C-BE32-E72D297353CC}">
              <c16:uniqueId val="{00000000-9F99-40B5-9C2E-2CC709C70E33}"/>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99A12-6A98-4752-A2A5-084FAF224A1F}" type="doc">
      <dgm:prSet loTypeId="urn:microsoft.com/office/officeart/2005/8/layout/hList2" loCatId="relationship" qsTypeId="urn:microsoft.com/office/officeart/2005/8/quickstyle/simple3" qsCatId="simple" csTypeId="urn:microsoft.com/office/officeart/2005/8/colors/accent1_2" csCatId="accent1" phldr="1"/>
      <dgm:spPr/>
      <dgm:t>
        <a:bodyPr/>
        <a:lstStyle/>
        <a:p>
          <a:endParaRPr lang="en-US"/>
        </a:p>
      </dgm:t>
    </dgm:pt>
    <dgm:pt modelId="{E6E2CEF5-6F17-45B3-A800-E0F392720245}" type="pres">
      <dgm:prSet presAssocID="{33599A12-6A98-4752-A2A5-084FAF224A1F}" presName="linearFlow" presStyleCnt="0">
        <dgm:presLayoutVars>
          <dgm:dir/>
          <dgm:animLvl val="lvl"/>
          <dgm:resizeHandles/>
        </dgm:presLayoutVars>
      </dgm:prSet>
      <dgm:spPr/>
      <dgm:t>
        <a:bodyPr/>
        <a:lstStyle/>
        <a:p>
          <a:endParaRPr lang="en-US"/>
        </a:p>
      </dgm:t>
    </dgm:pt>
  </dgm:ptLst>
  <dgm:cxnLst>
    <dgm:cxn modelId="{D789E91E-5B9A-4EC3-ACC2-6E6A86A052C6}" type="presOf" srcId="{33599A12-6A98-4752-A2A5-084FAF224A1F}" destId="{E6E2CEF5-6F17-45B3-A800-E0F392720245}" srcOrd="0" destOrd="0" presId="urn:microsoft.com/office/officeart/2005/8/layout/hList2"/>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888" cy="496888"/>
          </a:xfrm>
          <a:prstGeom prst="rect">
            <a:avLst/>
          </a:prstGeom>
        </p:spPr>
        <p:txBody>
          <a:bodyPr vert="horz" lIns="91421" tIns="45711" rIns="91421" bIns="45711" rtlCol="0"/>
          <a:lstStyle>
            <a:lvl1pPr algn="l">
              <a:defRPr sz="1200"/>
            </a:lvl1pPr>
          </a:lstStyle>
          <a:p>
            <a:endParaRPr lang="en-US" dirty="0"/>
          </a:p>
        </p:txBody>
      </p:sp>
      <p:sp>
        <p:nvSpPr>
          <p:cNvPr id="3" name="Date Placeholder 2"/>
          <p:cNvSpPr>
            <a:spLocks noGrp="1"/>
          </p:cNvSpPr>
          <p:nvPr>
            <p:ph type="dt" sz="quarter" idx="1"/>
          </p:nvPr>
        </p:nvSpPr>
        <p:spPr>
          <a:xfrm>
            <a:off x="3855139" y="0"/>
            <a:ext cx="2948888" cy="496888"/>
          </a:xfrm>
          <a:prstGeom prst="rect">
            <a:avLst/>
          </a:prstGeom>
        </p:spPr>
        <p:txBody>
          <a:bodyPr vert="horz" lIns="91421" tIns="45711" rIns="91421" bIns="45711" rtlCol="0"/>
          <a:lstStyle>
            <a:lvl1pPr algn="r">
              <a:defRPr sz="1200"/>
            </a:lvl1pPr>
          </a:lstStyle>
          <a:p>
            <a:fld id="{80F76F07-4DDF-4742-A599-1A1948D9D8BF}" type="datetimeFigureOut">
              <a:rPr lang="en-US" smtClean="0"/>
              <a:t>1/4/2024</a:t>
            </a:fld>
            <a:endParaRPr lang="en-US" dirty="0"/>
          </a:p>
        </p:txBody>
      </p:sp>
      <p:sp>
        <p:nvSpPr>
          <p:cNvPr id="4" name="Footer Placeholder 3"/>
          <p:cNvSpPr>
            <a:spLocks noGrp="1"/>
          </p:cNvSpPr>
          <p:nvPr>
            <p:ph type="ftr" sz="quarter" idx="2"/>
          </p:nvPr>
        </p:nvSpPr>
        <p:spPr>
          <a:xfrm>
            <a:off x="0" y="9440864"/>
            <a:ext cx="2948888" cy="496887"/>
          </a:xfrm>
          <a:prstGeom prst="rect">
            <a:avLst/>
          </a:prstGeom>
        </p:spPr>
        <p:txBody>
          <a:bodyPr vert="horz" lIns="91421" tIns="45711" rIns="91421" bIns="457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139" y="9440864"/>
            <a:ext cx="2948888" cy="496887"/>
          </a:xfrm>
          <a:prstGeom prst="rect">
            <a:avLst/>
          </a:prstGeom>
        </p:spPr>
        <p:txBody>
          <a:bodyPr vert="horz" lIns="91421" tIns="45711" rIns="91421" bIns="45711" rtlCol="0" anchor="b"/>
          <a:lstStyle>
            <a:lvl1pPr algn="r">
              <a:defRPr sz="1200"/>
            </a:lvl1pPr>
          </a:lstStyle>
          <a:p>
            <a:fld id="{138809D2-91ED-4E83-B28F-014D38BC262E}" type="slidenum">
              <a:rPr lang="en-US" smtClean="0"/>
              <a:t>‹#›</a:t>
            </a:fld>
            <a:endParaRPr lang="en-US" dirty="0"/>
          </a:p>
        </p:txBody>
      </p:sp>
    </p:spTree>
    <p:extLst>
      <p:ext uri="{BB962C8B-B14F-4D97-AF65-F5344CB8AC3E}">
        <p14:creationId xmlns:p14="http://schemas.microsoft.com/office/powerpoint/2010/main" val="3270161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099" cy="496967"/>
          </a:xfrm>
          <a:prstGeom prst="rect">
            <a:avLst/>
          </a:prstGeom>
        </p:spPr>
        <p:txBody>
          <a:bodyPr vert="horz" lIns="91421" tIns="45711" rIns="91421" bIns="45711" rtlCol="0"/>
          <a:lstStyle>
            <a:lvl1pPr algn="l">
              <a:defRPr sz="1200"/>
            </a:lvl1pPr>
          </a:lstStyle>
          <a:p>
            <a:endParaRPr lang="en-US" dirty="0"/>
          </a:p>
        </p:txBody>
      </p:sp>
      <p:sp>
        <p:nvSpPr>
          <p:cNvPr id="3" name="Date Placeholder 2"/>
          <p:cNvSpPr>
            <a:spLocks noGrp="1"/>
          </p:cNvSpPr>
          <p:nvPr>
            <p:ph type="dt" idx="1"/>
          </p:nvPr>
        </p:nvSpPr>
        <p:spPr>
          <a:xfrm>
            <a:off x="3854941" y="1"/>
            <a:ext cx="2949099" cy="496967"/>
          </a:xfrm>
          <a:prstGeom prst="rect">
            <a:avLst/>
          </a:prstGeom>
        </p:spPr>
        <p:txBody>
          <a:bodyPr vert="horz" lIns="91421" tIns="45711" rIns="91421" bIns="45711" rtlCol="0"/>
          <a:lstStyle>
            <a:lvl1pPr algn="r">
              <a:defRPr sz="1200"/>
            </a:lvl1pPr>
          </a:lstStyle>
          <a:p>
            <a:fld id="{D69DC1A8-4A29-4ED6-A8C3-F6D12A0C95F5}" type="datetimeFigureOut">
              <a:rPr lang="en-US" smtClean="0"/>
              <a:t>1/4/2024</a:t>
            </a:fld>
            <a:endParaRPr lang="en-US" dirty="0"/>
          </a:p>
        </p:txBody>
      </p:sp>
      <p:sp>
        <p:nvSpPr>
          <p:cNvPr id="4" name="Slide Image Placeholder 3"/>
          <p:cNvSpPr>
            <a:spLocks noGrp="1" noRot="1" noChangeAspect="1"/>
          </p:cNvSpPr>
          <p:nvPr>
            <p:ph type="sldImg" idx="2"/>
          </p:nvPr>
        </p:nvSpPr>
        <p:spPr>
          <a:xfrm>
            <a:off x="917575" y="746125"/>
            <a:ext cx="4970463" cy="3727450"/>
          </a:xfrm>
          <a:prstGeom prst="rect">
            <a:avLst/>
          </a:prstGeom>
          <a:noFill/>
          <a:ln w="12700">
            <a:solidFill>
              <a:prstClr val="black"/>
            </a:solidFill>
          </a:ln>
        </p:spPr>
        <p:txBody>
          <a:bodyPr vert="horz" lIns="91421" tIns="45711" rIns="91421" bIns="45711" rtlCol="0" anchor="ctr"/>
          <a:lstStyle/>
          <a:p>
            <a:endParaRPr lang="en-US"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21" tIns="45711" rIns="91421" bIns="457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40647"/>
            <a:ext cx="2949099" cy="496967"/>
          </a:xfrm>
          <a:prstGeom prst="rect">
            <a:avLst/>
          </a:prstGeom>
        </p:spPr>
        <p:txBody>
          <a:bodyPr vert="horz" lIns="91421" tIns="45711" rIns="91421" bIns="4571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41" y="9440647"/>
            <a:ext cx="2949099" cy="496967"/>
          </a:xfrm>
          <a:prstGeom prst="rect">
            <a:avLst/>
          </a:prstGeom>
        </p:spPr>
        <p:txBody>
          <a:bodyPr vert="horz" lIns="91421" tIns="45711" rIns="91421" bIns="45711" rtlCol="0" anchor="b"/>
          <a:lstStyle>
            <a:lvl1pPr algn="r">
              <a:defRPr sz="1200"/>
            </a:lvl1pPr>
          </a:lstStyle>
          <a:p>
            <a:fld id="{7526A045-34A6-4898-B5FE-2497D3664C5D}" type="slidenum">
              <a:rPr lang="en-US" smtClean="0"/>
              <a:t>‹#›</a:t>
            </a:fld>
            <a:endParaRPr lang="en-US" dirty="0"/>
          </a:p>
        </p:txBody>
      </p:sp>
    </p:spTree>
    <p:extLst>
      <p:ext uri="{BB962C8B-B14F-4D97-AF65-F5344CB8AC3E}">
        <p14:creationId xmlns:p14="http://schemas.microsoft.com/office/powerpoint/2010/main" val="285790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Good morning/afternoon/evening</a:t>
            </a:r>
            <a:r>
              <a:rPr lang="en-US" sz="600" baseline="0" dirty="0" smtClean="0"/>
              <a:t> everyone, </a:t>
            </a:r>
            <a:r>
              <a:rPr lang="en-US" sz="600" dirty="0" smtClean="0"/>
              <a:t> My name is Minh ,member of IT</a:t>
            </a:r>
            <a:r>
              <a:rPr lang="en-US" sz="600" baseline="0" dirty="0" smtClean="0"/>
              <a:t> section. Today, I am very honored to be here to present my promotion report. My topic is : “</a:t>
            </a:r>
            <a:r>
              <a:rPr lang="en-US" sz="600" dirty="0" smtClean="0">
                <a:solidFill>
                  <a:srgbClr val="0000FF"/>
                </a:solidFill>
              </a:rPr>
              <a:t>Upgrade </a:t>
            </a:r>
            <a:r>
              <a:rPr lang="en-US" altLang="ja-JP" sz="600" dirty="0" smtClean="0">
                <a:solidFill>
                  <a:srgbClr val="0000FF"/>
                </a:solidFill>
              </a:rPr>
              <a:t>Factory Operation Support System (Foss)</a:t>
            </a:r>
            <a:r>
              <a:rPr lang="en-US" sz="600" dirty="0" smtClean="0">
                <a:solidFill>
                  <a:srgbClr val="0000FF"/>
                </a:solidFill>
              </a:rPr>
              <a:t> &amp; Make Asset Life Cycle Management System</a:t>
            </a:r>
            <a:r>
              <a:rPr kumimoji="1" lang="en-US" sz="600" dirty="0" smtClean="0">
                <a:solidFill>
                  <a:srgbClr val="0000FF"/>
                </a:solidFill>
                <a:ea typeface="HGP創英角ｺﾞｼｯｸUB" pitchFamily="50" charset="-128"/>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smtClean="0"/>
              <a:t>My presentation is split into 5 parts.</a:t>
            </a:r>
          </a:p>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smtClean="0"/>
              <a:t>The beginning, I will start with job history &amp; achievement. Then I mention background of activities. After that, I  will talk about total improvement schedule. The next I talk about the detail of activities. And the last I confirm result and next activities.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baseline="0" dirty="0" smtClean="0"/>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defTabSz="915406">
              <a:defRPr/>
            </a:pPr>
            <a:fld id="{4D9242B2-D33B-4BC5-B174-C62354462A3B}" type="slidenum">
              <a:rPr lang="en-US">
                <a:solidFill>
                  <a:prstClr val="black"/>
                </a:solidFill>
                <a:latin typeface="Calibri"/>
              </a:rPr>
              <a:pPr defTabSz="915406">
                <a:defRPr/>
              </a:pPr>
              <a:t>1</a:t>
            </a:fld>
            <a:endParaRPr lang="en-US" dirty="0">
              <a:solidFill>
                <a:prstClr val="black"/>
              </a:solidFill>
              <a:latin typeface="Calibri"/>
            </a:endParaRPr>
          </a:p>
        </p:txBody>
      </p:sp>
    </p:spTree>
    <p:extLst>
      <p:ext uri="{BB962C8B-B14F-4D97-AF65-F5344CB8AC3E}">
        <p14:creationId xmlns:p14="http://schemas.microsoft.com/office/powerpoint/2010/main" val="3082715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10</a:t>
            </a:fld>
            <a:endParaRPr lang="en-US" dirty="0"/>
          </a:p>
        </p:txBody>
      </p:sp>
    </p:spTree>
    <p:extLst>
      <p:ext uri="{BB962C8B-B14F-4D97-AF65-F5344CB8AC3E}">
        <p14:creationId xmlns:p14="http://schemas.microsoft.com/office/powerpoint/2010/main" val="152225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r>
              <a:rPr lang="en-US" baseline="0" dirty="0" smtClean="0"/>
              <a:t>Develop Smart Warehouse management system, control schedule to keep on time. </a:t>
            </a:r>
          </a:p>
          <a:p>
            <a:r>
              <a:rPr lang="en-US" baseline="0" dirty="0" smtClean="0"/>
              <a:t>And the last important thing is building team work and improving spiritual.</a:t>
            </a:r>
          </a:p>
          <a:p>
            <a:r>
              <a:rPr lang="en-US" baseline="0" dirty="0" smtClean="0"/>
              <a:t>I expect my team reduces coding time: 50% and reduces support time 30% at the end of  FY2024.</a:t>
            </a:r>
          </a:p>
          <a:p>
            <a:r>
              <a:rPr lang="en-US" baseline="0" dirty="0" smtClean="0"/>
              <a:t>Thanks for your listening! If do you have any question, please let me know? </a:t>
            </a:r>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11</a:t>
            </a:fld>
            <a:endParaRPr lang="en-US" dirty="0"/>
          </a:p>
        </p:txBody>
      </p:sp>
    </p:spTree>
    <p:extLst>
      <p:ext uri="{BB962C8B-B14F-4D97-AF65-F5344CB8AC3E}">
        <p14:creationId xmlns:p14="http://schemas.microsoft.com/office/powerpoint/2010/main" val="410464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altLang="en-US" sz="1200" baseline="0" dirty="0" smtClean="0">
                <a:latin typeface="Arial" panose="020B0604020202020204" pitchFamily="34" charset="0"/>
                <a:cs typeface="Arial" panose="020B0604020202020204" pitchFamily="34" charset="0"/>
              </a:rPr>
              <a:t>Now, the first content. I introduce about my self.</a:t>
            </a:r>
          </a:p>
          <a:p>
            <a:pPr marL="0" marR="0" indent="0" algn="l" defTabSz="915406" rtl="0" eaLnBrk="1" fontAlgn="auto" latinLnBrk="0" hangingPunct="1">
              <a:lnSpc>
                <a:spcPct val="100000"/>
              </a:lnSpc>
              <a:spcBef>
                <a:spcPts val="0"/>
              </a:spcBef>
              <a:spcAft>
                <a:spcPts val="0"/>
              </a:spcAft>
              <a:buClrTx/>
              <a:buSzTx/>
              <a:buFontTx/>
              <a:buNone/>
              <a:tabLst/>
              <a:defRPr/>
            </a:pPr>
            <a:r>
              <a:rPr lang="en-US" dirty="0" smtClean="0"/>
              <a:t>As you see in the ISG Organization, I’m working in Develop team. There are 4 peoples in my team. I’m a </a:t>
            </a:r>
            <a:r>
              <a:rPr lang="en-US" baseline="0" dirty="0" smtClean="0"/>
              <a:t>in charge of Software development and support all system of IT.</a:t>
            </a:r>
            <a:r>
              <a:rPr lang="en-US" dirty="0" smtClean="0"/>
              <a:t>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ja-JP" sz="1200" dirty="0" smtClean="0">
                <a:latin typeface="Arial" pitchFamily="34" charset="0"/>
                <a:cs typeface="Arial" pitchFamily="34" charset="0"/>
              </a:rPr>
              <a:t>There are some my achievement. I had done many project with achieve cost down, reduce HC, ensure quantity for production.</a:t>
            </a:r>
            <a:endParaRPr lang="ja-JP" altLang="en-US" sz="1200" dirty="0" smtClean="0">
              <a:latin typeface="Arial" pitchFamily="34" charset="0"/>
              <a:cs typeface="Arial" pitchFamily="34" charset="0"/>
            </a:endParaRPr>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2</a:t>
            </a:fld>
            <a:endParaRPr lang="en-US" dirty="0"/>
          </a:p>
        </p:txBody>
      </p:sp>
    </p:spTree>
    <p:extLst>
      <p:ext uri="{BB962C8B-B14F-4D97-AF65-F5344CB8AC3E}">
        <p14:creationId xmlns:p14="http://schemas.microsoft.com/office/powerpoint/2010/main" val="393985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dirty="0" smtClean="0"/>
              <a:t>Next, please look at the background</a:t>
            </a:r>
            <a:r>
              <a:rPr lang="en-US" baseline="0" dirty="0" smtClean="0"/>
              <a:t> of activities. </a:t>
            </a:r>
          </a:p>
          <a:p>
            <a:pPr defTabSz="915406">
              <a:defRPr/>
            </a:pPr>
            <a:r>
              <a:rPr lang="en-US" altLang="en-US" dirty="0" smtClean="0"/>
              <a:t>Let's look at the 5-year chart. The number of IT requests received is very large. The selection is also quite difficult and there is only a small amount selected. And IT always achieve KPI keep on time.</a:t>
            </a:r>
            <a:r>
              <a:rPr lang="en-US" altLang="en-US" baseline="0" dirty="0" smtClean="0"/>
              <a:t> Target : increase project but actual the develop time still not increate.</a:t>
            </a:r>
          </a:p>
          <a:p>
            <a:pPr defTabSz="915406">
              <a:defRPr/>
            </a:pPr>
            <a:r>
              <a:rPr lang="en-US" altLang="en-US" dirty="0" smtClean="0"/>
              <a:t>The main reason is the normal support is very high. Some are related to equipment, operators, or some requests related to quality.</a:t>
            </a:r>
          </a:p>
          <a:p>
            <a:pPr defTabSz="915406">
              <a:defRPr/>
            </a:pPr>
            <a:r>
              <a:rPr lang="en-US" altLang="en-US" dirty="0" smtClean="0"/>
              <a:t>As you know,  all soft ware on Handy terminal of our company are running</a:t>
            </a:r>
            <a:r>
              <a:rPr lang="en-US" altLang="en-US" baseline="0" dirty="0" smtClean="0"/>
              <a:t> on the windows CE OS.</a:t>
            </a:r>
          </a:p>
          <a:p>
            <a:pPr defTabSz="915406">
              <a:defRPr/>
            </a:pPr>
            <a:r>
              <a:rPr lang="en-US" altLang="en-US" dirty="0" smtClean="0"/>
              <a:t>This is also one of the reasons why support time is so high.</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The question here How to reduce support time and increase software development time?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Let's find out the answer through the next slide</a:t>
            </a:r>
          </a:p>
        </p:txBody>
      </p:sp>
      <p:sp>
        <p:nvSpPr>
          <p:cNvPr id="4" name="Slide Number Placeholder 3"/>
          <p:cNvSpPr>
            <a:spLocks noGrp="1"/>
          </p:cNvSpPr>
          <p:nvPr>
            <p:ph type="sldNum" sz="quarter" idx="10"/>
          </p:nvPr>
        </p:nvSpPr>
        <p:spPr/>
        <p:txBody>
          <a:bodyPr/>
          <a:lstStyle/>
          <a:p>
            <a:fld id="{7526A045-34A6-4898-B5FE-2497D3664C5D}" type="slidenum">
              <a:rPr lang="en-US" smtClean="0"/>
              <a:t>3</a:t>
            </a:fld>
            <a:endParaRPr lang="en-US" dirty="0"/>
          </a:p>
        </p:txBody>
      </p:sp>
    </p:spTree>
    <p:extLst>
      <p:ext uri="{BB962C8B-B14F-4D97-AF65-F5344CB8AC3E}">
        <p14:creationId xmlns:p14="http://schemas.microsoft.com/office/powerpoint/2010/main" val="205648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We</a:t>
            </a:r>
            <a:r>
              <a:rPr lang="en-US" altLang="en-US" baseline="0" dirty="0" smtClean="0"/>
              <a:t> know the win CE operation system will be end of life 2023. so that we have to upgrade all software </a:t>
            </a:r>
            <a:r>
              <a:rPr lang="en-US" b="1" dirty="0" smtClean="0">
                <a:solidFill>
                  <a:srgbClr val="1508B8"/>
                </a:solidFill>
              </a:rPr>
              <a:t>applications </a:t>
            </a:r>
            <a:r>
              <a:rPr lang="en-US" altLang="en-US" baseline="0" dirty="0" smtClean="0"/>
              <a:t> are running on win CE to Android. To compline policy of corporate. The advantage when application running on android is….</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The main system need to upgrade is FOSS. MCS, FA and SCM to use this system.</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The issues 2. we mention to manage asset of IT room.</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All IT department assets are managed manually through papers and tables, check sheet. It takes a lot of time to manage monthly inventory. For this reason, I want to make an asset management software system for the department using by barcode.</a:t>
            </a:r>
          </a:p>
          <a:p>
            <a:pPr marL="0" marR="0" indent="0" algn="l" defTabSz="915406" rtl="0" eaLnBrk="1" fontAlgn="auto" latinLnBrk="0" hangingPunct="1">
              <a:lnSpc>
                <a:spcPct val="100000"/>
              </a:lnSpc>
              <a:spcBef>
                <a:spcPts val="0"/>
              </a:spcBef>
              <a:spcAft>
                <a:spcPts val="0"/>
              </a:spcAft>
              <a:buClrTx/>
              <a:buSzTx/>
              <a:buFontTx/>
              <a:buNone/>
              <a:tabLst/>
              <a:defRPr/>
            </a:pPr>
            <a:r>
              <a:rPr lang="en-US" baseline="0" dirty="0" smtClean="0"/>
              <a:t>A new system, using barcode technology with handy terminal device that connect database server via access point. Apply this system, you will control easy and specially we will save 40% time management and 50% print paper. </a:t>
            </a:r>
            <a:endParaRPr lang="en-US" dirty="0" smtClean="0"/>
          </a:p>
        </p:txBody>
      </p:sp>
      <p:sp>
        <p:nvSpPr>
          <p:cNvPr id="4" name="Slide Number Placeholder 3"/>
          <p:cNvSpPr>
            <a:spLocks noGrp="1"/>
          </p:cNvSpPr>
          <p:nvPr>
            <p:ph type="sldNum" sz="quarter" idx="10"/>
          </p:nvPr>
        </p:nvSpPr>
        <p:spPr/>
        <p:txBody>
          <a:bodyPr/>
          <a:lstStyle/>
          <a:p>
            <a:fld id="{7526A045-34A6-4898-B5FE-2497D3664C5D}" type="slidenum">
              <a:rPr lang="en-US" smtClean="0"/>
              <a:t>4</a:t>
            </a:fld>
            <a:endParaRPr lang="en-US" dirty="0"/>
          </a:p>
        </p:txBody>
      </p:sp>
    </p:spTree>
    <p:extLst>
      <p:ext uri="{BB962C8B-B14F-4D97-AF65-F5344CB8AC3E}">
        <p14:creationId xmlns:p14="http://schemas.microsoft.com/office/powerpoint/2010/main" val="391817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altLang="en-US" dirty="0" smtClean="0"/>
              <a:t>This is total improvement schedule</a:t>
            </a:r>
          </a:p>
          <a:p>
            <a:pPr defTabSz="915406">
              <a:defRPr/>
            </a:pPr>
            <a:r>
              <a:rPr lang="en-US" altLang="en-US" dirty="0" smtClean="0"/>
              <a:t>the issue</a:t>
            </a:r>
            <a:r>
              <a:rPr lang="en-US" altLang="en-US" baseline="0" dirty="0" smtClean="0"/>
              <a:t> 1</a:t>
            </a:r>
            <a:r>
              <a:rPr lang="en-US" altLang="en-US" dirty="0" smtClean="0"/>
              <a:t>, how to upgrade to FOSS from win CE to android. we have to select new language to develop. the next work, we have analyze and optimize all process of Foss. at the end, I develop new soft on the new devices.</a:t>
            </a:r>
          </a:p>
          <a:p>
            <a:pPr defTabSz="915406">
              <a:defRPr/>
            </a:pPr>
            <a:r>
              <a:rPr lang="en-US" altLang="en-US" dirty="0" smtClean="0"/>
              <a:t>The issue 2, the</a:t>
            </a:r>
            <a:r>
              <a:rPr lang="en-US" altLang="en-US" baseline="0" dirty="0" smtClean="0"/>
              <a:t> begin to make software I survey all process and build standard management. After that I analysis system and design database. At the end I select the device and develop software.</a:t>
            </a:r>
          </a:p>
          <a:p>
            <a:pPr marL="0" marR="0" lvl="0" indent="0" algn="l" defTabSz="915406" rtl="0" eaLnBrk="1" fontAlgn="auto" latinLnBrk="0" hangingPunct="1">
              <a:lnSpc>
                <a:spcPct val="100000"/>
              </a:lnSpc>
              <a:spcBef>
                <a:spcPts val="0"/>
              </a:spcBef>
              <a:spcAft>
                <a:spcPts val="0"/>
              </a:spcAft>
              <a:buClrTx/>
              <a:buSzTx/>
              <a:buFontTx/>
              <a:buNone/>
              <a:tabLst/>
              <a:defRPr/>
            </a:pPr>
            <a:r>
              <a:rPr lang="en-US" sz="1200" dirty="0" smtClean="0">
                <a:solidFill>
                  <a:srgbClr val="0000FF"/>
                </a:solidFill>
                <a:latin typeface="Arial" panose="020B0604020202020204" pitchFamily="34" charset="0"/>
                <a:cs typeface="Arial" panose="020B0604020202020204" pitchFamily="34" charset="0"/>
              </a:rPr>
              <a:t>Now I will explain for details</a:t>
            </a:r>
            <a:r>
              <a:rPr lang="en-US" sz="1200" baseline="0" dirty="0" smtClean="0">
                <a:solidFill>
                  <a:srgbClr val="0000FF"/>
                </a:solidFill>
                <a:latin typeface="Arial" panose="020B0604020202020204" pitchFamily="34" charset="0"/>
                <a:cs typeface="Arial" panose="020B0604020202020204" pitchFamily="34" charset="0"/>
              </a:rPr>
              <a:t> of issue 1.</a:t>
            </a:r>
            <a:endParaRPr lang="en-US" altLang="en-US" dirty="0" smtClean="0"/>
          </a:p>
          <a:p>
            <a:pPr defTabSz="915406">
              <a:defRPr/>
            </a:pPr>
            <a:endParaRPr lang="en-US" altLang="en-US" dirty="0" smtClean="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26A045-34A6-4898-B5FE-2497D3664C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530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altLang="en-US" dirty="0" smtClean="0"/>
              <a:t>Flutter is used to develop applications for mobile devices. Runs on both Android and IOS platform, desktop applications and web applications.</a:t>
            </a:r>
            <a:endParaRPr lang="en-US" altLang="en-US" dirty="0"/>
          </a:p>
          <a:p>
            <a:pPr defTabSz="915406">
              <a:defRPr/>
            </a:pPr>
            <a:r>
              <a:rPr lang="en-US" sz="1200" dirty="0" smtClean="0">
                <a:solidFill>
                  <a:schemeClr val="tx1"/>
                </a:solidFill>
                <a:latin typeface="Arial" panose="020B0604020202020204" pitchFamily="34" charset="0"/>
                <a:cs typeface="Arial" panose="020B0604020202020204" pitchFamily="34" charset="0"/>
              </a:rPr>
              <a:t>The </a:t>
            </a:r>
            <a:r>
              <a:rPr lang="en-US" sz="1200" b="1" dirty="0" smtClean="0">
                <a:solidFill>
                  <a:schemeClr val="tx1"/>
                </a:solidFill>
                <a:latin typeface="Arial" panose="020B0604020202020204" pitchFamily="34" charset="0"/>
                <a:cs typeface="Arial" panose="020B0604020202020204" pitchFamily="34" charset="0"/>
              </a:rPr>
              <a:t>Android</a:t>
            </a:r>
            <a:r>
              <a:rPr lang="en-US" sz="1200" dirty="0" smtClean="0">
                <a:solidFill>
                  <a:schemeClr val="tx1"/>
                </a:solidFill>
                <a:latin typeface="Arial" panose="020B0604020202020204" pitchFamily="34" charset="0"/>
                <a:cs typeface="Arial" panose="020B0604020202020204" pitchFamily="34" charset="0"/>
              </a:rPr>
              <a:t> OS is quite commonly used and integrates many scanning devices. So that I have selected.</a:t>
            </a:r>
          </a:p>
          <a:p>
            <a:pPr defTabSz="915406">
              <a:defRPr/>
            </a:pPr>
            <a:r>
              <a:rPr lang="en-US" altLang="en-US" sz="1200" dirty="0" smtClean="0">
                <a:solidFill>
                  <a:schemeClr val="tx1"/>
                </a:solidFill>
                <a:latin typeface="Arial" panose="020B0604020202020204" pitchFamily="34" charset="0"/>
                <a:cs typeface="Arial" panose="020B0604020202020204" pitchFamily="34" charset="0"/>
              </a:rPr>
              <a:t>The</a:t>
            </a:r>
            <a:r>
              <a:rPr lang="en-US" altLang="en-US" sz="1200" baseline="0" dirty="0" smtClean="0">
                <a:solidFill>
                  <a:schemeClr val="tx1"/>
                </a:solidFill>
                <a:latin typeface="Arial" panose="020B0604020202020204" pitchFamily="34" charset="0"/>
                <a:cs typeface="Arial" panose="020B0604020202020204" pitchFamily="34" charset="0"/>
              </a:rPr>
              <a:t> advantage when use flutter to develop software: make faster, stable software. Increase develop time, reduce support time.</a:t>
            </a:r>
          </a:p>
          <a:p>
            <a:pPr defTabSz="915406">
              <a:defRPr/>
            </a:pPr>
            <a:r>
              <a:rPr lang="en-US" altLang="en-US" sz="1200" baseline="0" dirty="0" smtClean="0">
                <a:solidFill>
                  <a:schemeClr val="tx1"/>
                </a:solidFill>
                <a:latin typeface="Arial" panose="020B0604020202020204" pitchFamily="34" charset="0"/>
                <a:cs typeface="Arial" panose="020B0604020202020204" pitchFamily="34" charset="0"/>
              </a:rPr>
              <a:t>Let look at total devices need to upgrade new software. MCS department : 140PCS, other department: 6 pcs….</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Now I</a:t>
            </a:r>
            <a:r>
              <a:rPr lang="en-US" altLang="en-US" baseline="0" dirty="0" smtClean="0"/>
              <a:t> go to the functions detail of FOSS.</a:t>
            </a:r>
            <a:endParaRPr lang="en-US" altLang="en-US" sz="1200" baseline="0" dirty="0" smtClean="0">
              <a:solidFill>
                <a:schemeClr val="tx1"/>
              </a:solidFill>
              <a:latin typeface="Arial" panose="020B0604020202020204" pitchFamily="34" charset="0"/>
              <a:cs typeface="Arial" panose="020B0604020202020204" pitchFamily="34" charset="0"/>
            </a:endParaRPr>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6</a:t>
            </a:fld>
            <a:endParaRPr lang="en-US" dirty="0"/>
          </a:p>
        </p:txBody>
      </p:sp>
    </p:spTree>
    <p:extLst>
      <p:ext uri="{BB962C8B-B14F-4D97-AF65-F5344CB8AC3E}">
        <p14:creationId xmlns:p14="http://schemas.microsoft.com/office/powerpoint/2010/main" val="174653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r>
              <a:rPr lang="en-US" baseline="0" dirty="0" smtClean="0"/>
              <a:t>- Let's see the process of FOSS :</a:t>
            </a:r>
          </a:p>
          <a:p>
            <a:r>
              <a:rPr lang="en-US" baseline="0" dirty="0" smtClean="0"/>
              <a:t>Firstly Vender have to issue and paste barcode label on each box by our provided tool.</a:t>
            </a:r>
          </a:p>
          <a:p>
            <a:r>
              <a:rPr lang="en-US" baseline="0" dirty="0" smtClean="0"/>
              <a:t>When G/R MCS Section will scan barcode label by HT device, result data will send automatically to FOSS Server.</a:t>
            </a:r>
          </a:p>
          <a:p>
            <a:r>
              <a:rPr lang="en-US" baseline="0" dirty="0" smtClean="0"/>
              <a:t>When storing, you have to check validation between position barcode and a sample barcode label. </a:t>
            </a:r>
          </a:p>
          <a:p>
            <a:r>
              <a:rPr lang="en-US" baseline="0" dirty="0" smtClean="0"/>
              <a:t>When kitting and supply, HT device will show a plan by time and by line on the screen to instruct you.  </a:t>
            </a:r>
          </a:p>
          <a:p>
            <a:r>
              <a:rPr lang="en-US" baseline="0" dirty="0" smtClean="0"/>
              <a:t>After each scan time, history scan and result data will send automatically to FOSS Server.</a:t>
            </a:r>
          </a:p>
          <a:p>
            <a:pPr marL="0" indent="0">
              <a:buFontTx/>
              <a:buNone/>
            </a:pPr>
            <a:r>
              <a:rPr lang="en-US" baseline="0" dirty="0" smtClean="0"/>
              <a:t>- Total screen of old system is 65. the mount of working is big to develop new soft.</a:t>
            </a:r>
          </a:p>
          <a:p>
            <a:pPr defTabSz="915406">
              <a:defRPr/>
            </a:pPr>
            <a:r>
              <a:rPr lang="en-US" altLang="en-US" dirty="0" smtClean="0"/>
              <a:t>FOSS includes 4 stage. GR, storage, kitting and supply</a:t>
            </a:r>
          </a:p>
          <a:p>
            <a:pPr defTabSz="915406">
              <a:defRPr/>
            </a:pPr>
            <a:r>
              <a:rPr lang="en-US" altLang="en-US" dirty="0" smtClean="0"/>
              <a:t>Following schedule we will GR local in Oct.23, GR Oversea Dec.23,Free temp location Jan.24, Storing Feb.24, Kitting, supply FA Dec.23, Kitting other Feb.24 and so far is FOSS enhance.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Now I move to next issue</a:t>
            </a:r>
            <a:r>
              <a:rPr lang="en-US" altLang="en-US" baseline="0" dirty="0" smtClean="0"/>
              <a:t> 2</a:t>
            </a:r>
            <a:r>
              <a:rPr lang="en-US" altLang="en-US" dirty="0" smtClean="0"/>
              <a:t>,</a:t>
            </a:r>
            <a:endParaRPr lang="en-US" altLang="en-US" dirty="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7</a:t>
            </a:fld>
            <a:endParaRPr lang="en-US" dirty="0"/>
          </a:p>
        </p:txBody>
      </p:sp>
    </p:spTree>
    <p:extLst>
      <p:ext uri="{BB962C8B-B14F-4D97-AF65-F5344CB8AC3E}">
        <p14:creationId xmlns:p14="http://schemas.microsoft.com/office/powerpoint/2010/main" val="419341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dirty="0" smtClean="0"/>
              <a:t>Next, please look at the current issue and solution:</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Currently, IT department</a:t>
            </a:r>
            <a:r>
              <a:rPr lang="en-US" altLang="en-US" baseline="0" dirty="0" smtClean="0"/>
              <a:t> has t</a:t>
            </a:r>
            <a:r>
              <a:rPr lang="en-US" sz="1200" dirty="0" smtClean="0">
                <a:solidFill>
                  <a:schemeClr val="tx1"/>
                </a:solidFill>
                <a:latin typeface="Arial" panose="020B0604020202020204" pitchFamily="34" charset="0"/>
                <a:cs typeface="Arial" panose="020B0604020202020204" pitchFamily="34" charset="0"/>
              </a:rPr>
              <a:t>oo </a:t>
            </a:r>
            <a:r>
              <a:rPr lang="en-US" sz="1200" dirty="0" smtClean="0">
                <a:solidFill>
                  <a:schemeClr val="tx1"/>
                </a:solidFill>
                <a:latin typeface="Arial" panose="020B0604020202020204" pitchFamily="34" charset="0"/>
                <a:cs typeface="Arial" panose="020B0604020202020204" pitchFamily="34" charset="0"/>
              </a:rPr>
              <a:t>much </a:t>
            </a:r>
            <a:r>
              <a:rPr lang="en-US" sz="1200" dirty="0" smtClean="0">
                <a:solidFill>
                  <a:srgbClr val="FF0000"/>
                </a:solidFill>
                <a:latin typeface="Arial" panose="020B0604020202020204" pitchFamily="34" charset="0"/>
                <a:cs typeface="Arial" panose="020B0604020202020204" pitchFamily="34" charset="0"/>
              </a:rPr>
              <a:t>manual job</a:t>
            </a:r>
            <a:r>
              <a:rPr lang="en-US" sz="1200" dirty="0" smtClean="0">
                <a:solidFill>
                  <a:schemeClr val="tx1"/>
                </a:solidFill>
                <a:latin typeface="Arial" panose="020B0604020202020204" pitchFamily="34" charset="0"/>
                <a:cs typeface="Arial" panose="020B0604020202020204" pitchFamily="34" charset="0"/>
              </a:rPr>
              <a:t> ,use excel file, papers, check sheet to management.</a:t>
            </a:r>
            <a:r>
              <a:rPr lang="en-US" sz="1200" dirty="0" smtClean="0">
                <a:solidFill>
                  <a:srgbClr val="FF0000"/>
                </a:solidFill>
                <a:latin typeface="Arial" panose="020B0604020202020204" pitchFamily="34" charset="0"/>
                <a:cs typeface="Arial" panose="020B0604020202020204" pitchFamily="34" charset="0"/>
              </a:rPr>
              <a:t> Take a long time to  make report</a:t>
            </a:r>
            <a:r>
              <a:rPr lang="en-US" sz="1200" dirty="0" smtClean="0">
                <a:solidFill>
                  <a:schemeClr val="tx1"/>
                </a:solidFill>
                <a:latin typeface="Arial" panose="020B0604020202020204" pitchFamily="34" charset="0"/>
                <a:cs typeface="Arial" panose="020B0604020202020204" pitchFamily="34" charset="0"/>
              </a:rPr>
              <a:t>.</a:t>
            </a:r>
          </a:p>
          <a:p>
            <a:pPr marL="0" marR="0" indent="0" algn="l" defTabSz="915406"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All products do not have barcode for identification. The processes are not linked to each other.</a:t>
            </a:r>
            <a:r>
              <a:rPr lang="en-US" baseline="0" dirty="0" smtClean="0"/>
              <a:t> </a:t>
            </a:r>
            <a:r>
              <a:rPr lang="en-US" dirty="0" smtClean="0"/>
              <a:t>All operations are recorded on papers and books. take a lot of time.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Solution: Discuss</a:t>
            </a:r>
            <a:r>
              <a:rPr lang="en-US" altLang="en-US" baseline="0" dirty="0" smtClean="0"/>
              <a:t>, Q&amp;A and find solution with other members of IT. Build standard process of manage asset :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with the infra team: GR, Transfer, Maintenance, inventory, scrap. Borrow and return equipment by barcode.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With stationery team: input, output material and report.</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After identify products by barcode and clear process. I started building the database. and select new device to develop software.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Next slide I will explain</a:t>
            </a:r>
            <a:r>
              <a:rPr lang="en-US" altLang="en-US" baseline="0" dirty="0" smtClean="0"/>
              <a:t> detail process of new system.</a:t>
            </a:r>
          </a:p>
          <a:p>
            <a:pPr marL="0" marR="0" indent="0" algn="l" defTabSz="915406"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5406" rtl="0" eaLnBrk="1" fontAlgn="auto" latinLnBrk="0" hangingPunct="1">
              <a:lnSpc>
                <a:spcPct val="100000"/>
              </a:lnSpc>
              <a:spcBef>
                <a:spcPts val="0"/>
              </a:spcBef>
              <a:spcAft>
                <a:spcPts val="0"/>
              </a:spcAft>
              <a:buClrTx/>
              <a:buSzTx/>
              <a:buFontTx/>
              <a:buNone/>
              <a:tabLst/>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8</a:t>
            </a:fld>
            <a:endParaRPr lang="en-US" dirty="0"/>
          </a:p>
        </p:txBody>
      </p:sp>
    </p:spTree>
    <p:extLst>
      <p:ext uri="{BB962C8B-B14F-4D97-AF65-F5344CB8AC3E}">
        <p14:creationId xmlns:p14="http://schemas.microsoft.com/office/powerpoint/2010/main" val="140480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lvl="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The Process of ALCMS split 3 stage : Borrow and return equipment, </a:t>
            </a:r>
            <a:r>
              <a:rPr kumimoji="0" lang="en-US" altLang="en-U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Manage stationery warehouse, </a:t>
            </a:r>
            <a:r>
              <a:rPr lang="en-US" altLang="en-US" baseline="0" dirty="0" smtClean="0"/>
              <a:t>GR, Transfer-inventory-maintenance-scrap, stationery warehouse management.</a:t>
            </a:r>
          </a:p>
          <a:p>
            <a:pPr marL="0" marR="0" lvl="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Action : I make tool barcode to identify equipment. I build functions for each process. Create  tool scan barcode for operation borrow  and return, assign position for equipment with function transfer and inventory, maintenance, scrap destroy, export and import stationery warehouse.</a:t>
            </a:r>
            <a:endParaRPr lang="en-US" altLang="en-US" dirty="0" smtClean="0"/>
          </a:p>
          <a:p>
            <a:pPr marL="0" marR="0" indent="0" algn="l" defTabSz="915406" rtl="0" eaLnBrk="1" fontAlgn="auto" latinLnBrk="0" hangingPunct="1">
              <a:lnSpc>
                <a:spcPct val="100000"/>
              </a:lnSpc>
              <a:spcBef>
                <a:spcPts val="0"/>
              </a:spcBef>
              <a:spcAft>
                <a:spcPts val="0"/>
              </a:spcAft>
              <a:buClrTx/>
              <a:buSzTx/>
              <a:buFontTx/>
              <a:buNone/>
              <a:tabLst/>
              <a:defRPr/>
            </a:pPr>
            <a:r>
              <a:rPr lang="en-US" baseline="0" dirty="0" smtClean="0"/>
              <a:t>Result with new system, using barcode technology with new devices mobile that connect to database server via access point. Apply this system, you will control easy and specially we will save 40% time management and 50% print paper. </a:t>
            </a:r>
          </a:p>
          <a:p>
            <a:pPr defTabSz="915406">
              <a:defRPr/>
            </a:pPr>
            <a:r>
              <a:rPr lang="en-US" altLang="en-US" sz="1200" baseline="0" dirty="0" smtClean="0"/>
              <a:t>That all my improvement for each issue .and  I move to next slide to confirm result.</a:t>
            </a:r>
            <a:endParaRPr lang="en-US" baseline="0" dirty="0" smtClean="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9</a:t>
            </a:fld>
            <a:endParaRPr lang="en-US" dirty="0"/>
          </a:p>
        </p:txBody>
      </p:sp>
    </p:spTree>
    <p:extLst>
      <p:ext uri="{BB962C8B-B14F-4D97-AF65-F5344CB8AC3E}">
        <p14:creationId xmlns:p14="http://schemas.microsoft.com/office/powerpoint/2010/main" val="394437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5549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214705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72208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endParaRPr lang="en-US" altLang="en-US" dirty="0"/>
          </a:p>
        </p:txBody>
      </p:sp>
      <p:sp>
        <p:nvSpPr>
          <p:cNvPr id="4" name="Rectangle 5"/>
          <p:cNvSpPr>
            <a:spLocks noGrp="1" noChangeArrowheads="1"/>
          </p:cNvSpPr>
          <p:nvPr>
            <p:ph type="ftr" sz="quarter" idx="11"/>
          </p:nvPr>
        </p:nvSpPr>
        <p:spPr>
          <a:ln/>
        </p:spPr>
        <p:txBody>
          <a:bodyPr/>
          <a:lstStyle>
            <a:lvl1pPr>
              <a:defRPr/>
            </a:lvl1pPr>
          </a:lstStyle>
          <a:p>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fld id="{4E6668AA-B719-4E57-9876-5F3933D70C17}" type="slidenum">
              <a:rPr lang="en-US" altLang="en-US"/>
              <a:pPr/>
              <a:t>‹#›</a:t>
            </a:fld>
            <a:endParaRPr lang="en-US" altLang="en-US" dirty="0"/>
          </a:p>
        </p:txBody>
      </p:sp>
    </p:spTree>
    <p:extLst>
      <p:ext uri="{BB962C8B-B14F-4D97-AF65-F5344CB8AC3E}">
        <p14:creationId xmlns:p14="http://schemas.microsoft.com/office/powerpoint/2010/main" val="174660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30548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81428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1183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415712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65269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30303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217444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78293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6C63C-0848-4B82-AE9B-D0C2F4F853C4}" type="datetimeFigureOut">
              <a:rPr lang="en-US" smtClean="0"/>
              <a:t>1/4/2024</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74072-25B1-4908-B7CA-F68A68654CE5}" type="slidenum">
              <a:rPr lang="en-US" smtClean="0"/>
              <a:t>‹#›</a:t>
            </a:fld>
            <a:endParaRPr lang="en-US" dirty="0"/>
          </a:p>
        </p:txBody>
      </p:sp>
    </p:spTree>
    <p:extLst>
      <p:ext uri="{BB962C8B-B14F-4D97-AF65-F5344CB8AC3E}">
        <p14:creationId xmlns:p14="http://schemas.microsoft.com/office/powerpoint/2010/main" val="230056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18" Type="http://schemas.openxmlformats.org/officeDocument/2006/relationships/image" Target="../media/image15.png"/><Relationship Id="rId3" Type="http://schemas.openxmlformats.org/officeDocument/2006/relationships/chart" Target="../charts/chart1.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image" Target="../media/image2.jpeg"/><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image" Target="../media/image1.jpg"/><Relationship Id="rId9" Type="http://schemas.openxmlformats.org/officeDocument/2006/relationships/image" Target="../media/image6.jpeg"/><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20.jpeg"/><Relationship Id="rId12"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jpe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2.png"/><Relationship Id="rId14" Type="http://schemas.openxmlformats.org/officeDocument/2006/relationships/image" Target="../media/image2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33.jpeg"/><Relationship Id="rId18" Type="http://schemas.openxmlformats.org/officeDocument/2006/relationships/image" Target="../media/image36.jpeg"/><Relationship Id="rId26" Type="http://schemas.microsoft.com/office/2007/relationships/hdphoto" Target="../media/hdphoto2.wdp"/><Relationship Id="rId3" Type="http://schemas.openxmlformats.org/officeDocument/2006/relationships/notesSlide" Target="../notesSlides/notesSlide8.xml"/><Relationship Id="rId21" Type="http://schemas.openxmlformats.org/officeDocument/2006/relationships/image" Target="../media/image38.wmf"/><Relationship Id="rId7" Type="http://schemas.openxmlformats.org/officeDocument/2006/relationships/diagramColors" Target="../diagrams/colors1.xml"/><Relationship Id="rId12" Type="http://schemas.openxmlformats.org/officeDocument/2006/relationships/image" Target="../media/image32.png"/><Relationship Id="rId17" Type="http://schemas.openxmlformats.org/officeDocument/2006/relationships/image" Target="../media/image35.png"/><Relationship Id="rId25" Type="http://schemas.openxmlformats.org/officeDocument/2006/relationships/image" Target="../media/image41.png"/><Relationship Id="rId2" Type="http://schemas.openxmlformats.org/officeDocument/2006/relationships/slideLayout" Target="../slideLayouts/slideLayout12.xml"/><Relationship Id="rId16" Type="http://schemas.openxmlformats.org/officeDocument/2006/relationships/image" Target="../media/image34.png"/><Relationship Id="rId20" Type="http://schemas.openxmlformats.org/officeDocument/2006/relationships/image" Target="../media/image37.wmf"/><Relationship Id="rId29" Type="http://schemas.openxmlformats.org/officeDocument/2006/relationships/image" Target="../media/image43.png"/><Relationship Id="rId1" Type="http://schemas.openxmlformats.org/officeDocument/2006/relationships/vmlDrawing" Target="../drawings/vmlDrawing2.vml"/><Relationship Id="rId6" Type="http://schemas.openxmlformats.org/officeDocument/2006/relationships/diagramQuickStyle" Target="../diagrams/quickStyle1.xml"/><Relationship Id="rId11" Type="http://schemas.openxmlformats.org/officeDocument/2006/relationships/image" Target="../media/image9.png"/><Relationship Id="rId24" Type="http://schemas.microsoft.com/office/2007/relationships/hdphoto" Target="../media/hdphoto1.wdp"/><Relationship Id="rId5" Type="http://schemas.openxmlformats.org/officeDocument/2006/relationships/diagramLayout" Target="../diagrams/layout1.xml"/><Relationship Id="rId15" Type="http://schemas.openxmlformats.org/officeDocument/2006/relationships/image" Target="../media/image17.png"/><Relationship Id="rId23" Type="http://schemas.openxmlformats.org/officeDocument/2006/relationships/image" Target="../media/image40.png"/><Relationship Id="rId28" Type="http://schemas.openxmlformats.org/officeDocument/2006/relationships/oleObject" Target="../embeddings/oleObject3.bin"/><Relationship Id="rId10" Type="http://schemas.openxmlformats.org/officeDocument/2006/relationships/image" Target="../media/image31.png"/><Relationship Id="rId19" Type="http://schemas.openxmlformats.org/officeDocument/2006/relationships/image" Target="../media/image21.png"/><Relationship Id="rId31" Type="http://schemas.openxmlformats.org/officeDocument/2006/relationships/image" Target="../media/image45.jpeg"/><Relationship Id="rId4" Type="http://schemas.openxmlformats.org/officeDocument/2006/relationships/diagramData" Target="../diagrams/data1.xml"/><Relationship Id="rId9" Type="http://schemas.openxmlformats.org/officeDocument/2006/relationships/image" Target="../media/image30.png"/><Relationship Id="rId14" Type="http://schemas.openxmlformats.org/officeDocument/2006/relationships/oleObject" Target="../embeddings/oleObject2.bin"/><Relationship Id="rId22" Type="http://schemas.openxmlformats.org/officeDocument/2006/relationships/image" Target="../media/image39.jpeg"/><Relationship Id="rId27" Type="http://schemas.openxmlformats.org/officeDocument/2006/relationships/image" Target="../media/image42.emf"/><Relationship Id="rId30" Type="http://schemas.openxmlformats.org/officeDocument/2006/relationships/image" Target="../media/image4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2"/>
          <p:cNvSpPr>
            <a:spLocks noChangeArrowheads="1"/>
          </p:cNvSpPr>
          <p:nvPr/>
        </p:nvSpPr>
        <p:spPr bwMode="gray">
          <a:xfrm>
            <a:off x="3124200" y="1782532"/>
            <a:ext cx="2743200" cy="427038"/>
          </a:xfrm>
          <a:prstGeom prst="roundRect">
            <a:avLst>
              <a:gd name="adj" fmla="val 0"/>
            </a:avLst>
          </a:prstGeom>
          <a:solidFill>
            <a:schemeClr val="bg1"/>
          </a:solidFill>
          <a:ln w="9525">
            <a:noFill/>
            <a:miter lim="800000"/>
            <a:headEnd/>
            <a:tailEnd/>
          </a:ln>
          <a:effectLst/>
        </p:spPr>
        <p:txBody>
          <a:bodyPr wrap="none" anchor="ctr"/>
          <a:lstStyle/>
          <a:p>
            <a:pPr algn="ctr">
              <a:defRPr/>
            </a:pPr>
            <a:r>
              <a:rPr kumimoji="1" lang="en-US" altLang="ja-JP" sz="2400" b="1" dirty="0">
                <a:solidFill>
                  <a:prstClr val="black"/>
                </a:solidFill>
                <a:latin typeface="Arial Black" panose="020B0A04020102020204" pitchFamily="34" charset="0"/>
                <a:ea typeface="HGP創英角ｺﾞｼｯｸUB" panose="020B0900000000000000" pitchFamily="50" charset="-128"/>
                <a:cs typeface="Arial" panose="020B0604020202020204" pitchFamily="34" charset="0"/>
              </a:rPr>
              <a:t>MAIN CONTENTS</a:t>
            </a:r>
          </a:p>
        </p:txBody>
      </p:sp>
      <p:sp>
        <p:nvSpPr>
          <p:cNvPr id="10" name="AutoShape 54"/>
          <p:cNvSpPr>
            <a:spLocks noChangeArrowheads="1"/>
          </p:cNvSpPr>
          <p:nvPr/>
        </p:nvSpPr>
        <p:spPr bwMode="gray">
          <a:xfrm>
            <a:off x="1066801" y="2245059"/>
            <a:ext cx="59436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r>
              <a:rPr 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Job History &amp; Achievement</a:t>
            </a:r>
            <a:endParaRPr lang="vi-VN"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1" name="AutoShape 54"/>
          <p:cNvSpPr>
            <a:spLocks noChangeArrowheads="1"/>
          </p:cNvSpPr>
          <p:nvPr/>
        </p:nvSpPr>
        <p:spPr bwMode="gray">
          <a:xfrm>
            <a:off x="1066800" y="3320516"/>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Total Improvement Schedule</a:t>
            </a:r>
            <a:endParaRPr kumimoji="1" lang="vi-VN" sz="2000" dirty="0">
              <a:solidFill>
                <a:prstClr val="black"/>
              </a:solidFill>
              <a:ea typeface="HGP創英角ｺﾞｼｯｸUB" panose="020B0900000000000000" pitchFamily="50" charset="-128"/>
              <a:cs typeface="Arial" pitchFamily="34" charset="0"/>
            </a:endParaRPr>
          </a:p>
        </p:txBody>
      </p:sp>
      <p:sp>
        <p:nvSpPr>
          <p:cNvPr id="12" name="AutoShape 54"/>
          <p:cNvSpPr>
            <a:spLocks noChangeArrowheads="1"/>
          </p:cNvSpPr>
          <p:nvPr/>
        </p:nvSpPr>
        <p:spPr bwMode="gray">
          <a:xfrm>
            <a:off x="1066803" y="3853916"/>
            <a:ext cx="5943599"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sz="2000" dirty="0"/>
              <a:t>Detail Improvement Activity</a:t>
            </a:r>
            <a:r>
              <a:rPr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	</a:t>
            </a:r>
            <a:endParaRPr 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3" name="AutoShape 54"/>
          <p:cNvSpPr>
            <a:spLocks noChangeArrowheads="1"/>
          </p:cNvSpPr>
          <p:nvPr/>
        </p:nvSpPr>
        <p:spPr bwMode="gray">
          <a:xfrm>
            <a:off x="7162801" y="2245061"/>
            <a:ext cx="1600201" cy="467399"/>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1</a:t>
            </a:r>
          </a:p>
        </p:txBody>
      </p:sp>
      <p:sp>
        <p:nvSpPr>
          <p:cNvPr id="14" name="AutoShape 54"/>
          <p:cNvSpPr>
            <a:spLocks noChangeArrowheads="1"/>
          </p:cNvSpPr>
          <p:nvPr/>
        </p:nvSpPr>
        <p:spPr bwMode="gray">
          <a:xfrm>
            <a:off x="7170968" y="33205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4</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5" name="AutoShape 54"/>
          <p:cNvSpPr>
            <a:spLocks noChangeArrowheads="1"/>
          </p:cNvSpPr>
          <p:nvPr/>
        </p:nvSpPr>
        <p:spPr bwMode="gray">
          <a:xfrm>
            <a:off x="7162801" y="38539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5~8</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6" name="AutoShape 54"/>
          <p:cNvSpPr>
            <a:spLocks noChangeArrowheads="1"/>
          </p:cNvSpPr>
          <p:nvPr/>
        </p:nvSpPr>
        <p:spPr bwMode="gray">
          <a:xfrm>
            <a:off x="1066800" y="4386024"/>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alt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Confirm result &amp; Next activities</a:t>
            </a:r>
          </a:p>
        </p:txBody>
      </p:sp>
      <p:sp>
        <p:nvSpPr>
          <p:cNvPr id="17" name="AutoShape 54"/>
          <p:cNvSpPr>
            <a:spLocks noChangeArrowheads="1"/>
          </p:cNvSpPr>
          <p:nvPr/>
        </p:nvSpPr>
        <p:spPr bwMode="gray">
          <a:xfrm>
            <a:off x="7162801" y="43873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9~10</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8" name="AutoShape 54"/>
          <p:cNvSpPr>
            <a:spLocks noChangeArrowheads="1"/>
          </p:cNvSpPr>
          <p:nvPr/>
        </p:nvSpPr>
        <p:spPr bwMode="gray">
          <a:xfrm>
            <a:off x="457200" y="2245061"/>
            <a:ext cx="457200" cy="467399"/>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1</a:t>
            </a:r>
          </a:p>
        </p:txBody>
      </p:sp>
      <p:sp>
        <p:nvSpPr>
          <p:cNvPr id="19" name="AutoShape 54"/>
          <p:cNvSpPr>
            <a:spLocks noChangeArrowheads="1"/>
          </p:cNvSpPr>
          <p:nvPr/>
        </p:nvSpPr>
        <p:spPr bwMode="gray">
          <a:xfrm>
            <a:off x="457200" y="33205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3</a:t>
            </a:r>
          </a:p>
        </p:txBody>
      </p:sp>
      <p:sp>
        <p:nvSpPr>
          <p:cNvPr id="20" name="AutoShape 54"/>
          <p:cNvSpPr>
            <a:spLocks noChangeArrowheads="1"/>
          </p:cNvSpPr>
          <p:nvPr/>
        </p:nvSpPr>
        <p:spPr bwMode="gray">
          <a:xfrm>
            <a:off x="457200" y="38539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4</a:t>
            </a:r>
          </a:p>
        </p:txBody>
      </p:sp>
      <p:sp>
        <p:nvSpPr>
          <p:cNvPr id="21" name="AutoShape 54"/>
          <p:cNvSpPr>
            <a:spLocks noChangeArrowheads="1"/>
          </p:cNvSpPr>
          <p:nvPr/>
        </p:nvSpPr>
        <p:spPr bwMode="gray">
          <a:xfrm>
            <a:off x="457200" y="43873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5</a:t>
            </a:r>
          </a:p>
        </p:txBody>
      </p:sp>
      <p:sp>
        <p:nvSpPr>
          <p:cNvPr id="22" name="AutoShape 54"/>
          <p:cNvSpPr>
            <a:spLocks noChangeArrowheads="1"/>
          </p:cNvSpPr>
          <p:nvPr/>
        </p:nvSpPr>
        <p:spPr bwMode="gray">
          <a:xfrm>
            <a:off x="1066800" y="2787116"/>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ea typeface="HGP創英角ｺﾞｼｯｸUB" pitchFamily="50" charset="-128"/>
                <a:cs typeface="Arial" panose="020B0604020202020204" pitchFamily="34" charset="0"/>
              </a:rPr>
              <a:t>Background Of Activities</a:t>
            </a:r>
          </a:p>
        </p:txBody>
      </p:sp>
      <p:sp>
        <p:nvSpPr>
          <p:cNvPr id="23" name="AutoShape 54"/>
          <p:cNvSpPr>
            <a:spLocks noChangeArrowheads="1"/>
          </p:cNvSpPr>
          <p:nvPr/>
        </p:nvSpPr>
        <p:spPr bwMode="gray">
          <a:xfrm>
            <a:off x="7162801" y="27871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2~3</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24" name="AutoShape 54"/>
          <p:cNvSpPr>
            <a:spLocks noChangeArrowheads="1"/>
          </p:cNvSpPr>
          <p:nvPr/>
        </p:nvSpPr>
        <p:spPr bwMode="gray">
          <a:xfrm>
            <a:off x="457200" y="27871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2</a:t>
            </a:r>
          </a:p>
        </p:txBody>
      </p:sp>
      <p:sp>
        <p:nvSpPr>
          <p:cNvPr id="3" name="Rectangle 6">
            <a:extLst>
              <a:ext uri="{FF2B5EF4-FFF2-40B4-BE49-F238E27FC236}">
                <a16:creationId xmlns:a16="http://schemas.microsoft.com/office/drawing/2014/main" id="{DD8FA03C-A0E8-8E44-D834-BE0286E7A578}"/>
              </a:ext>
            </a:extLst>
          </p:cNvPr>
          <p:cNvSpPr>
            <a:spLocks noChangeArrowheads="1"/>
          </p:cNvSpPr>
          <p:nvPr/>
        </p:nvSpPr>
        <p:spPr bwMode="auto">
          <a:xfrm>
            <a:off x="2209800" y="4948135"/>
            <a:ext cx="4724400" cy="1581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latin typeface="+mn-lt"/>
              </a:rPr>
              <a:t>Presented by	 : Nguyen Nhu Minh</a:t>
            </a:r>
          </a:p>
          <a:p>
            <a:pPr eaLnBrk="1" hangingPunct="1"/>
            <a:r>
              <a:rPr lang="en-US" altLang="en-US" sz="2000" dirty="0">
                <a:latin typeface="+mn-lt"/>
              </a:rPr>
              <a:t>Join Date	 : 12-Feb-2019</a:t>
            </a:r>
          </a:p>
          <a:p>
            <a:pPr eaLnBrk="1" hangingPunct="1"/>
            <a:r>
              <a:rPr lang="en-US" altLang="en-US" sz="2000" dirty="0">
                <a:latin typeface="+mn-lt"/>
              </a:rPr>
              <a:t>Current Position	 : Officer (5 years)</a:t>
            </a:r>
          </a:p>
          <a:p>
            <a:pPr eaLnBrk="1" hangingPunct="1"/>
            <a:r>
              <a:rPr lang="en-US" altLang="en-US" sz="2000" dirty="0">
                <a:latin typeface="+mn-lt"/>
              </a:rPr>
              <a:t>New Position	 : Supervisor</a:t>
            </a:r>
          </a:p>
          <a:p>
            <a:pPr eaLnBrk="1" hangingPunct="1"/>
            <a:r>
              <a:rPr lang="en-US" altLang="en-US" sz="2000" dirty="0">
                <a:latin typeface="+mn-lt"/>
              </a:rPr>
              <a:t>Section		 : DEV</a:t>
            </a:r>
          </a:p>
        </p:txBody>
      </p:sp>
      <p:sp>
        <p:nvSpPr>
          <p:cNvPr id="2" name="Rectangle 2">
            <a:extLst>
              <a:ext uri="{FF2B5EF4-FFF2-40B4-BE49-F238E27FC236}">
                <a16:creationId xmlns:a16="http://schemas.microsoft.com/office/drawing/2014/main" id="{B715151C-137E-1074-DBAC-D97ECE99FD69}"/>
              </a:ext>
            </a:extLst>
          </p:cNvPr>
          <p:cNvSpPr>
            <a:spLocks noChangeArrowheads="1"/>
          </p:cNvSpPr>
          <p:nvPr/>
        </p:nvSpPr>
        <p:spPr bwMode="auto">
          <a:xfrm>
            <a:off x="31652" y="419110"/>
            <a:ext cx="9070848" cy="12588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dirty="0">
                <a:solidFill>
                  <a:srgbClr val="0000FF"/>
                </a:solidFill>
              </a:rPr>
              <a:t>Upgrade </a:t>
            </a:r>
            <a:r>
              <a:rPr lang="en-US" altLang="ja-JP" sz="2400" dirty="0">
                <a:solidFill>
                  <a:srgbClr val="0000FF"/>
                </a:solidFill>
              </a:rPr>
              <a:t>Factory Operation Support </a:t>
            </a:r>
            <a:r>
              <a:rPr lang="en-US" altLang="ja-JP" sz="2400" dirty="0" smtClean="0">
                <a:solidFill>
                  <a:srgbClr val="0000FF"/>
                </a:solidFill>
              </a:rPr>
              <a:t>System (Foss)</a:t>
            </a:r>
            <a:r>
              <a:rPr lang="en-US" sz="2400" dirty="0" smtClean="0">
                <a:solidFill>
                  <a:srgbClr val="0000FF"/>
                </a:solidFill>
              </a:rPr>
              <a:t> </a:t>
            </a:r>
            <a:r>
              <a:rPr lang="en-US" sz="2400" dirty="0">
                <a:solidFill>
                  <a:srgbClr val="0000FF"/>
                </a:solidFill>
              </a:rPr>
              <a:t>&amp; </a:t>
            </a:r>
          </a:p>
          <a:p>
            <a:pPr algn="ctr">
              <a:defRPr/>
            </a:pPr>
            <a:r>
              <a:rPr lang="en-US" sz="2400" dirty="0">
                <a:solidFill>
                  <a:srgbClr val="0000FF"/>
                </a:solidFill>
              </a:rPr>
              <a:t>Make Asset Life Cycle Management System</a:t>
            </a:r>
            <a:endParaRPr kumimoji="1" lang="en-US" altLang="ja-JP" sz="2400" dirty="0">
              <a:solidFill>
                <a:srgbClr val="0000FF"/>
              </a:solidFill>
              <a:ea typeface="HGP創英角ｺﾞｼｯｸUB" pitchFamily="50" charset="-128"/>
              <a:cs typeface="Arial" panose="020B0604020202020204" pitchFamily="34" charset="0"/>
            </a:endParaRPr>
          </a:p>
        </p:txBody>
      </p:sp>
      <p:sp>
        <p:nvSpPr>
          <p:cNvPr id="4" name="Text Box 5">
            <a:extLst>
              <a:ext uri="{FF2B5EF4-FFF2-40B4-BE49-F238E27FC236}">
                <a16:creationId xmlns:a16="http://schemas.microsoft.com/office/drawing/2014/main" id="{93CC973A-5DDA-831E-F6F1-46191F875C4F}"/>
              </a:ext>
            </a:extLst>
          </p:cNvPr>
          <p:cNvSpPr txBox="1">
            <a:spLocks noChangeArrowheads="1"/>
          </p:cNvSpPr>
          <p:nvPr/>
        </p:nvSpPr>
        <p:spPr bwMode="auto">
          <a:xfrm>
            <a:off x="-152400" y="0"/>
            <a:ext cx="3097213" cy="396875"/>
          </a:xfrm>
          <a:prstGeom prst="rect">
            <a:avLst/>
          </a:prstGeom>
          <a:noFill/>
          <a:ln>
            <a:noFill/>
          </a:ln>
          <a:effectLst/>
        </p:spPr>
        <p:txBody>
          <a:bodyPr>
            <a:spAutoFit/>
          </a:bodyPr>
          <a:lstStyle/>
          <a:p>
            <a:pPr algn="ctr">
              <a:defRPr/>
            </a:pPr>
            <a:r>
              <a:rPr kumimoji="1" lang="en-US" altLang="ja-JP" sz="2000" b="1" dirty="0">
                <a:ea typeface="+mj-ea"/>
                <a:cs typeface="Arial" charset="0"/>
              </a:rPr>
              <a:t>PROMOTION REPORT</a:t>
            </a:r>
          </a:p>
        </p:txBody>
      </p:sp>
    </p:spTree>
    <p:extLst>
      <p:ext uri="{BB962C8B-B14F-4D97-AF65-F5344CB8AC3E}">
        <p14:creationId xmlns:p14="http://schemas.microsoft.com/office/powerpoint/2010/main" val="439631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5"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pPr>
              <a:r>
                <a:rPr lang="en-US" altLang="ja-JP" sz="2000" b="1" dirty="0">
                  <a:solidFill>
                    <a:srgbClr val="FFFFCC"/>
                  </a:solidFill>
                  <a:ea typeface="HGP創英角ｺﾞｼｯｸUB" pitchFamily="50" charset="-128"/>
                  <a:cs typeface="Arial" panose="020B0604020202020204" pitchFamily="34" charset="0"/>
                </a:rPr>
                <a:t>Confirm result</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9</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12" name="Table 18">
            <a:extLst>
              <a:ext uri="{FF2B5EF4-FFF2-40B4-BE49-F238E27FC236}">
                <a16:creationId xmlns:a16="http://schemas.microsoft.com/office/drawing/2014/main" id="{399E4FDD-365A-BBDE-89D3-E0A06EA07341}"/>
              </a:ext>
            </a:extLst>
          </p:cNvPr>
          <p:cNvGraphicFramePr>
            <a:graphicFrameLocks noGrp="1"/>
          </p:cNvGraphicFramePr>
          <p:nvPr>
            <p:extLst>
              <p:ext uri="{D42A27DB-BD31-4B8C-83A1-F6EECF244321}">
                <p14:modId xmlns:p14="http://schemas.microsoft.com/office/powerpoint/2010/main" val="2713786216"/>
              </p:ext>
            </p:extLst>
          </p:nvPr>
        </p:nvGraphicFramePr>
        <p:xfrm>
          <a:off x="39982" y="618282"/>
          <a:ext cx="9064036" cy="6172200"/>
        </p:xfrm>
        <a:graphic>
          <a:graphicData uri="http://schemas.openxmlformats.org/drawingml/2006/table">
            <a:tbl>
              <a:tblPr firstRow="1" bandRow="1">
                <a:tableStyleId>{5C22544A-7EE6-4342-B048-85BDC9FD1C3A}</a:tableStyleId>
              </a:tblPr>
              <a:tblGrid>
                <a:gridCol w="4592107">
                  <a:extLst>
                    <a:ext uri="{9D8B030D-6E8A-4147-A177-3AD203B41FA5}">
                      <a16:colId xmlns:a16="http://schemas.microsoft.com/office/drawing/2014/main" val="71383997"/>
                    </a:ext>
                  </a:extLst>
                </a:gridCol>
                <a:gridCol w="4471929">
                  <a:extLst>
                    <a:ext uri="{9D8B030D-6E8A-4147-A177-3AD203B41FA5}">
                      <a16:colId xmlns:a16="http://schemas.microsoft.com/office/drawing/2014/main" val="448646468"/>
                    </a:ext>
                  </a:extLst>
                </a:gridCol>
              </a:tblGrid>
              <a:tr h="6172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263348"/>
                  </a:ext>
                </a:extLst>
              </a:tr>
            </a:tbl>
          </a:graphicData>
        </a:graphic>
      </p:graphicFrame>
      <p:graphicFrame>
        <p:nvGraphicFramePr>
          <p:cNvPr id="31" name="Table 30">
            <a:extLst>
              <a:ext uri="{FF2B5EF4-FFF2-40B4-BE49-F238E27FC236}">
                <a16:creationId xmlns:a16="http://schemas.microsoft.com/office/drawing/2014/main" id="{B2DC5E04-48CD-4CBB-9678-7672BB933C54}"/>
              </a:ext>
            </a:extLst>
          </p:cNvPr>
          <p:cNvGraphicFramePr>
            <a:graphicFrameLocks noGrp="1"/>
          </p:cNvGraphicFramePr>
          <p:nvPr>
            <p:extLst>
              <p:ext uri="{D42A27DB-BD31-4B8C-83A1-F6EECF244321}">
                <p14:modId xmlns:p14="http://schemas.microsoft.com/office/powerpoint/2010/main" val="3119221656"/>
              </p:ext>
            </p:extLst>
          </p:nvPr>
        </p:nvGraphicFramePr>
        <p:xfrm>
          <a:off x="54536" y="643608"/>
          <a:ext cx="9042203" cy="6146875"/>
        </p:xfrm>
        <a:graphic>
          <a:graphicData uri="http://schemas.openxmlformats.org/drawingml/2006/table">
            <a:tbl>
              <a:tblPr firstRow="1" bandRow="1">
                <a:tableStyleId>{5C22544A-7EE6-4342-B048-85BDC9FD1C3A}</a:tableStyleId>
              </a:tblPr>
              <a:tblGrid>
                <a:gridCol w="634798">
                  <a:extLst>
                    <a:ext uri="{9D8B030D-6E8A-4147-A177-3AD203B41FA5}">
                      <a16:colId xmlns:a16="http://schemas.microsoft.com/office/drawing/2014/main" val="2601078857"/>
                    </a:ext>
                  </a:extLst>
                </a:gridCol>
                <a:gridCol w="3220180">
                  <a:extLst>
                    <a:ext uri="{9D8B030D-6E8A-4147-A177-3AD203B41FA5}">
                      <a16:colId xmlns:a16="http://schemas.microsoft.com/office/drawing/2014/main" val="1816896484"/>
                    </a:ext>
                  </a:extLst>
                </a:gridCol>
                <a:gridCol w="155812">
                  <a:extLst>
                    <a:ext uri="{9D8B030D-6E8A-4147-A177-3AD203B41FA5}">
                      <a16:colId xmlns:a16="http://schemas.microsoft.com/office/drawing/2014/main" val="779698322"/>
                    </a:ext>
                  </a:extLst>
                </a:gridCol>
                <a:gridCol w="2474765">
                  <a:extLst>
                    <a:ext uri="{9D8B030D-6E8A-4147-A177-3AD203B41FA5}">
                      <a16:colId xmlns:a16="http://schemas.microsoft.com/office/drawing/2014/main" val="2139683937"/>
                    </a:ext>
                  </a:extLst>
                </a:gridCol>
                <a:gridCol w="1133578">
                  <a:extLst>
                    <a:ext uri="{9D8B030D-6E8A-4147-A177-3AD203B41FA5}">
                      <a16:colId xmlns:a16="http://schemas.microsoft.com/office/drawing/2014/main" val="2185533271"/>
                    </a:ext>
                  </a:extLst>
                </a:gridCol>
                <a:gridCol w="1423070">
                  <a:extLst>
                    <a:ext uri="{9D8B030D-6E8A-4147-A177-3AD203B41FA5}">
                      <a16:colId xmlns:a16="http://schemas.microsoft.com/office/drawing/2014/main" val="3977214255"/>
                    </a:ext>
                  </a:extLst>
                </a:gridCol>
              </a:tblGrid>
              <a:tr h="566809">
                <a:tc>
                  <a:txBody>
                    <a:bodyPr/>
                    <a:lstStyle/>
                    <a:p>
                      <a:pPr algn="ctr"/>
                      <a:r>
                        <a:rPr lang="en-US" sz="2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gridSpan="2">
                  <a:txBody>
                    <a:bodyPr/>
                    <a:lstStyle/>
                    <a:p>
                      <a:pPr algn="ctr"/>
                      <a:r>
                        <a:rPr lang="en-US" sz="2000" dirty="0">
                          <a:solidFill>
                            <a:schemeClr val="tx1"/>
                          </a:solidFill>
                        </a:rPr>
                        <a:t>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hMerge="1">
                  <a:txBody>
                    <a:bodyPr/>
                    <a:lstStyle/>
                    <a:p>
                      <a:endParaRPr lang="en-US"/>
                    </a:p>
                  </a:txBody>
                  <a:tcPr/>
                </a:tc>
                <a:tc>
                  <a:txBody>
                    <a:bodyPr/>
                    <a:lstStyle/>
                    <a:p>
                      <a:pPr algn="ctr"/>
                      <a:r>
                        <a:rPr lang="en-US" sz="2000" dirty="0">
                          <a:solidFill>
                            <a:schemeClr val="tx1"/>
                          </a:solidFill>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extLst>
                  <a:ext uri="{0D108BD9-81ED-4DB2-BD59-A6C34878D82A}">
                    <a16:rowId xmlns:a16="http://schemas.microsoft.com/office/drawing/2014/main" val="513744046"/>
                  </a:ext>
                </a:extLst>
              </a:tr>
              <a:tr h="550118">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1" kern="1200" dirty="0">
                          <a:solidFill>
                            <a:schemeClr val="tx1"/>
                          </a:solidFill>
                          <a:latin typeface="+mn-lt"/>
                          <a:ea typeface="HGP創英角ｺﾞｼｯｸUB" pitchFamily="50" charset="-128"/>
                          <a:cs typeface="Arial" panose="020B0604020202020204" pitchFamily="34" charset="0"/>
                        </a:rPr>
                        <a:t>Issue 1:</a:t>
                      </a:r>
                      <a:r>
                        <a:rPr kumimoji="1" lang="en-US" sz="1800" b="1" kern="1200" baseline="0" dirty="0">
                          <a:solidFill>
                            <a:schemeClr val="tx1"/>
                          </a:solidFill>
                          <a:latin typeface="+mn-lt"/>
                          <a:ea typeface="HGP創英角ｺﾞｼｯｸUB" pitchFamily="50" charset="-128"/>
                          <a:cs typeface="Arial" panose="020B0604020202020204" pitchFamily="34" charset="0"/>
                        </a:rPr>
                        <a:t> </a:t>
                      </a:r>
                      <a:r>
                        <a:rPr kumimoji="1" lang="en-US" sz="1800" b="1" kern="1200" dirty="0">
                          <a:solidFill>
                            <a:schemeClr val="tx1"/>
                          </a:solidFill>
                          <a:latin typeface="+mn-lt"/>
                          <a:ea typeface="HGP創英角ｺﾞｼｯｸUB" pitchFamily="50" charset="-128"/>
                          <a:cs typeface="Arial" panose="020B0604020202020204" pitchFamily="34" charset="0"/>
                        </a:rPr>
                        <a:t>Upgrade FOSS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8018351"/>
                  </a:ext>
                </a:extLst>
              </a:tr>
              <a:tr h="471529">
                <a:tc>
                  <a:txBody>
                    <a:bodyPr/>
                    <a:lstStyle/>
                    <a:p>
                      <a:pPr algn="ctr"/>
                      <a:r>
                        <a:rPr lang="en-US" sz="1800" dirty="0">
                          <a:solidFill>
                            <a:schemeClr val="tx1"/>
                          </a:solidFill>
                          <a:latin typeface="Arial "/>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Select new language &amp;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800" dirty="0">
                          <a:solidFill>
                            <a:schemeClr val="tx1"/>
                          </a:solidFill>
                          <a:latin typeface="Arial "/>
                        </a:rPr>
                        <a:t>Flutter &amp; Android</a:t>
                      </a:r>
                      <a:r>
                        <a:rPr lang="en-US" sz="1800" baseline="0" dirty="0">
                          <a:solidFill>
                            <a:schemeClr val="tx1"/>
                          </a:solidFill>
                          <a:latin typeface="Arial "/>
                        </a:rPr>
                        <a:t> </a:t>
                      </a:r>
                      <a:r>
                        <a:rPr lang="en-US" sz="1800" dirty="0">
                          <a:solidFill>
                            <a:schemeClr val="tx1"/>
                          </a:solidFill>
                          <a:latin typeface="Arial "/>
                        </a:rPr>
                        <a:t>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800" dirty="0">
                        <a:solidFill>
                          <a:schemeClr val="tx1"/>
                        </a:solidFill>
                        <a:latin typeface="Arial "/>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8064131"/>
                  </a:ext>
                </a:extLst>
              </a:tr>
              <a:tr h="377224">
                <a:tc>
                  <a:txBody>
                    <a:bodyPr/>
                    <a:lstStyle/>
                    <a:p>
                      <a:pPr algn="ctr"/>
                      <a:r>
                        <a:rPr lang="en-US" sz="1800" dirty="0">
                          <a:solidFill>
                            <a:schemeClr val="tx1"/>
                          </a:solidFill>
                          <a:latin typeface="Arial "/>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GR local &amp; GR Oversea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a:t>
                      </a:r>
                      <a:r>
                        <a:rPr lang="en-US" dirty="0"/>
                        <a:t>10 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97376"/>
                  </a:ext>
                </a:extLst>
              </a:tr>
              <a:tr h="377224">
                <a:tc>
                  <a:txBody>
                    <a:bodyPr/>
                    <a:lstStyle/>
                    <a:p>
                      <a:pPr algn="ctr"/>
                      <a:r>
                        <a:rPr lang="en-US" sz="1800" dirty="0">
                          <a:solidFill>
                            <a:schemeClr val="tx1"/>
                          </a:solidFill>
                          <a:latin typeface="Arial "/>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(5 pcs)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1354050"/>
                  </a:ext>
                </a:extLst>
              </a:tr>
              <a:tr h="377224">
                <a:tc>
                  <a:txBody>
                    <a:bodyPr/>
                    <a:lstStyle/>
                    <a:p>
                      <a:pPr algn="ctr"/>
                      <a:r>
                        <a:rPr lang="en-US" sz="1800" dirty="0">
                          <a:solidFill>
                            <a:schemeClr val="tx1"/>
                          </a:solidFill>
                          <a:latin typeface="Arial "/>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Kitting &amp; Supply (FA,DIP)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 (25 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12/2023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859895"/>
                  </a:ext>
                </a:extLst>
              </a:tr>
              <a:tr h="377224">
                <a:tc>
                  <a:txBody>
                    <a:bodyPr/>
                    <a:lstStyle/>
                    <a:p>
                      <a:pPr algn="ctr"/>
                      <a:r>
                        <a:rPr lang="en-US" sz="1800" dirty="0">
                          <a:solidFill>
                            <a:schemeClr val="tx1"/>
                          </a:solidFill>
                          <a:latin typeface="Arial "/>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Kitting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(3 pcs)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671488"/>
                  </a:ext>
                </a:extLst>
              </a:tr>
              <a:tr h="389799">
                <a:tc>
                  <a:txBody>
                    <a:bodyPr/>
                    <a:lstStyle/>
                    <a:p>
                      <a:pPr algn="ctr"/>
                      <a:r>
                        <a:rPr lang="en-US" sz="1800" dirty="0">
                          <a:solidFill>
                            <a:schemeClr val="tx1"/>
                          </a:solidFill>
                          <a:latin typeface="Arial "/>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Temporary Free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 (2 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602498"/>
                  </a:ext>
                </a:extLst>
              </a:tr>
              <a:tr h="550118">
                <a:tc gridSpan="6">
                  <a:txBody>
                    <a:bodyPr/>
                    <a:lstStyle/>
                    <a:p>
                      <a:r>
                        <a:rPr lang="en-US" b="1" dirty="0">
                          <a:solidFill>
                            <a:schemeClr val="tx1"/>
                          </a:solidFill>
                        </a:rPr>
                        <a:t>Issue</a:t>
                      </a:r>
                      <a:r>
                        <a:rPr lang="en-US" b="1" baseline="0" dirty="0">
                          <a:solidFill>
                            <a:schemeClr val="tx1"/>
                          </a:solidFill>
                        </a:rPr>
                        <a:t> </a:t>
                      </a:r>
                      <a:r>
                        <a:rPr lang="en-US" b="1" dirty="0">
                          <a:solidFill>
                            <a:schemeClr val="tx1"/>
                          </a:solidFill>
                        </a:rPr>
                        <a:t>2. Make Asset Life Cycle Management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4492456"/>
                  </a:ext>
                </a:extLst>
              </a:tr>
              <a:tr h="660141">
                <a:tc>
                  <a:txBody>
                    <a:bodyPr/>
                    <a:lstStyle/>
                    <a:p>
                      <a:pPr algn="ctr"/>
                      <a:r>
                        <a:rPr lang="en-US" dirty="0">
                          <a:solidFill>
                            <a:schemeClr val="tx1"/>
                          </a:solidFill>
                          <a:latin typeface="Arial "/>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Borrow &amp; return Equipment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scan device &amp; </a:t>
                      </a:r>
                      <a:r>
                        <a:rPr lang="en-US" baseline="0" dirty="0" smtClean="0"/>
                        <a:t>barcode to manage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165595"/>
                  </a:ext>
                </a:extLst>
              </a:tr>
              <a:tr h="741874">
                <a:tc>
                  <a:txBody>
                    <a:bodyPr/>
                    <a:lstStyle/>
                    <a:p>
                      <a:pPr algn="ctr"/>
                      <a:r>
                        <a:rPr lang="en-US" dirty="0">
                          <a:solidFill>
                            <a:schemeClr val="tx1"/>
                          </a:solidFill>
                          <a:latin typeface="Arial "/>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stationery warehouse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a:t>
                      </a:r>
                      <a:r>
                        <a:rPr lang="en-US" baseline="0" dirty="0" smtClean="0"/>
                        <a:t>software to </a:t>
                      </a:r>
                      <a:r>
                        <a:rPr lang="en-US" baseline="0" dirty="0"/>
                        <a:t>reduce papers &amp; </a:t>
                      </a:r>
                      <a:r>
                        <a:rPr lang="en-US" baseline="0" dirty="0" smtClean="0"/>
                        <a:t>time inventory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7679987"/>
                  </a:ext>
                </a:extLst>
              </a:tr>
              <a:tr h="707591">
                <a:tc>
                  <a:txBody>
                    <a:bodyPr/>
                    <a:lstStyle/>
                    <a:p>
                      <a:pPr algn="ctr"/>
                      <a:r>
                        <a:rPr lang="en-US" dirty="0">
                          <a:solidFill>
                            <a:schemeClr val="tx1"/>
                          </a:solidFill>
                          <a:latin typeface="Arial "/>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Good Receive</a:t>
                      </a:r>
                      <a:r>
                        <a:rPr kumimoji="0" lang="en-US" altLang="en-US" sz="1800" b="0" i="0" u="none" strike="noStrike" kern="1200" cap="none" spc="0" normalizeH="0" baseline="0" dirty="0">
                          <a:ln>
                            <a:noFill/>
                          </a:ln>
                          <a:solidFill>
                            <a:schemeClr val="tx1"/>
                          </a:solidFill>
                          <a:effectLst/>
                          <a:uLnTx/>
                          <a:uFillTx/>
                          <a:latin typeface="Arial "/>
                          <a:ea typeface="+mn-ea"/>
                          <a:cs typeface="+mn-cs"/>
                        </a:rPr>
                        <a:t>, </a:t>
                      </a: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Inventory, Transfer, Scrap, Maintenance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barcode to manage equipment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03/2024</a:t>
                      </a:r>
                    </a:p>
                    <a:p>
                      <a:r>
                        <a:rPr lang="en-US" dirty="0"/>
                        <a:t>05/2024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FF0000"/>
                          </a:solidFill>
                        </a:rPr>
                        <a:t>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0298506"/>
                  </a:ext>
                </a:extLst>
              </a:tr>
            </a:tbl>
          </a:graphicData>
        </a:graphic>
      </p:graphicFrame>
    </p:spTree>
    <p:extLst>
      <p:ext uri="{BB962C8B-B14F-4D97-AF65-F5344CB8AC3E}">
        <p14:creationId xmlns:p14="http://schemas.microsoft.com/office/powerpoint/2010/main" val="4112263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pPr>
              <a:r>
                <a:rPr lang="en-US" altLang="ja-JP" sz="2000" b="1" dirty="0">
                  <a:solidFill>
                    <a:srgbClr val="FFFFCC"/>
                  </a:solidFill>
                  <a:ea typeface="HGP創英角ｺﾞｼｯｸUB" pitchFamily="50" charset="-128"/>
                  <a:cs typeface="Arial" panose="020B0604020202020204" pitchFamily="34" charset="0"/>
                </a:rPr>
                <a:t>Next activities</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12" name="Table 18">
            <a:extLst>
              <a:ext uri="{FF2B5EF4-FFF2-40B4-BE49-F238E27FC236}">
                <a16:creationId xmlns:a16="http://schemas.microsoft.com/office/drawing/2014/main" id="{399E4FDD-365A-BBDE-89D3-E0A06EA07341}"/>
              </a:ext>
            </a:extLst>
          </p:cNvPr>
          <p:cNvGraphicFramePr>
            <a:graphicFrameLocks noGrp="1"/>
          </p:cNvGraphicFramePr>
          <p:nvPr/>
        </p:nvGraphicFramePr>
        <p:xfrm>
          <a:off x="27995" y="641417"/>
          <a:ext cx="9064036" cy="6172200"/>
        </p:xfrm>
        <a:graphic>
          <a:graphicData uri="http://schemas.openxmlformats.org/drawingml/2006/table">
            <a:tbl>
              <a:tblPr firstRow="1" bandRow="1">
                <a:tableStyleId>{5C22544A-7EE6-4342-B048-85BDC9FD1C3A}</a:tableStyleId>
              </a:tblPr>
              <a:tblGrid>
                <a:gridCol w="4592107">
                  <a:extLst>
                    <a:ext uri="{9D8B030D-6E8A-4147-A177-3AD203B41FA5}">
                      <a16:colId xmlns:a16="http://schemas.microsoft.com/office/drawing/2014/main" val="71383997"/>
                    </a:ext>
                  </a:extLst>
                </a:gridCol>
                <a:gridCol w="4471929">
                  <a:extLst>
                    <a:ext uri="{9D8B030D-6E8A-4147-A177-3AD203B41FA5}">
                      <a16:colId xmlns:a16="http://schemas.microsoft.com/office/drawing/2014/main" val="448646468"/>
                    </a:ext>
                  </a:extLst>
                </a:gridCol>
              </a:tblGrid>
              <a:tr h="6172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263348"/>
                  </a:ext>
                </a:extLst>
              </a:tr>
            </a:tbl>
          </a:graphicData>
        </a:graphic>
      </p:graphicFrame>
      <p:sp>
        <p:nvSpPr>
          <p:cNvPr id="24" name="TextBox 23">
            <a:extLst>
              <a:ext uri="{FF2B5EF4-FFF2-40B4-BE49-F238E27FC236}">
                <a16:creationId xmlns:a16="http://schemas.microsoft.com/office/drawing/2014/main" id="{46FA6718-A463-B118-540D-ADFF6BC5DD15}"/>
              </a:ext>
            </a:extLst>
          </p:cNvPr>
          <p:cNvSpPr txBox="1"/>
          <p:nvPr/>
        </p:nvSpPr>
        <p:spPr>
          <a:xfrm>
            <a:off x="5251801" y="6424706"/>
            <a:ext cx="3840230" cy="400110"/>
          </a:xfrm>
          <a:prstGeom prst="rect">
            <a:avLst/>
          </a:prstGeom>
          <a:noFill/>
        </p:spPr>
        <p:txBody>
          <a:bodyPr wrap="square" rtlCol="0">
            <a:spAutoFit/>
          </a:bodyPr>
          <a:lstStyle/>
          <a:p>
            <a:r>
              <a:rPr lang="en-US" sz="2000" b="1" dirty="0">
                <a:solidFill>
                  <a:srgbClr val="0000FF"/>
                </a:solidFill>
                <a:latin typeface="Arial "/>
              </a:rPr>
              <a:t>THANK YOU FOR LISTENING!</a:t>
            </a:r>
          </a:p>
        </p:txBody>
      </p:sp>
      <p:sp>
        <p:nvSpPr>
          <p:cNvPr id="21" name="Rektangel 99">
            <a:extLst>
              <a:ext uri="{FF2B5EF4-FFF2-40B4-BE49-F238E27FC236}">
                <a16:creationId xmlns:a16="http://schemas.microsoft.com/office/drawing/2014/main" id="{5A532BD3-FFD0-403A-B454-6F67541243A5}"/>
              </a:ext>
            </a:extLst>
          </p:cNvPr>
          <p:cNvSpPr/>
          <p:nvPr/>
        </p:nvSpPr>
        <p:spPr>
          <a:xfrm>
            <a:off x="137739" y="1125533"/>
            <a:ext cx="4490218" cy="2227267"/>
          </a:xfrm>
          <a:prstGeom prst="rect">
            <a:avLst/>
          </a:prstGeom>
          <a:gradFill rotWithShape="1">
            <a:gsLst>
              <a:gs pos="0">
                <a:srgbClr val="E6E6E6"/>
              </a:gs>
              <a:gs pos="100000">
                <a:sysClr val="window" lastClr="FFFFFF"/>
              </a:gs>
            </a:gsLst>
            <a:lin ang="16200000"/>
          </a:gradFill>
          <a:ln w="31750">
            <a:noFill/>
            <a:miter lim="800000"/>
            <a:headEnd/>
            <a:tailEnd/>
          </a:ln>
          <a:effectLst>
            <a:outerShdw blurRad="50800" dist="38100" dir="2700000" algn="tl" rotWithShape="0">
              <a:prstClr val="black">
                <a:alpha val="40000"/>
              </a:prstClr>
            </a:outerShdw>
          </a:effectLst>
        </p:spPr>
        <p:txBody>
          <a:bodyPr lIns="45720" tIns="82296" rIns="45720" bIns="0" anchor="ctr"/>
          <a:lstStyle/>
          <a:p>
            <a:pPr>
              <a:defRPr/>
            </a:pPr>
            <a:r>
              <a:rPr lang="da-DK" b="1" kern="0" dirty="0">
                <a:latin typeface="Arial" panose="020B0604020202020204" pitchFamily="34" charset="0"/>
                <a:cs typeface="Arial" panose="020B0604020202020204" pitchFamily="34" charset="0"/>
              </a:rPr>
              <a:t>- </a:t>
            </a:r>
            <a:r>
              <a:rPr lang="da-DK" b="1" dirty="0">
                <a:latin typeface="Arial" panose="020B0604020202020204" pitchFamily="34" charset="0"/>
                <a:cs typeface="Arial" panose="020B0604020202020204" pitchFamily="34" charset="0"/>
              </a:rPr>
              <a:t>Tranning: </a:t>
            </a:r>
            <a:r>
              <a:rPr lang="da-DK" dirty="0">
                <a:latin typeface="Arial" panose="020B0604020202020204" pitchFamily="34" charset="0"/>
                <a:cs typeface="Arial" panose="020B0604020202020204" pitchFamily="34" charset="0"/>
              </a:rPr>
              <a:t>Support skill, Training skill, coding skill, analysis skill</a:t>
            </a:r>
          </a:p>
          <a:p>
            <a:pPr>
              <a:defRPr/>
            </a:pPr>
            <a:r>
              <a:rPr lang="en-US" b="1" dirty="0">
                <a:latin typeface="Arial" panose="020B0604020202020204" pitchFamily="34" charset="0"/>
                <a:cs typeface="Arial" panose="020B0604020202020204" pitchFamily="34" charset="0"/>
              </a:rPr>
              <a:t>- Work team: </a:t>
            </a:r>
            <a:r>
              <a:rPr lang="en-US" dirty="0">
                <a:latin typeface="Arial" panose="020B0604020202020204" pitchFamily="34" charset="0"/>
                <a:cs typeface="Arial" panose="020B0604020202020204" pitchFamily="34" charset="0"/>
              </a:rPr>
              <a:t>Learn, sharing, knowledge, experience about new technical. </a:t>
            </a:r>
            <a:r>
              <a:rPr lang="en-US" altLang="vi-VN" dirty="0">
                <a:latin typeface="Arial" panose="020B0604020202020204" pitchFamily="34" charset="0"/>
                <a:cs typeface="Arial" panose="020B0604020202020204" pitchFamily="34" charset="0"/>
              </a:rPr>
              <a:t>Transfer some system to other member</a:t>
            </a:r>
            <a:endParaRPr lang="en-US" dirty="0">
              <a:latin typeface="Arial" panose="020B0604020202020204" pitchFamily="34" charset="0"/>
              <a:cs typeface="Arial" panose="020B0604020202020204" pitchFamily="34" charset="0"/>
            </a:endParaRPr>
          </a:p>
          <a:p>
            <a:pPr>
              <a:defRPr/>
            </a:pPr>
            <a:r>
              <a:rPr lang="en-US" altLang="vi-VN" b="1" dirty="0">
                <a:latin typeface="Arial" panose="020B0604020202020204" pitchFamily="34" charset="0"/>
                <a:cs typeface="Arial" panose="020B0604020202020204" pitchFamily="34" charset="0"/>
              </a:rPr>
              <a:t>- Goal: </a:t>
            </a:r>
            <a:r>
              <a:rPr lang="en-US" altLang="vi-VN" dirty="0">
                <a:latin typeface="Arial" panose="020B0604020202020204" pitchFamily="34" charset="0"/>
                <a:cs typeface="Arial" panose="020B0604020202020204" pitchFamily="34" charset="0"/>
              </a:rPr>
              <a:t>Building team work and improving spiritual</a:t>
            </a:r>
          </a:p>
        </p:txBody>
      </p:sp>
      <p:sp>
        <p:nvSpPr>
          <p:cNvPr id="22" name="Rektangel 101">
            <a:extLst>
              <a:ext uri="{FF2B5EF4-FFF2-40B4-BE49-F238E27FC236}">
                <a16:creationId xmlns:a16="http://schemas.microsoft.com/office/drawing/2014/main" id="{7230033E-217B-4645-8247-E67DEBB57363}"/>
              </a:ext>
            </a:extLst>
          </p:cNvPr>
          <p:cNvSpPr/>
          <p:nvPr/>
        </p:nvSpPr>
        <p:spPr>
          <a:xfrm>
            <a:off x="115327" y="700614"/>
            <a:ext cx="4512630" cy="549799"/>
          </a:xfrm>
          <a:prstGeom prst="rect">
            <a:avLst/>
          </a:prstGeom>
          <a:solidFill>
            <a:srgbClr val="FF6600"/>
          </a:solidFill>
          <a:ln w="76200" cap="flat" cmpd="sng" algn="ctr">
            <a:noFill/>
            <a:prstDash val="solid"/>
          </a:ln>
          <a:effectLst>
            <a:outerShdw blurRad="50800" dist="38100" dir="2700000" algn="tl" rotWithShape="0">
              <a:prstClr val="black">
                <a:alpha val="40000"/>
              </a:prstClr>
            </a:outerShdw>
          </a:effectLst>
        </p:spPr>
        <p:txBody>
          <a:bodyPr tIns="0" anchor="ctr"/>
          <a:lstStyle/>
          <a:p>
            <a:pPr algn="ctr">
              <a:defRPr/>
            </a:pPr>
            <a:r>
              <a:rPr lang="da-DK" sz="2000" b="1" kern="0" dirty="0"/>
              <a:t>For my team</a:t>
            </a:r>
          </a:p>
        </p:txBody>
      </p:sp>
      <p:sp>
        <p:nvSpPr>
          <p:cNvPr id="25" name="Rektangel 99">
            <a:extLst>
              <a:ext uri="{FF2B5EF4-FFF2-40B4-BE49-F238E27FC236}">
                <a16:creationId xmlns:a16="http://schemas.microsoft.com/office/drawing/2014/main" id="{289C706F-13D6-4FEA-8A41-39CADEC4FB9B}"/>
              </a:ext>
            </a:extLst>
          </p:cNvPr>
          <p:cNvSpPr/>
          <p:nvPr/>
        </p:nvSpPr>
        <p:spPr>
          <a:xfrm>
            <a:off x="4706323" y="1272811"/>
            <a:ext cx="4233453" cy="2079989"/>
          </a:xfrm>
          <a:prstGeom prst="rect">
            <a:avLst/>
          </a:prstGeom>
          <a:gradFill rotWithShape="1">
            <a:gsLst>
              <a:gs pos="0">
                <a:srgbClr val="E6E6E6"/>
              </a:gs>
              <a:gs pos="100000">
                <a:sysClr val="window" lastClr="FFFFFF"/>
              </a:gs>
            </a:gsLst>
            <a:lin ang="16200000"/>
          </a:gradFill>
          <a:ln w="31750">
            <a:noFill/>
            <a:miter lim="800000"/>
            <a:headEnd/>
            <a:tailEnd/>
          </a:ln>
          <a:effectLst>
            <a:outerShdw blurRad="50800" dist="38100" dir="2700000" algn="tl" rotWithShape="0">
              <a:prstClr val="black">
                <a:alpha val="40000"/>
              </a:prstClr>
            </a:outerShdw>
          </a:effectLst>
        </p:spPr>
        <p:txBody>
          <a:bodyPr lIns="45720" tIns="82296" rIns="45720" bIns="0" anchor="ctr"/>
          <a:lstStyle/>
          <a:p>
            <a:pPr>
              <a:defRPr/>
            </a:pPr>
            <a:r>
              <a:rPr lang="en-US" altLang="vi-VN" b="1" dirty="0">
                <a:latin typeface="Arial" panose="020B0604020202020204" pitchFamily="34" charset="0"/>
                <a:cs typeface="Arial" panose="020B0604020202020204" pitchFamily="34" charset="0"/>
              </a:rPr>
              <a:t>- Study: </a:t>
            </a:r>
            <a:r>
              <a:rPr lang="en-US" dirty="0">
                <a:latin typeface="Arial" panose="020B0604020202020204" pitchFamily="34" charset="0"/>
                <a:cs typeface="Arial" panose="020B0604020202020204" pitchFamily="34" charset="0"/>
              </a:rPr>
              <a:t>Method issue and solved problem, </a:t>
            </a:r>
            <a:r>
              <a:rPr lang="en-US" dirty="0" smtClean="0">
                <a:latin typeface="Arial" panose="020B0604020202020204" pitchFamily="34" charset="0"/>
                <a:cs typeface="Arial" panose="020B0604020202020204" pitchFamily="34" charset="0"/>
              </a:rPr>
              <a:t>Level </a:t>
            </a:r>
            <a:r>
              <a:rPr lang="en-US" dirty="0">
                <a:latin typeface="Arial" panose="020B0604020202020204" pitchFamily="34" charset="0"/>
                <a:cs typeface="Arial" panose="020B0604020202020204" pitchFamily="34" charset="0"/>
              </a:rPr>
              <a:t>up Communication skill</a:t>
            </a:r>
            <a:endParaRPr lang="en-US" altLang="vi-VN" dirty="0">
              <a:latin typeface="Arial" panose="020B0604020202020204" pitchFamily="34" charset="0"/>
              <a:cs typeface="Arial" panose="020B0604020202020204" pitchFamily="34" charset="0"/>
            </a:endParaRPr>
          </a:p>
          <a:p>
            <a:r>
              <a:rPr lang="en-US" altLang="vi-VN" b="1" dirty="0">
                <a:latin typeface="Arial" panose="020B0604020202020204" pitchFamily="34" charset="0"/>
                <a:cs typeface="Arial" panose="020B0604020202020204" pitchFamily="34" charset="0"/>
              </a:rPr>
              <a:t>- Job:</a:t>
            </a:r>
            <a:r>
              <a:rPr lang="en-US" altLang="ja-JP" dirty="0"/>
              <a:t> </a:t>
            </a:r>
            <a:r>
              <a:rPr lang="en-US" altLang="ja-JP" dirty="0">
                <a:latin typeface="Arial" panose="020B0604020202020204" pitchFamily="34" charset="0"/>
                <a:cs typeface="Arial" panose="020B0604020202020204" pitchFamily="34" charset="0"/>
              </a:rPr>
              <a:t>C</a:t>
            </a:r>
            <a:r>
              <a:rPr lang="en-US" altLang="vi-VN" dirty="0">
                <a:latin typeface="Arial" panose="020B0604020202020204" pitchFamily="34" charset="0"/>
                <a:cs typeface="Arial" panose="020B0604020202020204" pitchFamily="34" charset="0"/>
              </a:rPr>
              <a:t>ontrol schedule to keep on time support user, own new </a:t>
            </a:r>
            <a:r>
              <a:rPr lang="en-US" altLang="vi-VN" dirty="0" smtClean="0">
                <a:latin typeface="Arial" panose="020B0604020202020204" pitchFamily="34" charset="0"/>
                <a:cs typeface="Arial" panose="020B0604020202020204" pitchFamily="34" charset="0"/>
              </a:rPr>
              <a:t>technology. </a:t>
            </a:r>
            <a:endParaRPr lang="en-US" altLang="vi-VN" dirty="0">
              <a:latin typeface="Arial" panose="020B0604020202020204" pitchFamily="34" charset="0"/>
              <a:cs typeface="Arial" panose="020B0604020202020204" pitchFamily="34" charset="0"/>
            </a:endParaRPr>
          </a:p>
          <a:p>
            <a:pPr>
              <a:defRPr/>
            </a:pPr>
            <a:r>
              <a:rPr lang="en-US" altLang="vi-VN" b="1" dirty="0">
                <a:latin typeface="Arial" panose="020B0604020202020204" pitchFamily="34" charset="0"/>
                <a:cs typeface="Arial" panose="020B0604020202020204" pitchFamily="34" charset="0"/>
              </a:rPr>
              <a:t>- Goal: </a:t>
            </a:r>
            <a:r>
              <a:rPr lang="en-US" altLang="vi-VN" dirty="0">
                <a:latin typeface="Arial" panose="020B0604020202020204" pitchFamily="34" charset="0"/>
                <a:cs typeface="Arial" panose="020B0604020202020204" pitchFamily="34" charset="0"/>
              </a:rPr>
              <a:t>Continuously to discuss find out best solution to save time &amp; reduce human for production, ensure quality.</a:t>
            </a:r>
          </a:p>
          <a:p>
            <a:pPr>
              <a:defRPr/>
            </a:pPr>
            <a:endParaRPr lang="da-DK" dirty="0">
              <a:latin typeface="Arial" panose="020B0604020202020204" pitchFamily="34" charset="0"/>
              <a:cs typeface="Arial" panose="020B0604020202020204" pitchFamily="34" charset="0"/>
            </a:endParaRPr>
          </a:p>
        </p:txBody>
      </p:sp>
      <p:sp>
        <p:nvSpPr>
          <p:cNvPr id="26" name="Rektangel 101">
            <a:extLst>
              <a:ext uri="{FF2B5EF4-FFF2-40B4-BE49-F238E27FC236}">
                <a16:creationId xmlns:a16="http://schemas.microsoft.com/office/drawing/2014/main" id="{20DEBD54-A63A-44E4-982D-8A5F771BBE10}"/>
              </a:ext>
            </a:extLst>
          </p:cNvPr>
          <p:cNvSpPr/>
          <p:nvPr/>
        </p:nvSpPr>
        <p:spPr>
          <a:xfrm>
            <a:off x="4706324" y="706169"/>
            <a:ext cx="4233453" cy="544244"/>
          </a:xfrm>
          <a:prstGeom prst="rect">
            <a:avLst/>
          </a:prstGeom>
          <a:solidFill>
            <a:srgbClr val="AEF46E"/>
          </a:solidFill>
          <a:ln w="76200" cap="flat" cmpd="sng" algn="ctr">
            <a:noFill/>
            <a:prstDash val="solid"/>
          </a:ln>
          <a:effectLst>
            <a:outerShdw blurRad="50800" dist="38100" dir="2700000" algn="tl" rotWithShape="0">
              <a:prstClr val="black">
                <a:alpha val="40000"/>
              </a:prstClr>
            </a:outerShdw>
          </a:effectLst>
        </p:spPr>
        <p:txBody>
          <a:bodyPr tIns="0" anchor="ctr"/>
          <a:lstStyle/>
          <a:p>
            <a:pPr algn="ctr">
              <a:defRPr/>
            </a:pPr>
            <a:r>
              <a:rPr lang="da-DK" sz="2000" b="1" kern="0" dirty="0"/>
              <a:t>For myself</a:t>
            </a:r>
          </a:p>
        </p:txBody>
      </p:sp>
      <p:sp>
        <p:nvSpPr>
          <p:cNvPr id="5" name="Rectangle: Rounded Corners 4">
            <a:extLst>
              <a:ext uri="{FF2B5EF4-FFF2-40B4-BE49-F238E27FC236}">
                <a16:creationId xmlns:a16="http://schemas.microsoft.com/office/drawing/2014/main" id="{83DFA4A1-AE11-482C-9D6C-9FDD69DB8C95}"/>
              </a:ext>
            </a:extLst>
          </p:cNvPr>
          <p:cNvSpPr/>
          <p:nvPr/>
        </p:nvSpPr>
        <p:spPr>
          <a:xfrm>
            <a:off x="137739" y="3429000"/>
            <a:ext cx="8802037" cy="4001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Next activities in 2024</a:t>
            </a:r>
          </a:p>
        </p:txBody>
      </p:sp>
      <p:graphicFrame>
        <p:nvGraphicFramePr>
          <p:cNvPr id="7" name="Table 6">
            <a:extLst>
              <a:ext uri="{FF2B5EF4-FFF2-40B4-BE49-F238E27FC236}">
                <a16:creationId xmlns:a16="http://schemas.microsoft.com/office/drawing/2014/main" id="{05E6A309-D226-4A77-90C0-F76F151C1C7A}"/>
              </a:ext>
            </a:extLst>
          </p:cNvPr>
          <p:cNvGraphicFramePr>
            <a:graphicFrameLocks noGrp="1"/>
          </p:cNvGraphicFramePr>
          <p:nvPr/>
        </p:nvGraphicFramePr>
        <p:xfrm>
          <a:off x="137739" y="3905311"/>
          <a:ext cx="8802037" cy="2501585"/>
        </p:xfrm>
        <a:graphic>
          <a:graphicData uri="http://schemas.openxmlformats.org/drawingml/2006/table">
            <a:tbl>
              <a:tblPr firstRow="1" bandRow="1">
                <a:tableStyleId>{5C22544A-7EE6-4342-B048-85BDC9FD1C3A}</a:tableStyleId>
              </a:tblPr>
              <a:tblGrid>
                <a:gridCol w="548061">
                  <a:extLst>
                    <a:ext uri="{9D8B030D-6E8A-4147-A177-3AD203B41FA5}">
                      <a16:colId xmlns:a16="http://schemas.microsoft.com/office/drawing/2014/main" val="3700883368"/>
                    </a:ext>
                  </a:extLst>
                </a:gridCol>
                <a:gridCol w="3852957">
                  <a:extLst>
                    <a:ext uri="{9D8B030D-6E8A-4147-A177-3AD203B41FA5}">
                      <a16:colId xmlns:a16="http://schemas.microsoft.com/office/drawing/2014/main" val="3434948184"/>
                    </a:ext>
                  </a:extLst>
                </a:gridCol>
                <a:gridCol w="1023843">
                  <a:extLst>
                    <a:ext uri="{9D8B030D-6E8A-4147-A177-3AD203B41FA5}">
                      <a16:colId xmlns:a16="http://schemas.microsoft.com/office/drawing/2014/main" val="2688409857"/>
                    </a:ext>
                  </a:extLst>
                </a:gridCol>
                <a:gridCol w="844294">
                  <a:extLst>
                    <a:ext uri="{9D8B030D-6E8A-4147-A177-3AD203B41FA5}">
                      <a16:colId xmlns:a16="http://schemas.microsoft.com/office/drawing/2014/main" val="2556411940"/>
                    </a:ext>
                  </a:extLst>
                </a:gridCol>
                <a:gridCol w="844294">
                  <a:extLst>
                    <a:ext uri="{9D8B030D-6E8A-4147-A177-3AD203B41FA5}">
                      <a16:colId xmlns:a16="http://schemas.microsoft.com/office/drawing/2014/main" val="1547743975"/>
                    </a:ext>
                  </a:extLst>
                </a:gridCol>
                <a:gridCol w="844294">
                  <a:extLst>
                    <a:ext uri="{9D8B030D-6E8A-4147-A177-3AD203B41FA5}">
                      <a16:colId xmlns:a16="http://schemas.microsoft.com/office/drawing/2014/main" val="4185768595"/>
                    </a:ext>
                  </a:extLst>
                </a:gridCol>
                <a:gridCol w="844294">
                  <a:extLst>
                    <a:ext uri="{9D8B030D-6E8A-4147-A177-3AD203B41FA5}">
                      <a16:colId xmlns:a16="http://schemas.microsoft.com/office/drawing/2014/main" val="4183500242"/>
                    </a:ext>
                  </a:extLst>
                </a:gridCol>
              </a:tblGrid>
              <a:tr h="361889">
                <a:tc rowSpan="2">
                  <a:txBody>
                    <a:bodyPr/>
                    <a:lstStyle/>
                    <a:p>
                      <a:pPr algn="ctr"/>
                      <a:r>
                        <a:rPr lang="en-US" dirty="0">
                          <a:latin typeface="Arial" panose="020B0604020202020204" pitchFamily="34" charset="0"/>
                          <a:cs typeface="Arial" panose="020B0604020202020204" pitchFamily="34" charset="0"/>
                        </a:rPr>
                        <a:t>NO</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rowSpan="2">
                  <a:txBody>
                    <a:bodyPr/>
                    <a:lstStyle/>
                    <a:p>
                      <a:pPr algn="ctr"/>
                      <a:r>
                        <a:rPr lang="en-US" dirty="0">
                          <a:latin typeface="Arial" panose="020B0604020202020204" pitchFamily="34" charset="0"/>
                          <a:cs typeface="Arial" panose="020B0604020202020204" pitchFamily="34" charset="0"/>
                        </a:rPr>
                        <a:t>Action plan</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FY2023</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gridSpan="4">
                  <a:txBody>
                    <a:bodyPr/>
                    <a:lstStyle/>
                    <a:p>
                      <a:pPr algn="ctr"/>
                      <a:r>
                        <a:rPr lang="en-US" dirty="0">
                          <a:latin typeface="Arial" panose="020B0604020202020204" pitchFamily="34" charset="0"/>
                          <a:cs typeface="Arial" panose="020B0604020202020204" pitchFamily="34" charset="0"/>
                        </a:rPr>
                        <a:t>FY2024</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1378094"/>
                  </a:ext>
                </a:extLst>
              </a:tr>
              <a:tr h="315210">
                <a:tc vMerge="1">
                  <a:txBody>
                    <a:bodyPr/>
                    <a:lstStyle/>
                    <a:p>
                      <a:endParaRPr lang="en-US" dirty="0"/>
                    </a:p>
                  </a:txBody>
                  <a:tcPr/>
                </a:tc>
                <a:tc vMerge="1">
                  <a:txBody>
                    <a:bodyPr/>
                    <a:lstStyle/>
                    <a:p>
                      <a:endParaRPr lang="en-US" dirty="0"/>
                    </a:p>
                  </a:txBody>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Q4</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Q1</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Q2</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Q3</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Q4</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extLst>
                  <a:ext uri="{0D108BD9-81ED-4DB2-BD59-A6C34878D82A}">
                    <a16:rowId xmlns:a16="http://schemas.microsoft.com/office/drawing/2014/main" val="4014396867"/>
                  </a:ext>
                </a:extLst>
              </a:tr>
              <a:tr h="503879">
                <a:tc>
                  <a:txBody>
                    <a:bodyPr/>
                    <a:lstStyle/>
                    <a:p>
                      <a:r>
                        <a:rPr lang="en-US" dirty="0"/>
                        <a:t>1</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Upgrade the entire FOSS system to a mobile application system</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3464800"/>
                  </a:ext>
                </a:extLst>
              </a:tr>
              <a:tr h="503879">
                <a:tc>
                  <a:txBody>
                    <a:bodyPr/>
                    <a:lstStyle/>
                    <a:p>
                      <a:r>
                        <a:rPr lang="en-US" dirty="0"/>
                        <a:t>2</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Support IT department to manage all assets more better</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1753489"/>
                  </a:ext>
                </a:extLst>
              </a:tr>
              <a:tr h="503879">
                <a:tc>
                  <a:txBody>
                    <a:bodyPr/>
                    <a:lstStyle/>
                    <a:p>
                      <a:r>
                        <a:rPr lang="en-US" dirty="0"/>
                        <a:t>3</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Smart Warehouse Management System of MCS</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65282"/>
                  </a:ext>
                </a:extLst>
              </a:tr>
            </a:tbl>
          </a:graphicData>
        </a:graphic>
      </p:graphicFrame>
      <p:sp>
        <p:nvSpPr>
          <p:cNvPr id="8" name="Arrow: Right 7">
            <a:extLst>
              <a:ext uri="{FF2B5EF4-FFF2-40B4-BE49-F238E27FC236}">
                <a16:creationId xmlns:a16="http://schemas.microsoft.com/office/drawing/2014/main" id="{15402E57-0F69-449F-8C1F-9C73025C42CC}"/>
              </a:ext>
            </a:extLst>
          </p:cNvPr>
          <p:cNvSpPr/>
          <p:nvPr/>
        </p:nvSpPr>
        <p:spPr>
          <a:xfrm>
            <a:off x="4577942" y="4841588"/>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EF9D21AB-4828-4F2E-903C-2A045196494F}"/>
              </a:ext>
            </a:extLst>
          </p:cNvPr>
          <p:cNvSpPr/>
          <p:nvPr/>
        </p:nvSpPr>
        <p:spPr>
          <a:xfrm>
            <a:off x="4577942" y="5410200"/>
            <a:ext cx="174665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Right 32">
            <a:extLst>
              <a:ext uri="{FF2B5EF4-FFF2-40B4-BE49-F238E27FC236}">
                <a16:creationId xmlns:a16="http://schemas.microsoft.com/office/drawing/2014/main" id="{6B7D45FE-1051-4FC2-8461-B8FD9A662AE7}"/>
              </a:ext>
            </a:extLst>
          </p:cNvPr>
          <p:cNvSpPr/>
          <p:nvPr/>
        </p:nvSpPr>
        <p:spPr>
          <a:xfrm>
            <a:off x="5644196" y="5978812"/>
            <a:ext cx="3200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9184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altLang="ja-JP" sz="2000" b="1" dirty="0">
                  <a:solidFill>
                    <a:srgbClr val="FFFFCC"/>
                  </a:solidFill>
                  <a:ea typeface="Meiryo UI" panose="020B0604030504040204" pitchFamily="50" charset="-128"/>
                </a:rPr>
                <a:t>Job History &amp; Achievement (2109-2023)</a:t>
              </a: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55" name="TextBox 54">
            <a:extLst>
              <a:ext uri="{FF2B5EF4-FFF2-40B4-BE49-F238E27FC236}">
                <a16:creationId xmlns:a16="http://schemas.microsoft.com/office/drawing/2014/main" id="{2851CEAD-2519-B1D0-EFB5-9833B6865A93}"/>
              </a:ext>
            </a:extLst>
          </p:cNvPr>
          <p:cNvSpPr txBox="1"/>
          <p:nvPr/>
        </p:nvSpPr>
        <p:spPr>
          <a:xfrm>
            <a:off x="7983224" y="3388337"/>
            <a:ext cx="764953" cy="261610"/>
          </a:xfrm>
          <a:prstGeom prst="rect">
            <a:avLst/>
          </a:prstGeom>
          <a:noFill/>
        </p:spPr>
        <p:txBody>
          <a:bodyPr wrap="none" rtlCol="0">
            <a:spAutoFit/>
          </a:bodyPr>
          <a:lstStyle/>
          <a:p>
            <a:r>
              <a:rPr lang="en-US" sz="1050" b="1" dirty="0">
                <a:solidFill>
                  <a:schemeClr val="bg1"/>
                </a:solidFill>
              </a:rPr>
              <a:t>Analysis</a:t>
            </a:r>
          </a:p>
        </p:txBody>
      </p:sp>
      <p:sp>
        <p:nvSpPr>
          <p:cNvPr id="2" name="Rectangle 1"/>
          <p:cNvSpPr/>
          <p:nvPr/>
        </p:nvSpPr>
        <p:spPr>
          <a:xfrm>
            <a:off x="27709" y="612628"/>
            <a:ext cx="9079779" cy="379116"/>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
              </a:rPr>
              <a:t>1.Job History &amp; Organization: </a:t>
            </a:r>
          </a:p>
        </p:txBody>
      </p:sp>
      <p:sp>
        <p:nvSpPr>
          <p:cNvPr id="8" name="Rectangle 7"/>
          <p:cNvSpPr/>
          <p:nvPr/>
        </p:nvSpPr>
        <p:spPr>
          <a:xfrm>
            <a:off x="43452" y="3187117"/>
            <a:ext cx="9064037" cy="36626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2.New Assignment: </a:t>
            </a:r>
          </a:p>
        </p:txBody>
      </p:sp>
      <p:sp>
        <p:nvSpPr>
          <p:cNvPr id="10" name="Rectangle 9"/>
          <p:cNvSpPr/>
          <p:nvPr/>
        </p:nvSpPr>
        <p:spPr>
          <a:xfrm>
            <a:off x="48183" y="4699842"/>
            <a:ext cx="9047975" cy="36626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
              </a:rPr>
              <a:t>3.My main achievements (2019 – 2023) </a:t>
            </a:r>
          </a:p>
        </p:txBody>
      </p:sp>
      <p:sp>
        <p:nvSpPr>
          <p:cNvPr id="3" name="Rectangle 2"/>
          <p:cNvSpPr/>
          <p:nvPr/>
        </p:nvSpPr>
        <p:spPr>
          <a:xfrm>
            <a:off x="32122" y="3578305"/>
            <a:ext cx="9064036" cy="1058388"/>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
                <a:sym typeface="Wingdings" panose="05000000000000000000" pitchFamily="2" charset="2"/>
              </a:rPr>
              <a:t> </a:t>
            </a:r>
            <a:r>
              <a:rPr lang="en-US" sz="1600" b="1" dirty="0">
                <a:solidFill>
                  <a:schemeClr val="tx1"/>
                </a:solidFill>
                <a:latin typeface="Arial "/>
              </a:rPr>
              <a:t>Current job </a:t>
            </a:r>
            <a:r>
              <a:rPr lang="en-US" sz="1600" dirty="0">
                <a:solidFill>
                  <a:schemeClr val="tx1"/>
                </a:solidFill>
                <a:latin typeface="Arial "/>
              </a:rPr>
              <a:t>: </a:t>
            </a:r>
            <a:r>
              <a:rPr lang="en-GB" altLang="ja-JP" sz="1600" dirty="0">
                <a:solidFill>
                  <a:srgbClr val="000000"/>
                </a:solidFill>
                <a:latin typeface="Arial" pitchFamily="34" charset="0"/>
                <a:ea typeface="Meiryo UI" panose="020B0604030504040204" pitchFamily="50" charset="-128"/>
                <a:cs typeface="Arial" pitchFamily="34" charset="0"/>
              </a:rPr>
              <a:t>Maintain developed Systems, Analyse, Design &amp; Develop new systems</a:t>
            </a:r>
            <a:r>
              <a:rPr lang="en-US" sz="1600" dirty="0">
                <a:solidFill>
                  <a:schemeClr val="tx1"/>
                </a:solidFill>
                <a:latin typeface="Arial "/>
              </a:rPr>
              <a:t>, study system of company production to make software. Share experience for other member in team.                  </a:t>
            </a:r>
          </a:p>
          <a:p>
            <a:r>
              <a:rPr lang="en-US" sz="1600" b="1" dirty="0">
                <a:solidFill>
                  <a:schemeClr val="tx1"/>
                </a:solidFill>
                <a:latin typeface="Arial "/>
                <a:sym typeface="Wingdings" panose="05000000000000000000" pitchFamily="2" charset="2"/>
              </a:rPr>
              <a:t> </a:t>
            </a:r>
            <a:r>
              <a:rPr lang="en-US" sz="1600" b="1" dirty="0">
                <a:solidFill>
                  <a:srgbClr val="1508B8"/>
                </a:solidFill>
                <a:latin typeface="Arial "/>
              </a:rPr>
              <a:t>Change mindset :  Lead team (2 officer) </a:t>
            </a:r>
            <a:r>
              <a:rPr lang="en-US" sz="1600" dirty="0">
                <a:solidFill>
                  <a:srgbClr val="1508B8"/>
                </a:solidFill>
                <a:latin typeface="Arial "/>
              </a:rPr>
              <a:t>beside my current jobs</a:t>
            </a:r>
            <a:r>
              <a:rPr lang="en-US" sz="1600" b="1" dirty="0">
                <a:solidFill>
                  <a:srgbClr val="1508B8"/>
                </a:solidFill>
                <a:latin typeface="Arial "/>
              </a:rPr>
              <a:t>. Study more new technologies to develop software.</a:t>
            </a:r>
          </a:p>
        </p:txBody>
      </p:sp>
      <p:graphicFrame>
        <p:nvGraphicFramePr>
          <p:cNvPr id="5" name="Table 4"/>
          <p:cNvGraphicFramePr>
            <a:graphicFrameLocks noGrp="1"/>
          </p:cNvGraphicFramePr>
          <p:nvPr>
            <p:extLst>
              <p:ext uri="{D42A27DB-BD31-4B8C-83A1-F6EECF244321}">
                <p14:modId xmlns:p14="http://schemas.microsoft.com/office/powerpoint/2010/main" val="3182741883"/>
              </p:ext>
            </p:extLst>
          </p:nvPr>
        </p:nvGraphicFramePr>
        <p:xfrm>
          <a:off x="43452" y="1047341"/>
          <a:ext cx="4053404" cy="2083724"/>
        </p:xfrm>
        <a:graphic>
          <a:graphicData uri="http://schemas.openxmlformats.org/drawingml/2006/table">
            <a:tbl>
              <a:tblPr firstRow="1" bandRow="1">
                <a:tableStyleId>{5C22544A-7EE6-4342-B048-85BDC9FD1C3A}</a:tableStyleId>
              </a:tblPr>
              <a:tblGrid>
                <a:gridCol w="2013947">
                  <a:extLst>
                    <a:ext uri="{9D8B030D-6E8A-4147-A177-3AD203B41FA5}">
                      <a16:colId xmlns:a16="http://schemas.microsoft.com/office/drawing/2014/main" val="1348139179"/>
                    </a:ext>
                  </a:extLst>
                </a:gridCol>
                <a:gridCol w="2039457">
                  <a:extLst>
                    <a:ext uri="{9D8B030D-6E8A-4147-A177-3AD203B41FA5}">
                      <a16:colId xmlns:a16="http://schemas.microsoft.com/office/drawing/2014/main" val="103963045"/>
                    </a:ext>
                  </a:extLst>
                </a:gridCol>
              </a:tblGrid>
              <a:tr h="350652">
                <a:tc>
                  <a:txBody>
                    <a:bodyPr/>
                    <a:lstStyle/>
                    <a:p>
                      <a:pPr algn="ctr">
                        <a:lnSpc>
                          <a:spcPct val="150000"/>
                        </a:lnSpc>
                      </a:pPr>
                      <a:r>
                        <a:rPr lang="en-US" sz="1600" b="1" dirty="0">
                          <a:solidFill>
                            <a:schemeClr val="tx1"/>
                          </a:solidFill>
                          <a:latin typeface="Arial "/>
                        </a:rPr>
                        <a:t>Time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US" sz="1600" dirty="0">
                          <a:solidFill>
                            <a:schemeClr val="tx1"/>
                          </a:solidFill>
                          <a:latin typeface="Arial "/>
                        </a:rPr>
                        <a:t>Career</a:t>
                      </a:r>
                      <a:r>
                        <a:rPr lang="en-US" sz="1600" baseline="0" dirty="0">
                          <a:solidFill>
                            <a:schemeClr val="tx1"/>
                          </a:solidFill>
                          <a:latin typeface="Arial "/>
                        </a:rPr>
                        <a:t> History</a:t>
                      </a:r>
                      <a:endParaRPr lang="en-US" sz="1600" dirty="0">
                        <a:solidFill>
                          <a:schemeClr val="tx1"/>
                        </a:solidFill>
                        <a:latin typeface="Arial "/>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91376141"/>
                  </a:ext>
                </a:extLst>
              </a:tr>
              <a:tr h="350652">
                <a:tc>
                  <a:txBody>
                    <a:bodyPr/>
                    <a:lstStyle/>
                    <a:p>
                      <a:pPr algn="ctr">
                        <a:lnSpc>
                          <a:spcPct val="150000"/>
                        </a:lnSpc>
                      </a:pPr>
                      <a:r>
                        <a:rPr lang="en-US" sz="1600" dirty="0">
                          <a:latin typeface="Arial "/>
                        </a:rPr>
                        <a:t>Entrance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1600" dirty="0">
                          <a:latin typeface="Arial "/>
                        </a:rPr>
                        <a:t>12/02/2019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944848"/>
                  </a:ext>
                </a:extLst>
              </a:tr>
              <a:tr h="350652">
                <a:tc>
                  <a:txBody>
                    <a:bodyPr/>
                    <a:lstStyle/>
                    <a:p>
                      <a:pPr algn="ctr">
                        <a:lnSpc>
                          <a:spcPct val="150000"/>
                        </a:lnSpc>
                      </a:pPr>
                      <a:r>
                        <a:rPr lang="en-US" sz="1600" dirty="0">
                          <a:latin typeface="Arial "/>
                        </a:rPr>
                        <a:t>Apr 2022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1600" dirty="0">
                          <a:latin typeface="Arial "/>
                        </a:rPr>
                        <a:t>Rank</a:t>
                      </a:r>
                      <a:r>
                        <a:rPr lang="en-US" sz="1600" baseline="0" dirty="0">
                          <a:latin typeface="Arial "/>
                        </a:rPr>
                        <a:t> </a:t>
                      </a:r>
                      <a:r>
                        <a:rPr lang="en-US" sz="1600" dirty="0">
                          <a:latin typeface="Arial "/>
                        </a:rPr>
                        <a:t>up (V12-V13)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4434113"/>
                  </a:ext>
                </a:extLst>
              </a:tr>
              <a:tr h="986444">
                <a:tc>
                  <a:txBody>
                    <a:bodyPr/>
                    <a:lstStyle/>
                    <a:p>
                      <a:pPr algn="ctr" eaLnBrk="1" hangingPunct="1">
                        <a:spcBef>
                          <a:spcPct val="0"/>
                        </a:spcBef>
                        <a:buFontTx/>
                        <a:buNone/>
                      </a:pPr>
                      <a:r>
                        <a:rPr lang="en-US" altLang="en-US" sz="1600" b="1" dirty="0"/>
                        <a:t>My Responsibilities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sz="1600" dirty="0">
                          <a:latin typeface="Arial "/>
                          <a:sym typeface="Wingdings" panose="05000000000000000000" pitchFamily="2" charset="2"/>
                        </a:rPr>
                        <a:t></a:t>
                      </a:r>
                      <a:r>
                        <a:rPr lang="en-US" sz="1600" dirty="0">
                          <a:latin typeface="Arial "/>
                        </a:rPr>
                        <a:t>Develop software.</a:t>
                      </a:r>
                    </a:p>
                    <a:p>
                      <a:pPr>
                        <a:lnSpc>
                          <a:spcPct val="100000"/>
                        </a:lnSpc>
                      </a:pPr>
                      <a:r>
                        <a:rPr lang="en-US" sz="1600" dirty="0">
                          <a:latin typeface="Arial "/>
                          <a:sym typeface="Wingdings" panose="05000000000000000000" pitchFamily="2" charset="2"/>
                        </a:rPr>
                        <a:t></a:t>
                      </a:r>
                      <a:r>
                        <a:rPr lang="en-US" sz="1600" dirty="0">
                          <a:latin typeface="Arial "/>
                        </a:rPr>
                        <a:t>Support users and all systems</a:t>
                      </a:r>
                      <a:r>
                        <a:rPr lang="en-US" sz="1600" baseline="0" dirty="0">
                          <a:latin typeface="Arial "/>
                        </a:rPr>
                        <a:t> of IT.</a:t>
                      </a:r>
                      <a:r>
                        <a:rPr lang="en-US" sz="1600" dirty="0">
                          <a:latin typeface="Arial "/>
                        </a:rPr>
                        <a:t> </a:t>
                      </a:r>
                    </a:p>
                  </a:txBody>
                  <a:tcPr marL="45720" marR="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0989444"/>
                  </a:ext>
                </a:extLst>
              </a:tr>
            </a:tbl>
          </a:graphicData>
        </a:graphic>
      </p:graphicFrame>
      <p:sp>
        <p:nvSpPr>
          <p:cNvPr id="6" name="Rectangle 5"/>
          <p:cNvSpPr/>
          <p:nvPr/>
        </p:nvSpPr>
        <p:spPr>
          <a:xfrm>
            <a:off x="5257800" y="1066731"/>
            <a:ext cx="2912443" cy="362376"/>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
              </a:rPr>
              <a:t>ISD (GM. Matsushita)</a:t>
            </a:r>
          </a:p>
        </p:txBody>
      </p:sp>
      <p:sp>
        <p:nvSpPr>
          <p:cNvPr id="7" name="Rectangle 6"/>
          <p:cNvSpPr/>
          <p:nvPr/>
        </p:nvSpPr>
        <p:spPr>
          <a:xfrm>
            <a:off x="7206770" y="2743200"/>
            <a:ext cx="1900718" cy="381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Business Planning</a:t>
            </a:r>
          </a:p>
        </p:txBody>
      </p:sp>
      <p:sp>
        <p:nvSpPr>
          <p:cNvPr id="20" name="Rectangle 19"/>
          <p:cNvSpPr/>
          <p:nvPr/>
        </p:nvSpPr>
        <p:spPr>
          <a:xfrm>
            <a:off x="5467180" y="2743200"/>
            <a:ext cx="705020" cy="367792"/>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
              </a:rPr>
              <a:t>Sap</a:t>
            </a:r>
            <a:endParaRPr lang="en-US" sz="1600" dirty="0">
              <a:solidFill>
                <a:schemeClr val="tx1"/>
              </a:solidFill>
              <a:latin typeface="Arial "/>
            </a:endParaRPr>
          </a:p>
        </p:txBody>
      </p:sp>
      <p:sp>
        <p:nvSpPr>
          <p:cNvPr id="21" name="Rectangle 20"/>
          <p:cNvSpPr/>
          <p:nvPr/>
        </p:nvSpPr>
        <p:spPr>
          <a:xfrm>
            <a:off x="6324600" y="2743200"/>
            <a:ext cx="729770" cy="37712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Infra</a:t>
            </a:r>
          </a:p>
        </p:txBody>
      </p:sp>
      <p:sp>
        <p:nvSpPr>
          <p:cNvPr id="23" name="Rectangle 22"/>
          <p:cNvSpPr/>
          <p:nvPr/>
        </p:nvSpPr>
        <p:spPr>
          <a:xfrm>
            <a:off x="4191000" y="2743200"/>
            <a:ext cx="1124856" cy="357582"/>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Develop</a:t>
            </a:r>
          </a:p>
        </p:txBody>
      </p:sp>
      <p:sp>
        <p:nvSpPr>
          <p:cNvPr id="14" name="Rectangle 13"/>
          <p:cNvSpPr/>
          <p:nvPr/>
        </p:nvSpPr>
        <p:spPr>
          <a:xfrm>
            <a:off x="4966650" y="2521646"/>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4HC</a:t>
            </a:r>
          </a:p>
        </p:txBody>
      </p:sp>
      <p:sp>
        <p:nvSpPr>
          <p:cNvPr id="26" name="Rectangle 25"/>
          <p:cNvSpPr/>
          <p:nvPr/>
        </p:nvSpPr>
        <p:spPr>
          <a:xfrm>
            <a:off x="5269342" y="1657706"/>
            <a:ext cx="2912443" cy="29068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Arial "/>
              </a:rPr>
              <a:t>M. (Chung/ Thuy/ Toan)</a:t>
            </a:r>
          </a:p>
        </p:txBody>
      </p:sp>
      <p:sp>
        <p:nvSpPr>
          <p:cNvPr id="28" name="Rectangle 27"/>
          <p:cNvSpPr/>
          <p:nvPr/>
        </p:nvSpPr>
        <p:spPr>
          <a:xfrm>
            <a:off x="5269342" y="2176989"/>
            <a:ext cx="2912443" cy="208280"/>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Arial "/>
              </a:rPr>
              <a:t>AM. Hien</a:t>
            </a:r>
          </a:p>
        </p:txBody>
      </p:sp>
      <p:cxnSp>
        <p:nvCxnSpPr>
          <p:cNvPr id="30" name="Straight Connector 29"/>
          <p:cNvCxnSpPr/>
          <p:nvPr/>
        </p:nvCxnSpPr>
        <p:spPr>
          <a:xfrm>
            <a:off x="5029200" y="2509620"/>
            <a:ext cx="3048000" cy="162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036820" y="250962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819690"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89485"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077200"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65" name="Straight Connector 4164"/>
          <p:cNvCxnSpPr/>
          <p:nvPr/>
        </p:nvCxnSpPr>
        <p:spPr>
          <a:xfrm>
            <a:off x="6689485" y="1429107"/>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696230" y="1948390"/>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689485" y="2373987"/>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5812663" y="2521647"/>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4HC</a:t>
            </a:r>
          </a:p>
        </p:txBody>
      </p:sp>
      <p:sp>
        <p:nvSpPr>
          <p:cNvPr id="74" name="Rectangle 73"/>
          <p:cNvSpPr/>
          <p:nvPr/>
        </p:nvSpPr>
        <p:spPr>
          <a:xfrm>
            <a:off x="6668236" y="2531911"/>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5</a:t>
            </a:r>
            <a:r>
              <a:rPr lang="en-US" sz="1400" dirty="0" smtClean="0">
                <a:solidFill>
                  <a:schemeClr val="tx1"/>
                </a:solidFill>
                <a:latin typeface="Arial "/>
              </a:rPr>
              <a:t>HC</a:t>
            </a:r>
            <a:endParaRPr lang="en-US" sz="1400" dirty="0">
              <a:solidFill>
                <a:schemeClr val="tx1"/>
              </a:solidFill>
              <a:latin typeface="Arial "/>
            </a:endParaRPr>
          </a:p>
        </p:txBody>
      </p:sp>
      <p:sp>
        <p:nvSpPr>
          <p:cNvPr id="75" name="Rectangle 74"/>
          <p:cNvSpPr/>
          <p:nvPr/>
        </p:nvSpPr>
        <p:spPr>
          <a:xfrm>
            <a:off x="8509212" y="2499920"/>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2HC</a:t>
            </a:r>
          </a:p>
        </p:txBody>
      </p:sp>
      <p:sp>
        <p:nvSpPr>
          <p:cNvPr id="4171" name="Rectangle 4170"/>
          <p:cNvSpPr/>
          <p:nvPr/>
        </p:nvSpPr>
        <p:spPr>
          <a:xfrm>
            <a:off x="4190808" y="2423668"/>
            <a:ext cx="793786" cy="2667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rial "/>
              </a:rPr>
              <a:t>Sup. Minh</a:t>
            </a:r>
          </a:p>
        </p:txBody>
      </p:sp>
      <p:sp>
        <p:nvSpPr>
          <p:cNvPr id="40" name="Rectangle 39"/>
          <p:cNvSpPr/>
          <p:nvPr/>
        </p:nvSpPr>
        <p:spPr>
          <a:xfrm>
            <a:off x="43452" y="5112444"/>
            <a:ext cx="3263866" cy="17455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274320" r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1600" b="1" dirty="0">
                <a:solidFill>
                  <a:srgbClr val="0000FF"/>
                </a:solidFill>
                <a:latin typeface="Arial" panose="020B0604020202020204" pitchFamily="34" charset="0"/>
                <a:cs typeface="Arial" panose="020B0604020202020204" pitchFamily="34" charset="0"/>
              </a:rPr>
              <a:t>Reduce </a:t>
            </a:r>
            <a:r>
              <a:rPr lang="en-US" sz="1600" b="1" dirty="0" smtClean="0">
                <a:solidFill>
                  <a:srgbClr val="0000FF"/>
                </a:solidFill>
                <a:latin typeface="Arial" panose="020B0604020202020204" pitchFamily="34" charset="0"/>
                <a:cs typeface="Arial" panose="020B0604020202020204" pitchFamily="34" charset="0"/>
              </a:rPr>
              <a:t>HC</a:t>
            </a:r>
            <a:endParaRPr lang="en-US" sz="1600" b="1" dirty="0">
              <a:solidFill>
                <a:srgbClr val="0000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400" dirty="0" smtClean="0">
                <a:solidFill>
                  <a:schemeClr val="tx1"/>
                </a:solidFill>
                <a:latin typeface="Arial" panose="020B0604020202020204" pitchFamily="34" charset="0"/>
                <a:cs typeface="Arial" panose="020B0604020202020204" pitchFamily="34" charset="0"/>
              </a:rPr>
              <a:t>Auto </a:t>
            </a:r>
            <a:r>
              <a:rPr lang="en-US" sz="1400" dirty="0">
                <a:solidFill>
                  <a:schemeClr val="tx1"/>
                </a:solidFill>
                <a:latin typeface="Arial" panose="020B0604020202020204" pitchFamily="34" charset="0"/>
                <a:cs typeface="Arial" panose="020B0604020202020204" pitchFamily="34" charset="0"/>
              </a:rPr>
              <a:t>transfer kitting to SAP (2pax)</a:t>
            </a:r>
          </a:p>
          <a:p>
            <a:pPr marL="285750" indent="-285750">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sym typeface="Wingdings" panose="05000000000000000000" pitchFamily="2" charset="2"/>
              </a:rPr>
              <a:t>QC &amp; </a:t>
            </a:r>
            <a:r>
              <a:rPr lang="en-US" sz="1400" dirty="0">
                <a:solidFill>
                  <a:schemeClr val="tx1"/>
                </a:solidFill>
                <a:latin typeface="Arial" panose="020B0604020202020204" pitchFamily="34" charset="0"/>
                <a:cs typeface="Arial" panose="020B0604020202020204" pitchFamily="34" charset="0"/>
              </a:rPr>
              <a:t>MCS Free Location (2pax)</a:t>
            </a:r>
          </a:p>
          <a:p>
            <a:pPr marL="285750" indent="-285750">
              <a:buFont typeface="Wingdings" panose="05000000000000000000" pitchFamily="2" charset="2"/>
              <a:buChar char="ü"/>
            </a:pPr>
            <a:r>
              <a:rPr lang="en-US" sz="1400" dirty="0">
                <a:solidFill>
                  <a:srgbClr val="000000"/>
                </a:solidFill>
                <a:latin typeface="Arial" panose="020B0604020202020204" pitchFamily="34" charset="0"/>
                <a:cs typeface="Arial" panose="020B0604020202020204" pitchFamily="34" charset="0"/>
              </a:rPr>
              <a:t>PMD Warehouse management (2pax)</a:t>
            </a:r>
          </a:p>
          <a:p>
            <a:pPr marL="285750" indent="-285750">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Auto print Part card and </a:t>
            </a:r>
            <a:r>
              <a:rPr lang="en-US" altLang="vi-VN" sz="1400" dirty="0">
                <a:solidFill>
                  <a:prstClr val="black"/>
                </a:solidFill>
              </a:rPr>
              <a:t>Reel Material</a:t>
            </a:r>
            <a:r>
              <a:rPr lang="en-US" sz="1400" dirty="0">
                <a:solidFill>
                  <a:schemeClr val="tx1"/>
                </a:solidFill>
                <a:latin typeface="Arial" panose="020B0604020202020204" pitchFamily="34" charset="0"/>
                <a:cs typeface="Arial" panose="020B0604020202020204" pitchFamily="34" charset="0"/>
              </a:rPr>
              <a:t> by Mobile printer for MCS (2pax)</a:t>
            </a:r>
          </a:p>
          <a:p>
            <a:r>
              <a:rPr lang="en-US" sz="1600" b="1" dirty="0">
                <a:solidFill>
                  <a:schemeClr val="tx1"/>
                </a:solidFill>
                <a:latin typeface="Arial "/>
                <a:sym typeface="Wingdings" panose="05000000000000000000" pitchFamily="2" charset="2"/>
              </a:rPr>
              <a:t> </a:t>
            </a:r>
            <a:endParaRPr lang="en-US" sz="1600" b="1" dirty="0">
              <a:solidFill>
                <a:srgbClr val="1508B8"/>
              </a:solidFill>
              <a:latin typeface="Arial "/>
            </a:endParaRPr>
          </a:p>
        </p:txBody>
      </p:sp>
      <p:sp>
        <p:nvSpPr>
          <p:cNvPr id="46" name="Rectangle 45"/>
          <p:cNvSpPr/>
          <p:nvPr/>
        </p:nvSpPr>
        <p:spPr>
          <a:xfrm>
            <a:off x="6248400" y="5112444"/>
            <a:ext cx="2850118" cy="17455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45720" rIns="0" b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Ensure </a:t>
            </a:r>
            <a:r>
              <a:rPr lang="en-US" sz="1600" b="1" dirty="0" smtClean="0">
                <a:solidFill>
                  <a:srgbClr val="0000FF"/>
                </a:solidFill>
                <a:latin typeface="Arial" panose="020B0604020202020204" pitchFamily="34" charset="0"/>
                <a:cs typeface="Arial" panose="020B0604020202020204" pitchFamily="34" charset="0"/>
                <a:sym typeface="Wingdings" panose="05000000000000000000" pitchFamily="2" charset="2"/>
              </a:rPr>
              <a:t>Quality</a:t>
            </a:r>
            <a:endParaRPr lang="en-US" sz="1600" b="1" dirty="0">
              <a:solidFill>
                <a:srgbClr val="0000FF"/>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Develop weigh </a:t>
            </a:r>
            <a:r>
              <a:rPr lang="en-US" sz="1400" dirty="0" smtClean="0">
                <a:solidFill>
                  <a:schemeClr val="tx1"/>
                </a:solidFill>
                <a:latin typeface="Arial" panose="020B0604020202020204" pitchFamily="34" charset="0"/>
                <a:cs typeface="Arial" panose="020B0604020202020204" pitchFamily="34" charset="0"/>
              </a:rPr>
              <a:t>check system</a:t>
            </a:r>
            <a:endParaRPr lang="en-US" sz="1400" dirty="0">
              <a:solidFill>
                <a:schemeClr val="tx1"/>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Make label printing for </a:t>
            </a:r>
            <a:r>
              <a:rPr lang="en-US" sz="1400" dirty="0" smtClean="0">
                <a:solidFill>
                  <a:schemeClr val="tx1"/>
                </a:solidFill>
                <a:latin typeface="Arial" panose="020B0604020202020204" pitchFamily="34" charset="0"/>
                <a:cs typeface="Arial" panose="020B0604020202020204" pitchFamily="34" charset="0"/>
              </a:rPr>
              <a:t>all new category (MW, TV ,Sound…)</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C</a:t>
            </a:r>
            <a:r>
              <a:rPr lang="en-US" sz="1400" dirty="0" smtClean="0">
                <a:solidFill>
                  <a:schemeClr val="tx1"/>
                </a:solidFill>
                <a:latin typeface="Arial" panose="020B0604020202020204" pitchFamily="34" charset="0"/>
                <a:cs typeface="Arial" panose="020B0604020202020204" pitchFamily="34" charset="0"/>
              </a:rPr>
              <a:t>heck </a:t>
            </a:r>
            <a:r>
              <a:rPr lang="en-US" sz="1400" dirty="0">
                <a:solidFill>
                  <a:schemeClr val="tx1"/>
                </a:solidFill>
                <a:latin typeface="Arial" panose="020B0604020202020204" pitchFamily="34" charset="0"/>
                <a:cs typeface="Arial" panose="020B0604020202020204" pitchFamily="34" charset="0"/>
              </a:rPr>
              <a:t>Double ID, PL, shipping for </a:t>
            </a:r>
            <a:r>
              <a:rPr lang="en-US" sz="1400" dirty="0" smtClean="0">
                <a:solidFill>
                  <a:schemeClr val="tx1"/>
                </a:solidFill>
                <a:latin typeface="Arial" panose="020B0604020202020204" pitchFamily="34" charset="0"/>
                <a:cs typeface="Arial" panose="020B0604020202020204" pitchFamily="34" charset="0"/>
              </a:rPr>
              <a:t>all production line</a:t>
            </a:r>
            <a:endParaRPr lang="en-US" sz="1400" dirty="0">
              <a:solidFill>
                <a:schemeClr val="tx1"/>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Modify shrink pallet ID </a:t>
            </a:r>
            <a:endParaRPr lang="en-US" sz="1400" dirty="0" smtClean="0">
              <a:solidFill>
                <a:schemeClr val="tx1"/>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endParaRPr lang="en-US" sz="1400" dirty="0" smtClean="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BF2196E-75C7-4490-9AE3-3B4D10D7EDF1}"/>
              </a:ext>
            </a:extLst>
          </p:cNvPr>
          <p:cNvSpPr/>
          <p:nvPr/>
        </p:nvSpPr>
        <p:spPr>
          <a:xfrm>
            <a:off x="3352800" y="5112445"/>
            <a:ext cx="2850118" cy="17455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1600" b="1" dirty="0">
                <a:solidFill>
                  <a:srgbClr val="0000FF"/>
                </a:solidFill>
                <a:latin typeface="Arial" panose="020B0604020202020204" pitchFamily="34" charset="0"/>
                <a:cs typeface="Arial" panose="020B0604020202020204" pitchFamily="34" charset="0"/>
              </a:rPr>
              <a:t>Save </a:t>
            </a:r>
            <a:r>
              <a:rPr lang="en-US" sz="1600" b="1" dirty="0" smtClean="0">
                <a:solidFill>
                  <a:srgbClr val="0000FF"/>
                </a:solidFill>
                <a:latin typeface="Arial" panose="020B0604020202020204" pitchFamily="34" charset="0"/>
                <a:cs typeface="Arial" panose="020B0604020202020204" pitchFamily="34" charset="0"/>
              </a:rPr>
              <a:t>cost</a:t>
            </a:r>
            <a:endParaRPr lang="en-US" sz="1600" b="1" dirty="0">
              <a:solidFill>
                <a:srgbClr val="0000FF"/>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Sound </a:t>
            </a:r>
            <a:r>
              <a:rPr lang="en-US" sz="1400" dirty="0" smtClean="0">
                <a:solidFill>
                  <a:schemeClr val="tx1"/>
                </a:solidFill>
                <a:latin typeface="Arial" panose="020B0604020202020204" pitchFamily="34" charset="0"/>
                <a:cs typeface="Arial" panose="020B0604020202020204" pitchFamily="34" charset="0"/>
              </a:rPr>
              <a:t>Biz </a:t>
            </a:r>
            <a:r>
              <a:rPr lang="en-US" sz="1400" dirty="0">
                <a:solidFill>
                  <a:schemeClr val="tx1"/>
                </a:solidFill>
                <a:latin typeface="Arial" panose="020B0604020202020204" pitchFamily="34" charset="0"/>
                <a:cs typeface="Arial" panose="020B0604020202020204" pitchFamily="34" charset="0"/>
              </a:rPr>
              <a:t>Adding Serial Outer &amp; Shipping control (7.8K</a:t>
            </a:r>
            <a:r>
              <a:rPr lang="en-US" altLang="ja-JP" sz="1400" dirty="0">
                <a:solidFill>
                  <a:schemeClr val="tx1"/>
                </a:solidFill>
                <a:latin typeface="Arial" panose="020B0604020202020204" pitchFamily="34" charset="0"/>
                <a:cs typeface="Arial" panose="020B0604020202020204" pitchFamily="34" charset="0"/>
              </a:rPr>
              <a:t>$)</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Tally sheet for SCM (33.6K$)</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Microwave Printing label (1.2K$)</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Management sub-material (16.8K$)</a:t>
            </a:r>
          </a:p>
        </p:txBody>
      </p:sp>
    </p:spTree>
    <p:extLst>
      <p:ext uri="{BB962C8B-B14F-4D97-AF65-F5344CB8AC3E}">
        <p14:creationId xmlns:p14="http://schemas.microsoft.com/office/powerpoint/2010/main" val="776177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latin typeface="+mn-lt"/>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altLang="ja-JP" sz="2000" b="1" dirty="0">
                  <a:solidFill>
                    <a:srgbClr val="FFFFCC"/>
                  </a:solidFill>
                  <a:ea typeface="Meiryo UI" panose="020B0604030504040204" pitchFamily="50" charset="-128"/>
                </a:rPr>
                <a:t>Background Of Activities</a:t>
              </a: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ea typeface="HGP創英角ｺﾞｼｯｸUB" panose="020B0900000000000000" pitchFamily="50" charset="-128"/>
                  <a:cs typeface="Arial" panose="020B0604020202020204" pitchFamily="34" charset="0"/>
                </a:rPr>
                <a:t>2</a:t>
              </a:r>
              <a:r>
                <a:rPr lang="en-US" altLang="ja-JP" dirty="0">
                  <a:solidFill>
                    <a:schemeClr val="bg1"/>
                  </a:solidFill>
                  <a:ea typeface="HGP創英角ｺﾞｼｯｸUB" panose="020B0900000000000000" pitchFamily="50" charset="-128"/>
                  <a:cs typeface="Arial" panose="020B0604020202020204" pitchFamily="34" charset="0"/>
                </a:rPr>
                <a:t>/</a:t>
              </a:r>
              <a:r>
                <a:rPr lang="en-US" altLang="ja-JP" sz="1400" dirty="0">
                  <a:solidFill>
                    <a:schemeClr val="bg1"/>
                  </a:solidFill>
                  <a:ea typeface="HGP創英角ｺﾞｼｯｸUB" panose="020B0900000000000000" pitchFamily="50" charset="-128"/>
                  <a:cs typeface="Arial" panose="020B0604020202020204" pitchFamily="34" charset="0"/>
                </a:rPr>
                <a:t>10</a:t>
              </a:r>
              <a:endParaRPr lang="ja-JP" altLang="en-US" sz="1400" dirty="0">
                <a:solidFill>
                  <a:schemeClr val="bg1"/>
                </a:solidFill>
                <a:ea typeface="HGP創英角ｺﾞｼｯｸUB" panose="020B0900000000000000" pitchFamily="50" charset="-128"/>
                <a:cs typeface="Arial" panose="020B0604020202020204" pitchFamily="34" charset="0"/>
              </a:endParaRPr>
            </a:p>
          </p:txBody>
        </p:sp>
      </p:grpSp>
      <p:sp>
        <p:nvSpPr>
          <p:cNvPr id="2" name="Rectangle 1"/>
          <p:cNvSpPr/>
          <p:nvPr/>
        </p:nvSpPr>
        <p:spPr>
          <a:xfrm>
            <a:off x="1447799" y="608848"/>
            <a:ext cx="7648359" cy="703512"/>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285750">
              <a:buFont typeface="Wingdings" panose="05000000000000000000" pitchFamily="2" charset="2"/>
              <a:buChar char="v"/>
            </a:pPr>
            <a:r>
              <a:rPr lang="en-US" dirty="0" smtClean="0">
                <a:solidFill>
                  <a:schemeClr val="tx1"/>
                </a:solidFill>
                <a:latin typeface="Arial" panose="020B0604020202020204" pitchFamily="34" charset="0"/>
                <a:cs typeface="Arial" panose="020B0604020202020204" pitchFamily="34" charset="0"/>
              </a:rPr>
              <a:t>Increase developing time, reduce time support to get more cost down</a:t>
            </a:r>
          </a:p>
          <a:p>
            <a:pPr marL="285750" indent="-285750">
              <a:buFont typeface="Wingdings" panose="05000000000000000000" pitchFamily="2" charset="2"/>
              <a:buChar char="v"/>
            </a:pPr>
            <a:r>
              <a:rPr lang="en-US" dirty="0" smtClean="0">
                <a:solidFill>
                  <a:schemeClr val="tx1"/>
                </a:solidFill>
                <a:latin typeface="Arial" panose="020B0604020202020204" pitchFamily="34" charset="0"/>
                <a:cs typeface="Arial" panose="020B0604020202020204" pitchFamily="34" charset="0"/>
              </a:rPr>
              <a:t>Select smart devices, new technology suitable for big data</a:t>
            </a:r>
          </a:p>
        </p:txBody>
      </p:sp>
      <p:sp>
        <p:nvSpPr>
          <p:cNvPr id="4" name="Rounded Rectangle 3"/>
          <p:cNvSpPr/>
          <p:nvPr/>
        </p:nvSpPr>
        <p:spPr>
          <a:xfrm>
            <a:off x="65097" y="1365138"/>
            <a:ext cx="3599175" cy="313078"/>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kumimoji="1" lang="en-US" altLang="ja-JP" sz="1400" b="1" dirty="0" smtClean="0">
                <a:solidFill>
                  <a:schemeClr val="tx1"/>
                </a:solidFill>
                <a:ea typeface="HGP創英角ｺﾞｼｯｸUB" pitchFamily="50" charset="-128"/>
              </a:rPr>
              <a:t>FY2023 </a:t>
            </a:r>
            <a:r>
              <a:rPr kumimoji="1" lang="en-US" altLang="ja-JP" sz="1400" b="1" dirty="0">
                <a:solidFill>
                  <a:schemeClr val="tx1"/>
                </a:solidFill>
                <a:ea typeface="HGP創英角ｺﾞｼｯｸUB" pitchFamily="50" charset="-128"/>
              </a:rPr>
              <a:t>PROJECTS SUMMARY</a:t>
            </a:r>
          </a:p>
        </p:txBody>
      </p:sp>
      <p:sp>
        <p:nvSpPr>
          <p:cNvPr id="56" name="Rounded Rectangle 55"/>
          <p:cNvSpPr/>
          <p:nvPr/>
        </p:nvSpPr>
        <p:spPr>
          <a:xfrm>
            <a:off x="5577607" y="1383913"/>
            <a:ext cx="3468226" cy="336313"/>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kumimoji="1" lang="en-US" altLang="ja-JP" sz="1400" b="1" dirty="0">
                <a:solidFill>
                  <a:schemeClr val="tx1"/>
                </a:solidFill>
                <a:ea typeface="HGP創英角ｺﾞｼｯｸUB" pitchFamily="50" charset="-128"/>
              </a:rPr>
              <a:t>Development Activity</a:t>
            </a:r>
          </a:p>
        </p:txBody>
      </p:sp>
      <p:graphicFrame>
        <p:nvGraphicFramePr>
          <p:cNvPr id="21" name="Chart 20"/>
          <p:cNvGraphicFramePr/>
          <p:nvPr>
            <p:extLst>
              <p:ext uri="{D42A27DB-BD31-4B8C-83A1-F6EECF244321}">
                <p14:modId xmlns:p14="http://schemas.microsoft.com/office/powerpoint/2010/main" val="3992112426"/>
              </p:ext>
            </p:extLst>
          </p:nvPr>
        </p:nvGraphicFramePr>
        <p:xfrm>
          <a:off x="6231141" y="1593571"/>
          <a:ext cx="2653329" cy="2741288"/>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p:cNvSpPr/>
          <p:nvPr/>
        </p:nvSpPr>
        <p:spPr>
          <a:xfrm>
            <a:off x="6304917" y="2317947"/>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latin typeface="Arial "/>
              </a:rPr>
              <a:t>44 % Normal support</a:t>
            </a:r>
            <a:endParaRPr lang="en-US" sz="1400" b="1" dirty="0">
              <a:solidFill>
                <a:srgbClr val="FF0000"/>
              </a:solidFill>
              <a:latin typeface="Arial "/>
            </a:endParaRPr>
          </a:p>
        </p:txBody>
      </p:sp>
      <p:sp>
        <p:nvSpPr>
          <p:cNvPr id="62" name="Rectangle 61"/>
          <p:cNvSpPr/>
          <p:nvPr/>
        </p:nvSpPr>
        <p:spPr>
          <a:xfrm>
            <a:off x="7448443" y="2210308"/>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
              </a:rPr>
              <a:t>35 % </a:t>
            </a:r>
            <a:r>
              <a:rPr lang="en-US" sz="1400" b="1" dirty="0" smtClean="0">
                <a:solidFill>
                  <a:schemeClr val="tx1"/>
                </a:solidFill>
                <a:latin typeface="Arial "/>
              </a:rPr>
              <a:t>Development</a:t>
            </a:r>
            <a:endParaRPr lang="en-US" sz="1400" b="1" dirty="0">
              <a:solidFill>
                <a:schemeClr val="tx1"/>
              </a:solidFill>
              <a:latin typeface="Arial "/>
            </a:endParaRPr>
          </a:p>
        </p:txBody>
      </p:sp>
      <p:sp>
        <p:nvSpPr>
          <p:cNvPr id="63" name="Rectangle 62"/>
          <p:cNvSpPr/>
          <p:nvPr/>
        </p:nvSpPr>
        <p:spPr>
          <a:xfrm>
            <a:off x="7217604" y="3078676"/>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
              </a:rPr>
              <a:t>21 % Trouble support IT</a:t>
            </a:r>
            <a:endParaRPr lang="en-US" sz="1400" b="1" dirty="0">
              <a:solidFill>
                <a:schemeClr val="tx1"/>
              </a:solidFill>
              <a:latin typeface="Arial "/>
            </a:endParaRPr>
          </a:p>
        </p:txBody>
      </p:sp>
      <p:sp>
        <p:nvSpPr>
          <p:cNvPr id="32" name="Rectangle 31"/>
          <p:cNvSpPr/>
          <p:nvPr/>
        </p:nvSpPr>
        <p:spPr>
          <a:xfrm>
            <a:off x="6835040" y="4074088"/>
            <a:ext cx="200574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Normal support </a:t>
            </a:r>
            <a:r>
              <a:rPr lang="en-US" sz="1400" b="1" dirty="0">
                <a:solidFill>
                  <a:srgbClr val="FF0000"/>
                </a:solidFill>
              </a:rPr>
              <a:t>is very </a:t>
            </a:r>
            <a:r>
              <a:rPr lang="en-US" sz="1400" b="1" dirty="0" smtClean="0">
                <a:solidFill>
                  <a:srgbClr val="FF0000"/>
                </a:solidFill>
              </a:rPr>
              <a:t>height (44%) </a:t>
            </a:r>
            <a:endParaRPr lang="en-US" sz="1400" b="1" dirty="0">
              <a:solidFill>
                <a:srgbClr val="FF0000"/>
              </a:solidFill>
            </a:endParaRPr>
          </a:p>
        </p:txBody>
      </p:sp>
      <p:sp>
        <p:nvSpPr>
          <p:cNvPr id="37" name="Rectangle 36"/>
          <p:cNvSpPr/>
          <p:nvPr/>
        </p:nvSpPr>
        <p:spPr>
          <a:xfrm>
            <a:off x="0" y="4531760"/>
            <a:ext cx="9107488" cy="184133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2FADBAB5-1665-4A38-93AF-9DADB5345C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232" y="5358757"/>
            <a:ext cx="693616" cy="392020"/>
          </a:xfrm>
          <a:prstGeom prst="rect">
            <a:avLst/>
          </a:prstGeom>
        </p:spPr>
      </p:pic>
      <p:pic>
        <p:nvPicPr>
          <p:cNvPr id="72" name="Picture 71">
            <a:extLst>
              <a:ext uri="{FF2B5EF4-FFF2-40B4-BE49-F238E27FC236}">
                <a16:creationId xmlns:a16="http://schemas.microsoft.com/office/drawing/2014/main" id="{02D61403-0B55-4F4F-ABE3-682572141F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528" y="5248270"/>
            <a:ext cx="458576" cy="49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ounded Rectangle 43"/>
          <p:cNvSpPr/>
          <p:nvPr/>
        </p:nvSpPr>
        <p:spPr>
          <a:xfrm>
            <a:off x="2943837" y="5791080"/>
            <a:ext cx="2150624" cy="52152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
              </a:rPr>
              <a:t>VB.net, C#, PHP, VBA, HTML,CSS, ASP.NET</a:t>
            </a:r>
            <a:endParaRPr lang="en-US" sz="1400" dirty="0">
              <a:solidFill>
                <a:schemeClr val="tx1"/>
              </a:solidFill>
              <a:latin typeface="Arial "/>
            </a:endParaRPr>
          </a:p>
        </p:txBody>
      </p:sp>
      <p:grpSp>
        <p:nvGrpSpPr>
          <p:cNvPr id="76" name="Group 75">
            <a:extLst>
              <a:ext uri="{FF2B5EF4-FFF2-40B4-BE49-F238E27FC236}">
                <a16:creationId xmlns:a16="http://schemas.microsoft.com/office/drawing/2014/main" id="{FB69FFF2-A9B6-472A-970B-1AAAFF5A4820}"/>
              </a:ext>
            </a:extLst>
          </p:cNvPr>
          <p:cNvGrpSpPr/>
          <p:nvPr/>
        </p:nvGrpSpPr>
        <p:grpSpPr>
          <a:xfrm>
            <a:off x="2494141" y="4725332"/>
            <a:ext cx="925512" cy="799035"/>
            <a:chOff x="2819666" y="3201365"/>
            <a:chExt cx="925512" cy="1017586"/>
          </a:xfrm>
        </p:grpSpPr>
        <p:grpSp>
          <p:nvGrpSpPr>
            <p:cNvPr id="77" name="Group 76">
              <a:extLst>
                <a:ext uri="{FF2B5EF4-FFF2-40B4-BE49-F238E27FC236}">
                  <a16:creationId xmlns:a16="http://schemas.microsoft.com/office/drawing/2014/main" id="{558B4F45-CE15-4804-B62E-3DCB06AF8142}"/>
                </a:ext>
              </a:extLst>
            </p:cNvPr>
            <p:cNvGrpSpPr/>
            <p:nvPr/>
          </p:nvGrpSpPr>
          <p:grpSpPr>
            <a:xfrm>
              <a:off x="2819666" y="3201365"/>
              <a:ext cx="925512" cy="1017586"/>
              <a:chOff x="2771222" y="2624954"/>
              <a:chExt cx="925512" cy="1017586"/>
            </a:xfrm>
          </p:grpSpPr>
          <p:grpSp>
            <p:nvGrpSpPr>
              <p:cNvPr id="80" name="Group 59">
                <a:extLst>
                  <a:ext uri="{FF2B5EF4-FFF2-40B4-BE49-F238E27FC236}">
                    <a16:creationId xmlns:a16="http://schemas.microsoft.com/office/drawing/2014/main" id="{D355A999-98D6-473F-BE7D-452E36B262B9}"/>
                  </a:ext>
                </a:extLst>
              </p:cNvPr>
              <p:cNvGrpSpPr>
                <a:grpSpLocks/>
              </p:cNvGrpSpPr>
              <p:nvPr/>
            </p:nvGrpSpPr>
            <p:grpSpPr bwMode="auto">
              <a:xfrm>
                <a:off x="2771222" y="2624954"/>
                <a:ext cx="925512" cy="1017586"/>
                <a:chOff x="2709409" y="3072284"/>
                <a:chExt cx="926702" cy="1015890"/>
              </a:xfrm>
            </p:grpSpPr>
            <p:sp>
              <p:nvSpPr>
                <p:cNvPr id="82" name="正方形/長方形 417">
                  <a:extLst>
                    <a:ext uri="{FF2B5EF4-FFF2-40B4-BE49-F238E27FC236}">
                      <a16:creationId xmlns:a16="http://schemas.microsoft.com/office/drawing/2014/main" id="{E2D22E30-D6C1-4AC5-AA29-F4F784304E10}"/>
                    </a:ext>
                  </a:extLst>
                </p:cNvPr>
                <p:cNvSpPr/>
                <p:nvPr/>
              </p:nvSpPr>
              <p:spPr>
                <a:xfrm>
                  <a:off x="2709409" y="3072284"/>
                  <a:ext cx="926702" cy="27734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srgbClr val="0000FF"/>
                      </a:solidFill>
                      <a:effectLst/>
                      <a:uLnTx/>
                      <a:uFillTx/>
                      <a:latin typeface="Times New Roman"/>
                      <a:ea typeface="Meiryo UI" panose="020B0604030504040204" pitchFamily="50" charset="-128"/>
                      <a:cs typeface="Meiryo UI" panose="020B0604030504040204" pitchFamily="50" charset="-128"/>
                    </a:rPr>
                    <a:t>Scan</a:t>
                  </a:r>
                </a:p>
              </p:txBody>
            </p:sp>
            <p:grpSp>
              <p:nvGrpSpPr>
                <p:cNvPr id="83" name="Group 289">
                  <a:extLst>
                    <a:ext uri="{FF2B5EF4-FFF2-40B4-BE49-F238E27FC236}">
                      <a16:creationId xmlns:a16="http://schemas.microsoft.com/office/drawing/2014/main" id="{2CC7FA00-B95C-424C-BFFC-464BC7387F40}"/>
                    </a:ext>
                  </a:extLst>
                </p:cNvPr>
                <p:cNvGrpSpPr>
                  <a:grpSpLocks/>
                </p:cNvGrpSpPr>
                <p:nvPr/>
              </p:nvGrpSpPr>
              <p:grpSpPr bwMode="auto">
                <a:xfrm>
                  <a:off x="2742332" y="3681348"/>
                  <a:ext cx="317500" cy="406826"/>
                  <a:chOff x="1296" y="601"/>
                  <a:chExt cx="1055" cy="1356"/>
                </a:xfrm>
              </p:grpSpPr>
              <p:grpSp>
                <p:nvGrpSpPr>
                  <p:cNvPr id="84" name="Group 46">
                    <a:extLst>
                      <a:ext uri="{FF2B5EF4-FFF2-40B4-BE49-F238E27FC236}">
                        <a16:creationId xmlns:a16="http://schemas.microsoft.com/office/drawing/2014/main" id="{C0970218-B800-4BB3-A695-CEBF6A6625D6}"/>
                      </a:ext>
                    </a:extLst>
                  </p:cNvPr>
                  <p:cNvGrpSpPr>
                    <a:grpSpLocks/>
                  </p:cNvGrpSpPr>
                  <p:nvPr/>
                </p:nvGrpSpPr>
                <p:grpSpPr bwMode="auto">
                  <a:xfrm>
                    <a:off x="1317" y="601"/>
                    <a:ext cx="1034" cy="1319"/>
                    <a:chOff x="1632" y="872"/>
                    <a:chExt cx="1776" cy="2268"/>
                  </a:xfrm>
                </p:grpSpPr>
                <p:sp>
                  <p:nvSpPr>
                    <p:cNvPr id="98" name="AutoShape 47">
                      <a:extLst>
                        <a:ext uri="{FF2B5EF4-FFF2-40B4-BE49-F238E27FC236}">
                          <a16:creationId xmlns:a16="http://schemas.microsoft.com/office/drawing/2014/main" id="{0A8EF302-88EE-4910-A3BE-6153D929346A}"/>
                        </a:ext>
                      </a:extLst>
                    </p:cNvPr>
                    <p:cNvSpPr>
                      <a:spLocks noChangeArrowheads="1"/>
                    </p:cNvSpPr>
                    <p:nvPr/>
                  </p:nvSpPr>
                  <p:spPr bwMode="auto">
                    <a:xfrm rot="19647686" flipH="1">
                      <a:off x="1632" y="1756"/>
                      <a:ext cx="912" cy="224"/>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9" name="AutoShape 48">
                      <a:extLst>
                        <a:ext uri="{FF2B5EF4-FFF2-40B4-BE49-F238E27FC236}">
                          <a16:creationId xmlns:a16="http://schemas.microsoft.com/office/drawing/2014/main" id="{2A60BE7A-550A-49F9-8C6E-C36AB9B91851}"/>
                        </a:ext>
                      </a:extLst>
                    </p:cNvPr>
                    <p:cNvSpPr>
                      <a:spLocks noChangeArrowheads="1"/>
                    </p:cNvSpPr>
                    <p:nvPr/>
                  </p:nvSpPr>
                  <p:spPr bwMode="auto">
                    <a:xfrm rot="5400000">
                      <a:off x="2317" y="2596"/>
                      <a:ext cx="816" cy="272"/>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0" name="Oval 49">
                      <a:extLst>
                        <a:ext uri="{FF2B5EF4-FFF2-40B4-BE49-F238E27FC236}">
                          <a16:creationId xmlns:a16="http://schemas.microsoft.com/office/drawing/2014/main" id="{5361E214-39D8-4925-8824-32448ED11F1D}"/>
                        </a:ext>
                      </a:extLst>
                    </p:cNvPr>
                    <p:cNvSpPr>
                      <a:spLocks noChangeArrowheads="1"/>
                    </p:cNvSpPr>
                    <p:nvPr/>
                  </p:nvSpPr>
                  <p:spPr bwMode="auto">
                    <a:xfrm>
                      <a:off x="2196" y="872"/>
                      <a:ext cx="648" cy="648"/>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3" name="Oval 50">
                      <a:extLst>
                        <a:ext uri="{FF2B5EF4-FFF2-40B4-BE49-F238E27FC236}">
                          <a16:creationId xmlns:a16="http://schemas.microsoft.com/office/drawing/2014/main" id="{332D7E05-A5B5-47BE-8676-DC37217ACDDA}"/>
                        </a:ext>
                      </a:extLst>
                    </p:cNvPr>
                    <p:cNvSpPr>
                      <a:spLocks noChangeArrowheads="1"/>
                    </p:cNvSpPr>
                    <p:nvPr/>
                  </p:nvSpPr>
                  <p:spPr bwMode="auto">
                    <a:xfrm>
                      <a:off x="2184" y="1534"/>
                      <a:ext cx="672" cy="672"/>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4" name="AutoShape 51">
                      <a:extLst>
                        <a:ext uri="{FF2B5EF4-FFF2-40B4-BE49-F238E27FC236}">
                          <a16:creationId xmlns:a16="http://schemas.microsoft.com/office/drawing/2014/main" id="{9AE9860A-5E2B-40F2-9F1E-3FFA7CE09059}"/>
                        </a:ext>
                      </a:extLst>
                    </p:cNvPr>
                    <p:cNvSpPr>
                      <a:spLocks noChangeArrowheads="1"/>
                    </p:cNvSpPr>
                    <p:nvPr/>
                  </p:nvSpPr>
                  <p:spPr bwMode="auto">
                    <a:xfrm rot="5400000">
                      <a:off x="1915" y="2596"/>
                      <a:ext cx="816" cy="272"/>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5" name="Rectangle 52">
                      <a:extLst>
                        <a:ext uri="{FF2B5EF4-FFF2-40B4-BE49-F238E27FC236}">
                          <a16:creationId xmlns:a16="http://schemas.microsoft.com/office/drawing/2014/main" id="{AEB161B7-C3C5-4F52-AD6B-F26AFA45D4AA}"/>
                        </a:ext>
                      </a:extLst>
                    </p:cNvPr>
                    <p:cNvSpPr>
                      <a:spLocks noChangeArrowheads="1"/>
                    </p:cNvSpPr>
                    <p:nvPr/>
                  </p:nvSpPr>
                  <p:spPr bwMode="auto">
                    <a:xfrm>
                      <a:off x="2191" y="1800"/>
                      <a:ext cx="666" cy="64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6" name="AutoShape 53">
                      <a:extLst>
                        <a:ext uri="{FF2B5EF4-FFF2-40B4-BE49-F238E27FC236}">
                          <a16:creationId xmlns:a16="http://schemas.microsoft.com/office/drawing/2014/main" id="{F3B5A5CC-F781-42E4-8919-D695EBFD92E5}"/>
                        </a:ext>
                      </a:extLst>
                    </p:cNvPr>
                    <p:cNvSpPr>
                      <a:spLocks noChangeArrowheads="1"/>
                    </p:cNvSpPr>
                    <p:nvPr/>
                  </p:nvSpPr>
                  <p:spPr bwMode="auto">
                    <a:xfrm rot="1952314">
                      <a:off x="2496" y="1756"/>
                      <a:ext cx="912" cy="224"/>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grpSp>
              <p:grpSp>
                <p:nvGrpSpPr>
                  <p:cNvPr id="85" name="Group 54">
                    <a:extLst>
                      <a:ext uri="{FF2B5EF4-FFF2-40B4-BE49-F238E27FC236}">
                        <a16:creationId xmlns:a16="http://schemas.microsoft.com/office/drawing/2014/main" id="{85025B44-103C-4A24-9334-A9C617DF94A3}"/>
                      </a:ext>
                    </a:extLst>
                  </p:cNvPr>
                  <p:cNvGrpSpPr>
                    <a:grpSpLocks/>
                  </p:cNvGrpSpPr>
                  <p:nvPr/>
                </p:nvGrpSpPr>
                <p:grpSpPr bwMode="auto">
                  <a:xfrm>
                    <a:off x="1296" y="638"/>
                    <a:ext cx="1034" cy="1319"/>
                    <a:chOff x="1632" y="978"/>
                    <a:chExt cx="1776" cy="2268"/>
                  </a:xfrm>
                </p:grpSpPr>
                <p:sp>
                  <p:nvSpPr>
                    <p:cNvPr id="86" name="AutoShape 55">
                      <a:extLst>
                        <a:ext uri="{FF2B5EF4-FFF2-40B4-BE49-F238E27FC236}">
                          <a16:creationId xmlns:a16="http://schemas.microsoft.com/office/drawing/2014/main" id="{46716032-1502-4AE1-B5FB-98FF2237724A}"/>
                        </a:ext>
                      </a:extLst>
                    </p:cNvPr>
                    <p:cNvSpPr>
                      <a:spLocks noChangeArrowheads="1"/>
                    </p:cNvSpPr>
                    <p:nvPr/>
                  </p:nvSpPr>
                  <p:spPr bwMode="auto">
                    <a:xfrm rot="19647686" flipH="1">
                      <a:off x="1632" y="1756"/>
                      <a:ext cx="912" cy="224"/>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87" name="AutoShape 56">
                      <a:extLst>
                        <a:ext uri="{FF2B5EF4-FFF2-40B4-BE49-F238E27FC236}">
                          <a16:creationId xmlns:a16="http://schemas.microsoft.com/office/drawing/2014/main" id="{B6793FAC-D03A-4701-9A6E-0326496561C0}"/>
                        </a:ext>
                      </a:extLst>
                    </p:cNvPr>
                    <p:cNvSpPr>
                      <a:spLocks noChangeArrowheads="1"/>
                    </p:cNvSpPr>
                    <p:nvPr/>
                  </p:nvSpPr>
                  <p:spPr bwMode="auto">
                    <a:xfrm rot="5400000">
                      <a:off x="2317" y="2596"/>
                      <a:ext cx="816" cy="272"/>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88" name="Oval 57">
                      <a:extLst>
                        <a:ext uri="{FF2B5EF4-FFF2-40B4-BE49-F238E27FC236}">
                          <a16:creationId xmlns:a16="http://schemas.microsoft.com/office/drawing/2014/main" id="{2B0876F3-33A3-4C6F-A6EA-AA8C52EC35D8}"/>
                        </a:ext>
                      </a:extLst>
                    </p:cNvPr>
                    <p:cNvSpPr>
                      <a:spLocks noChangeArrowheads="1"/>
                    </p:cNvSpPr>
                    <p:nvPr/>
                  </p:nvSpPr>
                  <p:spPr bwMode="auto">
                    <a:xfrm>
                      <a:off x="2196" y="978"/>
                      <a:ext cx="648" cy="6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0" name="Oval 58">
                      <a:extLst>
                        <a:ext uri="{FF2B5EF4-FFF2-40B4-BE49-F238E27FC236}">
                          <a16:creationId xmlns:a16="http://schemas.microsoft.com/office/drawing/2014/main" id="{4DCA80A0-72DB-45C0-864F-6C1FFDA4459C}"/>
                        </a:ext>
                      </a:extLst>
                    </p:cNvPr>
                    <p:cNvSpPr>
                      <a:spLocks noChangeArrowheads="1"/>
                    </p:cNvSpPr>
                    <p:nvPr/>
                  </p:nvSpPr>
                  <p:spPr bwMode="auto">
                    <a:xfrm>
                      <a:off x="2184" y="1534"/>
                      <a:ext cx="672" cy="6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1" name="AutoShape 59">
                      <a:extLst>
                        <a:ext uri="{FF2B5EF4-FFF2-40B4-BE49-F238E27FC236}">
                          <a16:creationId xmlns:a16="http://schemas.microsoft.com/office/drawing/2014/main" id="{A0633B8E-7AD2-445F-B469-654140EB2CEF}"/>
                        </a:ext>
                      </a:extLst>
                    </p:cNvPr>
                    <p:cNvSpPr>
                      <a:spLocks noChangeArrowheads="1"/>
                    </p:cNvSpPr>
                    <p:nvPr/>
                  </p:nvSpPr>
                  <p:spPr bwMode="auto">
                    <a:xfrm rot="5400000">
                      <a:off x="1915" y="2702"/>
                      <a:ext cx="816" cy="272"/>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4" name="Rectangle 60">
                      <a:extLst>
                        <a:ext uri="{FF2B5EF4-FFF2-40B4-BE49-F238E27FC236}">
                          <a16:creationId xmlns:a16="http://schemas.microsoft.com/office/drawing/2014/main" id="{3475402F-E089-4B17-ACEA-CE3AA2837AE8}"/>
                        </a:ext>
                      </a:extLst>
                    </p:cNvPr>
                    <p:cNvSpPr>
                      <a:spLocks noChangeArrowheads="1"/>
                    </p:cNvSpPr>
                    <p:nvPr/>
                  </p:nvSpPr>
                  <p:spPr bwMode="auto">
                    <a:xfrm>
                      <a:off x="2191" y="1800"/>
                      <a:ext cx="666" cy="64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7" name="AutoShape 61">
                      <a:extLst>
                        <a:ext uri="{FF2B5EF4-FFF2-40B4-BE49-F238E27FC236}">
                          <a16:creationId xmlns:a16="http://schemas.microsoft.com/office/drawing/2014/main" id="{FE5D76ED-4C31-4419-A4A2-B613C5CF6F83}"/>
                        </a:ext>
                      </a:extLst>
                    </p:cNvPr>
                    <p:cNvSpPr>
                      <a:spLocks noChangeArrowheads="1"/>
                    </p:cNvSpPr>
                    <p:nvPr/>
                  </p:nvSpPr>
                  <p:spPr bwMode="auto">
                    <a:xfrm rot="1952314">
                      <a:off x="2496" y="1756"/>
                      <a:ext cx="912" cy="224"/>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grpSp>
            </p:grpSp>
          </p:grpSp>
          <p:pic>
            <p:nvPicPr>
              <p:cNvPr id="81" name="図 59">
                <a:extLst>
                  <a:ext uri="{FF2B5EF4-FFF2-40B4-BE49-F238E27FC236}">
                    <a16:creationId xmlns:a16="http://schemas.microsoft.com/office/drawing/2014/main" id="{2D83F1E3-728C-4A5A-801B-7127DAE4A96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92537" y="2915634"/>
                <a:ext cx="162692" cy="22720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pic>
          <p:nvPicPr>
            <p:cNvPr id="78" name="Picture 145">
              <a:extLst>
                <a:ext uri="{FF2B5EF4-FFF2-40B4-BE49-F238E27FC236}">
                  <a16:creationId xmlns:a16="http://schemas.microsoft.com/office/drawing/2014/main" id="{5FCE0278-C5BC-43BD-97F9-2FDB643160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9805" y="3527709"/>
              <a:ext cx="262057" cy="6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二等辺三角形 7172">
              <a:extLst>
                <a:ext uri="{FF2B5EF4-FFF2-40B4-BE49-F238E27FC236}">
                  <a16:creationId xmlns:a16="http://schemas.microsoft.com/office/drawing/2014/main" id="{7C1313D8-E98A-454F-A467-195770010839}"/>
                </a:ext>
              </a:extLst>
            </p:cNvPr>
            <p:cNvSpPr>
              <a:spLocks noChangeArrowheads="1"/>
            </p:cNvSpPr>
            <p:nvPr/>
          </p:nvSpPr>
          <p:spPr bwMode="auto">
            <a:xfrm rot="5400000">
              <a:off x="3118185" y="3582101"/>
              <a:ext cx="259055" cy="20197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grpSp>
      <p:pic>
        <p:nvPicPr>
          <p:cNvPr id="107" name="Picture 106"/>
          <p:cNvPicPr>
            <a:picLocks noChangeAspect="1"/>
          </p:cNvPicPr>
          <p:nvPr/>
        </p:nvPicPr>
        <p:blipFill>
          <a:blip r:embed="rId8"/>
          <a:stretch>
            <a:fillRect/>
          </a:stretch>
        </p:blipFill>
        <p:spPr>
          <a:xfrm>
            <a:off x="5981192" y="4834404"/>
            <a:ext cx="1564029" cy="849723"/>
          </a:xfrm>
          <a:prstGeom prst="rect">
            <a:avLst/>
          </a:prstGeom>
        </p:spPr>
      </p:pic>
      <p:sp>
        <p:nvSpPr>
          <p:cNvPr id="113" name="Rounded Rectangle 112"/>
          <p:cNvSpPr/>
          <p:nvPr/>
        </p:nvSpPr>
        <p:spPr>
          <a:xfrm>
            <a:off x="26415" y="5809951"/>
            <a:ext cx="2647511" cy="50364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My SQL, Oracle 12C, </a:t>
            </a:r>
          </a:p>
          <a:p>
            <a:r>
              <a:rPr lang="en-US" sz="1400" dirty="0">
                <a:solidFill>
                  <a:schemeClr val="tx1"/>
                </a:solidFill>
                <a:latin typeface="Arial" panose="020B0604020202020204" pitchFamily="34" charset="0"/>
                <a:cs typeface="Arial" panose="020B0604020202020204" pitchFamily="34" charset="0"/>
              </a:rPr>
              <a:t>MS Access 2013 , </a:t>
            </a:r>
            <a:r>
              <a:rPr lang="en-US" sz="1400" dirty="0" smtClean="0">
                <a:solidFill>
                  <a:schemeClr val="tx1"/>
                </a:solidFill>
                <a:latin typeface="Arial" panose="020B0604020202020204" pitchFamily="34" charset="0"/>
                <a:cs typeface="Arial" panose="020B0604020202020204" pitchFamily="34" charset="0"/>
              </a:rPr>
              <a:t>SQL Server</a:t>
            </a:r>
            <a:endParaRPr lang="en-US" sz="1400" dirty="0">
              <a:solidFill>
                <a:schemeClr val="tx1"/>
              </a:solidFill>
              <a:latin typeface="Arial "/>
            </a:endParaRPr>
          </a:p>
        </p:txBody>
      </p:sp>
      <p:grpSp>
        <p:nvGrpSpPr>
          <p:cNvPr id="114" name="Group 113">
            <a:extLst>
              <a:ext uri="{FF2B5EF4-FFF2-40B4-BE49-F238E27FC236}">
                <a16:creationId xmlns:a16="http://schemas.microsoft.com/office/drawing/2014/main" id="{927CC8BE-ED89-4475-BBC6-A7CF04CF25CE}"/>
              </a:ext>
            </a:extLst>
          </p:cNvPr>
          <p:cNvGrpSpPr/>
          <p:nvPr/>
        </p:nvGrpSpPr>
        <p:grpSpPr>
          <a:xfrm>
            <a:off x="4513264" y="4784670"/>
            <a:ext cx="1267243" cy="835255"/>
            <a:chOff x="5320235" y="2945712"/>
            <a:chExt cx="3784859" cy="2599378"/>
          </a:xfrm>
        </p:grpSpPr>
        <p:pic>
          <p:nvPicPr>
            <p:cNvPr id="115" name="Picture 114">
              <a:extLst>
                <a:ext uri="{FF2B5EF4-FFF2-40B4-BE49-F238E27FC236}">
                  <a16:creationId xmlns:a16="http://schemas.microsoft.com/office/drawing/2014/main" id="{A5377978-33A0-4FF0-874E-2D11988800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20235" y="2945712"/>
              <a:ext cx="3784859" cy="2599378"/>
            </a:xfrm>
            <a:prstGeom prst="rect">
              <a:avLst/>
            </a:prstGeom>
          </p:spPr>
        </p:pic>
        <p:pic>
          <p:nvPicPr>
            <p:cNvPr id="116" name="図 4">
              <a:extLst>
                <a:ext uri="{FF2B5EF4-FFF2-40B4-BE49-F238E27FC236}">
                  <a16:creationId xmlns:a16="http://schemas.microsoft.com/office/drawing/2014/main" id="{D9714874-D13D-4396-8D86-B5F40B01BEB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44181" y="3235745"/>
              <a:ext cx="2946792" cy="1799285"/>
            </a:xfrm>
            <a:prstGeom prst="rect">
              <a:avLst/>
            </a:prstGeom>
          </p:spPr>
        </p:pic>
        <p:sp>
          <p:nvSpPr>
            <p:cNvPr id="117" name="Rectangle 6">
              <a:extLst>
                <a:ext uri="{FF2B5EF4-FFF2-40B4-BE49-F238E27FC236}">
                  <a16:creationId xmlns:a16="http://schemas.microsoft.com/office/drawing/2014/main" id="{AF413A22-BFD7-42CB-A472-7DA44556107B}"/>
                </a:ext>
              </a:extLst>
            </p:cNvPr>
            <p:cNvSpPr>
              <a:spLocks noChangeArrowheads="1"/>
            </p:cNvSpPr>
            <p:nvPr/>
          </p:nvSpPr>
          <p:spPr bwMode="auto">
            <a:xfrm>
              <a:off x="5736160" y="4871428"/>
              <a:ext cx="1110616" cy="333983"/>
            </a:xfrm>
            <a:prstGeom prst="rect">
              <a:avLst/>
            </a:prstGeom>
            <a:solidFill>
              <a:srgbClr val="F4B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a:ea typeface="ＭＳ Ｐゴシック"/>
                <a:cs typeface="+mn-cs"/>
              </a:endParaRPr>
            </a:p>
          </p:txBody>
        </p:sp>
        <p:sp>
          <p:nvSpPr>
            <p:cNvPr id="118" name="Rectangle 10">
              <a:extLst>
                <a:ext uri="{FF2B5EF4-FFF2-40B4-BE49-F238E27FC236}">
                  <a16:creationId xmlns:a16="http://schemas.microsoft.com/office/drawing/2014/main" id="{0EC3DA72-33CE-46A2-B458-C70B269AF27C}"/>
                </a:ext>
              </a:extLst>
            </p:cNvPr>
            <p:cNvSpPr>
              <a:spLocks noChangeArrowheads="1"/>
            </p:cNvSpPr>
            <p:nvPr/>
          </p:nvSpPr>
          <p:spPr bwMode="auto">
            <a:xfrm>
              <a:off x="6823180" y="4871428"/>
              <a:ext cx="934482" cy="333983"/>
            </a:xfrm>
            <a:prstGeom prst="rect">
              <a:avLst/>
            </a:prstGeom>
            <a:solidFill>
              <a:srgbClr val="FFD9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a:ea typeface="ＭＳ Ｐゴシック"/>
                <a:cs typeface="+mn-cs"/>
              </a:endParaRPr>
            </a:p>
          </p:txBody>
        </p:sp>
        <p:sp>
          <p:nvSpPr>
            <p:cNvPr id="119" name="Rectangle 14">
              <a:extLst>
                <a:ext uri="{FF2B5EF4-FFF2-40B4-BE49-F238E27FC236}">
                  <a16:creationId xmlns:a16="http://schemas.microsoft.com/office/drawing/2014/main" id="{08511056-0E1C-4A94-8FB8-899E112D5C01}"/>
                </a:ext>
              </a:extLst>
            </p:cNvPr>
            <p:cNvSpPr>
              <a:spLocks noChangeArrowheads="1"/>
            </p:cNvSpPr>
            <p:nvPr/>
          </p:nvSpPr>
          <p:spPr bwMode="auto">
            <a:xfrm>
              <a:off x="7743387" y="4871428"/>
              <a:ext cx="933483" cy="335467"/>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a:ea typeface="ＭＳ Ｐゴシック"/>
                <a:cs typeface="+mn-cs"/>
              </a:endParaRPr>
            </a:p>
          </p:txBody>
        </p:sp>
        <p:sp>
          <p:nvSpPr>
            <p:cNvPr id="120" name="Rectangle 25">
              <a:extLst>
                <a:ext uri="{FF2B5EF4-FFF2-40B4-BE49-F238E27FC236}">
                  <a16:creationId xmlns:a16="http://schemas.microsoft.com/office/drawing/2014/main" id="{873CBBEB-19BE-4CBF-B0DD-4B0C4E7BE01F}"/>
                </a:ext>
              </a:extLst>
            </p:cNvPr>
            <p:cNvSpPr>
              <a:spLocks noChangeArrowheads="1"/>
            </p:cNvSpPr>
            <p:nvPr/>
          </p:nvSpPr>
          <p:spPr bwMode="auto">
            <a:xfrm>
              <a:off x="5779704" y="4757690"/>
              <a:ext cx="994204" cy="48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Date</a:t>
              </a:r>
              <a:endParaRPr kumimoji="0" lang="en-US"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a:cs typeface="+mn-cs"/>
              </a:endParaRPr>
            </a:p>
          </p:txBody>
        </p:sp>
        <p:sp>
          <p:nvSpPr>
            <p:cNvPr id="121" name="Rectangle 20">
              <a:extLst>
                <a:ext uri="{FF2B5EF4-FFF2-40B4-BE49-F238E27FC236}">
                  <a16:creationId xmlns:a16="http://schemas.microsoft.com/office/drawing/2014/main" id="{30BF03DD-3099-4E57-89E7-15AFA7E91CD2}"/>
                </a:ext>
              </a:extLst>
            </p:cNvPr>
            <p:cNvSpPr>
              <a:spLocks noChangeArrowheads="1"/>
            </p:cNvSpPr>
            <p:nvPr/>
          </p:nvSpPr>
          <p:spPr bwMode="auto">
            <a:xfrm>
              <a:off x="6869931" y="4757690"/>
              <a:ext cx="811048" cy="48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Plant</a:t>
              </a:r>
              <a:endParaRPr kumimoji="0" lang="en-US"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a:cs typeface="+mn-cs"/>
              </a:endParaRPr>
            </a:p>
          </p:txBody>
        </p:sp>
        <p:sp>
          <p:nvSpPr>
            <p:cNvPr id="122" name="Rectangle 21">
              <a:extLst>
                <a:ext uri="{FF2B5EF4-FFF2-40B4-BE49-F238E27FC236}">
                  <a16:creationId xmlns:a16="http://schemas.microsoft.com/office/drawing/2014/main" id="{68DE3C4E-A83F-46AF-84AF-5E6AFEE97DB1}"/>
                </a:ext>
              </a:extLst>
            </p:cNvPr>
            <p:cNvSpPr>
              <a:spLocks noChangeArrowheads="1"/>
            </p:cNvSpPr>
            <p:nvPr/>
          </p:nvSpPr>
          <p:spPr bwMode="auto">
            <a:xfrm>
              <a:off x="7901890" y="4757690"/>
              <a:ext cx="725700" cy="48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Cat</a:t>
              </a:r>
              <a:endParaRPr kumimoji="0" lang="en-US"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a:cs typeface="+mn-cs"/>
              </a:endParaRPr>
            </a:p>
          </p:txBody>
        </p:sp>
      </p:grpSp>
      <p:sp>
        <p:nvSpPr>
          <p:cNvPr id="137" name="TextBox 136">
            <a:extLst>
              <a:ext uri="{FF2B5EF4-FFF2-40B4-BE49-F238E27FC236}">
                <a16:creationId xmlns:a16="http://schemas.microsoft.com/office/drawing/2014/main" id="{D0216BA3-ADE4-4986-8D0C-9A62BBE00C96}"/>
              </a:ext>
            </a:extLst>
          </p:cNvPr>
          <p:cNvSpPr txBox="1"/>
          <p:nvPr/>
        </p:nvSpPr>
        <p:spPr>
          <a:xfrm>
            <a:off x="3006266" y="5491317"/>
            <a:ext cx="79590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a:ea typeface="ＭＳ Ｐゴシック"/>
                <a:cs typeface="+mn-cs"/>
              </a:rPr>
              <a:t>OCR</a:t>
            </a:r>
          </a:p>
        </p:txBody>
      </p:sp>
      <p:sp>
        <p:nvSpPr>
          <p:cNvPr id="139" name="TextBox 33">
            <a:extLst>
              <a:ext uri="{FF2B5EF4-FFF2-40B4-BE49-F238E27FC236}">
                <a16:creationId xmlns:a16="http://schemas.microsoft.com/office/drawing/2014/main" id="{703DF5F3-B2E6-4EC3-BC7E-354C1454FD64}"/>
              </a:ext>
            </a:extLst>
          </p:cNvPr>
          <p:cNvSpPr txBox="1">
            <a:spLocks noChangeArrowheads="1"/>
          </p:cNvSpPr>
          <p:nvPr/>
        </p:nvSpPr>
        <p:spPr bwMode="auto">
          <a:xfrm>
            <a:off x="2280350" y="4558142"/>
            <a:ext cx="1834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000" b="1" i="0" u="none" strike="noStrike" kern="1200" cap="none" spc="0" normalizeH="0" baseline="0" noProof="0" dirty="0">
                <a:ln>
                  <a:noFill/>
                </a:ln>
                <a:effectLst/>
                <a:uLnTx/>
                <a:uFillTx/>
                <a:latin typeface="Arial" panose="020B0604020202020204" pitchFamily="34" charset="0"/>
                <a:ea typeface="HGP創英角ｺﾞｼｯｸUB" pitchFamily="50" charset="-128"/>
                <a:cs typeface="Arial" panose="020B0604020202020204" pitchFamily="34" charset="0"/>
              </a:rPr>
              <a:t>HANDY TERMINAL</a:t>
            </a:r>
          </a:p>
        </p:txBody>
      </p:sp>
      <p:pic>
        <p:nvPicPr>
          <p:cNvPr id="140" name="図 13">
            <a:extLst>
              <a:ext uri="{FF2B5EF4-FFF2-40B4-BE49-F238E27FC236}">
                <a16:creationId xmlns:a16="http://schemas.microsoft.com/office/drawing/2014/main" id="{74DCA96F-A283-459D-9210-869DD0BA80C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5324" y="4823162"/>
            <a:ext cx="293276" cy="293276"/>
          </a:xfrm>
          <a:prstGeom prst="rect">
            <a:avLst/>
          </a:prstGeom>
        </p:spPr>
      </p:pic>
      <p:pic>
        <p:nvPicPr>
          <p:cNvPr id="141" name="Picture 140">
            <a:extLst>
              <a:ext uri="{FF2B5EF4-FFF2-40B4-BE49-F238E27FC236}">
                <a16:creationId xmlns:a16="http://schemas.microsoft.com/office/drawing/2014/main" id="{8B68EE91-0199-4C89-A661-EFA5E0F916E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77550" y="4804319"/>
            <a:ext cx="603850" cy="20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二等辺三角形 7172">
            <a:extLst>
              <a:ext uri="{FF2B5EF4-FFF2-40B4-BE49-F238E27FC236}">
                <a16:creationId xmlns:a16="http://schemas.microsoft.com/office/drawing/2014/main" id="{5F910FE0-E257-46E2-93BD-97B70FA913A0}"/>
              </a:ext>
            </a:extLst>
          </p:cNvPr>
          <p:cNvSpPr>
            <a:spLocks noChangeArrowheads="1"/>
          </p:cNvSpPr>
          <p:nvPr/>
        </p:nvSpPr>
        <p:spPr bwMode="auto">
          <a:xfrm rot="5400000">
            <a:off x="3579189" y="4763871"/>
            <a:ext cx="147538" cy="31408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sp>
        <p:nvSpPr>
          <p:cNvPr id="143" name="TextBox 33">
            <a:extLst>
              <a:ext uri="{FF2B5EF4-FFF2-40B4-BE49-F238E27FC236}">
                <a16:creationId xmlns:a16="http://schemas.microsoft.com/office/drawing/2014/main" id="{BBB64674-71DF-4285-9FE5-CFD453C317FA}"/>
              </a:ext>
            </a:extLst>
          </p:cNvPr>
          <p:cNvSpPr txBox="1">
            <a:spLocks noChangeArrowheads="1"/>
          </p:cNvSpPr>
          <p:nvPr/>
        </p:nvSpPr>
        <p:spPr bwMode="auto">
          <a:xfrm>
            <a:off x="3459995" y="4548002"/>
            <a:ext cx="26177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000" b="1" i="0" u="none" strike="noStrike" kern="1200" cap="none" spc="0" normalizeH="0" baseline="0" noProof="0" dirty="0" smtClean="0">
                <a:ln>
                  <a:noFill/>
                </a:ln>
                <a:solidFill>
                  <a:srgbClr val="000000"/>
                </a:solidFill>
                <a:effectLst/>
                <a:uLnTx/>
                <a:uFillTx/>
                <a:latin typeface="Arial" panose="020B0604020202020204" pitchFamily="34" charset="0"/>
                <a:ea typeface="HGP創英角ｺﾞｼｯｸUB" pitchFamily="50" charset="-128"/>
                <a:cs typeface="Arial" panose="020B0604020202020204" pitchFamily="34" charset="0"/>
              </a:rPr>
              <a:t>TABLET</a:t>
            </a:r>
            <a:r>
              <a:rPr kumimoji="0" lang="en-US" altLang="ja-JP" sz="1000" b="1" i="0" u="none" strike="noStrike" kern="1200" cap="none" spc="0" normalizeH="0" baseline="0" noProof="0" dirty="0">
                <a:ln>
                  <a:noFill/>
                </a:ln>
                <a:solidFill>
                  <a:srgbClr val="000000"/>
                </a:solidFill>
                <a:effectLst/>
                <a:uLnTx/>
                <a:uFillTx/>
                <a:latin typeface="Arial" panose="020B0604020202020204" pitchFamily="34" charset="0"/>
                <a:ea typeface="HGP創英角ｺﾞｼｯｸUB" pitchFamily="50" charset="-128"/>
                <a:cs typeface="Arial" panose="020B0604020202020204" pitchFamily="34" charset="0"/>
              </a:rPr>
              <a:t>, MOBILE PRINTER</a:t>
            </a:r>
          </a:p>
        </p:txBody>
      </p:sp>
      <p:pic>
        <p:nvPicPr>
          <p:cNvPr id="144" name="Picture 143">
            <a:extLst>
              <a:ext uri="{FF2B5EF4-FFF2-40B4-BE49-F238E27FC236}">
                <a16:creationId xmlns:a16="http://schemas.microsoft.com/office/drawing/2014/main" id="{A41BADE9-FC1C-4A57-BE70-AEA20242A9C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12320" t="21822" r="10728" b="22892"/>
          <a:stretch/>
        </p:blipFill>
        <p:spPr>
          <a:xfrm rot="21277867">
            <a:off x="3971974" y="4815615"/>
            <a:ext cx="440569" cy="453469"/>
          </a:xfrm>
          <a:prstGeom prst="rect">
            <a:avLst/>
          </a:prstGeom>
        </p:spPr>
      </p:pic>
      <p:pic>
        <p:nvPicPr>
          <p:cNvPr id="145" name="Picture 144">
            <a:extLst>
              <a:ext uri="{FF2B5EF4-FFF2-40B4-BE49-F238E27FC236}">
                <a16:creationId xmlns:a16="http://schemas.microsoft.com/office/drawing/2014/main" id="{C6F1B03B-7889-4181-956A-CB3AE6F4636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3000" t="2000" r="20000"/>
          <a:stretch/>
        </p:blipFill>
        <p:spPr>
          <a:xfrm>
            <a:off x="3547595" y="5027415"/>
            <a:ext cx="338605" cy="722858"/>
          </a:xfrm>
          <a:prstGeom prst="rect">
            <a:avLst/>
          </a:prstGeom>
        </p:spPr>
      </p:pic>
      <p:sp>
        <p:nvSpPr>
          <p:cNvPr id="146"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a:off x="3317261" y="5078246"/>
            <a:ext cx="259055" cy="20197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pic>
        <p:nvPicPr>
          <p:cNvPr id="147" name="Picture 146">
            <a:extLst>
              <a:ext uri="{FF2B5EF4-FFF2-40B4-BE49-F238E27FC236}">
                <a16:creationId xmlns:a16="http://schemas.microsoft.com/office/drawing/2014/main" id="{6BDD7111-13FE-469C-A978-BE2C064471B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036291" y="5387015"/>
            <a:ext cx="368046" cy="239556"/>
          </a:xfrm>
          <a:prstGeom prst="rect">
            <a:avLst/>
          </a:prstGeom>
        </p:spPr>
      </p:pic>
      <p:sp>
        <p:nvSpPr>
          <p:cNvPr id="148" name="Rounded Rectangle 147"/>
          <p:cNvSpPr/>
          <p:nvPr/>
        </p:nvSpPr>
        <p:spPr>
          <a:xfrm>
            <a:off x="5406574" y="5791080"/>
            <a:ext cx="3672311" cy="52152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Arial" panose="020B0604020202020204" pitchFamily="34" charset="0"/>
                <a:cs typeface="Arial" panose="020B0604020202020204" pitchFamily="34" charset="0"/>
              </a:rPr>
              <a:t>Take a long time to repair and </a:t>
            </a:r>
            <a:r>
              <a:rPr lang="en-US" sz="1400" dirty="0" smtClean="0">
                <a:solidFill>
                  <a:srgbClr val="FF0000"/>
                </a:solidFill>
                <a:latin typeface="Arial" panose="020B0604020202020204" pitchFamily="34" charset="0"/>
                <a:cs typeface="Arial" panose="020B0604020202020204" pitchFamily="34" charset="0"/>
              </a:rPr>
              <a:t>setup OS when error. Difficult to develop with big data</a:t>
            </a:r>
            <a:endParaRPr lang="en-US" sz="1400" dirty="0">
              <a:solidFill>
                <a:srgbClr val="FF0000"/>
              </a:solidFill>
              <a:latin typeface="Arial" panose="020B0604020202020204" pitchFamily="34" charset="0"/>
              <a:cs typeface="Arial" panose="020B0604020202020204" pitchFamily="34" charset="0"/>
            </a:endParaRPr>
          </a:p>
        </p:txBody>
      </p:sp>
      <p:sp>
        <p:nvSpPr>
          <p:cNvPr id="150" name="TextBox 33">
            <a:extLst>
              <a:ext uri="{FF2B5EF4-FFF2-40B4-BE49-F238E27FC236}">
                <a16:creationId xmlns:a16="http://schemas.microsoft.com/office/drawing/2014/main" id="{703DF5F3-B2E6-4EC3-BC7E-354C1454FD64}"/>
              </a:ext>
            </a:extLst>
          </p:cNvPr>
          <p:cNvSpPr txBox="1">
            <a:spLocks noChangeArrowheads="1"/>
          </p:cNvSpPr>
          <p:nvPr/>
        </p:nvSpPr>
        <p:spPr bwMode="auto">
          <a:xfrm>
            <a:off x="5710771" y="4543376"/>
            <a:ext cx="1834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000" b="1" dirty="0" smtClean="0">
                <a:solidFill>
                  <a:srgbClr val="000000"/>
                </a:solidFill>
                <a:latin typeface="Arial" panose="020B0604020202020204" pitchFamily="34" charset="0"/>
                <a:cs typeface="Arial" panose="020B0604020202020204" pitchFamily="34" charset="0"/>
              </a:rPr>
              <a:t>OS/ PLATFORM</a:t>
            </a:r>
            <a:endParaRPr kumimoji="0" lang="en-US" altLang="ja-JP" sz="10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32-Point Star 44"/>
          <p:cNvSpPr/>
          <p:nvPr/>
        </p:nvSpPr>
        <p:spPr>
          <a:xfrm>
            <a:off x="7504108" y="4616335"/>
            <a:ext cx="1475994" cy="1170678"/>
          </a:xfrm>
          <a:prstGeom prst="star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latin typeface="Arial "/>
              </a:rPr>
              <a:t>END OF </a:t>
            </a:r>
            <a:r>
              <a:rPr lang="en-US" sz="1400" b="1" dirty="0" smtClean="0">
                <a:solidFill>
                  <a:srgbClr val="FF0000"/>
                </a:solidFill>
                <a:latin typeface="Arial "/>
              </a:rPr>
              <a:t>LIFE 2023</a:t>
            </a:r>
            <a:endParaRPr lang="en-US" sz="1400" b="1" dirty="0">
              <a:solidFill>
                <a:srgbClr val="FF0000"/>
              </a:solidFill>
              <a:latin typeface="Arial "/>
            </a:endParaRPr>
          </a:p>
        </p:txBody>
      </p:sp>
      <p:sp>
        <p:nvSpPr>
          <p:cNvPr id="51" name="Right Arrow 50"/>
          <p:cNvSpPr/>
          <p:nvPr/>
        </p:nvSpPr>
        <p:spPr>
          <a:xfrm>
            <a:off x="7138369" y="4903526"/>
            <a:ext cx="208723" cy="39939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6"/>
          <a:stretch>
            <a:fillRect/>
          </a:stretch>
        </p:blipFill>
        <p:spPr>
          <a:xfrm>
            <a:off x="82931" y="1741552"/>
            <a:ext cx="4410075" cy="2605246"/>
          </a:xfrm>
          <a:prstGeom prst="rect">
            <a:avLst/>
          </a:prstGeom>
        </p:spPr>
      </p:pic>
      <p:sp>
        <p:nvSpPr>
          <p:cNvPr id="93" name="Rounded Rectangle 92"/>
          <p:cNvSpPr/>
          <p:nvPr/>
        </p:nvSpPr>
        <p:spPr>
          <a:xfrm>
            <a:off x="0" y="4349916"/>
            <a:ext cx="2117958" cy="35593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Technology </a:t>
            </a:r>
            <a:r>
              <a:rPr lang="en-US" sz="1400" b="1" spc="-1" dirty="0" smtClean="0">
                <a:solidFill>
                  <a:schemeClr val="tx1"/>
                </a:solidFill>
                <a:latin typeface="Arial" panose="020B0604020202020204" pitchFamily="34" charset="0"/>
                <a:ea typeface="Microsoft YaHei"/>
                <a:cs typeface="Arial" panose="020B0604020202020204" pitchFamily="34" charset="0"/>
              </a:rPr>
              <a:t>Current</a:t>
            </a:r>
            <a:r>
              <a:rPr lang="en-US" sz="1400" b="1" dirty="0" smtClean="0">
                <a:solidFill>
                  <a:schemeClr val="tx1"/>
                </a:solidFill>
                <a:latin typeface="Arial" panose="020B0604020202020204" pitchFamily="34" charset="0"/>
                <a:cs typeface="Arial" panose="020B0604020202020204" pitchFamily="34" charset="0"/>
              </a:rPr>
              <a:t> </a:t>
            </a:r>
            <a:endParaRPr lang="en-US" sz="1400" b="1" dirty="0">
              <a:solidFill>
                <a:schemeClr val="tx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7"/>
          <a:stretch>
            <a:fillRect/>
          </a:stretch>
        </p:blipFill>
        <p:spPr>
          <a:xfrm>
            <a:off x="258599" y="4778304"/>
            <a:ext cx="672611" cy="498221"/>
          </a:xfrm>
          <a:prstGeom prst="rect">
            <a:avLst/>
          </a:prstGeom>
        </p:spPr>
      </p:pic>
      <p:pic>
        <p:nvPicPr>
          <p:cNvPr id="10" name="Picture 9"/>
          <p:cNvPicPr>
            <a:picLocks noChangeAspect="1"/>
          </p:cNvPicPr>
          <p:nvPr/>
        </p:nvPicPr>
        <p:blipFill>
          <a:blip r:embed="rId18"/>
          <a:stretch>
            <a:fillRect/>
          </a:stretch>
        </p:blipFill>
        <p:spPr>
          <a:xfrm>
            <a:off x="1023374" y="4793251"/>
            <a:ext cx="552450" cy="542925"/>
          </a:xfrm>
          <a:prstGeom prst="rect">
            <a:avLst/>
          </a:prstGeom>
        </p:spPr>
      </p:pic>
      <p:sp>
        <p:nvSpPr>
          <p:cNvPr id="11" name="Left-Right Arrow 10"/>
          <p:cNvSpPr/>
          <p:nvPr/>
        </p:nvSpPr>
        <p:spPr>
          <a:xfrm>
            <a:off x="1822870" y="4998161"/>
            <a:ext cx="613975" cy="327762"/>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p:cNvSpPr/>
          <p:nvPr/>
        </p:nvSpPr>
        <p:spPr>
          <a:xfrm>
            <a:off x="5930061" y="4876579"/>
            <a:ext cx="208723" cy="39939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6421868"/>
            <a:ext cx="895727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508B8"/>
                </a:solidFill>
              </a:rPr>
              <a:t>Software applications on the Handy terminal are running </a:t>
            </a:r>
            <a:r>
              <a:rPr lang="en-US" b="1" dirty="0">
                <a:solidFill>
                  <a:srgbClr val="FF0000"/>
                </a:solidFill>
              </a:rPr>
              <a:t>on the </a:t>
            </a:r>
            <a:r>
              <a:rPr lang="en-US" b="1" dirty="0" smtClean="0">
                <a:solidFill>
                  <a:srgbClr val="FF0000"/>
                </a:solidFill>
              </a:rPr>
              <a:t>Windows </a:t>
            </a:r>
            <a:r>
              <a:rPr lang="en-US" b="1" dirty="0">
                <a:solidFill>
                  <a:srgbClr val="FF0000"/>
                </a:solidFill>
              </a:rPr>
              <a:t>CE </a:t>
            </a:r>
            <a:r>
              <a:rPr lang="en-US" b="1" dirty="0" smtClean="0">
                <a:solidFill>
                  <a:srgbClr val="FF0000"/>
                </a:solidFill>
              </a:rPr>
              <a:t>OS</a:t>
            </a:r>
            <a:endParaRPr lang="en-US" b="1" dirty="0">
              <a:solidFill>
                <a:srgbClr val="FF0000"/>
              </a:solidFill>
            </a:endParaRPr>
          </a:p>
        </p:txBody>
      </p:sp>
      <p:pic>
        <p:nvPicPr>
          <p:cNvPr id="13" name="Picture 12"/>
          <p:cNvPicPr>
            <a:picLocks noChangeAspect="1"/>
          </p:cNvPicPr>
          <p:nvPr/>
        </p:nvPicPr>
        <p:blipFill>
          <a:blip r:embed="rId19"/>
          <a:stretch>
            <a:fillRect/>
          </a:stretch>
        </p:blipFill>
        <p:spPr>
          <a:xfrm>
            <a:off x="4724603" y="2834691"/>
            <a:ext cx="1580314" cy="1385407"/>
          </a:xfrm>
          <a:prstGeom prst="rect">
            <a:avLst/>
          </a:prstGeom>
        </p:spPr>
      </p:pic>
      <p:sp>
        <p:nvSpPr>
          <p:cNvPr id="14" name="Rounded Rectangle 13"/>
          <p:cNvSpPr/>
          <p:nvPr/>
        </p:nvSpPr>
        <p:spPr>
          <a:xfrm>
            <a:off x="4247081" y="4162193"/>
            <a:ext cx="2833885" cy="3366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New technology ?</a:t>
            </a:r>
            <a:endParaRPr lang="en-US" sz="1400" b="1" dirty="0">
              <a:solidFill>
                <a:srgbClr val="FF0000"/>
              </a:solidFill>
            </a:endParaRPr>
          </a:p>
        </p:txBody>
      </p:sp>
      <p:sp>
        <p:nvSpPr>
          <p:cNvPr id="101" name="Rectangle 100"/>
          <p:cNvSpPr/>
          <p:nvPr/>
        </p:nvSpPr>
        <p:spPr>
          <a:xfrm>
            <a:off x="4114800" y="1846841"/>
            <a:ext cx="2116341" cy="1148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1508B8"/>
                </a:solidFill>
              </a:rPr>
              <a:t>Target</a:t>
            </a:r>
            <a:r>
              <a:rPr lang="en-US" sz="1400" b="1" dirty="0" smtClean="0">
                <a:solidFill>
                  <a:schemeClr val="tx1"/>
                </a:solidFill>
              </a:rPr>
              <a:t>: Increase </a:t>
            </a:r>
            <a:r>
              <a:rPr lang="en-US" sz="1400" b="1" dirty="0">
                <a:solidFill>
                  <a:schemeClr val="tx1"/>
                </a:solidFill>
              </a:rPr>
              <a:t>quantity Project</a:t>
            </a:r>
            <a:endParaRPr lang="en-US" sz="1400" b="1" dirty="0" smtClean="0">
              <a:solidFill>
                <a:srgbClr val="FF0000"/>
              </a:solidFill>
            </a:endParaRPr>
          </a:p>
          <a:p>
            <a:r>
              <a:rPr lang="en-US" sz="1400" b="1" dirty="0" smtClean="0">
                <a:solidFill>
                  <a:srgbClr val="1508B8"/>
                </a:solidFill>
              </a:rPr>
              <a:t>Actual</a:t>
            </a:r>
            <a:r>
              <a:rPr lang="en-US" sz="1400" b="1" dirty="0">
                <a:solidFill>
                  <a:schemeClr val="tx1"/>
                </a:solidFill>
              </a:rPr>
              <a:t>: Development time is </a:t>
            </a:r>
            <a:r>
              <a:rPr lang="en-US" sz="1400" b="1" dirty="0">
                <a:solidFill>
                  <a:srgbClr val="FF0000"/>
                </a:solidFill>
              </a:rPr>
              <a:t>still not increase</a:t>
            </a:r>
            <a:endParaRPr lang="en-US" sz="1400" b="1" dirty="0" smtClean="0">
              <a:solidFill>
                <a:srgbClr val="FF0000"/>
              </a:solidFill>
            </a:endParaRPr>
          </a:p>
        </p:txBody>
      </p:sp>
      <p:sp>
        <p:nvSpPr>
          <p:cNvPr id="102" name="正方形/長方形 5">
            <a:extLst>
              <a:ext uri="{FF2B5EF4-FFF2-40B4-BE49-F238E27FC236}">
                <a16:creationId xmlns:a16="http://schemas.microsoft.com/office/drawing/2014/main" id="{3AB22D66-CED5-42DC-9445-3027F5FD9E90}"/>
              </a:ext>
            </a:extLst>
          </p:cNvPr>
          <p:cNvSpPr/>
          <p:nvPr/>
        </p:nvSpPr>
        <p:spPr>
          <a:xfrm>
            <a:off x="39053" y="624766"/>
            <a:ext cx="1408746" cy="704144"/>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smtClean="0">
                <a:solidFill>
                  <a:prstClr val="white"/>
                </a:solidFill>
                <a:latin typeface="Arial" pitchFamily="34" charset="0"/>
                <a:ea typeface="Meiryo UI" panose="020B0604030504040204" pitchFamily="50" charset="-128"/>
                <a:cs typeface="Arial" pitchFamily="34" charset="0"/>
              </a:rPr>
              <a:t>Goal of IT</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Tree>
    <p:extLst>
      <p:ext uri="{BB962C8B-B14F-4D97-AF65-F5344CB8AC3E}">
        <p14:creationId xmlns:p14="http://schemas.microsoft.com/office/powerpoint/2010/main" val="2463463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latin typeface="+mn-lt"/>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0" hangingPunct="0">
                <a:spcBef>
                  <a:spcPct val="0"/>
                </a:spcBef>
                <a:buNone/>
              </a:pPr>
              <a:r>
                <a:rPr lang="en-US" altLang="ja-JP" sz="2000" b="1" dirty="0" smtClean="0">
                  <a:solidFill>
                    <a:srgbClr val="FFFFCC"/>
                  </a:solidFill>
                  <a:latin typeface="+mn-lt"/>
                  <a:ea typeface="Meiryo UI" panose="020B0604030504040204" pitchFamily="50" charset="-128"/>
                </a:rPr>
                <a:t>Background Of Activities</a:t>
              </a:r>
              <a:endParaRPr lang="en-US" altLang="ja-JP" sz="2000" b="1" dirty="0">
                <a:solidFill>
                  <a:srgbClr val="FFFFCC"/>
                </a:solidFill>
                <a:latin typeface="+mn-lt"/>
                <a:ea typeface="Meiryo UI" panose="020B0604030504040204" pitchFamily="50" charset="-128"/>
              </a:endParaRP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ea typeface="HGP創英角ｺﾞｼｯｸUB" panose="020B0900000000000000" pitchFamily="50" charset="-128"/>
                  <a:cs typeface="Arial" panose="020B0604020202020204" pitchFamily="34" charset="0"/>
                </a:rPr>
                <a:t>3</a:t>
              </a:r>
              <a:r>
                <a:rPr lang="en-US" altLang="ja-JP" dirty="0" smtClean="0">
                  <a:solidFill>
                    <a:schemeClr val="bg1"/>
                  </a:solidFill>
                  <a:ea typeface="HGP創英角ｺﾞｼｯｸUB" panose="020B0900000000000000" pitchFamily="50" charset="-128"/>
                  <a:cs typeface="Arial" panose="020B0604020202020204" pitchFamily="34" charset="0"/>
                </a:rPr>
                <a:t>/</a:t>
              </a:r>
              <a:r>
                <a:rPr lang="en-US" altLang="ja-JP" sz="1400" dirty="0" smtClean="0">
                  <a:solidFill>
                    <a:schemeClr val="bg1"/>
                  </a:solidFill>
                  <a:ea typeface="HGP創英角ｺﾞｼｯｸUB" panose="020B0900000000000000" pitchFamily="50" charset="-128"/>
                  <a:cs typeface="Arial" panose="020B0604020202020204" pitchFamily="34" charset="0"/>
                </a:rPr>
                <a:t>10</a:t>
              </a:r>
              <a:endParaRPr lang="ja-JP" altLang="en-US" sz="1400" dirty="0">
                <a:solidFill>
                  <a:schemeClr val="bg1"/>
                </a:solidFill>
                <a:ea typeface="HGP創英角ｺﾞｼｯｸUB" panose="020B0900000000000000" pitchFamily="50" charset="-128"/>
                <a:cs typeface="Arial" panose="020B0604020202020204" pitchFamily="34" charset="0"/>
              </a:endParaRPr>
            </a:p>
          </p:txBody>
        </p:sp>
      </p:grpSp>
      <p:sp>
        <p:nvSpPr>
          <p:cNvPr id="55" name="TextBox 54">
            <a:extLst>
              <a:ext uri="{FF2B5EF4-FFF2-40B4-BE49-F238E27FC236}">
                <a16:creationId xmlns:a16="http://schemas.microsoft.com/office/drawing/2014/main" id="{2851CEAD-2519-B1D0-EFB5-9833B6865A93}"/>
              </a:ext>
            </a:extLst>
          </p:cNvPr>
          <p:cNvSpPr txBox="1"/>
          <p:nvPr/>
        </p:nvSpPr>
        <p:spPr>
          <a:xfrm>
            <a:off x="7983224" y="3388337"/>
            <a:ext cx="764953" cy="261610"/>
          </a:xfrm>
          <a:prstGeom prst="rect">
            <a:avLst/>
          </a:prstGeom>
          <a:noFill/>
        </p:spPr>
        <p:txBody>
          <a:bodyPr wrap="none" rtlCol="0">
            <a:spAutoFit/>
          </a:bodyPr>
          <a:lstStyle/>
          <a:p>
            <a:r>
              <a:rPr lang="en-US" sz="1050" b="1" dirty="0">
                <a:solidFill>
                  <a:schemeClr val="bg1"/>
                </a:solidFill>
              </a:rPr>
              <a:t>Analysis</a:t>
            </a:r>
          </a:p>
        </p:txBody>
      </p:sp>
      <p:sp>
        <p:nvSpPr>
          <p:cNvPr id="2" name="Rectangle 1"/>
          <p:cNvSpPr/>
          <p:nvPr/>
        </p:nvSpPr>
        <p:spPr>
          <a:xfrm>
            <a:off x="32123" y="608848"/>
            <a:ext cx="9064036" cy="101267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285750">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All devices scanning bar-code are running window CE operating system (OS). Following corporate policy in FY24 Window CE OS will be end of life 2023. </a:t>
            </a:r>
          </a:p>
          <a:p>
            <a:pPr marL="285750" indent="-285750">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IT department has not software to control asset. There are manual job and take along time to inventory, manage asset.</a:t>
            </a:r>
          </a:p>
        </p:txBody>
      </p:sp>
      <p:sp>
        <p:nvSpPr>
          <p:cNvPr id="7" name="Rectangle 6"/>
          <p:cNvSpPr/>
          <p:nvPr/>
        </p:nvSpPr>
        <p:spPr>
          <a:xfrm>
            <a:off x="28268" y="1676400"/>
            <a:ext cx="9064036" cy="22860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43452" y="1739237"/>
            <a:ext cx="6902077" cy="37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Theme 1 :Upgrade Factory Operation  Support System (FOSS)</a:t>
            </a:r>
          </a:p>
        </p:txBody>
      </p:sp>
      <p:sp>
        <p:nvSpPr>
          <p:cNvPr id="26" name="二等辺三角形 7172">
            <a:extLst>
              <a:ext uri="{FF2B5EF4-FFF2-40B4-BE49-F238E27FC236}">
                <a16:creationId xmlns:a16="http://schemas.microsoft.com/office/drawing/2014/main" id="{00000000-0008-0000-0000-00001E000000}"/>
              </a:ext>
            </a:extLst>
          </p:cNvPr>
          <p:cNvSpPr/>
          <p:nvPr/>
        </p:nvSpPr>
        <p:spPr>
          <a:xfrm rot="15586357">
            <a:off x="556440" y="2744795"/>
            <a:ext cx="354360" cy="251280"/>
          </a:xfrm>
          <a:prstGeom prst="triangle">
            <a:avLst>
              <a:gd name="adj" fmla="val 50000"/>
            </a:avLst>
          </a:prstGeom>
          <a:solidFill>
            <a:srgbClr val="FFFF00">
              <a:alpha val="50000"/>
            </a:srgbClr>
          </a:solidFill>
          <a:ln w="9360">
            <a:solidFill>
              <a:srgbClr val="000000"/>
            </a:solidFill>
            <a:round/>
          </a:ln>
          <a:effectLst>
            <a:outerShdw dist="35638" dir="2700000" rotWithShape="0">
              <a:srgbClr val="808080"/>
            </a:outerShdw>
          </a:effectLst>
        </p:spPr>
        <p:style>
          <a:lnRef idx="0">
            <a:scrgbClr r="0" g="0" b="0"/>
          </a:lnRef>
          <a:fillRef idx="0">
            <a:scrgbClr r="0" g="0" b="0"/>
          </a:fillRef>
          <a:effectRef idx="0">
            <a:scrgbClr r="0" g="0" b="0"/>
          </a:effectRef>
          <a:fontRef idx="minor"/>
        </p:style>
        <p:txBody>
          <a:bodyPr/>
          <a:lstStyle/>
          <a:p>
            <a:endParaRPr lang="en-US"/>
          </a:p>
        </p:txBody>
      </p:sp>
      <p:pic>
        <p:nvPicPr>
          <p:cNvPr id="12" name="Picture 11"/>
          <p:cNvPicPr>
            <a:picLocks noChangeAspect="1"/>
          </p:cNvPicPr>
          <p:nvPr/>
        </p:nvPicPr>
        <p:blipFill>
          <a:blip r:embed="rId4"/>
          <a:stretch>
            <a:fillRect/>
          </a:stretch>
        </p:blipFill>
        <p:spPr>
          <a:xfrm>
            <a:off x="178710" y="3256130"/>
            <a:ext cx="1447800" cy="688610"/>
          </a:xfrm>
          <a:prstGeom prst="rect">
            <a:avLst/>
          </a:prstGeom>
        </p:spPr>
      </p:pic>
      <p:pic>
        <p:nvPicPr>
          <p:cNvPr id="33" name="Picture 32" descr="A picture containing electronics, monitor, black, indoor&#10;&#10;Description generated with very high confidence">
            <a:extLst>
              <a:ext uri="{FF2B5EF4-FFF2-40B4-BE49-F238E27FC236}">
                <a16:creationId xmlns:a16="http://schemas.microsoft.com/office/drawing/2014/main" id="{00000000-0008-0000-0000-00001D000000}"/>
              </a:ext>
            </a:extLst>
          </p:cNvPr>
          <p:cNvPicPr/>
          <p:nvPr/>
        </p:nvPicPr>
        <p:blipFill>
          <a:blip r:embed="rId5"/>
          <a:srcRect l="10877" t="3289" r="9323" b="4605"/>
          <a:stretch/>
        </p:blipFill>
        <p:spPr>
          <a:xfrm flipH="1">
            <a:off x="224362" y="2762969"/>
            <a:ext cx="259560" cy="608280"/>
          </a:xfrm>
          <a:prstGeom prst="rect">
            <a:avLst/>
          </a:prstGeom>
          <a:ln w="0">
            <a:noFill/>
          </a:ln>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1874" y="2590800"/>
            <a:ext cx="675224" cy="287963"/>
          </a:xfrm>
          <a:prstGeom prst="rect">
            <a:avLst/>
          </a:prstGeom>
        </p:spPr>
      </p:pic>
      <p:pic>
        <p:nvPicPr>
          <p:cNvPr id="35" name="図 4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340" y="2978970"/>
            <a:ext cx="406263" cy="3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図 49">
            <a:extLst>
              <a:ext uri="{FF2B5EF4-FFF2-40B4-BE49-F238E27FC236}">
                <a16:creationId xmlns:a16="http://schemas.microsoft.com/office/drawing/2014/main" id="{0CEBD06A-B2CC-4404-9014-463E33FBB709}"/>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7059" y="2927944"/>
            <a:ext cx="255411" cy="22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814853" y="2177470"/>
            <a:ext cx="3026911" cy="1749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2880">
              <a:buFontTx/>
              <a:buChar char="-"/>
            </a:pPr>
            <a:r>
              <a:rPr lang="en-US" sz="1600" dirty="0">
                <a:solidFill>
                  <a:schemeClr val="tx1"/>
                </a:solidFill>
                <a:latin typeface="Arial" panose="020B0604020202020204" pitchFamily="34" charset="0"/>
                <a:cs typeface="Arial" panose="020B0604020202020204" pitchFamily="34" charset="0"/>
              </a:rPr>
              <a:t>OS is not update in the future.</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Development Software is quite slow. </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Not responsive to big data system.</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The stable of the device is poor, often repaired</a:t>
            </a:r>
            <a:r>
              <a:rPr lang="en-US" sz="1600" dirty="0">
                <a:solidFill>
                  <a:schemeClr val="tx1"/>
                </a:solidFill>
              </a:rPr>
              <a:t>.</a:t>
            </a:r>
          </a:p>
        </p:txBody>
      </p:sp>
      <p:sp>
        <p:nvSpPr>
          <p:cNvPr id="39" name="Rectangle: Rounded Corners 30">
            <a:extLst>
              <a:ext uri="{FF2B5EF4-FFF2-40B4-BE49-F238E27FC236}">
                <a16:creationId xmlns:a16="http://schemas.microsoft.com/office/drawing/2014/main" id="{00000000-0008-0000-0000-00001F000000}"/>
              </a:ext>
            </a:extLst>
          </p:cNvPr>
          <p:cNvSpPr/>
          <p:nvPr/>
        </p:nvSpPr>
        <p:spPr>
          <a:xfrm>
            <a:off x="71153" y="2148038"/>
            <a:ext cx="1677727" cy="369890"/>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trike="noStrike" spc="-1" dirty="0">
                <a:solidFill>
                  <a:srgbClr val="780373"/>
                </a:solidFill>
                <a:latin typeface="Arial" panose="020B0604020202020204" pitchFamily="34" charset="0"/>
                <a:ea typeface="Microsoft YaHei"/>
                <a:cs typeface="Arial" panose="020B0604020202020204" pitchFamily="34" charset="0"/>
              </a:rPr>
              <a:t>Current System</a:t>
            </a:r>
          </a:p>
        </p:txBody>
      </p:sp>
      <p:sp>
        <p:nvSpPr>
          <p:cNvPr id="15" name="Right Arrow 14"/>
          <p:cNvSpPr/>
          <p:nvPr/>
        </p:nvSpPr>
        <p:spPr>
          <a:xfrm>
            <a:off x="4936573" y="2560054"/>
            <a:ext cx="321227" cy="1188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30">
            <a:extLst>
              <a:ext uri="{FF2B5EF4-FFF2-40B4-BE49-F238E27FC236}">
                <a16:creationId xmlns:a16="http://schemas.microsoft.com/office/drawing/2014/main" id="{00000000-0008-0000-0000-00001F000000}"/>
              </a:ext>
            </a:extLst>
          </p:cNvPr>
          <p:cNvSpPr/>
          <p:nvPr/>
        </p:nvSpPr>
        <p:spPr>
          <a:xfrm>
            <a:off x="5220631" y="2156393"/>
            <a:ext cx="1324788"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pc="-1" dirty="0">
                <a:solidFill>
                  <a:srgbClr val="780373"/>
                </a:solidFill>
                <a:latin typeface="Arial" panose="020B0604020202020204" pitchFamily="34" charset="0"/>
                <a:ea typeface="Microsoft YaHei"/>
                <a:cs typeface="Arial" panose="020B0604020202020204" pitchFamily="34" charset="0"/>
              </a:rPr>
              <a:t>New</a:t>
            </a:r>
            <a:r>
              <a:rPr lang="en-US" sz="1600" b="1" strike="noStrike" spc="-1" dirty="0">
                <a:solidFill>
                  <a:srgbClr val="780373"/>
                </a:solidFill>
                <a:latin typeface="Arial" panose="020B0604020202020204" pitchFamily="34" charset="0"/>
                <a:ea typeface="Microsoft YaHei"/>
                <a:cs typeface="Arial" panose="020B0604020202020204" pitchFamily="34" charset="0"/>
              </a:rPr>
              <a:t> System</a:t>
            </a:r>
          </a:p>
        </p:txBody>
      </p:sp>
      <p:pic>
        <p:nvPicPr>
          <p:cNvPr id="46" name="Image 2">
            <a:extLst>
              <a:ext uri="{FF2B5EF4-FFF2-40B4-BE49-F238E27FC236}">
                <a16:creationId xmlns:a16="http://schemas.microsoft.com/office/drawing/2014/main" id="{00000000-0008-0000-0000-000021000000}"/>
              </a:ext>
            </a:extLst>
          </p:cNvPr>
          <p:cNvPicPr/>
          <p:nvPr/>
        </p:nvPicPr>
        <p:blipFill>
          <a:blip r:embed="rId9"/>
          <a:stretch/>
        </p:blipFill>
        <p:spPr>
          <a:xfrm>
            <a:off x="5410200" y="2535992"/>
            <a:ext cx="940877" cy="757128"/>
          </a:xfrm>
          <a:prstGeom prst="rect">
            <a:avLst/>
          </a:prstGeom>
          <a:ln w="0">
            <a:noFill/>
          </a:ln>
        </p:spPr>
      </p:pic>
      <p:pic>
        <p:nvPicPr>
          <p:cNvPr id="47" name="Picture 46">
            <a:extLst>
              <a:ext uri="{FF2B5EF4-FFF2-40B4-BE49-F238E27FC236}">
                <a16:creationId xmlns:a16="http://schemas.microsoft.com/office/drawing/2014/main" id="{5DD347EB-98C7-1225-2508-6ADB30EFEB07}"/>
              </a:ext>
            </a:extLst>
          </p:cNvPr>
          <p:cNvPicPr>
            <a:picLocks noChangeAspect="1"/>
          </p:cNvPicPr>
          <p:nvPr/>
        </p:nvPicPr>
        <p:blipFill>
          <a:blip r:embed="rId10"/>
          <a:stretch>
            <a:fillRect/>
          </a:stretch>
        </p:blipFill>
        <p:spPr>
          <a:xfrm>
            <a:off x="5589066" y="3353479"/>
            <a:ext cx="583835" cy="509883"/>
          </a:xfrm>
          <a:prstGeom prst="rect">
            <a:avLst/>
          </a:prstGeom>
        </p:spPr>
      </p:pic>
      <p:sp>
        <p:nvSpPr>
          <p:cNvPr id="48" name="Rectangle 47"/>
          <p:cNvSpPr/>
          <p:nvPr/>
        </p:nvSpPr>
        <p:spPr>
          <a:xfrm>
            <a:off x="6626120" y="2171966"/>
            <a:ext cx="2385483" cy="173028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2880">
              <a:buFontTx/>
              <a:buChar char="-"/>
            </a:pPr>
            <a:r>
              <a:rPr lang="en-US" sz="1600" dirty="0">
                <a:solidFill>
                  <a:schemeClr val="tx1"/>
                </a:solidFill>
                <a:latin typeface="Arial" panose="020B0604020202020204" pitchFamily="34" charset="0"/>
                <a:cs typeface="Arial" panose="020B0604020202020204" pitchFamily="34" charset="0"/>
              </a:rPr>
              <a:t>Development new Software.</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New programming language (Flutter).</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New development environment (Android).</a:t>
            </a:r>
          </a:p>
        </p:txBody>
      </p:sp>
      <p:sp>
        <p:nvSpPr>
          <p:cNvPr id="49" name="Rectangle 48"/>
          <p:cNvSpPr/>
          <p:nvPr/>
        </p:nvSpPr>
        <p:spPr>
          <a:xfrm>
            <a:off x="28268" y="3993351"/>
            <a:ext cx="9064036" cy="28646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108322" y="4038600"/>
            <a:ext cx="6902077" cy="37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Theme 2 :Asset Life Cycle Management System (ALCMS)</a:t>
            </a:r>
          </a:p>
        </p:txBody>
      </p:sp>
      <p:pic>
        <p:nvPicPr>
          <p:cNvPr id="25" name="Picture 24">
            <a:extLst>
              <a:ext uri="{FF2B5EF4-FFF2-40B4-BE49-F238E27FC236}">
                <a16:creationId xmlns:a16="http://schemas.microsoft.com/office/drawing/2014/main" id="{CC9672D5-E255-432A-838C-A0E82F71B958}"/>
              </a:ext>
            </a:extLst>
          </p:cNvPr>
          <p:cNvPicPr>
            <a:picLocks noChangeAspect="1"/>
          </p:cNvPicPr>
          <p:nvPr/>
        </p:nvPicPr>
        <p:blipFill>
          <a:blip r:embed="rId11"/>
          <a:stretch>
            <a:fillRect/>
          </a:stretch>
        </p:blipFill>
        <p:spPr>
          <a:xfrm>
            <a:off x="1096002" y="5086236"/>
            <a:ext cx="1390897" cy="1390650"/>
          </a:xfrm>
          <a:prstGeom prst="rect">
            <a:avLst/>
          </a:prstGeom>
        </p:spPr>
      </p:pic>
      <p:sp>
        <p:nvSpPr>
          <p:cNvPr id="27" name="Rectangle: Rounded Corners 5">
            <a:extLst>
              <a:ext uri="{FF2B5EF4-FFF2-40B4-BE49-F238E27FC236}">
                <a16:creationId xmlns:a16="http://schemas.microsoft.com/office/drawing/2014/main" id="{00000000-0008-0000-0000-000006000000}"/>
              </a:ext>
            </a:extLst>
          </p:cNvPr>
          <p:cNvSpPr/>
          <p:nvPr/>
        </p:nvSpPr>
        <p:spPr>
          <a:xfrm>
            <a:off x="1143000" y="4651848"/>
            <a:ext cx="1289285" cy="335729"/>
          </a:xfrm>
          <a:prstGeom prst="roundRect">
            <a:avLst>
              <a:gd name="adj" fmla="val 16667"/>
            </a:avLst>
          </a:prstGeom>
          <a:solidFill>
            <a:srgbClr val="ED7D31"/>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Good receipt</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28" name="Rectangle: Rounded Corners 7">
            <a:extLst>
              <a:ext uri="{FF2B5EF4-FFF2-40B4-BE49-F238E27FC236}">
                <a16:creationId xmlns:a16="http://schemas.microsoft.com/office/drawing/2014/main" id="{00000000-0008-0000-0000-000008000000}"/>
              </a:ext>
            </a:extLst>
          </p:cNvPr>
          <p:cNvSpPr/>
          <p:nvPr/>
        </p:nvSpPr>
        <p:spPr>
          <a:xfrm>
            <a:off x="2540981" y="5472655"/>
            <a:ext cx="1042761" cy="339508"/>
          </a:xfrm>
          <a:prstGeom prst="roundRect">
            <a:avLst>
              <a:gd name="adj" fmla="val 16667"/>
            </a:avLst>
          </a:prstGeom>
          <a:solidFill>
            <a:srgbClr val="A5A5A5"/>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Transfer</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29" name="Rectangle: Rounded Corners 9">
            <a:extLst>
              <a:ext uri="{FF2B5EF4-FFF2-40B4-BE49-F238E27FC236}">
                <a16:creationId xmlns:a16="http://schemas.microsoft.com/office/drawing/2014/main" id="{00000000-0008-0000-0000-00000A000000}"/>
              </a:ext>
            </a:extLst>
          </p:cNvPr>
          <p:cNvSpPr/>
          <p:nvPr/>
        </p:nvSpPr>
        <p:spPr>
          <a:xfrm>
            <a:off x="2362200" y="6477000"/>
            <a:ext cx="1244273" cy="327638"/>
          </a:xfrm>
          <a:prstGeom prst="roundRect">
            <a:avLst>
              <a:gd name="adj" fmla="val 16667"/>
            </a:avLst>
          </a:prstGeom>
          <a:solidFill>
            <a:schemeClr val="accent1">
              <a:lumMod val="60000"/>
              <a:lumOff val="40000"/>
            </a:schemeClr>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Maintenance</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30" name="Rectangle: Rounded Corners 11">
            <a:extLst>
              <a:ext uri="{FF2B5EF4-FFF2-40B4-BE49-F238E27FC236}">
                <a16:creationId xmlns:a16="http://schemas.microsoft.com/office/drawing/2014/main" id="{00000000-0008-0000-0000-00000C000000}"/>
              </a:ext>
            </a:extLst>
          </p:cNvPr>
          <p:cNvSpPr/>
          <p:nvPr/>
        </p:nvSpPr>
        <p:spPr>
          <a:xfrm>
            <a:off x="178710" y="6417739"/>
            <a:ext cx="1028461" cy="327638"/>
          </a:xfrm>
          <a:prstGeom prst="roundRect">
            <a:avLst>
              <a:gd name="adj" fmla="val 16667"/>
            </a:avLst>
          </a:prstGeom>
          <a:solidFill>
            <a:srgbClr val="4472C4"/>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0" strike="noStrike" spc="-1" dirty="0">
                <a:solidFill>
                  <a:schemeClr val="lt1"/>
                </a:solidFill>
                <a:latin typeface="Arial" panose="020B0604020202020204" pitchFamily="34" charset="0"/>
                <a:ea typeface="Microsoft YaHei"/>
                <a:cs typeface="Arial" panose="020B0604020202020204" pitchFamily="34" charset="0"/>
              </a:rPr>
              <a:t>Inventory</a:t>
            </a:r>
            <a:endParaRPr lang="en-US" sz="1400" b="0" strike="noStrike" spc="-1" dirty="0">
              <a:latin typeface="Arial" panose="020B0604020202020204" pitchFamily="34" charset="0"/>
              <a:cs typeface="Arial" panose="020B0604020202020204" pitchFamily="34" charset="0"/>
            </a:endParaRPr>
          </a:p>
        </p:txBody>
      </p:sp>
      <p:sp>
        <p:nvSpPr>
          <p:cNvPr id="31" name="Rectangle: Rounded Corners 13">
            <a:extLst>
              <a:ext uri="{FF2B5EF4-FFF2-40B4-BE49-F238E27FC236}">
                <a16:creationId xmlns:a16="http://schemas.microsoft.com/office/drawing/2014/main" id="{00000000-0008-0000-0000-00000E000000}"/>
              </a:ext>
            </a:extLst>
          </p:cNvPr>
          <p:cNvSpPr/>
          <p:nvPr/>
        </p:nvSpPr>
        <p:spPr>
          <a:xfrm>
            <a:off x="238368" y="5425676"/>
            <a:ext cx="803552" cy="380991"/>
          </a:xfrm>
          <a:prstGeom prst="roundRect">
            <a:avLst>
              <a:gd name="adj" fmla="val 16667"/>
            </a:avLst>
          </a:prstGeom>
          <a:solidFill>
            <a:srgbClr val="92D050"/>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p>
            <a:pPr algn="ctr" defTabSz="666720">
              <a:lnSpc>
                <a:spcPct val="90000"/>
              </a:lnSpc>
              <a:spcAft>
                <a:spcPts val="524"/>
              </a:spcAft>
              <a:tabLst>
                <a:tab pos="0" algn="l"/>
              </a:tabLst>
            </a:pPr>
            <a:r>
              <a:rPr lang="en-US" sz="1400" b="1" spc="-1" dirty="0">
                <a:solidFill>
                  <a:srgbClr val="002060"/>
                </a:solidFill>
                <a:latin typeface="Arial" panose="020B0604020202020204" pitchFamily="34" charset="0"/>
                <a:ea typeface="Microsoft YaHei"/>
                <a:cs typeface="Arial" panose="020B0604020202020204" pitchFamily="34" charset="0"/>
              </a:rPr>
              <a:t>Scrap</a:t>
            </a:r>
          </a:p>
        </p:txBody>
      </p:sp>
      <p:sp>
        <p:nvSpPr>
          <p:cNvPr id="40" name="Freeform: Shape 14">
            <a:extLst>
              <a:ext uri="{FF2B5EF4-FFF2-40B4-BE49-F238E27FC236}">
                <a16:creationId xmlns:a16="http://schemas.microsoft.com/office/drawing/2014/main" id="{00000000-0008-0000-0000-00000F000000}"/>
              </a:ext>
            </a:extLst>
          </p:cNvPr>
          <p:cNvSpPr/>
          <p:nvPr/>
        </p:nvSpPr>
        <p:spPr>
          <a:xfrm>
            <a:off x="488859" y="4976017"/>
            <a:ext cx="1366782" cy="169978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395084" y="573834"/>
                </a:moveTo>
                <a:arcTo wR="1642288" hR="1642288" stAng="13235158" swAng="1211183"/>
              </a:path>
            </a:pathLst>
          </a:custGeom>
          <a:noFill/>
          <a:ln w="9360">
            <a:solidFill>
              <a:srgbClr val="F79646"/>
            </a:solidFill>
            <a:round/>
            <a:tailEnd type="arrow" w="med" len="med"/>
          </a:ln>
        </p:spPr>
        <p:style>
          <a:lnRef idx="0">
            <a:scrgbClr r="0" g="0" b="0"/>
          </a:lnRef>
          <a:fillRef idx="0">
            <a:scrgbClr r="0" g="0" b="0"/>
          </a:fillRef>
          <a:effectRef idx="0">
            <a:scrgbClr r="0" g="0" b="0"/>
          </a:effectRef>
          <a:fontRef idx="minor"/>
        </p:style>
        <p:txBody>
          <a:bodyPr/>
          <a:lstStyle/>
          <a:p>
            <a:endParaRPr lang="en-US" dirty="0"/>
          </a:p>
        </p:txBody>
      </p:sp>
      <p:sp>
        <p:nvSpPr>
          <p:cNvPr id="41" name="Freeform: Shape 6">
            <a:extLst>
              <a:ext uri="{FF2B5EF4-FFF2-40B4-BE49-F238E27FC236}">
                <a16:creationId xmlns:a16="http://schemas.microsoft.com/office/drawing/2014/main" id="{00000000-0008-0000-0000-000007000000}"/>
              </a:ext>
            </a:extLst>
          </p:cNvPr>
          <p:cNvSpPr/>
          <p:nvPr/>
        </p:nvSpPr>
        <p:spPr>
          <a:xfrm>
            <a:off x="1775444" y="4980485"/>
            <a:ext cx="1337729" cy="1777449"/>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2444186" y="209085"/>
                </a:moveTo>
                <a:arcTo wR="1642288" hR="1642288" stAng="17953659" swAng="1211183"/>
              </a:path>
            </a:pathLst>
          </a:custGeom>
          <a:noFill/>
          <a:ln w="9360">
            <a:solidFill>
              <a:srgbClr val="C0504D"/>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68" name="Freeform: Shape 8">
            <a:extLst>
              <a:ext uri="{FF2B5EF4-FFF2-40B4-BE49-F238E27FC236}">
                <a16:creationId xmlns:a16="http://schemas.microsoft.com/office/drawing/2014/main" id="{00000000-0008-0000-0000-000009000000}"/>
              </a:ext>
            </a:extLst>
          </p:cNvPr>
          <p:cNvSpPr/>
          <p:nvPr/>
        </p:nvSpPr>
        <p:spPr>
          <a:xfrm rot="614271">
            <a:off x="1601465" y="5267361"/>
            <a:ext cx="1345659" cy="1198939"/>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3280633" y="1756028"/>
                </a:moveTo>
                <a:arcTo wR="1642288" hR="1642288" stAng="21838279" swAng="1359451"/>
              </a:path>
            </a:pathLst>
          </a:custGeom>
          <a:noFill/>
          <a:ln w="9360">
            <a:solidFill>
              <a:srgbClr val="9BBB59"/>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69" name="Freeform: Shape 10">
            <a:extLst>
              <a:ext uri="{FF2B5EF4-FFF2-40B4-BE49-F238E27FC236}">
                <a16:creationId xmlns:a16="http://schemas.microsoft.com/office/drawing/2014/main" id="{00000000-0008-0000-0000-00000B000000}"/>
              </a:ext>
            </a:extLst>
          </p:cNvPr>
          <p:cNvSpPr/>
          <p:nvPr/>
        </p:nvSpPr>
        <p:spPr>
          <a:xfrm>
            <a:off x="952480" y="5499338"/>
            <a:ext cx="1757930" cy="112673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1843741" y="3272173"/>
                </a:moveTo>
                <a:arcTo wR="1642288" hR="1642288" stAng="4977240" swAng="845520"/>
              </a:path>
            </a:pathLst>
          </a:custGeom>
          <a:noFill/>
          <a:ln w="9360">
            <a:solidFill>
              <a:srgbClr val="8064A2"/>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89" name="Freeform: Shape 12">
            <a:extLst>
              <a:ext uri="{FF2B5EF4-FFF2-40B4-BE49-F238E27FC236}">
                <a16:creationId xmlns:a16="http://schemas.microsoft.com/office/drawing/2014/main" id="{00000000-0008-0000-0000-00000D000000}"/>
              </a:ext>
            </a:extLst>
          </p:cNvPr>
          <p:cNvSpPr/>
          <p:nvPr/>
        </p:nvSpPr>
        <p:spPr>
          <a:xfrm>
            <a:off x="655678" y="5367473"/>
            <a:ext cx="1465793" cy="119306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174199" y="2378376"/>
                </a:moveTo>
                <a:arcTo wR="1642288" hR="1642288" stAng="9202269" swAng="1359451"/>
              </a:path>
            </a:pathLst>
          </a:custGeom>
          <a:noFill/>
          <a:ln w="9360">
            <a:solidFill>
              <a:srgbClr val="4BACC6"/>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92" name="Rectangle: Rounded Corners 30">
            <a:extLst>
              <a:ext uri="{FF2B5EF4-FFF2-40B4-BE49-F238E27FC236}">
                <a16:creationId xmlns:a16="http://schemas.microsoft.com/office/drawing/2014/main" id="{00000000-0008-0000-0000-00001F000000}"/>
              </a:ext>
            </a:extLst>
          </p:cNvPr>
          <p:cNvSpPr/>
          <p:nvPr/>
        </p:nvSpPr>
        <p:spPr>
          <a:xfrm>
            <a:off x="90001" y="4476580"/>
            <a:ext cx="875399"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pc="-1" dirty="0">
                <a:solidFill>
                  <a:srgbClr val="780373"/>
                </a:solidFill>
                <a:latin typeface="Arial" panose="020B0604020202020204" pitchFamily="34" charset="0"/>
                <a:ea typeface="Microsoft YaHei"/>
                <a:cs typeface="Arial" panose="020B0604020202020204" pitchFamily="34" charset="0"/>
              </a:rPr>
              <a:t>Current</a:t>
            </a:r>
            <a:endParaRPr lang="en-US" sz="1600" b="1" strike="noStrike" spc="-1" dirty="0">
              <a:solidFill>
                <a:srgbClr val="780373"/>
              </a:solidFill>
              <a:latin typeface="Arial" panose="020B0604020202020204" pitchFamily="34" charset="0"/>
              <a:ea typeface="Microsoft YaHei"/>
              <a:cs typeface="Arial" panose="020B0604020202020204" pitchFamily="34" charset="0"/>
            </a:endParaRPr>
          </a:p>
        </p:txBody>
      </p:sp>
      <p:sp>
        <p:nvSpPr>
          <p:cNvPr id="93" name="Rectangle: Rounded Corners 1">
            <a:extLst>
              <a:ext uri="{FF2B5EF4-FFF2-40B4-BE49-F238E27FC236}">
                <a16:creationId xmlns:a16="http://schemas.microsoft.com/office/drawing/2014/main" id="{00000000-0008-0000-0000-000031000000}"/>
              </a:ext>
            </a:extLst>
          </p:cNvPr>
          <p:cNvSpPr/>
          <p:nvPr/>
        </p:nvSpPr>
        <p:spPr>
          <a:xfrm>
            <a:off x="3607925" y="4696103"/>
            <a:ext cx="2517102" cy="1933297"/>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txBody>
          <a:bodyPr/>
          <a:lstStyle/>
          <a:p>
            <a:r>
              <a:rPr lang="en-US" sz="1600" dirty="0">
                <a:latin typeface="Arial" panose="020B0604020202020204" pitchFamily="34" charset="0"/>
                <a:cs typeface="Arial" panose="020B0604020202020204" pitchFamily="34" charset="0"/>
              </a:rPr>
              <a:t>- Manual job on excel, notebook, lost papers.</a:t>
            </a:r>
          </a:p>
          <a:p>
            <a:r>
              <a:rPr lang="en-US" sz="1600" dirty="0">
                <a:latin typeface="Arial" panose="020B0604020202020204" pitchFamily="34" charset="0"/>
                <a:cs typeface="Arial" panose="020B0604020202020204" pitchFamily="34" charset="0"/>
              </a:rPr>
              <a:t>- Tack time to inventory, easy mistake. </a:t>
            </a:r>
          </a:p>
          <a:p>
            <a:r>
              <a:rPr lang="en-US" sz="1600" dirty="0">
                <a:latin typeface="Arial" panose="020B0604020202020204" pitchFamily="34" charset="0"/>
                <a:cs typeface="Arial" panose="020B0604020202020204" pitchFamily="34" charset="0"/>
              </a:rPr>
              <a:t>- Difficult control in-out device, easy mistake.</a:t>
            </a:r>
          </a:p>
          <a:p>
            <a:r>
              <a:rPr lang="en-US" sz="1600" dirty="0">
                <a:latin typeface="Arial" panose="020B0604020202020204" pitchFamily="34" charset="0"/>
                <a:cs typeface="Arial" panose="020B0604020202020204" pitchFamily="34" charset="0"/>
              </a:rPr>
              <a:t>- Not ensure quality.</a:t>
            </a:r>
          </a:p>
        </p:txBody>
      </p:sp>
      <p:sp>
        <p:nvSpPr>
          <p:cNvPr id="95" name="Can 94"/>
          <p:cNvSpPr/>
          <p:nvPr/>
        </p:nvSpPr>
        <p:spPr>
          <a:xfrm>
            <a:off x="7921393" y="4957570"/>
            <a:ext cx="1035879" cy="675906"/>
          </a:xfrm>
          <a:prstGeom prst="can">
            <a:avLst/>
          </a:prstGeom>
          <a:solidFill>
            <a:srgbClr val="1508B8"/>
          </a:solidFill>
        </p:spPr>
        <p:style>
          <a:lnRef idx="2">
            <a:schemeClr val="accent2">
              <a:shade val="50000"/>
            </a:schemeClr>
          </a:lnRef>
          <a:fillRef idx="1">
            <a:schemeClr val="accent2"/>
          </a:fillRef>
          <a:effectRef idx="0">
            <a:schemeClr val="accent2"/>
          </a:effectRef>
          <a:fontRef idx="minor">
            <a:schemeClr val="lt1"/>
          </a:fontRef>
        </p:style>
        <p:txBody>
          <a:bodyPr vert="horz" rtlCol="0" anchor="t"/>
          <a:lstStyle/>
          <a:p>
            <a:pPr algn="ctr"/>
            <a:r>
              <a:rPr lang="en-US" sz="1400" b="1" dirty="0">
                <a:latin typeface="Arial" panose="020B0604020202020204" pitchFamily="34" charset="0"/>
                <a:cs typeface="Arial" panose="020B0604020202020204" pitchFamily="34" charset="0"/>
              </a:rPr>
              <a:t>Database Server</a:t>
            </a:r>
            <a:endParaRPr lang="vi-VN" sz="1400" b="1" dirty="0">
              <a:latin typeface="Arial" panose="020B0604020202020204" pitchFamily="34" charset="0"/>
              <a:cs typeface="Arial" panose="020B0604020202020204" pitchFamily="34" charset="0"/>
            </a:endParaRPr>
          </a:p>
        </p:txBody>
      </p:sp>
      <p:sp>
        <p:nvSpPr>
          <p:cNvPr id="96" name="Rectangle: Rounded Corners 30">
            <a:extLst>
              <a:ext uri="{FF2B5EF4-FFF2-40B4-BE49-F238E27FC236}">
                <a16:creationId xmlns:a16="http://schemas.microsoft.com/office/drawing/2014/main" id="{00000000-0008-0000-0000-00001F000000}"/>
              </a:ext>
            </a:extLst>
          </p:cNvPr>
          <p:cNvSpPr/>
          <p:nvPr/>
        </p:nvSpPr>
        <p:spPr>
          <a:xfrm>
            <a:off x="7115988" y="4419600"/>
            <a:ext cx="1875612"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p>
            <a:pPr algn="ctr"/>
            <a:r>
              <a:rPr lang="en-US" sz="1600" b="1" spc="-1" dirty="0">
                <a:solidFill>
                  <a:srgbClr val="780373"/>
                </a:solidFill>
                <a:latin typeface="Arial" panose="020B0604020202020204" pitchFamily="34" charset="0"/>
                <a:ea typeface="Microsoft YaHei"/>
                <a:cs typeface="Arial" panose="020B0604020202020204" pitchFamily="34" charset="0"/>
              </a:rPr>
              <a:t>Improve activities</a:t>
            </a:r>
          </a:p>
        </p:txBody>
      </p:sp>
      <p:graphicFrame>
        <p:nvGraphicFramePr>
          <p:cNvPr id="101" name="Object 100"/>
          <p:cNvGraphicFramePr>
            <a:graphicFrameLocks noChangeAspect="1"/>
          </p:cNvGraphicFramePr>
          <p:nvPr>
            <p:extLst/>
          </p:nvPr>
        </p:nvGraphicFramePr>
        <p:xfrm>
          <a:off x="7304951" y="4873483"/>
          <a:ext cx="238849" cy="228188"/>
        </p:xfrm>
        <a:graphic>
          <a:graphicData uri="http://schemas.openxmlformats.org/presentationml/2006/ole">
            <mc:AlternateContent xmlns:mc="http://schemas.openxmlformats.org/markup-compatibility/2006">
              <mc:Choice xmlns:v="urn:schemas-microsoft-com:vml" Requires="v">
                <p:oleObj spid="_x0000_s5168" name="ｸﾘｯﾌﾟ" r:id="rId12" imgW="1666667" imgH="1695238" progId="">
                  <p:embed/>
                </p:oleObj>
              </mc:Choice>
              <mc:Fallback>
                <p:oleObj name="ｸﾘｯﾌﾟ" r:id="rId12" imgW="1666667" imgH="1695238" progId="">
                  <p:embed/>
                  <p:pic>
                    <p:nvPicPr>
                      <p:cNvPr id="101" name="Object 1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4951" y="4873483"/>
                        <a:ext cx="238849" cy="228188"/>
                      </a:xfrm>
                      <a:prstGeom prst="rect">
                        <a:avLst/>
                      </a:prstGeom>
                      <a:solidFill>
                        <a:srgbClr val="FFFFFF"/>
                      </a:solidFill>
                      <a:ln w="28575">
                        <a:solidFill>
                          <a:srgbClr val="00B0F0"/>
                        </a:solidFill>
                        <a:miter lim="800000"/>
                        <a:headEnd/>
                        <a:tailEnd/>
                      </a:ln>
                    </p:spPr>
                  </p:pic>
                </p:oleObj>
              </mc:Fallback>
            </mc:AlternateContent>
          </a:graphicData>
        </a:graphic>
      </p:graphicFrame>
      <p:sp>
        <p:nvSpPr>
          <p:cNvPr id="102" name="Right Arrow 101"/>
          <p:cNvSpPr/>
          <p:nvPr/>
        </p:nvSpPr>
        <p:spPr>
          <a:xfrm>
            <a:off x="7621370" y="5086236"/>
            <a:ext cx="209758" cy="26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utoShape 6">
            <a:extLst>
              <a:ext uri="{FF2B5EF4-FFF2-40B4-BE49-F238E27FC236}">
                <a16:creationId xmlns:a16="http://schemas.microsoft.com/office/drawing/2014/main" id="{D7307983-7AF1-46DD-887A-161BE1E9CCB8}"/>
              </a:ext>
            </a:extLst>
          </p:cNvPr>
          <p:cNvSpPr>
            <a:spLocks noChangeArrowheads="1"/>
          </p:cNvSpPr>
          <p:nvPr/>
        </p:nvSpPr>
        <p:spPr bwMode="auto">
          <a:xfrm>
            <a:off x="6434054" y="5730079"/>
            <a:ext cx="2557546" cy="1027855"/>
          </a:xfrm>
          <a:prstGeom prst="roundRect">
            <a:avLst>
              <a:gd name="adj" fmla="val 16667"/>
            </a:avLst>
          </a:prstGeom>
          <a:solidFill>
            <a:srgbClr val="FFFF99"/>
          </a:solidFill>
          <a:ln w="28575">
            <a:solidFill>
              <a:srgbClr val="0000FF"/>
            </a:solidFill>
            <a:round/>
            <a:headEnd/>
            <a:tailEnd/>
          </a:ln>
        </p:spPr>
        <p:txBody>
          <a:bodyPr lIns="0" tIns="0" rIns="0" bIns="0" anchor="ctr"/>
          <a:lstStyle>
            <a:lvl1pPr marL="285750" indent="-28575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eaLnBrk="0" hangingPunct="0">
              <a:defRPr b="1">
                <a:solidFill>
                  <a:schemeClr val="tx1"/>
                </a:solidFill>
                <a:latin typeface="Arial" charset="0"/>
                <a:cs typeface="Arial" charset="0"/>
              </a:defRPr>
            </a:lvl3pPr>
            <a:lvl4pPr eaLnBrk="0" hangingPunct="0">
              <a:defRPr b="1">
                <a:solidFill>
                  <a:schemeClr val="tx1"/>
                </a:solidFill>
                <a:latin typeface="Arial" charset="0"/>
                <a:cs typeface="Arial" charset="0"/>
              </a:defRPr>
            </a:lvl4pPr>
            <a:lvl5pPr eaLnBrk="0" hangingPunct="0">
              <a:defRPr b="1">
                <a:solidFill>
                  <a:schemeClr val="tx1"/>
                </a:solidFill>
                <a:latin typeface="Arial" charset="0"/>
                <a:cs typeface="Arial" charset="0"/>
              </a:defRPr>
            </a:lvl5pPr>
            <a:lvl6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6pPr>
            <a:lvl7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7pPr>
            <a:lvl8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8pPr>
            <a:lvl9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9pPr>
          </a:lstStyle>
          <a:p>
            <a:pPr marL="214313" indent="-214313" eaLnBrk="1" hangingPunct="1">
              <a:spcBef>
                <a:spcPct val="20000"/>
              </a:spcBef>
              <a:buFont typeface="Wingdings" pitchFamily="2" charset="2"/>
              <a:buChar char="v"/>
              <a:defRPr/>
            </a:pPr>
            <a:r>
              <a:rPr lang="en-US" sz="1200" dirty="0">
                <a:cs typeface="Arial" panose="020B0604020202020204" pitchFamily="34" charset="0"/>
              </a:rPr>
              <a:t>Save time management &amp; ensure </a:t>
            </a:r>
            <a:r>
              <a:rPr lang="en-US" sz="1200" dirty="0" smtClean="0">
                <a:cs typeface="Arial" panose="020B0604020202020204" pitchFamily="34" charset="0"/>
              </a:rPr>
              <a:t>quality, reduce papers.</a:t>
            </a:r>
            <a:endParaRPr lang="en-US" sz="1200" dirty="0">
              <a:cs typeface="Arial" panose="020B0604020202020204" pitchFamily="34" charset="0"/>
            </a:endParaRPr>
          </a:p>
          <a:p>
            <a:pPr marL="214313" indent="-214313" eaLnBrk="1" hangingPunct="1">
              <a:spcBef>
                <a:spcPct val="20000"/>
              </a:spcBef>
              <a:buFont typeface="Wingdings" pitchFamily="2" charset="2"/>
              <a:buChar char="v"/>
              <a:defRPr/>
            </a:pPr>
            <a:r>
              <a:rPr lang="en-US" sz="1200" dirty="0">
                <a:cs typeface="Arial" panose="020B0604020202020204" pitchFamily="34" charset="0"/>
              </a:rPr>
              <a:t>Reduce make </a:t>
            </a:r>
            <a:r>
              <a:rPr lang="en-US" sz="1200" dirty="0" smtClean="0">
                <a:cs typeface="Arial" panose="020B0604020202020204" pitchFamily="34" charset="0"/>
              </a:rPr>
              <a:t>mistake.</a:t>
            </a:r>
            <a:endParaRPr lang="en-US" sz="1200" dirty="0">
              <a:cs typeface="Arial" panose="020B0604020202020204" pitchFamily="34" charset="0"/>
            </a:endParaRPr>
          </a:p>
          <a:p>
            <a:pPr marL="214313" indent="-214313" eaLnBrk="1" hangingPunct="1">
              <a:spcBef>
                <a:spcPct val="20000"/>
              </a:spcBef>
              <a:buFont typeface="Wingdings" pitchFamily="2" charset="2"/>
              <a:buChar char="v"/>
              <a:defRPr/>
            </a:pPr>
            <a:r>
              <a:rPr lang="en-GB" sz="1200" dirty="0">
                <a:cs typeface="Arial" panose="020B0604020202020204" pitchFamily="34" charset="0"/>
              </a:rPr>
              <a:t>Easy manage operation and trace history.</a:t>
            </a:r>
            <a:endParaRPr lang="en-US" sz="1200" dirty="0"/>
          </a:p>
        </p:txBody>
      </p:sp>
      <p:sp>
        <p:nvSpPr>
          <p:cNvPr id="109" name="Right Arrow 108"/>
          <p:cNvSpPr/>
          <p:nvPr/>
        </p:nvSpPr>
        <p:spPr>
          <a:xfrm>
            <a:off x="6193455" y="4773336"/>
            <a:ext cx="267444" cy="1188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C6F1B03B-7889-4181-956A-CB3AE6F4636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3000" t="2000" r="20000"/>
          <a:stretch/>
        </p:blipFill>
        <p:spPr>
          <a:xfrm>
            <a:off x="6705600" y="4876801"/>
            <a:ext cx="239929" cy="512204"/>
          </a:xfrm>
          <a:prstGeom prst="rect">
            <a:avLst/>
          </a:prstGeom>
        </p:spPr>
      </p:pic>
      <p:sp>
        <p:nvSpPr>
          <p:cNvPr id="112"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flipV="1">
            <a:off x="6899748" y="4880658"/>
            <a:ext cx="294329" cy="225425"/>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sp>
        <p:nvSpPr>
          <p:cNvPr id="110" name="Rounded Rectangle 109"/>
          <p:cNvSpPr/>
          <p:nvPr/>
        </p:nvSpPr>
        <p:spPr>
          <a:xfrm>
            <a:off x="6553200" y="5410200"/>
            <a:ext cx="1165173" cy="24730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rgbClr val="000077"/>
                </a:solidFill>
                <a:latin typeface="Arial" panose="020B0604020202020204" pitchFamily="34" charset="0"/>
                <a:cs typeface="Arial" panose="020B0604020202020204" pitchFamily="34" charset="0"/>
              </a:rPr>
              <a:t>Use software</a:t>
            </a:r>
          </a:p>
        </p:txBody>
      </p:sp>
    </p:spTree>
    <p:extLst>
      <p:ext uri="{BB962C8B-B14F-4D97-AF65-F5344CB8AC3E}">
        <p14:creationId xmlns:p14="http://schemas.microsoft.com/office/powerpoint/2010/main" val="2467395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6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marL="0" marR="0" lvl="0" indent="0" algn="ctr" defTabSz="914400" rtl="0" eaLnBrk="0" fontAlgn="auto" latinLnBrk="0" hangingPunct="0">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srgbClr val="FFFFCC"/>
                  </a:solidFill>
                  <a:effectLst/>
                  <a:uLnTx/>
                  <a:uFillTx/>
                  <a:latin typeface="Arial" panose="020B0604020202020204"/>
                  <a:ea typeface="Meiryo UI" panose="020B0604030504040204" pitchFamily="50" charset="-128"/>
                  <a:cs typeface="Arial" panose="020B0604020202020204" pitchFamily="34" charset="0"/>
                </a:rPr>
                <a:t>Total Improvement Schedule</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1" noProof="0" dirty="0">
                  <a:solidFill>
                    <a:prstClr val="white"/>
                  </a:solidFill>
                  <a:latin typeface="Arial" panose="020B0604020202020204" pitchFamily="34" charset="0"/>
                  <a:ea typeface="HGP創英角ｺﾞｼｯｸUB" panose="020B0900000000000000" pitchFamily="50" charset="-128"/>
                  <a:cs typeface="Arial" panose="020B0604020202020204" pitchFamily="34" charset="0"/>
                </a:rPr>
                <a:t>4</a:t>
              </a:r>
              <a:r>
                <a:rPr kumimoji="0" lang="en-US" altLang="ja-JP" sz="1800" b="0" i="0" u="none" strike="noStrike" kern="1200" cap="none" spc="0" normalizeH="0" baseline="0" noProof="0" dirty="0" smtClean="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rPr>
                <a:t>/</a:t>
              </a:r>
              <a:r>
                <a:rPr kumimoji="0" lang="en-US" altLang="ja-JP" sz="1400" b="0" i="0" u="none" strike="noStrike" kern="1200" cap="none" spc="0" normalizeH="0" baseline="0" noProof="0" dirty="0" smtClean="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rPr>
                <a:t>10</a:t>
              </a:r>
              <a:endParaRPr kumimoji="0" lang="ja-JP" altLang="en-US" sz="1400" b="0" i="0" u="none" strike="noStrike" kern="1200" cap="none" spc="0" normalizeH="0" baseline="0" noProof="0" dirty="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7" name="Table 12">
            <a:extLst>
              <a:ext uri="{FF2B5EF4-FFF2-40B4-BE49-F238E27FC236}">
                <a16:creationId xmlns:a16="http://schemas.microsoft.com/office/drawing/2014/main" id="{12AD13D7-4CF5-622A-ACB6-A01139AB439E}"/>
              </a:ext>
            </a:extLst>
          </p:cNvPr>
          <p:cNvGraphicFramePr>
            <a:graphicFrameLocks noGrp="1"/>
          </p:cNvGraphicFramePr>
          <p:nvPr>
            <p:extLst>
              <p:ext uri="{D42A27DB-BD31-4B8C-83A1-F6EECF244321}">
                <p14:modId xmlns:p14="http://schemas.microsoft.com/office/powerpoint/2010/main" val="3702339740"/>
              </p:ext>
            </p:extLst>
          </p:nvPr>
        </p:nvGraphicFramePr>
        <p:xfrm>
          <a:off x="28987" y="625541"/>
          <a:ext cx="9067753" cy="5873071"/>
        </p:xfrm>
        <a:graphic>
          <a:graphicData uri="http://schemas.openxmlformats.org/drawingml/2006/table">
            <a:tbl>
              <a:tblPr firstRow="1" bandRow="1">
                <a:tableStyleId>{5C22544A-7EE6-4342-B048-85BDC9FD1C3A}</a:tableStyleId>
              </a:tblPr>
              <a:tblGrid>
                <a:gridCol w="1190213">
                  <a:extLst>
                    <a:ext uri="{9D8B030D-6E8A-4147-A177-3AD203B41FA5}">
                      <a16:colId xmlns:a16="http://schemas.microsoft.com/office/drawing/2014/main" val="319221445"/>
                    </a:ext>
                  </a:extLst>
                </a:gridCol>
                <a:gridCol w="1981200">
                  <a:extLst>
                    <a:ext uri="{9D8B030D-6E8A-4147-A177-3AD203B41FA5}">
                      <a16:colId xmlns:a16="http://schemas.microsoft.com/office/drawing/2014/main" val="936687319"/>
                    </a:ext>
                  </a:extLst>
                </a:gridCol>
                <a:gridCol w="1814244">
                  <a:extLst>
                    <a:ext uri="{9D8B030D-6E8A-4147-A177-3AD203B41FA5}">
                      <a16:colId xmlns:a16="http://schemas.microsoft.com/office/drawing/2014/main" val="3340565728"/>
                    </a:ext>
                  </a:extLst>
                </a:gridCol>
                <a:gridCol w="1066800">
                  <a:extLst>
                    <a:ext uri="{9D8B030D-6E8A-4147-A177-3AD203B41FA5}">
                      <a16:colId xmlns:a16="http://schemas.microsoft.com/office/drawing/2014/main" val="1670050211"/>
                    </a:ext>
                  </a:extLst>
                </a:gridCol>
                <a:gridCol w="381000">
                  <a:extLst>
                    <a:ext uri="{9D8B030D-6E8A-4147-A177-3AD203B41FA5}">
                      <a16:colId xmlns:a16="http://schemas.microsoft.com/office/drawing/2014/main" val="3994897026"/>
                    </a:ext>
                  </a:extLst>
                </a:gridCol>
                <a:gridCol w="457200">
                  <a:extLst>
                    <a:ext uri="{9D8B030D-6E8A-4147-A177-3AD203B41FA5}">
                      <a16:colId xmlns:a16="http://schemas.microsoft.com/office/drawing/2014/main" val="4097141684"/>
                    </a:ext>
                  </a:extLst>
                </a:gridCol>
                <a:gridCol w="381000">
                  <a:extLst>
                    <a:ext uri="{9D8B030D-6E8A-4147-A177-3AD203B41FA5}">
                      <a16:colId xmlns:a16="http://schemas.microsoft.com/office/drawing/2014/main" val="543486388"/>
                    </a:ext>
                  </a:extLst>
                </a:gridCol>
                <a:gridCol w="381000">
                  <a:extLst>
                    <a:ext uri="{9D8B030D-6E8A-4147-A177-3AD203B41FA5}">
                      <a16:colId xmlns:a16="http://schemas.microsoft.com/office/drawing/2014/main" val="217144636"/>
                    </a:ext>
                  </a:extLst>
                </a:gridCol>
                <a:gridCol w="1415096">
                  <a:extLst>
                    <a:ext uri="{9D8B030D-6E8A-4147-A177-3AD203B41FA5}">
                      <a16:colId xmlns:a16="http://schemas.microsoft.com/office/drawing/2014/main" val="460928592"/>
                    </a:ext>
                  </a:extLst>
                </a:gridCol>
              </a:tblGrid>
              <a:tr h="439424">
                <a:tc rowSpan="2">
                  <a:txBody>
                    <a:bodyPr/>
                    <a:lstStyle/>
                    <a:p>
                      <a:pPr algn="ctr"/>
                      <a:r>
                        <a:rPr lang="en-US" sz="1400" dirty="0">
                          <a:solidFill>
                            <a:schemeClr val="tx1"/>
                          </a:solidFill>
                          <a:latin typeface="+mn-lt"/>
                          <a:cs typeface="Arial" panose="020B0604020202020204" pitchFamily="34" charset="0"/>
                        </a:rPr>
                        <a:t>Pending Issue</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Pending Item</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Activity Content</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In charge (Main)</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gridSpan="4">
                  <a:txBody>
                    <a:bodyPr/>
                    <a:lstStyle/>
                    <a:p>
                      <a:pPr algn="ctr"/>
                      <a:r>
                        <a:rPr kumimoji="1" lang="en-US" altLang="ja-JP" sz="1400" dirty="0">
                          <a:solidFill>
                            <a:schemeClr val="tx1"/>
                          </a:solidFill>
                          <a:latin typeface="+mn-lt"/>
                          <a:cs typeface="Arial" panose="020B0604020202020204" pitchFamily="34" charset="0"/>
                        </a:rPr>
                        <a:t>WHEN (Jul.2023)</a:t>
                      </a:r>
                      <a:endParaRPr kumimoji="1" lang="ja-JP" altLang="en-US" sz="1400" dirty="0">
                        <a:solidFill>
                          <a:schemeClr val="tx1"/>
                        </a:solidFill>
                        <a:latin typeface="+mn-lt"/>
                        <a:cs typeface="Arial" panose="020B0604020202020204" pitchFamily="34" charset="0"/>
                      </a:endParaRP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en-US" altLang="ja-JP" sz="1400" b="1" kern="1200" dirty="0">
                          <a:solidFill>
                            <a:schemeClr val="tx1"/>
                          </a:solidFill>
                          <a:latin typeface="+mn-lt"/>
                          <a:ea typeface="+mn-ea"/>
                          <a:cs typeface="Arial" panose="020B0604020202020204" pitchFamily="34" charset="0"/>
                        </a:rPr>
                        <a:t>TARGET</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787154645"/>
                  </a:ext>
                </a:extLst>
              </a:tr>
              <a:tr h="377259">
                <a:tc vMerge="1">
                  <a:txBody>
                    <a:bodyPr/>
                    <a:lstStyle/>
                    <a:p>
                      <a:endParaRPr lang="en-US"/>
                    </a:p>
                  </a:txBody>
                  <a:tcPr/>
                </a:tc>
                <a:tc vMerge="1">
                  <a:txBody>
                    <a:bodyPr/>
                    <a:lstStyle/>
                    <a:p>
                      <a:endParaRPr lang="en-US" dirty="0"/>
                    </a:p>
                  </a:txBody>
                  <a:tcPr/>
                </a:tc>
                <a:tc vMerge="1">
                  <a:txBody>
                    <a:bodyPr/>
                    <a:lstStyle/>
                    <a:p>
                      <a:endParaRPr lang="en-US" dirty="0"/>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Q1</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Q2</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Q3</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Q4</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vMerge="1">
                  <a:txBody>
                    <a:bodyPr/>
                    <a:lstStyle/>
                    <a:p>
                      <a:endParaRPr lang="en-US"/>
                    </a:p>
                  </a:txBody>
                  <a:tcPr/>
                </a:tc>
                <a:extLst>
                  <a:ext uri="{0D108BD9-81ED-4DB2-BD59-A6C34878D82A}">
                    <a16:rowId xmlns:a16="http://schemas.microsoft.com/office/drawing/2014/main" val="1690827756"/>
                  </a:ext>
                </a:extLst>
              </a:tr>
              <a:tr h="1093445">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kern="1200" dirty="0">
                          <a:solidFill>
                            <a:srgbClr val="000077"/>
                          </a:solidFill>
                          <a:latin typeface="+mn-lt"/>
                          <a:ea typeface="HGP創英角ｺﾞｼｯｸUB" pitchFamily="50" charset="-128"/>
                          <a:cs typeface="Arial" panose="020B0604020202020204" pitchFamily="34" charset="0"/>
                        </a:rPr>
                        <a:t>Upgrade FOSS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kern="1200" dirty="0">
                          <a:solidFill>
                            <a:schemeClr val="tx1"/>
                          </a:solidFill>
                          <a:latin typeface="Arial "/>
                          <a:ea typeface="+mn-ea"/>
                          <a:cs typeface="+mn-cs"/>
                          <a:sym typeface="Wingdings 2" panose="05020102010507070707" pitchFamily="18" charset="2"/>
                        </a:rPr>
                        <a:t>[1] </a:t>
                      </a:r>
                      <a:r>
                        <a:rPr lang="en-US" sz="1400" b="0" kern="1200" dirty="0" smtClean="0">
                          <a:solidFill>
                            <a:schemeClr val="tx1"/>
                          </a:solidFill>
                          <a:latin typeface="Arial "/>
                          <a:ea typeface="+mn-ea"/>
                          <a:cs typeface="+mn-cs"/>
                          <a:sym typeface="Wingdings 2" panose="05020102010507070707" pitchFamily="18" charset="2"/>
                        </a:rPr>
                        <a:t>Upgrade Foss</a:t>
                      </a:r>
                      <a:r>
                        <a:rPr lang="en-US" sz="1400" b="0" kern="1200" baseline="0" dirty="0" smtClean="0">
                          <a:solidFill>
                            <a:schemeClr val="tx1"/>
                          </a:solidFill>
                          <a:latin typeface="Arial "/>
                          <a:ea typeface="+mn-ea"/>
                          <a:cs typeface="+mn-cs"/>
                          <a:sym typeface="Wingdings 2" panose="05020102010507070707" pitchFamily="18" charset="2"/>
                        </a:rPr>
                        <a:t> </a:t>
                      </a:r>
                      <a:r>
                        <a:rPr lang="en-US" sz="1400" b="0" kern="1200" baseline="0" dirty="0">
                          <a:solidFill>
                            <a:schemeClr val="tx1"/>
                          </a:solidFill>
                          <a:latin typeface="Arial "/>
                          <a:ea typeface="+mn-ea"/>
                          <a:cs typeface="+mn-cs"/>
                          <a:sym typeface="Wingdings 2" panose="05020102010507070707" pitchFamily="18" charset="2"/>
                        </a:rPr>
                        <a:t>from wince to android </a:t>
                      </a:r>
                      <a:r>
                        <a:rPr lang="en-US" sz="1400" b="0" kern="1200" baseline="0" dirty="0" smtClean="0">
                          <a:solidFill>
                            <a:schemeClr val="tx1"/>
                          </a:solidFill>
                          <a:latin typeface="Arial "/>
                          <a:ea typeface="+mn-ea"/>
                          <a:cs typeface="+mn-cs"/>
                          <a:sym typeface="Wingdings 2" panose="05020102010507070707" pitchFamily="18" charset="2"/>
                        </a:rPr>
                        <a:t>Mobile for all devices</a:t>
                      </a:r>
                      <a:r>
                        <a:rPr lang="en-US" sz="1400" b="0" kern="1200" dirty="0" smtClean="0">
                          <a:solidFill>
                            <a:schemeClr val="tx1"/>
                          </a:solidFill>
                          <a:latin typeface="Arial "/>
                          <a:ea typeface="+mn-ea"/>
                          <a:cs typeface="+mn-cs"/>
                        </a:rPr>
                        <a:t>.</a:t>
                      </a:r>
                      <a:endParaRPr lang="en-US" sz="1400" b="0" kern="1200" dirty="0">
                        <a:solidFill>
                          <a:schemeClr val="tx1"/>
                        </a:solidFill>
                        <a:latin typeface="Arial "/>
                        <a:ea typeface="+mn-ea"/>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kern="1200" dirty="0">
                          <a:solidFill>
                            <a:schemeClr val="tx1"/>
                          </a:solidFill>
                          <a:latin typeface="Arial "/>
                          <a:ea typeface="+mn-ea"/>
                          <a:cs typeface="+mn-cs"/>
                        </a:rPr>
                        <a:t>[2] </a:t>
                      </a:r>
                      <a:r>
                        <a:rPr lang="en-US" sz="1400" b="0" kern="1200" dirty="0">
                          <a:solidFill>
                            <a:schemeClr val="tx1"/>
                          </a:solidFill>
                          <a:latin typeface="Arial "/>
                          <a:ea typeface="+mn-ea"/>
                          <a:cs typeface="+mn-cs"/>
                        </a:rPr>
                        <a:t>Analyze &amp; Optimist all process of FOSS</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0" kern="1200" baseline="0" dirty="0">
                          <a:solidFill>
                            <a:schemeClr val="tx1"/>
                          </a:solidFill>
                          <a:latin typeface="Arial "/>
                          <a:ea typeface="+mn-ea"/>
                          <a:cs typeface="+mn-cs"/>
                        </a:rPr>
                        <a:t> </a:t>
                      </a:r>
                      <a:r>
                        <a:rPr lang="en-US" sz="1400" b="1" kern="1200" baseline="0" dirty="0">
                          <a:solidFill>
                            <a:schemeClr val="tx1"/>
                          </a:solidFill>
                          <a:latin typeface="Arial "/>
                          <a:ea typeface="+mn-ea"/>
                          <a:cs typeface="+mn-cs"/>
                        </a:rPr>
                        <a:t>[3] </a:t>
                      </a:r>
                      <a:r>
                        <a:rPr lang="en-US" sz="1400" b="0" kern="1200" baseline="0" dirty="0">
                          <a:solidFill>
                            <a:schemeClr val="tx1"/>
                          </a:solidFill>
                          <a:latin typeface="Arial "/>
                          <a:ea typeface="+mn-ea"/>
                          <a:cs typeface="+mn-cs"/>
                        </a:rPr>
                        <a:t>D</a:t>
                      </a:r>
                      <a:r>
                        <a:rPr lang="en-US" sz="1400" b="0" kern="1200" dirty="0">
                          <a:solidFill>
                            <a:schemeClr val="tx1"/>
                          </a:solidFill>
                          <a:latin typeface="Arial "/>
                          <a:ea typeface="+mn-ea"/>
                          <a:cs typeface="+mn-cs"/>
                        </a:rPr>
                        <a:t>evelop all function of system.</a:t>
                      </a:r>
                    </a:p>
                    <a:p>
                      <a:pPr marL="0" lvl="0" indent="0" algn="ctr">
                        <a:buFontTx/>
                        <a:buNone/>
                      </a:pPr>
                      <a:endParaRPr lang="en-US" sz="1400" b="0" kern="1200" baseline="0" dirty="0">
                        <a:solidFill>
                          <a:schemeClr val="tx1"/>
                        </a:solidFill>
                        <a:latin typeface="Arial "/>
                        <a:ea typeface="+mn-ea"/>
                        <a:cs typeface="Arial" panose="020B0604020202020204" pitchFamily="34" charset="0"/>
                      </a:endParaRPr>
                    </a:p>
                    <a:p>
                      <a:pPr lvl="0" algn="l"/>
                      <a:endParaRPr lang="en-US" sz="1400" b="0" kern="1200" baseline="0" dirty="0">
                        <a:solidFill>
                          <a:schemeClr val="tx1"/>
                        </a:solidFill>
                        <a:latin typeface="Arial "/>
                        <a:ea typeface="+mn-ea"/>
                        <a:cs typeface="Arial" panose="020B0604020202020204" pitchFamily="34" charset="0"/>
                      </a:endParaRP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buClrTx/>
                        <a:buSzTx/>
                        <a:buFontTx/>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Select new language &amp; new OS to develop.</a:t>
                      </a:r>
                    </a:p>
                    <a:p>
                      <a:pPr marL="0" lvl="0" indent="0" algn="l">
                        <a:buClrTx/>
                        <a:buSzTx/>
                        <a:buFontTx/>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Select smart device to scan barcode. </a:t>
                      </a:r>
                      <a:endPar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Arial" panose="020B0604020202020204" pitchFamily="34" charset="0"/>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dirty="0">
                          <a:solidFill>
                            <a:schemeClr val="tx1"/>
                          </a:solidFill>
                          <a:latin typeface="Arial" panose="020B0604020202020204" pitchFamily="34" charset="0"/>
                          <a:ea typeface="HGP創英角ｺﾞｼｯｸUB" pitchFamily="50" charset="-128"/>
                          <a:cs typeface="Arial" panose="020B0604020202020204" pitchFamily="34" charset="0"/>
                        </a:rPr>
                        <a:t>New Language (Flutter - Dart)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dirty="0">
                          <a:solidFill>
                            <a:schemeClr val="tx1"/>
                          </a:solidFill>
                          <a:latin typeface="Arial" panose="020B0604020202020204" pitchFamily="34" charset="0"/>
                          <a:ea typeface="HGP創英角ｺﾞｼｯｸUB" pitchFamily="50" charset="-128"/>
                          <a:cs typeface="Arial" panose="020B0604020202020204" pitchFamily="34" charset="0"/>
                        </a:rPr>
                        <a:t>Android new OS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2352459"/>
                  </a:ext>
                </a:extLst>
              </a:tr>
              <a:tr h="3271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1" kern="1200" dirty="0">
                        <a:solidFill>
                          <a:srgbClr val="000077"/>
                        </a:solidFill>
                        <a:latin typeface="+mn-lt"/>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vl="0" algn="ctr"/>
                      <a:endParaRPr lang="en-US" sz="1400" b="1" kern="1200" dirty="0">
                        <a:solidFill>
                          <a:srgbClr val="000077"/>
                        </a:solidFill>
                        <a:latin typeface="+mn-lt"/>
                        <a:ea typeface="+mn-ea"/>
                        <a:cs typeface="Arial" panose="020B0604020202020204" pitchFamily="34" charset="0"/>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GR local</a:t>
                      </a:r>
                    </a:p>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GR Oversea</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rPr>
                        <a:t>Upgrade all function FOSS to new Devices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563348"/>
                  </a:ext>
                </a:extLst>
              </a:tr>
              <a:tr h="327119">
                <a:tc vMerge="1">
                  <a:txBody>
                    <a:bodyPr/>
                    <a:lstStyle/>
                    <a:p>
                      <a:endParaRPr lang="en-US"/>
                    </a:p>
                  </a:txBody>
                  <a:tcPr/>
                </a:tc>
                <a:tc vMerge="1">
                  <a:txBody>
                    <a:bodyPr/>
                    <a:lstStyle/>
                    <a:p>
                      <a:endParaRPr lang="en-US"/>
                    </a:p>
                  </a:txBody>
                  <a:tcPr/>
                </a:tc>
                <a:tc>
                  <a:txBody>
                    <a:body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Storing</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&amp; MCS</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556629"/>
                  </a:ext>
                </a:extLst>
              </a:tr>
              <a:tr h="296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1" kern="1200" dirty="0">
                        <a:solidFill>
                          <a:srgbClr val="000077"/>
                        </a:solidFill>
                        <a:latin typeface="+mn-lt"/>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lvl1pPr algn="l" eaLnBrk="0" hangingPunct="0">
                        <a:spcBef>
                          <a:spcPct val="20000"/>
                        </a:spcBef>
                        <a:buFont typeface="Arial" charset="0"/>
                        <a:defRPr sz="2800">
                          <a:solidFill>
                            <a:schemeClr val="tx1"/>
                          </a:solidFill>
                          <a:latin typeface="Calibri" pitchFamily="34" charset="0"/>
                        </a:defRPr>
                      </a:lvl1pPr>
                      <a:lvl2pPr marL="742950" indent="-285750" algn="l" eaLnBrk="0" hangingPunct="0">
                        <a:spcBef>
                          <a:spcPct val="20000"/>
                        </a:spcBef>
                        <a:buFont typeface="Arial" charset="0"/>
                        <a:defRPr sz="2400">
                          <a:solidFill>
                            <a:schemeClr val="tx1"/>
                          </a:solidFill>
                          <a:latin typeface="Calibri" pitchFamily="34" charset="0"/>
                        </a:defRPr>
                      </a:lvl2pPr>
                      <a:lvl3pPr marL="1143000" indent="-228600" algn="l" eaLnBrk="0" hangingPunct="0">
                        <a:spcBef>
                          <a:spcPct val="20000"/>
                        </a:spcBef>
                        <a:buFont typeface="Arial" charset="0"/>
                        <a:defRPr sz="2000">
                          <a:solidFill>
                            <a:schemeClr val="tx1"/>
                          </a:solidFill>
                          <a:latin typeface="Calibri" pitchFamily="34" charset="0"/>
                        </a:defRPr>
                      </a:lvl3pPr>
                      <a:lvl4pPr marL="1600200" indent="-228600" algn="l" eaLnBrk="0" hangingPunct="0">
                        <a:spcBef>
                          <a:spcPct val="20000"/>
                        </a:spcBef>
                        <a:buFont typeface="Arial" charset="0"/>
                        <a:defRPr>
                          <a:solidFill>
                            <a:schemeClr val="tx1"/>
                          </a:solidFill>
                          <a:latin typeface="Calibri" pitchFamily="34" charset="0"/>
                        </a:defRPr>
                      </a:lvl4pPr>
                      <a:lvl5pPr marL="2057400" indent="-228600" algn="l"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lvl="0" algn="ctr"/>
                      <a:endParaRPr lang="en-US" sz="1400" b="1" kern="1200" dirty="0">
                        <a:solidFill>
                          <a:srgbClr val="000077"/>
                        </a:solidFill>
                        <a:latin typeface="+mn-lt"/>
                        <a:ea typeface="+mn-ea"/>
                        <a:cs typeface="Arial" panose="020B0604020202020204" pitchFamily="34" charset="0"/>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algn="l" eaLnBrk="0" hangingPunct="0">
                        <a:spcBef>
                          <a:spcPct val="20000"/>
                        </a:spcBef>
                        <a:buFont typeface="Arial" charset="0"/>
                        <a:defRPr sz="2800">
                          <a:solidFill>
                            <a:schemeClr val="tx1"/>
                          </a:solidFill>
                          <a:latin typeface="Calibri" pitchFamily="34" charset="0"/>
                        </a:defRPr>
                      </a:lvl1pPr>
                      <a:lvl2pPr marL="742950" indent="-285750" algn="l" eaLnBrk="0" hangingPunct="0">
                        <a:spcBef>
                          <a:spcPct val="20000"/>
                        </a:spcBef>
                        <a:buFont typeface="Arial" charset="0"/>
                        <a:defRPr sz="2400">
                          <a:solidFill>
                            <a:schemeClr val="tx1"/>
                          </a:solidFill>
                          <a:latin typeface="Calibri" pitchFamily="34" charset="0"/>
                        </a:defRPr>
                      </a:lvl2pPr>
                      <a:lvl3pPr marL="1143000" indent="-228600" algn="l" eaLnBrk="0" hangingPunct="0">
                        <a:spcBef>
                          <a:spcPct val="20000"/>
                        </a:spcBef>
                        <a:buFont typeface="Arial" charset="0"/>
                        <a:defRPr sz="2000">
                          <a:solidFill>
                            <a:schemeClr val="tx1"/>
                          </a:solidFill>
                          <a:latin typeface="Calibri" pitchFamily="34" charset="0"/>
                        </a:defRPr>
                      </a:lvl3pPr>
                      <a:lvl4pPr marL="1600200" indent="-228600" algn="l" eaLnBrk="0" hangingPunct="0">
                        <a:spcBef>
                          <a:spcPct val="20000"/>
                        </a:spcBef>
                        <a:buFont typeface="Arial" charset="0"/>
                        <a:defRPr>
                          <a:solidFill>
                            <a:schemeClr val="tx1"/>
                          </a:solidFill>
                          <a:latin typeface="Calibri" pitchFamily="34" charset="0"/>
                        </a:defRPr>
                      </a:lvl4pPr>
                      <a:lvl5pPr marL="2057400" indent="-228600" algn="l"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Kitting &amp; Supply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6855564"/>
                  </a:ext>
                </a:extLst>
              </a:tr>
              <a:tr h="513159">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77"/>
                        </a:solidFill>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Kitting Other </a:t>
                      </a:r>
                    </a:p>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Temporary Location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chemeClr val="tx1"/>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rgbClr val="000077"/>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rgbClr val="000077"/>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491207"/>
                  </a:ext>
                </a:extLst>
              </a:tr>
              <a:tr h="497404">
                <a:tc rowSpan="4">
                  <a:txBody>
                    <a:bodyPr/>
                    <a:lstStyle/>
                    <a:p>
                      <a:pPr algn="ctr"/>
                      <a:endParaRPr kumimoji="1" lang="en-US" altLang="ja-JP" sz="1400" b="1" dirty="0">
                        <a:solidFill>
                          <a:srgbClr val="000077"/>
                        </a:solidFill>
                        <a:latin typeface="+mn-lt"/>
                        <a:cs typeface="Arial" panose="020B0604020202020204" pitchFamily="34" charset="0"/>
                      </a:endParaRPr>
                    </a:p>
                    <a:p>
                      <a:pPr algn="ctr"/>
                      <a:endParaRPr kumimoji="1" lang="en-US" altLang="ja-JP" sz="1400" b="1" dirty="0">
                        <a:solidFill>
                          <a:srgbClr val="000077"/>
                        </a:solidFill>
                        <a:latin typeface="+mn-lt"/>
                        <a:cs typeface="Arial" panose="020B0604020202020204" pitchFamily="34" charset="0"/>
                      </a:endParaRPr>
                    </a:p>
                    <a:p>
                      <a:pPr algn="ctr"/>
                      <a:r>
                        <a:rPr kumimoji="1" lang="en-US" altLang="ja-JP" sz="1400" b="1" dirty="0">
                          <a:solidFill>
                            <a:srgbClr val="000077"/>
                          </a:solidFill>
                          <a:latin typeface="+mn-lt"/>
                          <a:cs typeface="Arial" panose="020B0604020202020204" pitchFamily="34" charset="0"/>
                        </a:rPr>
                        <a:t>Make Asset Life Cycle Management System</a:t>
                      </a:r>
                      <a:endParaRPr kumimoji="1" lang="ja-JP" altLang="en-US" sz="1400" b="1"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[1] </a:t>
                      </a:r>
                      <a:r>
                        <a:rPr lang="en-US" sz="1400" b="0" dirty="0">
                          <a:solidFill>
                            <a:schemeClr val="tx1"/>
                          </a:solidFill>
                          <a:latin typeface="Arial "/>
                        </a:rPr>
                        <a:t>Survey all process and build standard management.</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[2]</a:t>
                      </a:r>
                      <a:r>
                        <a:rPr lang="en-US" sz="1400" b="1" baseline="0" dirty="0">
                          <a:solidFill>
                            <a:schemeClr val="tx1"/>
                          </a:solidFill>
                          <a:latin typeface="Arial "/>
                        </a:rPr>
                        <a:t> </a:t>
                      </a:r>
                      <a:r>
                        <a:rPr lang="en-US" sz="1400" b="0" dirty="0">
                          <a:solidFill>
                            <a:schemeClr val="tx1"/>
                          </a:solidFill>
                          <a:latin typeface="Arial "/>
                        </a:rPr>
                        <a:t>Analysis system, design database</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[3] </a:t>
                      </a:r>
                      <a:r>
                        <a:rPr lang="en-US" sz="1400" b="0" dirty="0">
                          <a:solidFill>
                            <a:schemeClr val="tx1"/>
                          </a:solidFill>
                          <a:latin typeface="Arial "/>
                        </a:rPr>
                        <a:t>Develop, testing</a:t>
                      </a:r>
                    </a:p>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0" dirty="0">
                        <a:solidFill>
                          <a:schemeClr val="tx1"/>
                        </a:solidFill>
                        <a:latin typeface="Arial "/>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sym typeface="Wingdings 2" panose="05020102010507070707" pitchFamily="18" charset="2"/>
                        </a:rPr>
                        <a:t></a:t>
                      </a: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Borrow &amp; return Equipment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Apply software to reduce time management, papers &amp; manual jobs</a:t>
                      </a: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613539"/>
                  </a:ext>
                </a:extLst>
              </a:tr>
              <a:tr h="501213">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Manage stationery warehouse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4778845"/>
                  </a:ext>
                </a:extLst>
              </a:tr>
              <a:tr h="501213">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Good Receive</a:t>
                      </a:r>
                      <a:endPar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mn-lt"/>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8777739"/>
                  </a:ext>
                </a:extLst>
              </a:tr>
              <a:tr h="432879">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Inventory, Transfer, Scrap, Maintenance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mn-lt"/>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926483"/>
                  </a:ext>
                </a:extLst>
              </a:tr>
            </a:tbl>
          </a:graphicData>
        </a:graphic>
      </p:graphicFrame>
      <p:sp>
        <p:nvSpPr>
          <p:cNvPr id="43" name="TextBox 42">
            <a:extLst>
              <a:ext uri="{FF2B5EF4-FFF2-40B4-BE49-F238E27FC236}">
                <a16:creationId xmlns:a16="http://schemas.microsoft.com/office/drawing/2014/main" id="{73C3B0CA-CD73-D247-C6CA-D347D24E1495}"/>
              </a:ext>
            </a:extLst>
          </p:cNvPr>
          <p:cNvSpPr txBox="1"/>
          <p:nvPr/>
        </p:nvSpPr>
        <p:spPr>
          <a:xfrm>
            <a:off x="5665362" y="6519446"/>
            <a:ext cx="7620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Arial" panose="020B0604020202020204" pitchFamily="34" charset="0"/>
                <a:ea typeface="HGPSoeiKakugothicUB" panose="020B0900000000000000" pitchFamily="34" charset="-128"/>
                <a:cs typeface="Arial" panose="020B0604020202020204" pitchFamily="34" charset="0"/>
              </a:rPr>
              <a:t>Plan</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HGPSoeiKakugothicUB" panose="020B0900000000000000" pitchFamily="34" charset="-128"/>
                <a:cs typeface="Arial" panose="020B0604020202020204" pitchFamily="34" charset="0"/>
              </a:rPr>
              <a:t>:</a:t>
            </a:r>
          </a:p>
        </p:txBody>
      </p:sp>
      <p:sp>
        <p:nvSpPr>
          <p:cNvPr id="26" name="角丸四角形 2">
            <a:extLst>
              <a:ext uri="{FF2B5EF4-FFF2-40B4-BE49-F238E27FC236}">
                <a16:creationId xmlns:a16="http://schemas.microsoft.com/office/drawing/2014/main" id="{858A56A8-32DD-F8CF-2BF6-57A8E013F907}"/>
              </a:ext>
            </a:extLst>
          </p:cNvPr>
          <p:cNvSpPr/>
          <p:nvPr/>
        </p:nvSpPr>
        <p:spPr>
          <a:xfrm rot="16200000">
            <a:off x="324016" y="1423984"/>
            <a:ext cx="458868" cy="94705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rPr>
              <a:t>Issue </a:t>
            </a:r>
            <a:r>
              <a:rPr kumimoji="0" lang="en-US" altLang="ja-JP" sz="1800" b="1"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sym typeface="Wingdings"/>
              </a:rPr>
              <a:t></a:t>
            </a:r>
            <a:endParaRPr kumimoji="1" lang="ja-JP" altLang="en-US" sz="1800" b="1"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endParaRPr>
          </a:p>
        </p:txBody>
      </p:sp>
      <p:sp>
        <p:nvSpPr>
          <p:cNvPr id="33" name="TextBox 32">
            <a:extLst>
              <a:ext uri="{FF2B5EF4-FFF2-40B4-BE49-F238E27FC236}">
                <a16:creationId xmlns:a16="http://schemas.microsoft.com/office/drawing/2014/main" id="{73C3B0CA-CD73-D247-C6CA-D347D24E1495}"/>
              </a:ext>
            </a:extLst>
          </p:cNvPr>
          <p:cNvSpPr txBox="1"/>
          <p:nvPr/>
        </p:nvSpPr>
        <p:spPr>
          <a:xfrm>
            <a:off x="7259598" y="6519446"/>
            <a:ext cx="95408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ea typeface="HGPSoeiKakugothicUB" panose="020B0900000000000000" pitchFamily="34" charset="-128"/>
                <a:cs typeface="Arial" panose="020B0604020202020204" pitchFamily="34" charset="0"/>
              </a:rPr>
              <a:t>Actual</a:t>
            </a:r>
            <a:r>
              <a:rPr kumimoji="0" lang="en-US" sz="1600" b="1" i="0" u="none" strike="noStrike" kern="1200" cap="none" spc="0" normalizeH="0" baseline="0" noProof="0" dirty="0">
                <a:ln>
                  <a:noFill/>
                </a:ln>
                <a:effectLst/>
                <a:uLnTx/>
                <a:uFillTx/>
                <a:latin typeface="Arial" panose="020B0604020202020204" pitchFamily="34" charset="0"/>
                <a:ea typeface="HGPSoeiKakugothicUB" panose="020B0900000000000000" pitchFamily="34" charset="-128"/>
                <a:cs typeface="Arial" panose="020B0604020202020204" pitchFamily="34" charset="0"/>
              </a:rPr>
              <a:t>:</a:t>
            </a:r>
          </a:p>
        </p:txBody>
      </p:sp>
      <p:sp>
        <p:nvSpPr>
          <p:cNvPr id="18" name="角丸四角形 2">
            <a:extLst>
              <a:ext uri="{FF2B5EF4-FFF2-40B4-BE49-F238E27FC236}">
                <a16:creationId xmlns:a16="http://schemas.microsoft.com/office/drawing/2014/main" id="{17CA3A3D-62A7-9B7C-7FD9-9BE52A6CDC35}"/>
              </a:ext>
            </a:extLst>
          </p:cNvPr>
          <p:cNvSpPr/>
          <p:nvPr/>
        </p:nvSpPr>
        <p:spPr>
          <a:xfrm rot="16200000">
            <a:off x="311518" y="4340404"/>
            <a:ext cx="483866" cy="94705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altLang="ja-JP" dirty="0">
                <a:solidFill>
                  <a:prstClr val="white"/>
                </a:solidFill>
                <a:latin typeface="Arial" panose="020B0604020202020204" pitchFamily="34" charset="0"/>
                <a:ea typeface="HGSSoeiKakugothicUB" panose="020B0900000000000000" pitchFamily="34" charset="-128"/>
                <a:cs typeface="Arial" panose="020B0604020202020204" pitchFamily="34" charset="0"/>
              </a:rPr>
              <a:t>Issue </a:t>
            </a:r>
            <a:r>
              <a:rPr lang="en-US" altLang="ja-JP" dirty="0">
                <a:solidFill>
                  <a:prstClr val="white"/>
                </a:solidFill>
                <a:latin typeface="Arial" panose="020B0604020202020204" pitchFamily="34" charset="0"/>
                <a:ea typeface="HGSSoeiKakugothicUB" panose="020B0900000000000000" pitchFamily="34" charset="-128"/>
                <a:cs typeface="Arial" panose="020B0604020202020204" pitchFamily="34" charset="0"/>
                <a:sym typeface="Wingdings"/>
              </a:rPr>
              <a:t></a:t>
            </a:r>
            <a:endParaRPr lang="ja-JP" altLang="en-US" dirty="0">
              <a:solidFill>
                <a:prstClr val="white"/>
              </a:solidFill>
              <a:latin typeface="Arial" panose="020B0604020202020204" pitchFamily="34" charset="0"/>
              <a:ea typeface="HGSSoeiKakugothicUB" panose="020B0900000000000000" pitchFamily="34" charset="-128"/>
              <a:cs typeface="Arial" panose="020B0604020202020204" pitchFamily="34" charset="0"/>
            </a:endParaRPr>
          </a:p>
        </p:txBody>
      </p:sp>
      <p:cxnSp>
        <p:nvCxnSpPr>
          <p:cNvPr id="4" name="Straight Arrow Connector 3">
            <a:extLst>
              <a:ext uri="{FF2B5EF4-FFF2-40B4-BE49-F238E27FC236}">
                <a16:creationId xmlns:a16="http://schemas.microsoft.com/office/drawing/2014/main" id="{47E5AC35-CB30-407F-8787-50AAAB725824}"/>
              </a:ext>
            </a:extLst>
          </p:cNvPr>
          <p:cNvCxnSpPr/>
          <p:nvPr/>
        </p:nvCxnSpPr>
        <p:spPr>
          <a:xfrm>
            <a:off x="6480565" y="2667000"/>
            <a:ext cx="75843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9D330AB-129E-4899-8717-5C62F40259A1}"/>
              </a:ext>
            </a:extLst>
          </p:cNvPr>
          <p:cNvCxnSpPr/>
          <p:nvPr/>
        </p:nvCxnSpPr>
        <p:spPr>
          <a:xfrm>
            <a:off x="6480565" y="2895600"/>
            <a:ext cx="783474"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EF14755-8656-4527-8548-929F6113F9AB}"/>
              </a:ext>
            </a:extLst>
          </p:cNvPr>
          <p:cNvCxnSpPr>
            <a:cxnSpLocks/>
          </p:cNvCxnSpPr>
          <p:nvPr/>
        </p:nvCxnSpPr>
        <p:spPr>
          <a:xfrm>
            <a:off x="6427362" y="6694070"/>
            <a:ext cx="685800"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038E19-9B14-4972-AC12-FB1DCB059A27}"/>
              </a:ext>
            </a:extLst>
          </p:cNvPr>
          <p:cNvCxnSpPr>
            <a:cxnSpLocks/>
          </p:cNvCxnSpPr>
          <p:nvPr/>
        </p:nvCxnSpPr>
        <p:spPr>
          <a:xfrm>
            <a:off x="8213687" y="6694070"/>
            <a:ext cx="625513"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111E01F-DCCC-4993-B259-6B87E6E4C38C}"/>
              </a:ext>
            </a:extLst>
          </p:cNvPr>
          <p:cNvCxnSpPr/>
          <p:nvPr/>
        </p:nvCxnSpPr>
        <p:spPr>
          <a:xfrm>
            <a:off x="6949705" y="31242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E744A2C-9C31-434D-A5FF-0EA072D1A247}"/>
              </a:ext>
            </a:extLst>
          </p:cNvPr>
          <p:cNvCxnSpPr>
            <a:cxnSpLocks/>
          </p:cNvCxnSpPr>
          <p:nvPr/>
        </p:nvCxnSpPr>
        <p:spPr>
          <a:xfrm>
            <a:off x="6961664" y="32766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B4DDEF7-AE74-4E08-AA12-BDA3A90F1084}"/>
              </a:ext>
            </a:extLst>
          </p:cNvPr>
          <p:cNvCxnSpPr>
            <a:cxnSpLocks/>
          </p:cNvCxnSpPr>
          <p:nvPr/>
        </p:nvCxnSpPr>
        <p:spPr>
          <a:xfrm>
            <a:off x="6580499" y="3505200"/>
            <a:ext cx="734701"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A74C877-6C99-48E6-8F03-536C68124FE7}"/>
              </a:ext>
            </a:extLst>
          </p:cNvPr>
          <p:cNvCxnSpPr>
            <a:cxnSpLocks/>
          </p:cNvCxnSpPr>
          <p:nvPr/>
        </p:nvCxnSpPr>
        <p:spPr>
          <a:xfrm>
            <a:off x="6630760" y="3657600"/>
            <a:ext cx="684440"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A6CF359-986A-4B58-9E4B-8B5F41113369}"/>
              </a:ext>
            </a:extLst>
          </p:cNvPr>
          <p:cNvCxnSpPr/>
          <p:nvPr/>
        </p:nvCxnSpPr>
        <p:spPr>
          <a:xfrm>
            <a:off x="7008677" y="4015889"/>
            <a:ext cx="535123"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F437F6B-BF1E-43ED-BB46-580AA59A6295}"/>
              </a:ext>
            </a:extLst>
          </p:cNvPr>
          <p:cNvCxnSpPr>
            <a:cxnSpLocks/>
          </p:cNvCxnSpPr>
          <p:nvPr/>
        </p:nvCxnSpPr>
        <p:spPr>
          <a:xfrm>
            <a:off x="7049715" y="4191000"/>
            <a:ext cx="517613"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8E8A033-BB81-4051-9097-B6454C79FB47}"/>
              </a:ext>
            </a:extLst>
          </p:cNvPr>
          <p:cNvCxnSpPr/>
          <p:nvPr/>
        </p:nvCxnSpPr>
        <p:spPr>
          <a:xfrm>
            <a:off x="6952475" y="45720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09C8212-FA9C-4EA7-B40C-022E3D717805}"/>
              </a:ext>
            </a:extLst>
          </p:cNvPr>
          <p:cNvCxnSpPr>
            <a:cxnSpLocks/>
          </p:cNvCxnSpPr>
          <p:nvPr/>
        </p:nvCxnSpPr>
        <p:spPr>
          <a:xfrm>
            <a:off x="6961664" y="47244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1B70DB-1500-442D-9130-FE3D0EE02B8D}"/>
              </a:ext>
            </a:extLst>
          </p:cNvPr>
          <p:cNvCxnSpPr/>
          <p:nvPr/>
        </p:nvCxnSpPr>
        <p:spPr>
          <a:xfrm>
            <a:off x="6945361" y="5105400"/>
            <a:ext cx="712249"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85E0F6B-3395-4090-AAA5-15245579BFA1}"/>
              </a:ext>
            </a:extLst>
          </p:cNvPr>
          <p:cNvCxnSpPr>
            <a:cxnSpLocks/>
          </p:cNvCxnSpPr>
          <p:nvPr/>
        </p:nvCxnSpPr>
        <p:spPr>
          <a:xfrm>
            <a:off x="6938364" y="5257800"/>
            <a:ext cx="7578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5320030-3D30-4866-8A34-6F38D5382FFA}"/>
              </a:ext>
            </a:extLst>
          </p:cNvPr>
          <p:cNvCxnSpPr/>
          <p:nvPr/>
        </p:nvCxnSpPr>
        <p:spPr>
          <a:xfrm>
            <a:off x="7315200" y="56388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0B600B7-C7E4-4F99-AB3A-54276AD21135}"/>
              </a:ext>
            </a:extLst>
          </p:cNvPr>
          <p:cNvCxnSpPr>
            <a:cxnSpLocks/>
          </p:cNvCxnSpPr>
          <p:nvPr/>
        </p:nvCxnSpPr>
        <p:spPr>
          <a:xfrm>
            <a:off x="7307310" y="5791200"/>
            <a:ext cx="388890"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9430F35-B924-4693-A227-F7AA135A993B}"/>
              </a:ext>
            </a:extLst>
          </p:cNvPr>
          <p:cNvCxnSpPr/>
          <p:nvPr/>
        </p:nvCxnSpPr>
        <p:spPr>
          <a:xfrm>
            <a:off x="6938364" y="6096000"/>
            <a:ext cx="743697"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69EBCB6-618D-44B3-BC23-024FEA67FB4C}"/>
              </a:ext>
            </a:extLst>
          </p:cNvPr>
          <p:cNvCxnSpPr>
            <a:cxnSpLocks/>
          </p:cNvCxnSpPr>
          <p:nvPr/>
        </p:nvCxnSpPr>
        <p:spPr>
          <a:xfrm>
            <a:off x="6895892" y="6248400"/>
            <a:ext cx="7578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8E8A033-BB81-4051-9097-B6454C79FB47}"/>
              </a:ext>
            </a:extLst>
          </p:cNvPr>
          <p:cNvCxnSpPr/>
          <p:nvPr/>
        </p:nvCxnSpPr>
        <p:spPr>
          <a:xfrm>
            <a:off x="6115070" y="18288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09C8212-FA9C-4EA7-B40C-022E3D717805}"/>
              </a:ext>
            </a:extLst>
          </p:cNvPr>
          <p:cNvCxnSpPr>
            <a:cxnSpLocks/>
          </p:cNvCxnSpPr>
          <p:nvPr/>
        </p:nvCxnSpPr>
        <p:spPr>
          <a:xfrm>
            <a:off x="6124259" y="19812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275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78592" cy="576263"/>
            <a:chOff x="-1598" y="-26988"/>
            <a:chExt cx="9158685"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58685"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latin typeface="+mn-lt"/>
                  <a:ea typeface="Meiryo UI" panose="020B0604030504040204" pitchFamily="50" charset="-128"/>
                </a:rPr>
                <a:t>Detail Improvement Activity</a:t>
              </a:r>
              <a:endParaRPr lang="en-US" altLang="ja-JP" sz="2000" b="1" dirty="0">
                <a:solidFill>
                  <a:srgbClr val="FFFFCC"/>
                </a:solidFill>
                <a:latin typeface="+mn-lt"/>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5</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2" name="Rectangle 1"/>
          <p:cNvSpPr/>
          <p:nvPr/>
        </p:nvSpPr>
        <p:spPr>
          <a:xfrm>
            <a:off x="1143000" y="609188"/>
            <a:ext cx="7968296" cy="778249"/>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da-DK" dirty="0">
                <a:solidFill>
                  <a:schemeClr val="tx1"/>
                </a:solidFill>
                <a:latin typeface="Arial" panose="020B0604020202020204" pitchFamily="34" charset="0"/>
                <a:cs typeface="Arial" panose="020B0604020202020204" pitchFamily="34" charset="0"/>
              </a:rPr>
              <a:t>Company policy FY2024,</a:t>
            </a:r>
            <a:r>
              <a:rPr lang="en-US" dirty="0">
                <a:solidFill>
                  <a:schemeClr val="tx1"/>
                </a:solidFill>
                <a:latin typeface="Arial" panose="020B0604020202020204" pitchFamily="34" charset="0"/>
                <a:cs typeface="Arial" panose="020B0604020202020204" pitchFamily="34" charset="0"/>
              </a:rPr>
              <a:t> OS</a:t>
            </a:r>
            <a:r>
              <a:rPr lang="da-DK" dirty="0">
                <a:solidFill>
                  <a:schemeClr val="tx1"/>
                </a:solidFill>
                <a:latin typeface="Arial" panose="020B0604020202020204" pitchFamily="34" charset="0"/>
                <a:cs typeface="Arial" panose="020B0604020202020204" pitchFamily="34" charset="0"/>
              </a:rPr>
              <a:t> Windown CE</a:t>
            </a:r>
            <a:r>
              <a:rPr lang="en-US" dirty="0">
                <a:solidFill>
                  <a:schemeClr val="tx1"/>
                </a:solidFill>
                <a:latin typeface="Arial" panose="020B0604020202020204" pitchFamily="34" charset="0"/>
                <a:cs typeface="Arial" panose="020B0604020202020204" pitchFamily="34" charset="0"/>
              </a:rPr>
              <a:t> will be end of life 2023. </a:t>
            </a:r>
          </a:p>
          <a:p>
            <a:pPr marL="285750" indent="-28575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IT find new solution to replace old OS by smart device as mobile.</a:t>
            </a: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8"/>
          <p:cNvSpPr>
            <a:spLocks noChangeArrowheads="1"/>
          </p:cNvSpPr>
          <p:nvPr/>
        </p:nvSpPr>
        <p:spPr bwMode="auto">
          <a:xfrm>
            <a:off x="47260" y="1832318"/>
            <a:ext cx="2418849"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2" name="Rectangle 5"/>
          <p:cNvSpPr>
            <a:spLocks noChangeArrowheads="1"/>
          </p:cNvSpPr>
          <p:nvPr/>
        </p:nvSpPr>
        <p:spPr bwMode="auto">
          <a:xfrm>
            <a:off x="2514599" y="1418990"/>
            <a:ext cx="5029201"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3" name="Rectangle 8"/>
          <p:cNvSpPr>
            <a:spLocks noChangeArrowheads="1"/>
          </p:cNvSpPr>
          <p:nvPr/>
        </p:nvSpPr>
        <p:spPr bwMode="auto">
          <a:xfrm>
            <a:off x="2501353" y="1832318"/>
            <a:ext cx="502920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9"/>
          <p:cNvSpPr>
            <a:spLocks noChangeArrowheads="1"/>
          </p:cNvSpPr>
          <p:nvPr/>
        </p:nvSpPr>
        <p:spPr bwMode="auto">
          <a:xfrm>
            <a:off x="7585600" y="1417388"/>
            <a:ext cx="1525695"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5" name="Rectangle 10"/>
          <p:cNvSpPr>
            <a:spLocks noChangeArrowheads="1"/>
          </p:cNvSpPr>
          <p:nvPr/>
        </p:nvSpPr>
        <p:spPr bwMode="auto">
          <a:xfrm>
            <a:off x="7585601" y="1832318"/>
            <a:ext cx="1511140"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3" name="Rectangle 2"/>
          <p:cNvSpPr/>
          <p:nvPr/>
        </p:nvSpPr>
        <p:spPr>
          <a:xfrm>
            <a:off x="158677" y="1880876"/>
            <a:ext cx="2264742" cy="774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rPr>
              <a:t>[1] Upgrade to android Mobile</a:t>
            </a:r>
          </a:p>
        </p:txBody>
      </p:sp>
      <p:sp>
        <p:nvSpPr>
          <p:cNvPr id="18" name="Google Shape;403;p23">
            <a:extLst>
              <a:ext uri="{FF2B5EF4-FFF2-40B4-BE49-F238E27FC236}">
                <a16:creationId xmlns:a16="http://schemas.microsoft.com/office/drawing/2014/main" id="{5B8F4818-F0E7-B544-1B33-0EC21ED9C035}"/>
              </a:ext>
            </a:extLst>
          </p:cNvPr>
          <p:cNvSpPr txBox="1">
            <a:spLocks/>
          </p:cNvSpPr>
          <p:nvPr/>
        </p:nvSpPr>
        <p:spPr>
          <a:xfrm>
            <a:off x="2628251" y="3452243"/>
            <a:ext cx="4580815" cy="622693"/>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The </a:t>
            </a:r>
            <a:r>
              <a:rPr lang="en-US" sz="1800" b="1" dirty="0">
                <a:solidFill>
                  <a:schemeClr val="tx1"/>
                </a:solidFill>
                <a:latin typeface="Arial" panose="020B0604020202020204" pitchFamily="34" charset="0"/>
                <a:cs typeface="Arial" panose="020B0604020202020204" pitchFamily="34" charset="0"/>
              </a:rPr>
              <a:t>Android</a:t>
            </a:r>
            <a:r>
              <a:rPr lang="en-US" sz="1800" dirty="0">
                <a:solidFill>
                  <a:schemeClr val="tx1"/>
                </a:solidFill>
                <a:latin typeface="Arial" panose="020B0604020202020204" pitchFamily="34" charset="0"/>
                <a:cs typeface="Arial" panose="020B0604020202020204" pitchFamily="34" charset="0"/>
              </a:rPr>
              <a:t> OS is quite commonly used and integrates many scanning devices.</a:t>
            </a:r>
          </a:p>
        </p:txBody>
      </p:sp>
      <p:sp>
        <p:nvSpPr>
          <p:cNvPr id="20" name="Text Box 80"/>
          <p:cNvSpPr txBox="1">
            <a:spLocks noChangeArrowheads="1"/>
          </p:cNvSpPr>
          <p:nvPr/>
        </p:nvSpPr>
        <p:spPr bwMode="auto">
          <a:xfrm>
            <a:off x="2514600" y="1905000"/>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Select new language to develop software</a:t>
            </a:r>
          </a:p>
        </p:txBody>
      </p:sp>
      <p:sp>
        <p:nvSpPr>
          <p:cNvPr id="21" name="Text Box 80"/>
          <p:cNvSpPr txBox="1">
            <a:spLocks noChangeArrowheads="1"/>
          </p:cNvSpPr>
          <p:nvPr/>
        </p:nvSpPr>
        <p:spPr bwMode="auto">
          <a:xfrm>
            <a:off x="2569663" y="3115439"/>
            <a:ext cx="4974818" cy="30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Select new environment for application </a:t>
            </a:r>
          </a:p>
        </p:txBody>
      </p:sp>
      <p:sp>
        <p:nvSpPr>
          <p:cNvPr id="22" name="Google Shape;403;p23">
            <a:extLst>
              <a:ext uri="{FF2B5EF4-FFF2-40B4-BE49-F238E27FC236}">
                <a16:creationId xmlns:a16="http://schemas.microsoft.com/office/drawing/2014/main" id="{5B8F4818-F0E7-B544-1B33-0EC21ED9C035}"/>
              </a:ext>
            </a:extLst>
          </p:cNvPr>
          <p:cNvSpPr txBox="1">
            <a:spLocks/>
          </p:cNvSpPr>
          <p:nvPr/>
        </p:nvSpPr>
        <p:spPr>
          <a:xfrm>
            <a:off x="2628251" y="2082100"/>
            <a:ext cx="5016199" cy="1161452"/>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Flutter</a:t>
            </a:r>
            <a:r>
              <a:rPr lang="en-US" sz="1800" dirty="0">
                <a:solidFill>
                  <a:schemeClr val="tx1"/>
                </a:solidFill>
                <a:latin typeface="Arial" panose="020B0604020202020204" pitchFamily="34" charset="0"/>
                <a:cs typeface="Arial" panose="020B0604020202020204" pitchFamily="34" charset="0"/>
              </a:rPr>
              <a:t> is used to develop applications for mobile devices. Runs on both </a:t>
            </a:r>
            <a:r>
              <a:rPr lang="en-US" sz="1800" b="1" dirty="0">
                <a:solidFill>
                  <a:schemeClr val="tx1"/>
                </a:solidFill>
                <a:latin typeface="Arial" panose="020B0604020202020204" pitchFamily="34" charset="0"/>
                <a:cs typeface="Arial" panose="020B0604020202020204" pitchFamily="34" charset="0"/>
              </a:rPr>
              <a:t>Android</a:t>
            </a:r>
            <a:r>
              <a:rPr lang="en-US" sz="1800" dirty="0">
                <a:solidFill>
                  <a:schemeClr val="tx1"/>
                </a:solidFill>
                <a:latin typeface="Arial" panose="020B0604020202020204" pitchFamily="34" charset="0"/>
                <a:cs typeface="Arial" panose="020B0604020202020204" pitchFamily="34" charset="0"/>
              </a:rPr>
              <a:t> and </a:t>
            </a:r>
            <a:r>
              <a:rPr lang="en-US" sz="1800" b="1" dirty="0">
                <a:solidFill>
                  <a:schemeClr val="tx1"/>
                </a:solidFill>
                <a:latin typeface="Arial" panose="020B0604020202020204" pitchFamily="34" charset="0"/>
                <a:cs typeface="Arial" panose="020B0604020202020204" pitchFamily="34" charset="0"/>
              </a:rPr>
              <a:t>IOS</a:t>
            </a:r>
            <a:r>
              <a:rPr lang="en-US" sz="1800" dirty="0">
                <a:solidFill>
                  <a:schemeClr val="tx1"/>
                </a:solidFill>
                <a:latin typeface="Arial" panose="020B0604020202020204" pitchFamily="34" charset="0"/>
                <a:cs typeface="Arial" panose="020B0604020202020204" pitchFamily="34" charset="0"/>
              </a:rPr>
              <a:t>, desktop applications and web applications.</a:t>
            </a:r>
          </a:p>
        </p:txBody>
      </p:sp>
      <p:sp>
        <p:nvSpPr>
          <p:cNvPr id="23" name="Google Shape;403;p23">
            <a:extLst>
              <a:ext uri="{FF2B5EF4-FFF2-40B4-BE49-F238E27FC236}">
                <a16:creationId xmlns:a16="http://schemas.microsoft.com/office/drawing/2014/main" id="{5B8F4818-F0E7-B544-1B33-0EC21ED9C035}"/>
              </a:ext>
            </a:extLst>
          </p:cNvPr>
          <p:cNvSpPr txBox="1">
            <a:spLocks/>
          </p:cNvSpPr>
          <p:nvPr/>
        </p:nvSpPr>
        <p:spPr>
          <a:xfrm>
            <a:off x="70487" y="2616367"/>
            <a:ext cx="2478340" cy="1676623"/>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Foss is running on </a:t>
            </a:r>
            <a:r>
              <a:rPr lang="en-US" sz="1800" dirty="0">
                <a:solidFill>
                  <a:schemeClr val="tx1"/>
                </a:solidFill>
                <a:latin typeface="Arial" panose="020B0604020202020204" pitchFamily="34" charset="0"/>
                <a:cs typeface="Arial" panose="020B0604020202020204" pitchFamily="34" charset="0"/>
              </a:rPr>
              <a:t>Windows </a:t>
            </a:r>
            <a:r>
              <a:rPr lang="en-US" sz="1800" dirty="0" smtClean="0">
                <a:solidFill>
                  <a:schemeClr val="tx1"/>
                </a:solidFill>
                <a:latin typeface="Arial" panose="020B0604020202020204" pitchFamily="34" charset="0"/>
                <a:cs typeface="Arial" panose="020B0604020202020204" pitchFamily="34" charset="0"/>
              </a:rPr>
              <a:t>CE &amp;</a:t>
            </a:r>
            <a:endParaRPr lang="en-US" sz="1800" dirty="0">
              <a:solidFill>
                <a:schemeClr val="tx1"/>
              </a:solidFill>
              <a:latin typeface="Arial" panose="020B0604020202020204" pitchFamily="34" charset="0"/>
              <a:cs typeface="Arial" panose="020B0604020202020204" pitchFamily="34" charset="0"/>
            </a:endParaRPr>
          </a:p>
          <a:p>
            <a:pPr algn="l"/>
            <a:r>
              <a:rPr lang="en-US" sz="1800" dirty="0">
                <a:solidFill>
                  <a:schemeClr val="tx1"/>
                </a:solidFill>
                <a:latin typeface="Arial" panose="020B0604020202020204" pitchFamily="34" charset="0"/>
                <a:cs typeface="Arial" panose="020B0604020202020204" pitchFamily="34" charset="0"/>
              </a:rPr>
              <a:t>Windows </a:t>
            </a:r>
            <a:r>
              <a:rPr lang="en-US" sz="1800" dirty="0" smtClean="0">
                <a:solidFill>
                  <a:schemeClr val="tx1"/>
                </a:solidFill>
                <a:latin typeface="Arial" panose="020B0604020202020204" pitchFamily="34" charset="0"/>
                <a:cs typeface="Arial" panose="020B0604020202020204" pitchFamily="34" charset="0"/>
              </a:rPr>
              <a:t>Embedded,</a:t>
            </a:r>
            <a:endParaRPr lang="en-US" sz="1800" dirty="0">
              <a:solidFill>
                <a:schemeClr val="tx1"/>
              </a:solidFill>
              <a:latin typeface="Arial" panose="020B0604020202020204" pitchFamily="34" charset="0"/>
              <a:cs typeface="Arial" panose="020B0604020202020204" pitchFamily="34" charset="0"/>
            </a:endParaRPr>
          </a:p>
          <a:p>
            <a:pPr algn="l"/>
            <a:r>
              <a:rPr lang="en-US" sz="1800" dirty="0">
                <a:solidFill>
                  <a:srgbClr val="FF0000"/>
                </a:solidFill>
                <a:latin typeface="Arial" panose="020B0604020202020204" pitchFamily="34" charset="0"/>
                <a:cs typeface="Arial" panose="020B0604020202020204" pitchFamily="34" charset="0"/>
              </a:rPr>
              <a:t>Can’t upgrade android OS</a:t>
            </a:r>
          </a:p>
          <a:p>
            <a:pPr algn="l"/>
            <a:endParaRPr lang="en-US" sz="1800" dirty="0">
              <a:solidFill>
                <a:srgbClr val="FF0000"/>
              </a:solidFill>
              <a:latin typeface="Arial" panose="020B0604020202020204" pitchFamily="34" charset="0"/>
              <a:cs typeface="Arial" panose="020B0604020202020204" pitchFamily="34" charset="0"/>
            </a:endParaRPr>
          </a:p>
        </p:txBody>
      </p:sp>
      <p:sp>
        <p:nvSpPr>
          <p:cNvPr id="24" name="Google Shape;403;p23">
            <a:extLst>
              <a:ext uri="{FF2B5EF4-FFF2-40B4-BE49-F238E27FC236}">
                <a16:creationId xmlns:a16="http://schemas.microsoft.com/office/drawing/2014/main" id="{5B8F4818-F0E7-B544-1B33-0EC21ED9C035}"/>
              </a:ext>
            </a:extLst>
          </p:cNvPr>
          <p:cNvSpPr txBox="1">
            <a:spLocks/>
          </p:cNvSpPr>
          <p:nvPr/>
        </p:nvSpPr>
        <p:spPr>
          <a:xfrm>
            <a:off x="112288" y="4086982"/>
            <a:ext cx="2478340" cy="247158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b="1" dirty="0">
                <a:solidFill>
                  <a:srgbClr val="1508B8"/>
                </a:solidFill>
                <a:latin typeface="Arial" panose="020B0604020202020204" pitchFamily="34" charset="0"/>
                <a:cs typeface="Arial" panose="020B0604020202020204" pitchFamily="34" charset="0"/>
              </a:rPr>
              <a:t>The disadvantage of wince:</a:t>
            </a:r>
          </a:p>
          <a:p>
            <a:pPr algn="l"/>
            <a:r>
              <a:rPr lang="en-US" sz="1800" dirty="0">
                <a:solidFill>
                  <a:schemeClr val="tx1"/>
                </a:solidFill>
                <a:latin typeface="Arial" panose="020B0604020202020204" pitchFamily="34" charset="0"/>
                <a:cs typeface="Arial" panose="020B0604020202020204" pitchFamily="34" charset="0"/>
              </a:rPr>
              <a:t>-</a:t>
            </a:r>
            <a:r>
              <a:rPr lang="en-US" sz="1800" dirty="0">
                <a:solidFill>
                  <a:srgbClr val="FF0000"/>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OS </a:t>
            </a:r>
            <a:r>
              <a:rPr lang="en-US" sz="1800" dirty="0">
                <a:solidFill>
                  <a:srgbClr val="FF0000"/>
                </a:solidFill>
                <a:latin typeface="Arial" panose="020B0604020202020204" pitchFamily="34" charset="0"/>
                <a:cs typeface="Arial" panose="020B0604020202020204" pitchFamily="34" charset="0"/>
              </a:rPr>
              <a:t>is not support in the future</a:t>
            </a:r>
            <a:r>
              <a:rPr lang="en-US" sz="1800" dirty="0">
                <a:solidFill>
                  <a:schemeClr val="tx1"/>
                </a:solidFill>
                <a:latin typeface="Arial" panose="020B0604020202020204" pitchFamily="34" charset="0"/>
                <a:cs typeface="Arial" panose="020B0604020202020204" pitchFamily="34" charset="0"/>
              </a:rPr>
              <a:t>.</a:t>
            </a:r>
          </a:p>
          <a:p>
            <a:pPr algn="l"/>
            <a:r>
              <a:rPr lang="en-US" sz="1800" dirty="0">
                <a:solidFill>
                  <a:schemeClr val="tx1"/>
                </a:solidFill>
                <a:latin typeface="Arial" panose="020B0604020202020204" pitchFamily="34" charset="0"/>
                <a:cs typeface="Arial" panose="020B0604020202020204" pitchFamily="34" charset="0"/>
              </a:rPr>
              <a:t>- Develop software slow, </a:t>
            </a:r>
            <a:r>
              <a:rPr lang="en-US" sz="1800" dirty="0" smtClean="0">
                <a:solidFill>
                  <a:srgbClr val="FF0000"/>
                </a:solidFill>
                <a:latin typeface="Arial" panose="020B0604020202020204" pitchFamily="34" charset="0"/>
                <a:cs typeface="Arial" panose="020B0604020202020204" pitchFamily="34" charset="0"/>
              </a:rPr>
              <a:t>Not </a:t>
            </a:r>
            <a:r>
              <a:rPr lang="en-US" sz="1800" dirty="0">
                <a:solidFill>
                  <a:srgbClr val="FF0000"/>
                </a:solidFill>
                <a:latin typeface="Arial" panose="020B0604020202020204" pitchFamily="34" charset="0"/>
                <a:cs typeface="Arial" panose="020B0604020202020204" pitchFamily="34" charset="0"/>
              </a:rPr>
              <a:t>responsive to big data </a:t>
            </a:r>
            <a:r>
              <a:rPr lang="en-US" sz="1800" dirty="0">
                <a:solidFill>
                  <a:schemeClr val="tx1"/>
                </a:solidFill>
                <a:latin typeface="Arial" panose="020B0604020202020204" pitchFamily="34" charset="0"/>
                <a:cs typeface="Arial" panose="020B0604020202020204" pitchFamily="34" charset="0"/>
              </a:rPr>
              <a:t>system.</a:t>
            </a:r>
          </a:p>
          <a:p>
            <a:pPr algn="l"/>
            <a:r>
              <a:rPr lang="en-US" sz="1800" dirty="0">
                <a:solidFill>
                  <a:schemeClr val="tx1"/>
                </a:solidFill>
                <a:latin typeface="Arial" panose="020B0604020202020204" pitchFamily="34" charset="0"/>
                <a:cs typeface="Arial" panose="020B0604020202020204" pitchFamily="34" charset="0"/>
              </a:rPr>
              <a:t>- Regularly repair and setup window again.</a:t>
            </a:r>
          </a:p>
        </p:txBody>
      </p:sp>
      <p:sp>
        <p:nvSpPr>
          <p:cNvPr id="25" name="Text Box 80"/>
          <p:cNvSpPr txBox="1">
            <a:spLocks noChangeArrowheads="1"/>
          </p:cNvSpPr>
          <p:nvPr/>
        </p:nvSpPr>
        <p:spPr bwMode="auto">
          <a:xfrm>
            <a:off x="2558870" y="4051250"/>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The Advantage use flutter</a:t>
            </a:r>
          </a:p>
        </p:txBody>
      </p:sp>
      <p:sp>
        <p:nvSpPr>
          <p:cNvPr id="26" name="Rectangle: Rounded Corners 63">
            <a:extLst>
              <a:ext uri="{FF2B5EF4-FFF2-40B4-BE49-F238E27FC236}">
                <a16:creationId xmlns:a16="http://schemas.microsoft.com/office/drawing/2014/main" id="{00000000-0008-0000-0000-000029000000}"/>
              </a:ext>
            </a:extLst>
          </p:cNvPr>
          <p:cNvSpPr/>
          <p:nvPr/>
        </p:nvSpPr>
        <p:spPr>
          <a:xfrm>
            <a:off x="2590800" y="4440486"/>
            <a:ext cx="1177400" cy="512514"/>
          </a:xfrm>
          <a:prstGeom prst="roundRect">
            <a:avLst>
              <a:gd name="adj" fmla="val 16667"/>
            </a:avLst>
          </a:prstGeom>
          <a:solidFill>
            <a:schemeClr val="lt1"/>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b="1" strike="noStrike" spc="-1" dirty="0">
                <a:solidFill>
                  <a:schemeClr val="dk1"/>
                </a:solidFill>
                <a:latin typeface="Arial" panose="020B0604020202020204" pitchFamily="34" charset="0"/>
                <a:ea typeface="Microsoft YaHei"/>
                <a:cs typeface="Arial" panose="020B0604020202020204" pitchFamily="34" charset="0"/>
              </a:rPr>
              <a:t>Develop time</a:t>
            </a:r>
            <a:endParaRPr lang="en-US" sz="1600" b="0" strike="noStrike" spc="-1" dirty="0">
              <a:latin typeface="Arial" panose="020B0604020202020204" pitchFamily="34" charset="0"/>
              <a:ea typeface="Microsoft YaHei"/>
              <a:cs typeface="Arial" panose="020B0604020202020204" pitchFamily="34" charset="0"/>
            </a:endParaRPr>
          </a:p>
        </p:txBody>
      </p:sp>
      <p:sp>
        <p:nvSpPr>
          <p:cNvPr id="27" name="Rectangle: Rounded Corners 64">
            <a:extLst>
              <a:ext uri="{FF2B5EF4-FFF2-40B4-BE49-F238E27FC236}">
                <a16:creationId xmlns:a16="http://schemas.microsoft.com/office/drawing/2014/main" id="{00000000-0008-0000-0000-00002A000000}"/>
              </a:ext>
            </a:extLst>
          </p:cNvPr>
          <p:cNvSpPr/>
          <p:nvPr/>
        </p:nvSpPr>
        <p:spPr>
          <a:xfrm>
            <a:off x="3810000" y="4440486"/>
            <a:ext cx="1219200" cy="512514"/>
          </a:xfrm>
          <a:prstGeom prst="roundRect">
            <a:avLst>
              <a:gd name="adj" fmla="val 16667"/>
            </a:avLst>
          </a:prstGeom>
          <a:solidFill>
            <a:schemeClr val="lt1"/>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b="1" strike="noStrike" spc="-1" dirty="0">
                <a:solidFill>
                  <a:schemeClr val="dk1"/>
                </a:solidFill>
                <a:latin typeface="Arial" panose="020B0604020202020204" pitchFamily="34" charset="0"/>
                <a:ea typeface="Microsoft YaHei"/>
                <a:cs typeface="Arial" panose="020B0604020202020204" pitchFamily="34" charset="0"/>
              </a:rPr>
              <a:t>Support time</a:t>
            </a:r>
            <a:endParaRPr lang="en-US" sz="1600" b="0" strike="noStrike" spc="-1" dirty="0">
              <a:latin typeface="Arial" panose="020B0604020202020204" pitchFamily="34" charset="0"/>
              <a:ea typeface="Microsoft YaHei"/>
              <a:cs typeface="Arial" panose="020B0604020202020204" pitchFamily="34" charset="0"/>
            </a:endParaRPr>
          </a:p>
        </p:txBody>
      </p:sp>
      <p:pic>
        <p:nvPicPr>
          <p:cNvPr id="28" name="Image 3">
            <a:extLst>
              <a:ext uri="{FF2B5EF4-FFF2-40B4-BE49-F238E27FC236}">
                <a16:creationId xmlns:a16="http://schemas.microsoft.com/office/drawing/2014/main" id="{00000000-0008-0000-0000-00002B000000}"/>
              </a:ext>
            </a:extLst>
          </p:cNvPr>
          <p:cNvPicPr/>
          <p:nvPr/>
        </p:nvPicPr>
        <p:blipFill>
          <a:blip r:embed="rId3"/>
          <a:stretch/>
        </p:blipFill>
        <p:spPr>
          <a:xfrm>
            <a:off x="2590800" y="5023669"/>
            <a:ext cx="2472800" cy="993996"/>
          </a:xfrm>
          <a:prstGeom prst="rect">
            <a:avLst/>
          </a:prstGeom>
          <a:ln w="0">
            <a:noFill/>
          </a:ln>
        </p:spPr>
      </p:pic>
      <p:sp>
        <p:nvSpPr>
          <p:cNvPr id="29" name="Shape 2">
            <a:extLst>
              <a:ext uri="{FF2B5EF4-FFF2-40B4-BE49-F238E27FC236}">
                <a16:creationId xmlns:a16="http://schemas.microsoft.com/office/drawing/2014/main" id="{00000000-0008-0000-0000-00002D000000}"/>
              </a:ext>
            </a:extLst>
          </p:cNvPr>
          <p:cNvSpPr/>
          <p:nvPr/>
        </p:nvSpPr>
        <p:spPr>
          <a:xfrm>
            <a:off x="3530145" y="4572000"/>
            <a:ext cx="203655" cy="211380"/>
          </a:xfrm>
          <a:prstGeom prst="upArrow">
            <a:avLst>
              <a:gd name="adj1" fmla="val 50000"/>
              <a:gd name="adj2" fmla="val 25000"/>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US" dirty="0"/>
          </a:p>
        </p:txBody>
      </p:sp>
      <p:sp>
        <p:nvSpPr>
          <p:cNvPr id="30" name="Shape 1">
            <a:extLst>
              <a:ext uri="{FF2B5EF4-FFF2-40B4-BE49-F238E27FC236}">
                <a16:creationId xmlns:a16="http://schemas.microsoft.com/office/drawing/2014/main" id="{00000000-0008-0000-0000-00002C000000}"/>
              </a:ext>
            </a:extLst>
          </p:cNvPr>
          <p:cNvSpPr/>
          <p:nvPr/>
        </p:nvSpPr>
        <p:spPr>
          <a:xfrm>
            <a:off x="4720440" y="4572053"/>
            <a:ext cx="232560" cy="226500"/>
          </a:xfrm>
          <a:prstGeom prst="downArrow">
            <a:avLst>
              <a:gd name="adj1" fmla="val 50000"/>
              <a:gd name="adj2" fmla="val 25000"/>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US" dirty="0"/>
          </a:p>
        </p:txBody>
      </p:sp>
      <p:sp>
        <p:nvSpPr>
          <p:cNvPr id="31" name="Rectangle: Rounded Corners 40">
            <a:extLst>
              <a:ext uri="{FF2B5EF4-FFF2-40B4-BE49-F238E27FC236}">
                <a16:creationId xmlns:a16="http://schemas.microsoft.com/office/drawing/2014/main" id="{00000000-0008-0000-0000-000023000000}"/>
              </a:ext>
            </a:extLst>
          </p:cNvPr>
          <p:cNvSpPr/>
          <p:nvPr/>
        </p:nvSpPr>
        <p:spPr>
          <a:xfrm>
            <a:off x="5105400" y="4619836"/>
            <a:ext cx="2393970" cy="1648043"/>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txBody>
          <a:bodyPr/>
          <a:lstStyle/>
          <a:p>
            <a:endParaRPr lang="en-US" dirty="0"/>
          </a:p>
        </p:txBody>
      </p:sp>
      <p:sp>
        <p:nvSpPr>
          <p:cNvPr id="32" name="Rectangle: Rounded Corners 39">
            <a:extLst>
              <a:ext uri="{FF2B5EF4-FFF2-40B4-BE49-F238E27FC236}">
                <a16:creationId xmlns:a16="http://schemas.microsoft.com/office/drawing/2014/main" id="{00000000-0008-0000-0000-000028000000}"/>
              </a:ext>
            </a:extLst>
          </p:cNvPr>
          <p:cNvSpPr/>
          <p:nvPr/>
        </p:nvSpPr>
        <p:spPr>
          <a:xfrm>
            <a:off x="5715000" y="4419600"/>
            <a:ext cx="1389538" cy="328688"/>
          </a:xfrm>
          <a:prstGeom prst="roundRect">
            <a:avLst>
              <a:gd name="adj" fmla="val 16667"/>
            </a:avLst>
          </a:prstGeom>
          <a:solidFill>
            <a:srgbClr val="E8F2A1"/>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trike="noStrike" spc="-1" dirty="0">
                <a:solidFill>
                  <a:srgbClr val="780373"/>
                </a:solidFill>
                <a:latin typeface="Arial" panose="020B0604020202020204" pitchFamily="34" charset="0"/>
                <a:ea typeface="Microsoft YaHei"/>
                <a:cs typeface="Arial" panose="020B0604020202020204" pitchFamily="34" charset="0"/>
              </a:rPr>
              <a:t>Efficiency</a:t>
            </a:r>
          </a:p>
        </p:txBody>
      </p:sp>
      <p:sp>
        <p:nvSpPr>
          <p:cNvPr id="33" name="Rectangle 32">
            <a:extLst>
              <a:ext uri="{FF2B5EF4-FFF2-40B4-BE49-F238E27FC236}">
                <a16:creationId xmlns:a16="http://schemas.microsoft.com/office/drawing/2014/main" id="{00000000-0008-0000-0000-000025000000}"/>
              </a:ext>
            </a:extLst>
          </p:cNvPr>
          <p:cNvSpPr/>
          <p:nvPr/>
        </p:nvSpPr>
        <p:spPr>
          <a:xfrm>
            <a:off x="5181600" y="4721479"/>
            <a:ext cx="2574637" cy="363019"/>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b="0" strike="noStrike"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600" b="0" strike="noStrike" spc="-1" dirty="0">
                <a:solidFill>
                  <a:srgbClr val="1717F7"/>
                </a:solidFill>
                <a:latin typeface="Arial" panose="020B0604020202020204" pitchFamily="34" charset="0"/>
                <a:ea typeface="Microsoft YaHei"/>
                <a:cs typeface="Arial" panose="020B0604020202020204" pitchFamily="34" charset="0"/>
              </a:rPr>
              <a:t>Follow company policy</a:t>
            </a:r>
            <a:endParaRPr lang="en-US" sz="1600" b="0" strike="noStrike" spc="-1" dirty="0">
              <a:latin typeface="Arial" panose="020B0604020202020204" pitchFamily="34" charset="0"/>
              <a:ea typeface="Microsoft YaHei"/>
              <a:cs typeface="Arial" panose="020B0604020202020204" pitchFamily="34" charset="0"/>
            </a:endParaRPr>
          </a:p>
        </p:txBody>
      </p:sp>
      <p:sp>
        <p:nvSpPr>
          <p:cNvPr id="34" name="Rectangle 33">
            <a:extLst>
              <a:ext uri="{FF2B5EF4-FFF2-40B4-BE49-F238E27FC236}">
                <a16:creationId xmlns:a16="http://schemas.microsoft.com/office/drawing/2014/main" id="{00000000-0008-0000-0000-000024000000}"/>
              </a:ext>
            </a:extLst>
          </p:cNvPr>
          <p:cNvSpPr/>
          <p:nvPr/>
        </p:nvSpPr>
        <p:spPr>
          <a:xfrm>
            <a:off x="5165156" y="5107541"/>
            <a:ext cx="2577218" cy="215235"/>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sz="1600"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600" spc="-1" dirty="0">
                <a:solidFill>
                  <a:srgbClr val="1717F7"/>
                </a:solidFill>
                <a:latin typeface="Arial" panose="020B0604020202020204" pitchFamily="34" charset="0"/>
                <a:ea typeface="Microsoft YaHei"/>
                <a:cs typeface="Arial" panose="020B0604020202020204" pitchFamily="34" charset="0"/>
              </a:rPr>
              <a:t>Increase Develop  time</a:t>
            </a:r>
          </a:p>
        </p:txBody>
      </p:sp>
      <p:sp>
        <p:nvSpPr>
          <p:cNvPr id="35" name="Rectangle 34">
            <a:extLst>
              <a:ext uri="{FF2B5EF4-FFF2-40B4-BE49-F238E27FC236}">
                <a16:creationId xmlns:a16="http://schemas.microsoft.com/office/drawing/2014/main" id="{00000000-0008-0000-0000-000026000000}"/>
              </a:ext>
            </a:extLst>
          </p:cNvPr>
          <p:cNvSpPr/>
          <p:nvPr/>
        </p:nvSpPr>
        <p:spPr>
          <a:xfrm>
            <a:off x="5166153" y="5375528"/>
            <a:ext cx="2393970" cy="270533"/>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200" b="0" strike="noStrike" spc="-1" dirty="0">
                <a:solidFill>
                  <a:srgbClr val="1717F7"/>
                </a:solidFill>
                <a:latin typeface="Calibri"/>
                <a:ea typeface="Microsoft YaHei"/>
                <a:sym typeface="Wingdings 2" panose="05020102010507070707" pitchFamily="18" charset="2"/>
              </a:rPr>
              <a:t></a:t>
            </a:r>
            <a:r>
              <a:rPr lang="en-US" sz="1200" b="0" strike="noStrike" spc="-1" dirty="0">
                <a:solidFill>
                  <a:srgbClr val="1717F7"/>
                </a:solidFill>
                <a:latin typeface="Calibri"/>
                <a:ea typeface="Microsoft YaHei"/>
              </a:rPr>
              <a:t> </a:t>
            </a:r>
            <a:r>
              <a:rPr lang="en-US" sz="1600" spc="-1" dirty="0">
                <a:solidFill>
                  <a:srgbClr val="1717F7"/>
                </a:solidFill>
                <a:latin typeface="Arial" panose="020B0604020202020204" pitchFamily="34" charset="0"/>
                <a:ea typeface="Microsoft YaHei"/>
                <a:cs typeface="Arial" panose="020B0604020202020204" pitchFamily="34" charset="0"/>
              </a:rPr>
              <a:t>Reduce Support time</a:t>
            </a:r>
          </a:p>
        </p:txBody>
      </p:sp>
      <p:sp>
        <p:nvSpPr>
          <p:cNvPr id="36" name="Rectangle 35">
            <a:extLst>
              <a:ext uri="{FF2B5EF4-FFF2-40B4-BE49-F238E27FC236}">
                <a16:creationId xmlns:a16="http://schemas.microsoft.com/office/drawing/2014/main" id="{00000000-0008-0000-0000-000027000000}"/>
              </a:ext>
            </a:extLst>
          </p:cNvPr>
          <p:cNvSpPr/>
          <p:nvPr/>
        </p:nvSpPr>
        <p:spPr>
          <a:xfrm>
            <a:off x="5165156" y="5726010"/>
            <a:ext cx="2337264" cy="44982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600" spc="-1" dirty="0">
                <a:solidFill>
                  <a:srgbClr val="1717F7"/>
                </a:solidFill>
                <a:latin typeface="Arial" panose="020B0604020202020204" pitchFamily="34" charset="0"/>
                <a:ea typeface="Microsoft YaHei"/>
                <a:cs typeface="Arial" panose="020B0604020202020204" pitchFamily="34" charset="0"/>
              </a:rPr>
              <a:t>Make Faster, stable, smarter Software</a:t>
            </a:r>
          </a:p>
        </p:txBody>
      </p:sp>
      <p:sp>
        <p:nvSpPr>
          <p:cNvPr id="38" name="Text Box 80"/>
          <p:cNvSpPr txBox="1">
            <a:spLocks noChangeArrowheads="1"/>
          </p:cNvSpPr>
          <p:nvPr/>
        </p:nvSpPr>
        <p:spPr bwMode="auto">
          <a:xfrm>
            <a:off x="2584270" y="6408536"/>
            <a:ext cx="47827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 </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Upgrade FOSS on Android OS</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37" name="Rectangle 36"/>
          <p:cNvSpPr/>
          <p:nvPr/>
        </p:nvSpPr>
        <p:spPr>
          <a:xfrm>
            <a:off x="7659032" y="3867141"/>
            <a:ext cx="1468232" cy="246221"/>
          </a:xfrm>
          <a:prstGeom prst="rect">
            <a:avLst/>
          </a:prstGeom>
        </p:spPr>
        <p:txBody>
          <a:bodyPr wrap="square" lIns="0" tIns="0" rIns="0" bIns="0">
            <a:spAutoFit/>
          </a:bodyPr>
          <a:lstStyle/>
          <a:p>
            <a:r>
              <a:rPr lang="en-US" sz="1600" b="1" dirty="0" smtClean="0">
                <a:latin typeface="Arial" panose="020B0604020202020204" pitchFamily="34" charset="0"/>
                <a:cs typeface="Arial" panose="020B0604020202020204" pitchFamily="34" charset="0"/>
              </a:rPr>
              <a:t>Total : 140pcs</a:t>
            </a:r>
            <a:endParaRPr lang="en-US" sz="1600" b="1" dirty="0">
              <a:latin typeface="Arial" panose="020B0604020202020204" pitchFamily="34" charset="0"/>
              <a:cs typeface="Arial" panose="020B0604020202020204" pitchFamily="34" charset="0"/>
            </a:endParaRPr>
          </a:p>
        </p:txBody>
      </p:sp>
      <p:sp>
        <p:nvSpPr>
          <p:cNvPr id="40" name="Rectangle 39"/>
          <p:cNvSpPr/>
          <p:nvPr/>
        </p:nvSpPr>
        <p:spPr>
          <a:xfrm>
            <a:off x="7643064" y="3484789"/>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MCS Dep: </a:t>
            </a:r>
          </a:p>
        </p:txBody>
      </p:sp>
      <p:sp>
        <p:nvSpPr>
          <p:cNvPr id="39" name="Rectangle 38"/>
          <p:cNvSpPr/>
          <p:nvPr/>
        </p:nvSpPr>
        <p:spPr>
          <a:xfrm>
            <a:off x="7670573" y="4214607"/>
            <a:ext cx="1423467" cy="246221"/>
          </a:xfrm>
          <a:prstGeom prst="rect">
            <a:avLst/>
          </a:prstGeom>
        </p:spPr>
        <p:txBody>
          <a:bodyPr wrap="none" lIns="0" tIns="0" rIns="0" bIns="0">
            <a:spAutoFit/>
          </a:bodyPr>
          <a:lstStyle/>
          <a:p>
            <a:r>
              <a:rPr lang="en-US" sz="1600" b="1" dirty="0">
                <a:latin typeface="Arial" panose="020B0604020202020204" pitchFamily="34" charset="0"/>
                <a:cs typeface="Arial" panose="020B0604020202020204" pitchFamily="34" charset="0"/>
              </a:rPr>
              <a:t>FY2023: 20pcs</a:t>
            </a:r>
          </a:p>
        </p:txBody>
      </p:sp>
      <p:sp>
        <p:nvSpPr>
          <p:cNvPr id="42" name="Rectangle 41"/>
          <p:cNvSpPr/>
          <p:nvPr/>
        </p:nvSpPr>
        <p:spPr>
          <a:xfrm>
            <a:off x="7651322" y="4511650"/>
            <a:ext cx="1423467" cy="246221"/>
          </a:xfrm>
          <a:prstGeom prst="rect">
            <a:avLst/>
          </a:prstGeom>
        </p:spPr>
        <p:txBody>
          <a:bodyPr wrap="none" lIns="0" tIns="0" rIns="0" bIns="0">
            <a:spAutoFit/>
          </a:bodyPr>
          <a:lstStyle/>
          <a:p>
            <a:r>
              <a:rPr lang="en-US" sz="1600" b="1" dirty="0">
                <a:latin typeface="Arial" panose="020B0604020202020204" pitchFamily="34" charset="0"/>
                <a:cs typeface="Arial" panose="020B0604020202020204" pitchFamily="34" charset="0"/>
              </a:rPr>
              <a:t>FY2024: 60pcs</a:t>
            </a:r>
          </a:p>
        </p:txBody>
      </p:sp>
      <p:sp>
        <p:nvSpPr>
          <p:cNvPr id="43" name="Rectangle 42"/>
          <p:cNvSpPr/>
          <p:nvPr/>
        </p:nvSpPr>
        <p:spPr>
          <a:xfrm>
            <a:off x="7636282" y="4794264"/>
            <a:ext cx="1423467" cy="246221"/>
          </a:xfrm>
          <a:prstGeom prst="rect">
            <a:avLst/>
          </a:prstGeom>
        </p:spPr>
        <p:txBody>
          <a:bodyPr wrap="none" lIns="0" tIns="0" rIns="0" bIns="0">
            <a:spAutoFit/>
          </a:bodyPr>
          <a:lstStyle/>
          <a:p>
            <a:r>
              <a:rPr lang="en-US" sz="1600" b="1" dirty="0">
                <a:latin typeface="Arial" panose="020B0604020202020204" pitchFamily="34" charset="0"/>
                <a:cs typeface="Arial" panose="020B0604020202020204" pitchFamily="34" charset="0"/>
              </a:rPr>
              <a:t>FY2025: 60pcs</a:t>
            </a:r>
          </a:p>
        </p:txBody>
      </p:sp>
      <p:sp>
        <p:nvSpPr>
          <p:cNvPr id="44" name="Rectangle 43"/>
          <p:cNvSpPr/>
          <p:nvPr/>
        </p:nvSpPr>
        <p:spPr>
          <a:xfrm>
            <a:off x="7625139" y="5206583"/>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Other Dep: </a:t>
            </a:r>
          </a:p>
        </p:txBody>
      </p:sp>
      <p:sp>
        <p:nvSpPr>
          <p:cNvPr id="45" name="Rectangle 44"/>
          <p:cNvSpPr/>
          <p:nvPr/>
        </p:nvSpPr>
        <p:spPr>
          <a:xfrm>
            <a:off x="7607055" y="5558945"/>
            <a:ext cx="1468232" cy="246221"/>
          </a:xfrm>
          <a:prstGeom prst="rect">
            <a:avLst/>
          </a:prstGeom>
        </p:spPr>
        <p:txBody>
          <a:bodyPr wrap="square" lIns="0" tIns="0" rIns="0" bIns="0">
            <a:spAutoFit/>
          </a:bodyPr>
          <a:lstStyle/>
          <a:p>
            <a:r>
              <a:rPr lang="en-US" sz="1600" b="1" dirty="0">
                <a:latin typeface="Arial" panose="020B0604020202020204" pitchFamily="34" charset="0"/>
                <a:cs typeface="Arial" panose="020B0604020202020204" pitchFamily="34" charset="0"/>
              </a:rPr>
              <a:t>Total : 6pcs</a:t>
            </a:r>
          </a:p>
        </p:txBody>
      </p:sp>
      <p:sp>
        <p:nvSpPr>
          <p:cNvPr id="46" name="Rectangle 45"/>
          <p:cNvSpPr/>
          <p:nvPr/>
        </p:nvSpPr>
        <p:spPr>
          <a:xfrm>
            <a:off x="7625139" y="5920334"/>
            <a:ext cx="1468232" cy="246221"/>
          </a:xfrm>
          <a:prstGeom prst="rect">
            <a:avLst/>
          </a:prstGeom>
        </p:spPr>
        <p:txBody>
          <a:bodyPr wrap="square" lIns="0" tIns="0" rIns="0" bIns="0">
            <a:spAutoFit/>
          </a:bodyPr>
          <a:lstStyle/>
          <a:p>
            <a:r>
              <a:rPr lang="en-US" sz="1600" b="1" dirty="0">
                <a:latin typeface="Arial" panose="020B0604020202020204" pitchFamily="34" charset="0"/>
                <a:cs typeface="Arial" panose="020B0604020202020204" pitchFamily="34" charset="0"/>
              </a:rPr>
              <a:t>FY2025 : 6pcs</a:t>
            </a:r>
          </a:p>
        </p:txBody>
      </p:sp>
      <p:sp>
        <p:nvSpPr>
          <p:cNvPr id="41" name="正方形/長方形 5">
            <a:extLst>
              <a:ext uri="{FF2B5EF4-FFF2-40B4-BE49-F238E27FC236}">
                <a16:creationId xmlns:a16="http://schemas.microsoft.com/office/drawing/2014/main" id="{3AB22D66-CED5-42DC-9445-3027F5FD9E90}"/>
              </a:ext>
            </a:extLst>
          </p:cNvPr>
          <p:cNvSpPr/>
          <p:nvPr/>
        </p:nvSpPr>
        <p:spPr>
          <a:xfrm>
            <a:off x="26893" y="625651"/>
            <a:ext cx="1116107"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1</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5" name="Rounded Rectangle 4"/>
          <p:cNvSpPr/>
          <p:nvPr/>
        </p:nvSpPr>
        <p:spPr>
          <a:xfrm>
            <a:off x="7531498" y="2232767"/>
            <a:ext cx="1741170" cy="10967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Total device need to Upgrade</a:t>
            </a:r>
          </a:p>
        </p:txBody>
      </p:sp>
    </p:spTree>
    <p:extLst>
      <p:ext uri="{BB962C8B-B14F-4D97-AF65-F5344CB8AC3E}">
        <p14:creationId xmlns:p14="http://schemas.microsoft.com/office/powerpoint/2010/main" val="75567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6</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6" name="Rectangle 5"/>
          <p:cNvSpPr/>
          <p:nvPr/>
        </p:nvSpPr>
        <p:spPr>
          <a:xfrm>
            <a:off x="1143000" y="612723"/>
            <a:ext cx="7953740" cy="75582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Develop new software on new devices </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Upgrade all function for FOSS system</a:t>
            </a: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5"/>
          <p:cNvSpPr>
            <a:spLocks noChangeArrowheads="1"/>
          </p:cNvSpPr>
          <p:nvPr/>
        </p:nvSpPr>
        <p:spPr bwMode="auto">
          <a:xfrm>
            <a:off x="2514599" y="1418990"/>
            <a:ext cx="5029201"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2" name="Rectangle 9"/>
          <p:cNvSpPr>
            <a:spLocks noChangeArrowheads="1"/>
          </p:cNvSpPr>
          <p:nvPr/>
        </p:nvSpPr>
        <p:spPr bwMode="auto">
          <a:xfrm>
            <a:off x="7585601" y="1417388"/>
            <a:ext cx="1511140"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3" name="Rectangle 8"/>
          <p:cNvSpPr>
            <a:spLocks noChangeArrowheads="1"/>
          </p:cNvSpPr>
          <p:nvPr/>
        </p:nvSpPr>
        <p:spPr bwMode="auto">
          <a:xfrm>
            <a:off x="47260" y="1832318"/>
            <a:ext cx="2424985"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8"/>
          <p:cNvSpPr>
            <a:spLocks noChangeArrowheads="1"/>
          </p:cNvSpPr>
          <p:nvPr/>
        </p:nvSpPr>
        <p:spPr bwMode="auto">
          <a:xfrm>
            <a:off x="2514599" y="1832318"/>
            <a:ext cx="502920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5" name="Rectangle 10"/>
          <p:cNvSpPr>
            <a:spLocks noChangeArrowheads="1"/>
          </p:cNvSpPr>
          <p:nvPr/>
        </p:nvSpPr>
        <p:spPr bwMode="auto">
          <a:xfrm>
            <a:off x="7585601" y="1832318"/>
            <a:ext cx="1511140"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16" name="Rectangle 15"/>
          <p:cNvSpPr/>
          <p:nvPr/>
        </p:nvSpPr>
        <p:spPr>
          <a:xfrm>
            <a:off x="119323" y="1770633"/>
            <a:ext cx="2264742" cy="121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[2] Analyze &amp; Optimist all process of </a:t>
            </a:r>
            <a:r>
              <a:rPr lang="en-US" sz="2000" dirty="0" smtClean="0">
                <a:solidFill>
                  <a:srgbClr val="1508B8"/>
                </a:solidFill>
                <a:latin typeface="Arial" panose="020B0604020202020204" pitchFamily="34" charset="0"/>
                <a:cs typeface="Arial" panose="020B0604020202020204" pitchFamily="34" charset="0"/>
              </a:rPr>
              <a:t>FOSS</a:t>
            </a:r>
            <a:endParaRPr lang="en-US" sz="2000" dirty="0">
              <a:solidFill>
                <a:srgbClr val="1508B8"/>
              </a:solidFill>
            </a:endParaRPr>
          </a:p>
        </p:txBody>
      </p:sp>
      <p:sp>
        <p:nvSpPr>
          <p:cNvPr id="17" name="Rectangle 16"/>
          <p:cNvSpPr/>
          <p:nvPr/>
        </p:nvSpPr>
        <p:spPr>
          <a:xfrm>
            <a:off x="119323" y="4061740"/>
            <a:ext cx="2264742" cy="967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[3] Development software on Mobile</a:t>
            </a:r>
            <a:endParaRPr lang="en-US" sz="2000" dirty="0">
              <a:solidFill>
                <a:srgbClr val="1508B8"/>
              </a:solidFill>
            </a:endParaRPr>
          </a:p>
        </p:txBody>
      </p:sp>
      <p:sp>
        <p:nvSpPr>
          <p:cNvPr id="18" name="Text Box 80"/>
          <p:cNvSpPr txBox="1">
            <a:spLocks noChangeArrowheads="1"/>
          </p:cNvSpPr>
          <p:nvPr/>
        </p:nvSpPr>
        <p:spPr bwMode="auto">
          <a:xfrm>
            <a:off x="2554820" y="1904085"/>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lang="da-DK" sz="2000" b="1" dirty="0">
                <a:solidFill>
                  <a:srgbClr val="0000FF"/>
                </a:solidFill>
              </a:rPr>
              <a:t>Material Control System</a:t>
            </a:r>
            <a:endPar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endParaRPr>
          </a:p>
        </p:txBody>
      </p:sp>
      <p:sp>
        <p:nvSpPr>
          <p:cNvPr id="21" name="Google Shape;403;p23">
            <a:extLst>
              <a:ext uri="{FF2B5EF4-FFF2-40B4-BE49-F238E27FC236}">
                <a16:creationId xmlns:a16="http://schemas.microsoft.com/office/drawing/2014/main" id="{5B8F4818-F0E7-B544-1B33-0EC21ED9C035}"/>
              </a:ext>
            </a:extLst>
          </p:cNvPr>
          <p:cNvSpPr txBox="1">
            <a:spLocks/>
          </p:cNvSpPr>
          <p:nvPr/>
        </p:nvSpPr>
        <p:spPr>
          <a:xfrm>
            <a:off x="64307" y="2839359"/>
            <a:ext cx="2361050" cy="156755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Analyze Material control System.</a:t>
            </a:r>
          </a:p>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Improve &amp; Optimate the process</a:t>
            </a:r>
            <a:r>
              <a:rPr lang="en-US" sz="1800" dirty="0">
                <a:solidFill>
                  <a:schemeClr val="tx1"/>
                </a:solidFill>
                <a:latin typeface="Arial" panose="020B0604020202020204" pitchFamily="34" charset="0"/>
                <a:cs typeface="Arial" panose="020B0604020202020204" pitchFamily="34" charset="0"/>
              </a:rPr>
              <a:t>.</a:t>
            </a:r>
          </a:p>
          <a:p>
            <a:pPr algn="l"/>
            <a:endParaRPr lang="en-US" sz="1800" dirty="0">
              <a:solidFill>
                <a:srgbClr val="FF0000"/>
              </a:solidFill>
              <a:latin typeface="Arial" panose="020B0604020202020204" pitchFamily="34" charset="0"/>
              <a:cs typeface="Arial" panose="020B0604020202020204" pitchFamily="34" charset="0"/>
            </a:endParaRPr>
          </a:p>
        </p:txBody>
      </p:sp>
      <p:sp>
        <p:nvSpPr>
          <p:cNvPr id="23" name="Google Shape;403;p23">
            <a:extLst>
              <a:ext uri="{FF2B5EF4-FFF2-40B4-BE49-F238E27FC236}">
                <a16:creationId xmlns:a16="http://schemas.microsoft.com/office/drawing/2014/main" id="{5B8F4818-F0E7-B544-1B33-0EC21ED9C035}"/>
              </a:ext>
            </a:extLst>
          </p:cNvPr>
          <p:cNvSpPr txBox="1">
            <a:spLocks/>
          </p:cNvSpPr>
          <p:nvPr/>
        </p:nvSpPr>
        <p:spPr>
          <a:xfrm>
            <a:off x="76970" y="4930805"/>
            <a:ext cx="2271256" cy="1361742"/>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Amount of working is </a:t>
            </a:r>
            <a:r>
              <a:rPr lang="en-US" sz="1800" dirty="0" smtClean="0">
                <a:solidFill>
                  <a:schemeClr val="tx1"/>
                </a:solidFill>
                <a:latin typeface="Arial" panose="020B0604020202020204" pitchFamily="34" charset="0"/>
                <a:cs typeface="Arial" panose="020B0604020202020204" pitchFamily="34" charset="0"/>
              </a:rPr>
              <a:t>big to develop.</a:t>
            </a:r>
            <a:endParaRPr lang="en-US" sz="1800" dirty="0">
              <a:solidFill>
                <a:schemeClr val="tx1"/>
              </a:solidFill>
              <a:latin typeface="Arial" panose="020B0604020202020204" pitchFamily="34" charset="0"/>
              <a:cs typeface="Arial" panose="020B0604020202020204" pitchFamily="34" charset="0"/>
            </a:endParaRPr>
          </a:p>
          <a:p>
            <a:pPr algn="l"/>
            <a:r>
              <a:rPr lang="en-US" sz="1800" dirty="0">
                <a:solidFill>
                  <a:schemeClr val="tx1"/>
                </a:solidFill>
                <a:latin typeface="Arial" panose="020B0604020202020204" pitchFamily="34" charset="0"/>
                <a:cs typeface="Arial" panose="020B0604020202020204" pitchFamily="34" charset="0"/>
              </a:rPr>
              <a:t>- Research new technology to </a:t>
            </a:r>
            <a:r>
              <a:rPr lang="en-US" sz="1800" dirty="0">
                <a:solidFill>
                  <a:srgbClr val="FF0000"/>
                </a:solidFill>
                <a:latin typeface="Arial" panose="020B0604020202020204" pitchFamily="34" charset="0"/>
                <a:cs typeface="Arial" panose="020B0604020202020204" pitchFamily="34" charset="0"/>
              </a:rPr>
              <a:t>apply and own.</a:t>
            </a:r>
          </a:p>
        </p:txBody>
      </p:sp>
      <p:sp>
        <p:nvSpPr>
          <p:cNvPr id="24" name="Rectangle 28"/>
          <p:cNvSpPr>
            <a:spLocks noChangeArrowheads="1"/>
          </p:cNvSpPr>
          <p:nvPr/>
        </p:nvSpPr>
        <p:spPr bwMode="auto">
          <a:xfrm>
            <a:off x="3673460" y="2667000"/>
            <a:ext cx="669940" cy="373370"/>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G/R</a:t>
            </a:r>
            <a:endParaRPr lang="ja-JP" altLang="en-US" sz="1600" dirty="0">
              <a:latin typeface="Arial" pitchFamily="34" charset="0"/>
              <a:cs typeface="Arial" pitchFamily="34" charset="0"/>
            </a:endParaRPr>
          </a:p>
        </p:txBody>
      </p:sp>
      <p:sp>
        <p:nvSpPr>
          <p:cNvPr id="29" name="Rectangle 28"/>
          <p:cNvSpPr>
            <a:spLocks noChangeArrowheads="1"/>
          </p:cNvSpPr>
          <p:nvPr/>
        </p:nvSpPr>
        <p:spPr bwMode="auto">
          <a:xfrm>
            <a:off x="4648200" y="2670050"/>
            <a:ext cx="728696" cy="370320"/>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Storing</a:t>
            </a:r>
            <a:endParaRPr lang="ja-JP" altLang="en-US" sz="1600" dirty="0">
              <a:latin typeface="Arial" pitchFamily="34" charset="0"/>
              <a:cs typeface="Arial" pitchFamily="34" charset="0"/>
            </a:endParaRPr>
          </a:p>
        </p:txBody>
      </p:sp>
      <p:sp>
        <p:nvSpPr>
          <p:cNvPr id="30" name="Rectangle 29"/>
          <p:cNvSpPr>
            <a:spLocks noChangeArrowheads="1"/>
          </p:cNvSpPr>
          <p:nvPr/>
        </p:nvSpPr>
        <p:spPr bwMode="auto">
          <a:xfrm>
            <a:off x="5638800" y="2667000"/>
            <a:ext cx="743298" cy="352841"/>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Kitting</a:t>
            </a:r>
          </a:p>
        </p:txBody>
      </p:sp>
      <p:sp>
        <p:nvSpPr>
          <p:cNvPr id="32" name="Rectangle 31"/>
          <p:cNvSpPr>
            <a:spLocks noChangeArrowheads="1"/>
          </p:cNvSpPr>
          <p:nvPr/>
        </p:nvSpPr>
        <p:spPr bwMode="auto">
          <a:xfrm>
            <a:off x="6629400" y="2667000"/>
            <a:ext cx="881723" cy="352841"/>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Supply</a:t>
            </a:r>
            <a:endParaRPr lang="ja-JP" altLang="en-US" sz="1600" dirty="0">
              <a:latin typeface="Arial" pitchFamily="34" charset="0"/>
              <a:cs typeface="Arial" pitchFamily="34" charset="0"/>
            </a:endParaRPr>
          </a:p>
        </p:txBody>
      </p:sp>
      <p:sp>
        <p:nvSpPr>
          <p:cNvPr id="3" name="Rectangle 2"/>
          <p:cNvSpPr/>
          <p:nvPr/>
        </p:nvSpPr>
        <p:spPr>
          <a:xfrm>
            <a:off x="2447665" y="2229379"/>
            <a:ext cx="990600" cy="289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Supplier</a:t>
            </a:r>
          </a:p>
        </p:txBody>
      </p:sp>
      <p:sp>
        <p:nvSpPr>
          <p:cNvPr id="51" name="Rectangle 50"/>
          <p:cNvSpPr/>
          <p:nvPr/>
        </p:nvSpPr>
        <p:spPr>
          <a:xfrm>
            <a:off x="3416399" y="22281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Receiving Area MCS</a:t>
            </a:r>
          </a:p>
        </p:txBody>
      </p:sp>
      <p:pic>
        <p:nvPicPr>
          <p:cNvPr id="4" name="Picture 3"/>
          <p:cNvPicPr>
            <a:picLocks noChangeAspect="1"/>
          </p:cNvPicPr>
          <p:nvPr/>
        </p:nvPicPr>
        <p:blipFill>
          <a:blip r:embed="rId3"/>
          <a:stretch>
            <a:fillRect/>
          </a:stretch>
        </p:blipFill>
        <p:spPr>
          <a:xfrm>
            <a:off x="2568675" y="2625237"/>
            <a:ext cx="843507" cy="449929"/>
          </a:xfrm>
          <a:prstGeom prst="rect">
            <a:avLst/>
          </a:prstGeom>
        </p:spPr>
      </p:pic>
      <p:pic>
        <p:nvPicPr>
          <p:cNvPr id="54" name="Picture 53">
            <a:extLst>
              <a:ext uri="{FF2B5EF4-FFF2-40B4-BE49-F238E27FC236}">
                <a16:creationId xmlns:a16="http://schemas.microsoft.com/office/drawing/2014/main" id="{AEFD97A8-7449-4D34-85ED-67B392E8716C}"/>
              </a:ext>
            </a:extLst>
          </p:cNvPr>
          <p:cNvPicPr>
            <a:picLocks noChangeAspect="1"/>
          </p:cNvPicPr>
          <p:nvPr/>
        </p:nvPicPr>
        <p:blipFill>
          <a:blip r:embed="rId4"/>
          <a:stretch>
            <a:fillRect/>
          </a:stretch>
        </p:blipFill>
        <p:spPr>
          <a:xfrm>
            <a:off x="2633386" y="4145222"/>
            <a:ext cx="3169237" cy="2147325"/>
          </a:xfrm>
          <a:prstGeom prst="rect">
            <a:avLst/>
          </a:prstGeom>
        </p:spPr>
      </p:pic>
      <p:sp>
        <p:nvSpPr>
          <p:cNvPr id="55" name="Rectangle 54"/>
          <p:cNvSpPr/>
          <p:nvPr/>
        </p:nvSpPr>
        <p:spPr>
          <a:xfrm>
            <a:off x="4483810" y="2239376"/>
            <a:ext cx="119972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Warehouse MCS</a:t>
            </a:r>
          </a:p>
        </p:txBody>
      </p:sp>
      <p:sp>
        <p:nvSpPr>
          <p:cNvPr id="56" name="Rectangle 55"/>
          <p:cNvSpPr/>
          <p:nvPr/>
        </p:nvSpPr>
        <p:spPr>
          <a:xfrm>
            <a:off x="6583400" y="22393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Production Lines</a:t>
            </a:r>
          </a:p>
        </p:txBody>
      </p:sp>
      <p:sp>
        <p:nvSpPr>
          <p:cNvPr id="57" name="Rectangle 56"/>
          <p:cNvSpPr/>
          <p:nvPr/>
        </p:nvSpPr>
        <p:spPr>
          <a:xfrm>
            <a:off x="5542425" y="22393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Kitting by lines</a:t>
            </a:r>
          </a:p>
        </p:txBody>
      </p:sp>
      <p:cxnSp>
        <p:nvCxnSpPr>
          <p:cNvPr id="59" name="Straight Arrow Connector 58"/>
          <p:cNvCxnSpPr>
            <a:stCxn id="4" idx="3"/>
            <a:endCxn id="24" idx="1"/>
          </p:cNvCxnSpPr>
          <p:nvPr/>
        </p:nvCxnSpPr>
        <p:spPr>
          <a:xfrm>
            <a:off x="3412182" y="2850202"/>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397837" y="2835876"/>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391498" y="2850201"/>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93224" y="2856695"/>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 Box 80"/>
          <p:cNvSpPr txBox="1">
            <a:spLocks noChangeArrowheads="1"/>
          </p:cNvSpPr>
          <p:nvPr/>
        </p:nvSpPr>
        <p:spPr bwMode="auto">
          <a:xfrm>
            <a:off x="2524072" y="3774402"/>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lang="da-DK" altLang="ja-JP" sz="2000" b="1" dirty="0">
                <a:solidFill>
                  <a:srgbClr val="0000FF"/>
                </a:solidFill>
              </a:rPr>
              <a:t>Total Functions FOSS </a:t>
            </a:r>
            <a:r>
              <a:rPr lang="da-DK" altLang="ja-JP" sz="2000" b="1" dirty="0" smtClean="0">
                <a:solidFill>
                  <a:srgbClr val="0000FF"/>
                </a:solidFill>
              </a:rPr>
              <a:t>Upgrade</a:t>
            </a:r>
            <a:endPar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endParaRPr>
          </a:p>
        </p:txBody>
      </p:sp>
      <p:sp>
        <p:nvSpPr>
          <p:cNvPr id="65" name="Text Box 80"/>
          <p:cNvSpPr txBox="1">
            <a:spLocks noChangeArrowheads="1"/>
          </p:cNvSpPr>
          <p:nvPr/>
        </p:nvSpPr>
        <p:spPr bwMode="auto">
          <a:xfrm>
            <a:off x="2545121" y="6466239"/>
            <a:ext cx="49595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New software to run on mobile devices</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66" name="Rectangle 28"/>
          <p:cNvSpPr>
            <a:spLocks noChangeArrowheads="1"/>
          </p:cNvSpPr>
          <p:nvPr/>
        </p:nvSpPr>
        <p:spPr bwMode="auto">
          <a:xfrm>
            <a:off x="3886200" y="3210003"/>
            <a:ext cx="1040074"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Temporary </a:t>
            </a:r>
          </a:p>
          <a:p>
            <a:pPr algn="ctr"/>
            <a:r>
              <a:rPr lang="en-US" altLang="ja-JP" sz="1400" dirty="0">
                <a:latin typeface="Arial" pitchFamily="34" charset="0"/>
                <a:cs typeface="Arial" pitchFamily="34" charset="0"/>
              </a:rPr>
              <a:t>Location</a:t>
            </a:r>
            <a:endParaRPr lang="ja-JP" altLang="en-US" sz="1400" dirty="0">
              <a:latin typeface="Arial" pitchFamily="34" charset="0"/>
              <a:cs typeface="Arial" pitchFamily="34" charset="0"/>
            </a:endParaRPr>
          </a:p>
        </p:txBody>
      </p:sp>
      <p:sp>
        <p:nvSpPr>
          <p:cNvPr id="67" name="Rectangle 28"/>
          <p:cNvSpPr>
            <a:spLocks noChangeArrowheads="1"/>
          </p:cNvSpPr>
          <p:nvPr/>
        </p:nvSpPr>
        <p:spPr bwMode="auto">
          <a:xfrm>
            <a:off x="2815407" y="3215316"/>
            <a:ext cx="994593" cy="442284"/>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GR local</a:t>
            </a:r>
          </a:p>
          <a:p>
            <a:pPr algn="ctr"/>
            <a:r>
              <a:rPr lang="en-US" altLang="ja-JP" sz="1400" dirty="0">
                <a:latin typeface="Arial" pitchFamily="34" charset="0"/>
                <a:cs typeface="Arial" pitchFamily="34" charset="0"/>
              </a:rPr>
              <a:t>&amp; Oversea</a:t>
            </a:r>
          </a:p>
        </p:txBody>
      </p:sp>
      <p:cxnSp>
        <p:nvCxnSpPr>
          <p:cNvPr id="72" name="Straight Arrow Connector 71"/>
          <p:cNvCxnSpPr>
            <a:stCxn id="24" idx="2"/>
            <a:endCxn id="66" idx="0"/>
          </p:cNvCxnSpPr>
          <p:nvPr/>
        </p:nvCxnSpPr>
        <p:spPr>
          <a:xfrm>
            <a:off x="4008430" y="3040370"/>
            <a:ext cx="397807" cy="1696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4" idx="2"/>
            <a:endCxn id="67" idx="0"/>
          </p:cNvCxnSpPr>
          <p:nvPr/>
        </p:nvCxnSpPr>
        <p:spPr>
          <a:xfrm flipH="1">
            <a:off x="3312704" y="3040370"/>
            <a:ext cx="695726" cy="1749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6" name="Rectangle 28"/>
          <p:cNvSpPr>
            <a:spLocks noChangeArrowheads="1"/>
          </p:cNvSpPr>
          <p:nvPr/>
        </p:nvSpPr>
        <p:spPr bwMode="auto">
          <a:xfrm>
            <a:off x="50292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FA</a:t>
            </a:r>
          </a:p>
        </p:txBody>
      </p:sp>
      <p:sp>
        <p:nvSpPr>
          <p:cNvPr id="77" name="Rectangle 28"/>
          <p:cNvSpPr>
            <a:spLocks noChangeArrowheads="1"/>
          </p:cNvSpPr>
          <p:nvPr/>
        </p:nvSpPr>
        <p:spPr bwMode="auto">
          <a:xfrm>
            <a:off x="58674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Dip</a:t>
            </a:r>
          </a:p>
        </p:txBody>
      </p:sp>
      <p:sp>
        <p:nvSpPr>
          <p:cNvPr id="78" name="Rectangle 28"/>
          <p:cNvSpPr>
            <a:spLocks noChangeArrowheads="1"/>
          </p:cNvSpPr>
          <p:nvPr/>
        </p:nvSpPr>
        <p:spPr bwMode="auto">
          <a:xfrm>
            <a:off x="67056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Others</a:t>
            </a:r>
          </a:p>
        </p:txBody>
      </p:sp>
      <p:cxnSp>
        <p:nvCxnSpPr>
          <p:cNvPr id="81" name="Straight Arrow Connector 80"/>
          <p:cNvCxnSpPr>
            <a:stCxn id="30" idx="2"/>
            <a:endCxn id="76" idx="0"/>
          </p:cNvCxnSpPr>
          <p:nvPr/>
        </p:nvCxnSpPr>
        <p:spPr>
          <a:xfrm flipH="1">
            <a:off x="5419250" y="3019841"/>
            <a:ext cx="591199"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0" idx="2"/>
            <a:endCxn id="78" idx="0"/>
          </p:cNvCxnSpPr>
          <p:nvPr/>
        </p:nvCxnSpPr>
        <p:spPr>
          <a:xfrm>
            <a:off x="6010449" y="3019841"/>
            <a:ext cx="1085201"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0" idx="2"/>
            <a:endCxn id="77" idx="0"/>
          </p:cNvCxnSpPr>
          <p:nvPr/>
        </p:nvCxnSpPr>
        <p:spPr>
          <a:xfrm>
            <a:off x="6010449" y="3019841"/>
            <a:ext cx="247001"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 Box 80"/>
          <p:cNvSpPr txBox="1">
            <a:spLocks noChangeArrowheads="1"/>
          </p:cNvSpPr>
          <p:nvPr/>
        </p:nvSpPr>
        <p:spPr bwMode="auto">
          <a:xfrm>
            <a:off x="7620000" y="2303763"/>
            <a:ext cx="1674380" cy="432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GR local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(Otc.23)</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GR Oversea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(Dec.23)</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Free temp location</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(Jan.24)</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 Storing</a:t>
            </a:r>
          </a:p>
          <a:p>
            <a:pPr eaLnBrk="1" hangingPunct="1">
              <a:spcBef>
                <a:spcPct val="20000"/>
              </a:spcBef>
            </a:pP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 (Feb.24)</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Kitting FA, </a:t>
            </a:r>
          </a:p>
          <a:p>
            <a:pPr eaLnBrk="1" hangingPunct="1">
              <a:spcBef>
                <a:spcPct val="20000"/>
              </a:spcBef>
            </a:pPr>
            <a:r>
              <a:rPr kumimoji="1" lang="en-US" altLang="en-US" b="1" dirty="0" smtClean="0">
                <a:latin typeface="Arial" panose="020B0604020202020204" pitchFamily="34" charset="0"/>
                <a:ea typeface="HGP創英角ｺﾞｼｯｸUB" pitchFamily="50" charset="-128"/>
                <a:cs typeface="Arial" panose="020B0604020202020204" pitchFamily="34" charset="0"/>
                <a:sym typeface="Wingdings 2" pitchFamily="18" charset="2"/>
              </a:rPr>
              <a:t>Kitting Dip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(Dec.23)</a:t>
            </a:r>
          </a:p>
          <a:p>
            <a:pPr eaLnBrk="1" hangingPunct="1">
              <a:spcBef>
                <a:spcPct val="20000"/>
              </a:spcBef>
            </a:pPr>
            <a:r>
              <a:rPr kumimoji="1" lang="en-US" altLang="en-US" b="1" dirty="0" smtClean="0">
                <a:latin typeface="Arial" panose="020B0604020202020204" pitchFamily="34" charset="0"/>
                <a:ea typeface="HGP創英角ｺﾞｼｯｸUB" pitchFamily="50" charset="-128"/>
                <a:cs typeface="Arial" panose="020B0604020202020204" pitchFamily="34" charset="0"/>
                <a:sym typeface="Wingdings 2" pitchFamily="18" charset="2"/>
              </a:rPr>
              <a:t>Kitting Other</a:t>
            </a:r>
          </a:p>
          <a:p>
            <a:pPr eaLnBrk="1" hangingPunct="1">
              <a:spcBef>
                <a:spcPct val="20000"/>
              </a:spcBef>
            </a:pPr>
            <a:r>
              <a:rPr kumimoji="1" lang="en-US" altLang="en-US" dirty="0" smtClean="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(Feb.24</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93" name="Rectangle 92"/>
          <p:cNvSpPr/>
          <p:nvPr/>
        </p:nvSpPr>
        <p:spPr>
          <a:xfrm>
            <a:off x="7696096" y="1913539"/>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Apply: </a:t>
            </a:r>
          </a:p>
        </p:txBody>
      </p:sp>
      <p:graphicFrame>
        <p:nvGraphicFramePr>
          <p:cNvPr id="58" name="Table 57">
            <a:extLst>
              <a:ext uri="{FF2B5EF4-FFF2-40B4-BE49-F238E27FC236}">
                <a16:creationId xmlns:a16="http://schemas.microsoft.com/office/drawing/2014/main" id="{AEB97AE9-9F39-4870-8D36-3E28FCCFA77D}"/>
              </a:ext>
            </a:extLst>
          </p:cNvPr>
          <p:cNvGraphicFramePr>
            <a:graphicFrameLocks noGrp="1"/>
          </p:cNvGraphicFramePr>
          <p:nvPr>
            <p:extLst>
              <p:ext uri="{D42A27DB-BD31-4B8C-83A1-F6EECF244321}">
                <p14:modId xmlns:p14="http://schemas.microsoft.com/office/powerpoint/2010/main" val="3760752490"/>
              </p:ext>
            </p:extLst>
          </p:nvPr>
        </p:nvGraphicFramePr>
        <p:xfrm>
          <a:off x="5802623" y="5592023"/>
          <a:ext cx="1715391" cy="829036"/>
        </p:xfrm>
        <a:graphic>
          <a:graphicData uri="http://schemas.openxmlformats.org/drawingml/2006/table">
            <a:tbl>
              <a:tblPr/>
              <a:tblGrid>
                <a:gridCol w="1715391">
                  <a:extLst>
                    <a:ext uri="{9D8B030D-6E8A-4147-A177-3AD203B41FA5}">
                      <a16:colId xmlns:a16="http://schemas.microsoft.com/office/drawing/2014/main" val="20000"/>
                    </a:ext>
                  </a:extLst>
                </a:gridCol>
              </a:tblGrid>
              <a:tr h="829036">
                <a:tc>
                  <a:txBody>
                    <a:bodyPr/>
                    <a:lstStyle/>
                    <a:p>
                      <a:pPr algn="l" fontAlgn="b"/>
                      <a:r>
                        <a:rPr lang="en-US" sz="1400" b="1" i="0" u="sng" strike="noStrike" kern="1200" dirty="0">
                          <a:solidFill>
                            <a:srgbClr val="000000"/>
                          </a:solidFill>
                          <a:latin typeface="+mn-lt"/>
                          <a:ea typeface="+mn-ea"/>
                          <a:cs typeface="+mn-cs"/>
                        </a:rPr>
                        <a:t>Reducing Target :</a:t>
                      </a:r>
                      <a:endParaRPr lang="en-US" sz="1400" b="1" i="0" u="sng" strike="noStrike" dirty="0">
                        <a:solidFill>
                          <a:srgbClr val="000000"/>
                        </a:solidFill>
                        <a:latin typeface="+mj-lt"/>
                      </a:endParaRPr>
                    </a:p>
                    <a:p>
                      <a:pPr algn="l" fontAlgn="b"/>
                      <a:r>
                        <a:rPr lang="en-US" sz="1400" b="1" i="0" u="none" strike="noStrike" dirty="0">
                          <a:solidFill>
                            <a:srgbClr val="000000"/>
                          </a:solidFill>
                          <a:latin typeface="+mj-lt"/>
                        </a:rPr>
                        <a:t>   </a:t>
                      </a:r>
                      <a:r>
                        <a:rPr lang="en-US" sz="1400" b="1" i="0" u="none" strike="noStrike" dirty="0">
                          <a:solidFill>
                            <a:srgbClr val="FF0000"/>
                          </a:solidFill>
                          <a:latin typeface="+mj-lt"/>
                        </a:rPr>
                        <a:t>Coding time  : </a:t>
                      </a:r>
                      <a:r>
                        <a:rPr lang="en-US" sz="1400" b="1" i="0" u="none" strike="noStrike" baseline="0" dirty="0">
                          <a:solidFill>
                            <a:srgbClr val="FF0000"/>
                          </a:solidFill>
                          <a:latin typeface="+mj-lt"/>
                        </a:rPr>
                        <a:t>50%</a:t>
                      </a:r>
                    </a:p>
                    <a:p>
                      <a:pPr algn="l" fontAlgn="b"/>
                      <a:r>
                        <a:rPr lang="en-US" sz="1400" b="1" i="0" u="none" strike="noStrike" baseline="0" dirty="0">
                          <a:solidFill>
                            <a:srgbClr val="FF0000"/>
                          </a:solidFill>
                          <a:latin typeface="+mj-lt"/>
                        </a:rPr>
                        <a:t>   Support time : 30%</a:t>
                      </a:r>
                      <a:endParaRPr lang="en-US" sz="1400" b="1" i="0" u="none" strike="noStrike" dirty="0">
                        <a:solidFill>
                          <a:srgbClr val="FF0000"/>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0"/>
                  </a:ext>
                </a:extLst>
              </a:tr>
            </a:tbl>
          </a:graphicData>
        </a:graphic>
      </p:graphicFrame>
      <p:sp>
        <p:nvSpPr>
          <p:cNvPr id="60" name="正方形/長方形 5">
            <a:extLst>
              <a:ext uri="{FF2B5EF4-FFF2-40B4-BE49-F238E27FC236}">
                <a16:creationId xmlns:a16="http://schemas.microsoft.com/office/drawing/2014/main" id="{2F008C2D-5C20-4F92-BE04-03589AE5948A}"/>
              </a:ext>
            </a:extLst>
          </p:cNvPr>
          <p:cNvSpPr/>
          <p:nvPr/>
        </p:nvSpPr>
        <p:spPr>
          <a:xfrm>
            <a:off x="26893" y="625651"/>
            <a:ext cx="1116107"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1</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25" name="Down Arrow 24"/>
          <p:cNvSpPr/>
          <p:nvPr/>
        </p:nvSpPr>
        <p:spPr>
          <a:xfrm>
            <a:off x="6225521" y="5405105"/>
            <a:ext cx="807757" cy="14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3196687502"/>
              </p:ext>
            </p:extLst>
          </p:nvPr>
        </p:nvGraphicFramePr>
        <p:xfrm>
          <a:off x="5451565" y="4422432"/>
          <a:ext cx="2066449" cy="905256"/>
        </p:xfrm>
        <a:graphic>
          <a:graphicData uri="http://schemas.openxmlformats.org/drawingml/2006/table">
            <a:tbl>
              <a:tblPr firstRow="1" bandRow="1">
                <a:tableStyleId>{5C22544A-7EE6-4342-B048-85BDC9FD1C3A}</a:tableStyleId>
              </a:tblPr>
              <a:tblGrid>
                <a:gridCol w="708181">
                  <a:extLst>
                    <a:ext uri="{9D8B030D-6E8A-4147-A177-3AD203B41FA5}">
                      <a16:colId xmlns:a16="http://schemas.microsoft.com/office/drawing/2014/main" val="2055323963"/>
                    </a:ext>
                  </a:extLst>
                </a:gridCol>
                <a:gridCol w="681054">
                  <a:extLst>
                    <a:ext uri="{9D8B030D-6E8A-4147-A177-3AD203B41FA5}">
                      <a16:colId xmlns:a16="http://schemas.microsoft.com/office/drawing/2014/main" val="3403889745"/>
                    </a:ext>
                  </a:extLst>
                </a:gridCol>
                <a:gridCol w="677214">
                  <a:extLst>
                    <a:ext uri="{9D8B030D-6E8A-4147-A177-3AD203B41FA5}">
                      <a16:colId xmlns:a16="http://schemas.microsoft.com/office/drawing/2014/main" val="3935318028"/>
                    </a:ext>
                  </a:extLst>
                </a:gridCol>
              </a:tblGrid>
              <a:tr h="0">
                <a:tc>
                  <a:txBody>
                    <a:bodyPr/>
                    <a:lstStyle/>
                    <a:p>
                      <a:endParaRPr lang="en-US" sz="1200" dirty="0"/>
                    </a:p>
                  </a:txBody>
                  <a:tcPr marL="45720" marR="0" marT="82296"/>
                </a:tc>
                <a:tc>
                  <a:txBody>
                    <a:bodyPr/>
                    <a:lstStyle/>
                    <a:p>
                      <a:r>
                        <a:rPr lang="en-US" sz="1400" dirty="0" smtClean="0">
                          <a:latin typeface="Arial" panose="020B0604020202020204" pitchFamily="34" charset="0"/>
                          <a:cs typeface="Arial" panose="020B0604020202020204" pitchFamily="34" charset="0"/>
                        </a:rPr>
                        <a:t>Old</a:t>
                      </a:r>
                      <a:endParaRPr lang="en-US" sz="1400" dirty="0">
                        <a:latin typeface="Arial" panose="020B0604020202020204" pitchFamily="34" charset="0"/>
                        <a:cs typeface="Arial" panose="020B0604020202020204" pitchFamily="34" charset="0"/>
                      </a:endParaRPr>
                    </a:p>
                  </a:txBody>
                  <a:tcPr marL="182880" marR="0" marT="91440"/>
                </a:tc>
                <a:tc>
                  <a:txBody>
                    <a:bodyPr/>
                    <a:lstStyle/>
                    <a:p>
                      <a:r>
                        <a:rPr lang="en-US" sz="1400" dirty="0" smtClean="0">
                          <a:latin typeface="Arial" panose="020B0604020202020204" pitchFamily="34" charset="0"/>
                          <a:cs typeface="Arial" panose="020B0604020202020204" pitchFamily="34" charset="0"/>
                        </a:rPr>
                        <a:t>New</a:t>
                      </a:r>
                      <a:endParaRPr lang="en-US" sz="1400" dirty="0">
                        <a:latin typeface="Arial" panose="020B0604020202020204" pitchFamily="34" charset="0"/>
                        <a:cs typeface="Arial" panose="020B0604020202020204" pitchFamily="34" charset="0"/>
                      </a:endParaRPr>
                    </a:p>
                  </a:txBody>
                  <a:tcPr marL="182880" marR="0" marT="91440"/>
                </a:tc>
                <a:extLst>
                  <a:ext uri="{0D108BD9-81ED-4DB2-BD59-A6C34878D82A}">
                    <a16:rowId xmlns:a16="http://schemas.microsoft.com/office/drawing/2014/main" val="1555752942"/>
                  </a:ext>
                </a:extLst>
              </a:tr>
              <a:tr h="0">
                <a:tc>
                  <a:txBody>
                    <a:bodyPr/>
                    <a:lstStyle/>
                    <a:p>
                      <a:pPr algn="ctr"/>
                      <a:r>
                        <a:rPr lang="en-US" sz="1400" dirty="0" smtClean="0">
                          <a:solidFill>
                            <a:srgbClr val="0000FF"/>
                          </a:solidFill>
                          <a:latin typeface="Arial" panose="020B0604020202020204" pitchFamily="34" charset="0"/>
                          <a:cs typeface="Arial" panose="020B0604020202020204" pitchFamily="34" charset="0"/>
                        </a:rPr>
                        <a:t>Total</a:t>
                      </a:r>
                      <a:r>
                        <a:rPr lang="en-US" sz="1400" baseline="0" dirty="0" smtClean="0">
                          <a:solidFill>
                            <a:srgbClr val="0000FF"/>
                          </a:solidFill>
                          <a:latin typeface="Arial" panose="020B0604020202020204" pitchFamily="34" charset="0"/>
                          <a:cs typeface="Arial" panose="020B0604020202020204" pitchFamily="34" charset="0"/>
                        </a:rPr>
                        <a:t> </a:t>
                      </a:r>
                    </a:p>
                    <a:p>
                      <a:pPr algn="ctr"/>
                      <a:r>
                        <a:rPr lang="en-US" sz="1400" baseline="0" dirty="0" smtClean="0">
                          <a:solidFill>
                            <a:srgbClr val="0000FF"/>
                          </a:solidFill>
                          <a:latin typeface="Arial" panose="020B0604020202020204" pitchFamily="34" charset="0"/>
                          <a:cs typeface="Arial" panose="020B0604020202020204" pitchFamily="34" charset="0"/>
                        </a:rPr>
                        <a:t>screen</a:t>
                      </a:r>
                      <a:endParaRPr lang="en-US" sz="1400" dirty="0">
                        <a:solidFill>
                          <a:srgbClr val="0000FF"/>
                        </a:solidFill>
                        <a:latin typeface="Arial" panose="020B0604020202020204" pitchFamily="34" charset="0"/>
                        <a:cs typeface="Arial" panose="020B0604020202020204" pitchFamily="34" charset="0"/>
                      </a:endParaRPr>
                    </a:p>
                  </a:txBody>
                  <a:tcPr marL="0" marR="0" marT="82296"/>
                </a:tc>
                <a:tc>
                  <a:txBody>
                    <a:bodyPr/>
                    <a:lstStyle/>
                    <a:p>
                      <a:r>
                        <a:rPr lang="en-US" sz="1400" b="1" dirty="0" smtClean="0">
                          <a:latin typeface="Arial" panose="020B0604020202020204" pitchFamily="34" charset="0"/>
                          <a:cs typeface="Arial" panose="020B0604020202020204" pitchFamily="34" charset="0"/>
                        </a:rPr>
                        <a:t>65</a:t>
                      </a:r>
                      <a:endParaRPr lang="en-US" sz="1400" b="1" dirty="0">
                        <a:latin typeface="Arial" panose="020B0604020202020204" pitchFamily="34" charset="0"/>
                        <a:cs typeface="Arial" panose="020B0604020202020204" pitchFamily="34" charset="0"/>
                      </a:endParaRPr>
                    </a:p>
                  </a:txBody>
                  <a:tcPr marL="182880" marR="0" marT="155448"/>
                </a:tc>
                <a:tc>
                  <a:txBody>
                    <a:bodyPr/>
                    <a:lstStyle/>
                    <a:p>
                      <a:r>
                        <a:rPr lang="en-US" sz="1400" b="1" dirty="0" smtClean="0">
                          <a:latin typeface="Arial" panose="020B0604020202020204" pitchFamily="34" charset="0"/>
                          <a:cs typeface="Arial" panose="020B0604020202020204" pitchFamily="34" charset="0"/>
                        </a:rPr>
                        <a:t>35</a:t>
                      </a:r>
                      <a:endParaRPr lang="en-US" sz="1400" b="1" dirty="0">
                        <a:latin typeface="Arial" panose="020B0604020202020204" pitchFamily="34" charset="0"/>
                        <a:cs typeface="Arial" panose="020B0604020202020204" pitchFamily="34" charset="0"/>
                      </a:endParaRPr>
                    </a:p>
                  </a:txBody>
                  <a:tcPr marL="182880" marR="0" marT="155448"/>
                </a:tc>
                <a:extLst>
                  <a:ext uri="{0D108BD9-81ED-4DB2-BD59-A6C34878D82A}">
                    <a16:rowId xmlns:a16="http://schemas.microsoft.com/office/drawing/2014/main" val="896818524"/>
                  </a:ext>
                </a:extLst>
              </a:tr>
            </a:tbl>
          </a:graphicData>
        </a:graphic>
      </p:graphicFrame>
      <p:sp>
        <p:nvSpPr>
          <p:cNvPr id="20" name="Rounded Rectangle 19"/>
          <p:cNvSpPr/>
          <p:nvPr/>
        </p:nvSpPr>
        <p:spPr>
          <a:xfrm>
            <a:off x="5791200" y="4145222"/>
            <a:ext cx="1524000" cy="26169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 upgrade</a:t>
            </a:r>
            <a:endParaRPr lang="en-US" sz="1400" dirty="0"/>
          </a:p>
        </p:txBody>
      </p:sp>
    </p:spTree>
    <p:extLst>
      <p:ext uri="{BB962C8B-B14F-4D97-AF65-F5344CB8AC3E}">
        <p14:creationId xmlns:p14="http://schemas.microsoft.com/office/powerpoint/2010/main" val="854922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7</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6" name="Rectangle 5"/>
          <p:cNvSpPr/>
          <p:nvPr/>
        </p:nvSpPr>
        <p:spPr>
          <a:xfrm>
            <a:off x="1030632" y="607575"/>
            <a:ext cx="8080663" cy="763373"/>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Study about the department's asset management system of IT. </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Provide a standard process to optimize the management system.</a:t>
            </a: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5"/>
          <p:cNvSpPr>
            <a:spLocks noChangeArrowheads="1"/>
          </p:cNvSpPr>
          <p:nvPr/>
        </p:nvSpPr>
        <p:spPr bwMode="auto">
          <a:xfrm>
            <a:off x="2514601" y="1418990"/>
            <a:ext cx="4953000"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2" name="Rectangle 9"/>
          <p:cNvSpPr>
            <a:spLocks noChangeArrowheads="1"/>
          </p:cNvSpPr>
          <p:nvPr/>
        </p:nvSpPr>
        <p:spPr bwMode="auto">
          <a:xfrm>
            <a:off x="7507780" y="1417388"/>
            <a:ext cx="1588961"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3" name="Rectangle 8"/>
          <p:cNvSpPr>
            <a:spLocks noChangeArrowheads="1"/>
          </p:cNvSpPr>
          <p:nvPr/>
        </p:nvSpPr>
        <p:spPr bwMode="auto">
          <a:xfrm>
            <a:off x="47260" y="1832318"/>
            <a:ext cx="2425538"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8"/>
          <p:cNvSpPr>
            <a:spLocks noChangeArrowheads="1"/>
          </p:cNvSpPr>
          <p:nvPr/>
        </p:nvSpPr>
        <p:spPr bwMode="auto">
          <a:xfrm>
            <a:off x="2514600" y="1832318"/>
            <a:ext cx="4965914"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5" name="Rectangle 10"/>
          <p:cNvSpPr>
            <a:spLocks noChangeArrowheads="1"/>
          </p:cNvSpPr>
          <p:nvPr/>
        </p:nvSpPr>
        <p:spPr bwMode="auto">
          <a:xfrm>
            <a:off x="7507780" y="1832318"/>
            <a:ext cx="158896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16" name="Rectangle 15"/>
          <p:cNvSpPr/>
          <p:nvPr/>
        </p:nvSpPr>
        <p:spPr>
          <a:xfrm>
            <a:off x="158677" y="1880876"/>
            <a:ext cx="2264742" cy="1243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rPr>
              <a:t>[1</a:t>
            </a:r>
            <a:r>
              <a:rPr lang="en-US" sz="2000" dirty="0">
                <a:solidFill>
                  <a:srgbClr val="1508B8"/>
                </a:solidFill>
                <a:latin typeface="Arial" panose="020B0604020202020204" pitchFamily="34" charset="0"/>
                <a:cs typeface="Arial" panose="020B0604020202020204" pitchFamily="34" charset="0"/>
              </a:rPr>
              <a:t>] Survey all process and build standard management</a:t>
            </a:r>
          </a:p>
        </p:txBody>
      </p:sp>
      <p:sp>
        <p:nvSpPr>
          <p:cNvPr id="17" name="Rectangle 16"/>
          <p:cNvSpPr/>
          <p:nvPr/>
        </p:nvSpPr>
        <p:spPr>
          <a:xfrm>
            <a:off x="102968" y="4835289"/>
            <a:ext cx="2264742" cy="604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[2] Analysis system, design database</a:t>
            </a:r>
          </a:p>
        </p:txBody>
      </p:sp>
      <p:sp>
        <p:nvSpPr>
          <p:cNvPr id="18" name="Text Box 80"/>
          <p:cNvSpPr txBox="1">
            <a:spLocks noChangeArrowheads="1"/>
          </p:cNvSpPr>
          <p:nvPr/>
        </p:nvSpPr>
        <p:spPr bwMode="auto">
          <a:xfrm>
            <a:off x="2465411" y="1824892"/>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Discuss, Q&amp;A, find solution</a:t>
            </a:r>
          </a:p>
        </p:txBody>
      </p:sp>
      <p:sp>
        <p:nvSpPr>
          <p:cNvPr id="20" name="Google Shape;403;p23">
            <a:extLst>
              <a:ext uri="{FF2B5EF4-FFF2-40B4-BE49-F238E27FC236}">
                <a16:creationId xmlns:a16="http://schemas.microsoft.com/office/drawing/2014/main" id="{5B8F4818-F0E7-B544-1B33-0EC21ED9C035}"/>
              </a:ext>
            </a:extLst>
          </p:cNvPr>
          <p:cNvSpPr txBox="1">
            <a:spLocks/>
          </p:cNvSpPr>
          <p:nvPr/>
        </p:nvSpPr>
        <p:spPr>
          <a:xfrm>
            <a:off x="47260" y="3131205"/>
            <a:ext cx="2376159" cy="1680861"/>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Too much </a:t>
            </a:r>
            <a:r>
              <a:rPr lang="en-US" sz="1800" dirty="0">
                <a:solidFill>
                  <a:srgbClr val="FF0000"/>
                </a:solidFill>
                <a:latin typeface="Arial" panose="020B0604020202020204" pitchFamily="34" charset="0"/>
                <a:cs typeface="Arial" panose="020B0604020202020204" pitchFamily="34" charset="0"/>
              </a:rPr>
              <a:t>manual job</a:t>
            </a:r>
            <a:r>
              <a:rPr lang="en-US" sz="1800" dirty="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,use </a:t>
            </a:r>
            <a:r>
              <a:rPr lang="en-US" sz="1800" dirty="0">
                <a:solidFill>
                  <a:schemeClr val="tx1"/>
                </a:solidFill>
                <a:latin typeface="Arial" panose="020B0604020202020204" pitchFamily="34" charset="0"/>
                <a:cs typeface="Arial" panose="020B0604020202020204" pitchFamily="34" charset="0"/>
              </a:rPr>
              <a:t>excel file, papers, check sheet to management.</a:t>
            </a:r>
          </a:p>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Take a long time to  make report</a:t>
            </a:r>
            <a:r>
              <a:rPr lang="en-US" sz="1800" dirty="0">
                <a:solidFill>
                  <a:schemeClr val="tx1"/>
                </a:solidFill>
                <a:latin typeface="Arial" panose="020B0604020202020204" pitchFamily="34" charset="0"/>
                <a:cs typeface="Arial" panose="020B0604020202020204" pitchFamily="34" charset="0"/>
              </a:rPr>
              <a:t>.</a:t>
            </a:r>
          </a:p>
        </p:txBody>
      </p:sp>
      <p:sp>
        <p:nvSpPr>
          <p:cNvPr id="21" name="Google Shape;403;p23">
            <a:extLst>
              <a:ext uri="{FF2B5EF4-FFF2-40B4-BE49-F238E27FC236}">
                <a16:creationId xmlns:a16="http://schemas.microsoft.com/office/drawing/2014/main" id="{5B8F4818-F0E7-B544-1B33-0EC21ED9C035}"/>
              </a:ext>
            </a:extLst>
          </p:cNvPr>
          <p:cNvSpPr txBox="1">
            <a:spLocks/>
          </p:cNvSpPr>
          <p:nvPr/>
        </p:nvSpPr>
        <p:spPr>
          <a:xfrm>
            <a:off x="87682" y="5474918"/>
            <a:ext cx="2376159" cy="1216894"/>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No barcode tool create &amp; no scan device to manage</a:t>
            </a:r>
            <a:r>
              <a:rPr lang="en-US" sz="1800" dirty="0">
                <a:solidFill>
                  <a:schemeClr val="tx1"/>
                </a:solidFill>
                <a:latin typeface="Arial" panose="020B0604020202020204" pitchFamily="34" charset="0"/>
                <a:cs typeface="Arial" panose="020B0604020202020204" pitchFamily="34" charset="0"/>
              </a:rPr>
              <a:t>.</a:t>
            </a:r>
          </a:p>
          <a:p>
            <a:pPr algn="l"/>
            <a:r>
              <a:rPr lang="en-US" sz="1800" dirty="0">
                <a:solidFill>
                  <a:schemeClr val="tx1"/>
                </a:solidFill>
                <a:latin typeface="Arial" panose="020B0604020202020204" pitchFamily="34" charset="0"/>
                <a:cs typeface="Arial" panose="020B0604020202020204" pitchFamily="34" charset="0"/>
              </a:rPr>
              <a:t>- Not clear process.</a:t>
            </a:r>
          </a:p>
        </p:txBody>
      </p:sp>
      <p:grpSp>
        <p:nvGrpSpPr>
          <p:cNvPr id="41" name="Group 40">
            <a:extLst>
              <a:ext uri="{FF2B5EF4-FFF2-40B4-BE49-F238E27FC236}">
                <a16:creationId xmlns:a16="http://schemas.microsoft.com/office/drawing/2014/main" id="{F9CDFBAC-2A29-E681-518C-447CD2E21D6D}"/>
              </a:ext>
            </a:extLst>
          </p:cNvPr>
          <p:cNvGrpSpPr/>
          <p:nvPr/>
        </p:nvGrpSpPr>
        <p:grpSpPr>
          <a:xfrm>
            <a:off x="5268460" y="2699225"/>
            <a:ext cx="821682" cy="881824"/>
            <a:chOff x="878683" y="2721692"/>
            <a:chExt cx="793236" cy="372779"/>
          </a:xfrm>
        </p:grpSpPr>
        <p:sp>
          <p:nvSpPr>
            <p:cNvPr id="45" name="TextBox 44">
              <a:extLst>
                <a:ext uri="{FF2B5EF4-FFF2-40B4-BE49-F238E27FC236}">
                  <a16:creationId xmlns:a16="http://schemas.microsoft.com/office/drawing/2014/main" id="{414FBDC5-34C4-4A27-F4E8-8409D79710EB}"/>
                </a:ext>
              </a:extLst>
            </p:cNvPr>
            <p:cNvSpPr txBox="1"/>
            <p:nvPr/>
          </p:nvSpPr>
          <p:spPr>
            <a:xfrm>
              <a:off x="878683" y="2930122"/>
              <a:ext cx="793236" cy="164349"/>
            </a:xfrm>
            <a:prstGeom prst="rect">
              <a:avLst/>
            </a:prstGeom>
            <a:noFill/>
          </p:spPr>
          <p:txBody>
            <a:bodyPr wrap="square" lIns="0" rIns="0" rtlCol="0">
              <a:noAutofit/>
            </a:bodyPr>
            <a:lstStyle/>
            <a:p>
              <a:r>
                <a:rPr lang="en-US" sz="1400" dirty="0"/>
                <a:t>PIC, Leader</a:t>
              </a:r>
            </a:p>
          </p:txBody>
        </p:sp>
        <p:graphicFrame>
          <p:nvGraphicFramePr>
            <p:cNvPr id="46" name="Diagram 45">
              <a:extLst>
                <a:ext uri="{FF2B5EF4-FFF2-40B4-BE49-F238E27FC236}">
                  <a16:creationId xmlns:a16="http://schemas.microsoft.com/office/drawing/2014/main" id="{464C8BD0-F85D-D733-D886-9BEAC1C15DF7}"/>
                </a:ext>
              </a:extLst>
            </p:cNvPr>
            <p:cNvGraphicFramePr/>
            <p:nvPr>
              <p:extLst/>
            </p:nvPr>
          </p:nvGraphicFramePr>
          <p:xfrm>
            <a:off x="897021" y="2721692"/>
            <a:ext cx="263999" cy="2323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pic>
        <p:nvPicPr>
          <p:cNvPr id="60" name="Picture 59" descr="Icon&#10;&#10;Description automatically generated">
            <a:extLst>
              <a:ext uri="{FF2B5EF4-FFF2-40B4-BE49-F238E27FC236}">
                <a16:creationId xmlns:a16="http://schemas.microsoft.com/office/drawing/2014/main" id="{5A26B48B-004B-3C09-27A4-B76A0F9DE2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93774" y="2971800"/>
            <a:ext cx="458843" cy="194436"/>
          </a:xfrm>
          <a:prstGeom prst="rect">
            <a:avLst/>
          </a:prstGeom>
        </p:spPr>
      </p:pic>
      <p:sp>
        <p:nvSpPr>
          <p:cNvPr id="61" name="TextBox 60">
            <a:extLst>
              <a:ext uri="{FF2B5EF4-FFF2-40B4-BE49-F238E27FC236}">
                <a16:creationId xmlns:a16="http://schemas.microsoft.com/office/drawing/2014/main" id="{51F5F23A-A0CB-7018-2A50-D92ABC474BC9}"/>
              </a:ext>
            </a:extLst>
          </p:cNvPr>
          <p:cNvSpPr txBox="1"/>
          <p:nvPr/>
        </p:nvSpPr>
        <p:spPr>
          <a:xfrm>
            <a:off x="4493362" y="3310388"/>
            <a:ext cx="1027107" cy="273251"/>
          </a:xfrm>
          <a:prstGeom prst="rect">
            <a:avLst/>
          </a:prstGeom>
          <a:noFill/>
        </p:spPr>
        <p:txBody>
          <a:bodyPr wrap="none" lIns="0" tIns="0" rIns="0" bIns="0" rtlCol="0">
            <a:noAutofit/>
          </a:bodyPr>
          <a:lstStyle/>
          <a:p>
            <a:r>
              <a:rPr lang="en-US" sz="1400" b="1" dirty="0"/>
              <a:t>Discuss</a:t>
            </a:r>
          </a:p>
          <a:p>
            <a:endParaRPr lang="en-US" sz="1400" b="1" dirty="0"/>
          </a:p>
        </p:txBody>
      </p:sp>
      <p:sp>
        <p:nvSpPr>
          <p:cNvPr id="73" name="TextBox 72">
            <a:extLst>
              <a:ext uri="{FF2B5EF4-FFF2-40B4-BE49-F238E27FC236}">
                <a16:creationId xmlns:a16="http://schemas.microsoft.com/office/drawing/2014/main" id="{52EC2972-BFFB-5608-45D8-09BE825414FD}"/>
              </a:ext>
            </a:extLst>
          </p:cNvPr>
          <p:cNvSpPr txBox="1"/>
          <p:nvPr/>
        </p:nvSpPr>
        <p:spPr>
          <a:xfrm>
            <a:off x="2469854" y="2867142"/>
            <a:ext cx="1649195" cy="664542"/>
          </a:xfrm>
          <a:prstGeom prst="rect">
            <a:avLst/>
          </a:prstGeom>
          <a:noFill/>
          <a:ln>
            <a:noFill/>
          </a:ln>
        </p:spPr>
        <p:txBody>
          <a:bodyPr wrap="none" rtlCol="0">
            <a:noAutofit/>
          </a:bodyPr>
          <a:lstStyle/>
          <a:p>
            <a:r>
              <a:rPr lang="en-US" b="1" dirty="0"/>
              <a:t>    </a:t>
            </a:r>
            <a:r>
              <a:rPr lang="en-US" b="1" dirty="0">
                <a:solidFill>
                  <a:srgbClr val="1508B8"/>
                </a:solidFill>
              </a:rPr>
              <a:t>Study</a:t>
            </a:r>
            <a:r>
              <a:rPr lang="en-US" sz="1200" dirty="0"/>
              <a:t> </a:t>
            </a:r>
          </a:p>
          <a:p>
            <a:r>
              <a:rPr lang="en-US" sz="1400" dirty="0"/>
              <a:t>Operating </a:t>
            </a:r>
          </a:p>
          <a:p>
            <a:r>
              <a:rPr lang="en-US" sz="1400" dirty="0"/>
              <a:t>system ?</a:t>
            </a:r>
          </a:p>
        </p:txBody>
      </p:sp>
      <p:sp>
        <p:nvSpPr>
          <p:cNvPr id="75" name="TextBox 74">
            <a:extLst>
              <a:ext uri="{FF2B5EF4-FFF2-40B4-BE49-F238E27FC236}">
                <a16:creationId xmlns:a16="http://schemas.microsoft.com/office/drawing/2014/main" id="{97D11EE5-ED58-6343-D0DE-4384B064382C}"/>
              </a:ext>
            </a:extLst>
          </p:cNvPr>
          <p:cNvSpPr txBox="1"/>
          <p:nvPr/>
        </p:nvSpPr>
        <p:spPr>
          <a:xfrm>
            <a:off x="3186207" y="3433102"/>
            <a:ext cx="1227063" cy="658876"/>
          </a:xfrm>
          <a:prstGeom prst="rect">
            <a:avLst/>
          </a:prstGeom>
          <a:noFill/>
          <a:ln>
            <a:noFill/>
          </a:ln>
        </p:spPr>
        <p:txBody>
          <a:bodyPr wrap="none" rtlCol="0">
            <a:noAutofit/>
          </a:bodyPr>
          <a:lstStyle/>
          <a:p>
            <a:r>
              <a:rPr lang="en-US" b="1" dirty="0">
                <a:solidFill>
                  <a:srgbClr val="1508B8"/>
                </a:solidFill>
              </a:rPr>
              <a:t>Explain</a:t>
            </a:r>
          </a:p>
          <a:p>
            <a:r>
              <a:rPr lang="en-US" sz="1400" dirty="0"/>
              <a:t>new operations </a:t>
            </a:r>
          </a:p>
        </p:txBody>
      </p:sp>
      <p:sp>
        <p:nvSpPr>
          <p:cNvPr id="77" name="TextBox 76">
            <a:extLst>
              <a:ext uri="{FF2B5EF4-FFF2-40B4-BE49-F238E27FC236}">
                <a16:creationId xmlns:a16="http://schemas.microsoft.com/office/drawing/2014/main" id="{3B1163B5-5A47-5A2C-9E77-498DA10E77F7}"/>
              </a:ext>
            </a:extLst>
          </p:cNvPr>
          <p:cNvSpPr txBox="1"/>
          <p:nvPr/>
        </p:nvSpPr>
        <p:spPr>
          <a:xfrm>
            <a:off x="2656124" y="2160577"/>
            <a:ext cx="1665795" cy="541793"/>
          </a:xfrm>
          <a:prstGeom prst="rect">
            <a:avLst/>
          </a:prstGeom>
          <a:noFill/>
          <a:ln>
            <a:noFill/>
          </a:ln>
        </p:spPr>
        <p:txBody>
          <a:bodyPr wrap="none" rtlCol="0">
            <a:noAutofit/>
          </a:bodyPr>
          <a:lstStyle/>
          <a:p>
            <a:r>
              <a:rPr lang="en-US" b="1" dirty="0">
                <a:solidFill>
                  <a:srgbClr val="1508B8"/>
                </a:solidFill>
              </a:rPr>
              <a:t>   List Job</a:t>
            </a:r>
            <a:r>
              <a:rPr lang="en-US" b="1" dirty="0"/>
              <a:t> </a:t>
            </a:r>
          </a:p>
          <a:p>
            <a:r>
              <a:rPr lang="en-US" sz="1400" dirty="0"/>
              <a:t>Document, operators,</a:t>
            </a:r>
          </a:p>
          <a:p>
            <a:r>
              <a:rPr lang="en-US" sz="1400" dirty="0"/>
              <a:t> reports</a:t>
            </a:r>
          </a:p>
        </p:txBody>
      </p:sp>
      <p:grpSp>
        <p:nvGrpSpPr>
          <p:cNvPr id="89" name="Group 88">
            <a:extLst>
              <a:ext uri="{FF2B5EF4-FFF2-40B4-BE49-F238E27FC236}">
                <a16:creationId xmlns:a16="http://schemas.microsoft.com/office/drawing/2014/main" id="{4157F9F9-7F72-57E0-15E3-7E5541927503}"/>
              </a:ext>
            </a:extLst>
          </p:cNvPr>
          <p:cNvGrpSpPr/>
          <p:nvPr/>
        </p:nvGrpSpPr>
        <p:grpSpPr>
          <a:xfrm>
            <a:off x="3988673" y="2642250"/>
            <a:ext cx="666492" cy="744412"/>
            <a:chOff x="7529327" y="1895268"/>
            <a:chExt cx="723844" cy="760089"/>
          </a:xfrm>
        </p:grpSpPr>
        <p:pic>
          <p:nvPicPr>
            <p:cNvPr id="90" name="Picture 89" descr="Icon&#10;&#10;Description automatically generated">
              <a:extLst>
                <a:ext uri="{FF2B5EF4-FFF2-40B4-BE49-F238E27FC236}">
                  <a16:creationId xmlns:a16="http://schemas.microsoft.com/office/drawing/2014/main" id="{ED89A75C-77A8-B1D4-FEF6-66E41AFCC0B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29327" y="1895268"/>
              <a:ext cx="723844" cy="760089"/>
            </a:xfrm>
            <a:prstGeom prst="rect">
              <a:avLst/>
            </a:prstGeom>
          </p:spPr>
        </p:pic>
        <p:sp>
          <p:nvSpPr>
            <p:cNvPr id="91" name="TextBox 90">
              <a:extLst>
                <a:ext uri="{FF2B5EF4-FFF2-40B4-BE49-F238E27FC236}">
                  <a16:creationId xmlns:a16="http://schemas.microsoft.com/office/drawing/2014/main" id="{6D89C655-7BD4-D5E9-1119-F1BA242D67E5}"/>
                </a:ext>
              </a:extLst>
            </p:cNvPr>
            <p:cNvSpPr txBox="1"/>
            <p:nvPr/>
          </p:nvSpPr>
          <p:spPr>
            <a:xfrm>
              <a:off x="7797651" y="2226234"/>
              <a:ext cx="357047" cy="292132"/>
            </a:xfrm>
            <a:prstGeom prst="rect">
              <a:avLst/>
            </a:prstGeom>
            <a:noFill/>
          </p:spPr>
          <p:txBody>
            <a:bodyPr wrap="none" rtlCol="0">
              <a:spAutoFit/>
            </a:bodyPr>
            <a:lstStyle/>
            <a:p>
              <a:r>
                <a:rPr lang="en-US" sz="1400" b="1" dirty="0"/>
                <a:t>IT</a:t>
              </a:r>
            </a:p>
          </p:txBody>
        </p:sp>
      </p:grpSp>
      <p:sp>
        <p:nvSpPr>
          <p:cNvPr id="93" name="Callout: Bent Line 4278">
            <a:extLst>
              <a:ext uri="{FF2B5EF4-FFF2-40B4-BE49-F238E27FC236}">
                <a16:creationId xmlns:a16="http://schemas.microsoft.com/office/drawing/2014/main" id="{4259CEBB-7591-0B78-C9E5-C78C069081E4}"/>
              </a:ext>
            </a:extLst>
          </p:cNvPr>
          <p:cNvSpPr/>
          <p:nvPr/>
        </p:nvSpPr>
        <p:spPr>
          <a:xfrm>
            <a:off x="4906034" y="2234609"/>
            <a:ext cx="1223205" cy="515731"/>
          </a:xfrm>
          <a:prstGeom prst="borderCallout2">
            <a:avLst>
              <a:gd name="adj1" fmla="val 37838"/>
              <a:gd name="adj2" fmla="val -3573"/>
              <a:gd name="adj3" fmla="val 39741"/>
              <a:gd name="adj4" fmla="val -9369"/>
              <a:gd name="adj5" fmla="val 129395"/>
              <a:gd name="adj6" fmla="val -9191"/>
            </a:avLst>
          </a:prstGeom>
          <a:noFill/>
          <a:ln>
            <a:solidFill>
              <a:srgbClr val="51637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400" dirty="0">
                <a:solidFill>
                  <a:schemeClr val="tx1"/>
                </a:solidFill>
                <a:latin typeface="Arial "/>
              </a:rPr>
              <a:t>System Solutions</a:t>
            </a:r>
          </a:p>
        </p:txBody>
      </p:sp>
      <p:cxnSp>
        <p:nvCxnSpPr>
          <p:cNvPr id="96" name="Straight Arrow Connector 95">
            <a:extLst>
              <a:ext uri="{FF2B5EF4-FFF2-40B4-BE49-F238E27FC236}">
                <a16:creationId xmlns:a16="http://schemas.microsoft.com/office/drawing/2014/main" id="{A720B565-3D51-AB02-3B36-6DBB9B14EE6C}"/>
              </a:ext>
            </a:extLst>
          </p:cNvPr>
          <p:cNvCxnSpPr>
            <a:cxnSpLocks/>
            <a:endCxn id="77" idx="2"/>
          </p:cNvCxnSpPr>
          <p:nvPr/>
        </p:nvCxnSpPr>
        <p:spPr>
          <a:xfrm flipH="1" flipV="1">
            <a:off x="3489022" y="2702370"/>
            <a:ext cx="531079" cy="228312"/>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720B565-3D51-AB02-3B36-6DBB9B14EE6C}"/>
              </a:ext>
            </a:extLst>
          </p:cNvPr>
          <p:cNvCxnSpPr>
            <a:cxnSpLocks/>
          </p:cNvCxnSpPr>
          <p:nvPr/>
        </p:nvCxnSpPr>
        <p:spPr>
          <a:xfrm flipH="1">
            <a:off x="3532423" y="3039872"/>
            <a:ext cx="502319" cy="4644"/>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720B565-3D51-AB02-3B36-6DBB9B14EE6C}"/>
              </a:ext>
            </a:extLst>
          </p:cNvPr>
          <p:cNvCxnSpPr>
            <a:cxnSpLocks/>
            <a:endCxn id="75" idx="0"/>
          </p:cNvCxnSpPr>
          <p:nvPr/>
        </p:nvCxnSpPr>
        <p:spPr>
          <a:xfrm flipH="1">
            <a:off x="3799739" y="3110984"/>
            <a:ext cx="258231" cy="322118"/>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8B68EE91-0199-4C89-A661-EFA5E0F916E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29427" y="2573905"/>
            <a:ext cx="677088" cy="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102">
            <a:extLst>
              <a:ext uri="{FF2B5EF4-FFF2-40B4-BE49-F238E27FC236}">
                <a16:creationId xmlns:a16="http://schemas.microsoft.com/office/drawing/2014/main" id="{92421ECF-6541-4F15-9DB6-9190BE74F138}"/>
              </a:ext>
            </a:extLst>
          </p:cNvPr>
          <p:cNvPicPr>
            <a:picLocks noChangeAspect="1"/>
          </p:cNvPicPr>
          <p:nvPr/>
        </p:nvPicPr>
        <p:blipFill>
          <a:blip r:embed="rId12"/>
          <a:stretch>
            <a:fillRect/>
          </a:stretch>
        </p:blipFill>
        <p:spPr>
          <a:xfrm>
            <a:off x="6053472" y="2844201"/>
            <a:ext cx="229402" cy="542462"/>
          </a:xfrm>
          <a:prstGeom prst="rect">
            <a:avLst/>
          </a:prstGeom>
        </p:spPr>
      </p:pic>
      <p:grpSp>
        <p:nvGrpSpPr>
          <p:cNvPr id="104" name="Group 103">
            <a:extLst>
              <a:ext uri="{FF2B5EF4-FFF2-40B4-BE49-F238E27FC236}">
                <a16:creationId xmlns:a16="http://schemas.microsoft.com/office/drawing/2014/main" id="{8995E611-FFBD-4243-B649-520DAADF5436}"/>
              </a:ext>
            </a:extLst>
          </p:cNvPr>
          <p:cNvGrpSpPr/>
          <p:nvPr/>
        </p:nvGrpSpPr>
        <p:grpSpPr>
          <a:xfrm>
            <a:off x="6345934" y="2818161"/>
            <a:ext cx="264371" cy="612078"/>
            <a:chOff x="4752026" y="2337907"/>
            <a:chExt cx="423620" cy="747587"/>
          </a:xfrm>
        </p:grpSpPr>
        <p:pic>
          <p:nvPicPr>
            <p:cNvPr id="105" name="Picture 104">
              <a:extLst>
                <a:ext uri="{FF2B5EF4-FFF2-40B4-BE49-F238E27FC236}">
                  <a16:creationId xmlns:a16="http://schemas.microsoft.com/office/drawing/2014/main" id="{164C5789-A360-4093-9415-405C11D7414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3000" t="2000" r="20000"/>
            <a:stretch/>
          </p:blipFill>
          <p:spPr>
            <a:xfrm>
              <a:off x="4752026" y="2337907"/>
              <a:ext cx="423620" cy="747587"/>
            </a:xfrm>
            <a:prstGeom prst="rect">
              <a:avLst/>
            </a:prstGeom>
          </p:spPr>
        </p:pic>
        <p:grpSp>
          <p:nvGrpSpPr>
            <p:cNvPr id="106" name="Group 105">
              <a:extLst>
                <a:ext uri="{FF2B5EF4-FFF2-40B4-BE49-F238E27FC236}">
                  <a16:creationId xmlns:a16="http://schemas.microsoft.com/office/drawing/2014/main" id="{4E2A7FB9-6DE2-4572-8F41-2D7017336523}"/>
                </a:ext>
              </a:extLst>
            </p:cNvPr>
            <p:cNvGrpSpPr/>
            <p:nvPr/>
          </p:nvGrpSpPr>
          <p:grpSpPr>
            <a:xfrm>
              <a:off x="4830322" y="2399191"/>
              <a:ext cx="229602" cy="328194"/>
              <a:chOff x="6526292" y="3223089"/>
              <a:chExt cx="2749644" cy="2779604"/>
            </a:xfrm>
          </p:grpSpPr>
          <p:sp>
            <p:nvSpPr>
              <p:cNvPr id="107" name="角丸四角形 3">
                <a:extLst>
                  <a:ext uri="{FF2B5EF4-FFF2-40B4-BE49-F238E27FC236}">
                    <a16:creationId xmlns:a16="http://schemas.microsoft.com/office/drawing/2014/main" id="{ED63C750-64CE-4AA5-A192-7EB62A9D0E7B}"/>
                  </a:ext>
                </a:extLst>
              </p:cNvPr>
              <p:cNvSpPr/>
              <p:nvPr/>
            </p:nvSpPr>
            <p:spPr bwMode="auto">
              <a:xfrm>
                <a:off x="6526292" y="3223089"/>
                <a:ext cx="2749644" cy="2779604"/>
              </a:xfrm>
              <a:prstGeom prst="roundRect">
                <a:avLst>
                  <a:gd name="adj" fmla="val 6880"/>
                </a:avLst>
              </a:prstGeom>
              <a:solidFill>
                <a:schemeClr val="bg1"/>
              </a:solidFill>
              <a:ln w="9525" cap="flat" cmpd="sng" algn="ctr">
                <a:solidFill>
                  <a:srgbClr val="000000"/>
                </a:solidFill>
                <a:prstDash val="solid"/>
                <a:round/>
                <a:headEnd type="none" w="med" len="med"/>
                <a:tailEnd type="none" w="med" len="med"/>
              </a:ln>
              <a:effectLst/>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200" b="0" i="0" u="none" strike="noStrike" kern="1200" cap="none" spc="0" normalizeH="0" baseline="0" noProof="0" dirty="0">
                  <a:ln>
                    <a:noFill/>
                  </a:ln>
                  <a:solidFill>
                    <a:srgbClr val="0000FF"/>
                  </a:solidFill>
                  <a:effectLst/>
                  <a:uLnTx/>
                  <a:uFillTx/>
                  <a:latin typeface="Arial" pitchFamily="34" charset="0"/>
                  <a:ea typeface="ＭＳ Ｐゴシック" pitchFamily="50" charset="-128"/>
                  <a:cs typeface="Arial" pitchFamily="34" charset="0"/>
                </a:endParaRPr>
              </a:p>
            </p:txBody>
          </p:sp>
          <p:sp>
            <p:nvSpPr>
              <p:cNvPr id="108" name="正方形/長方形 1">
                <a:extLst>
                  <a:ext uri="{FF2B5EF4-FFF2-40B4-BE49-F238E27FC236}">
                    <a16:creationId xmlns:a16="http://schemas.microsoft.com/office/drawing/2014/main" id="{0BD05415-D063-4030-A2D2-91CF0729A7A2}"/>
                  </a:ext>
                </a:extLst>
              </p:cNvPr>
              <p:cNvSpPr/>
              <p:nvPr/>
            </p:nvSpPr>
            <p:spPr>
              <a:xfrm>
                <a:off x="6857999" y="3793755"/>
                <a:ext cx="2178109" cy="5769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200" b="0" i="0" u="none" strike="noStrike" kern="1200" cap="none" spc="0" normalizeH="0" baseline="0" noProof="0" dirty="0">
                  <a:ln>
                    <a:noFill/>
                  </a:ln>
                  <a:solidFill>
                    <a:srgbClr val="FFFF00"/>
                  </a:solidFill>
                  <a:effectLst/>
                  <a:uLnTx/>
                  <a:uFillTx/>
                  <a:latin typeface="Arial" pitchFamily="34" charset="0"/>
                  <a:ea typeface="ＭＳ Ｐゴシック"/>
                  <a:cs typeface="Arial" pitchFamily="34" charset="0"/>
                </a:endParaRPr>
              </a:p>
            </p:txBody>
          </p:sp>
          <p:sp>
            <p:nvSpPr>
              <p:cNvPr id="109" name="テキスト ボックス 4">
                <a:extLst>
                  <a:ext uri="{FF2B5EF4-FFF2-40B4-BE49-F238E27FC236}">
                    <a16:creationId xmlns:a16="http://schemas.microsoft.com/office/drawing/2014/main" id="{9D9F4512-233A-457A-A129-A4B428545E91}"/>
                  </a:ext>
                </a:extLst>
              </p:cNvPr>
              <p:cNvSpPr txBox="1"/>
              <p:nvPr/>
            </p:nvSpPr>
            <p:spPr>
              <a:xfrm>
                <a:off x="6819061" y="4426348"/>
                <a:ext cx="1053494"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Part No  :</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0" name="テキスト ボックス 17">
                <a:extLst>
                  <a:ext uri="{FF2B5EF4-FFF2-40B4-BE49-F238E27FC236}">
                    <a16:creationId xmlns:a16="http://schemas.microsoft.com/office/drawing/2014/main" id="{CFD09F78-E83F-4E3E-8C0B-E7D1D8AFB44D}"/>
                  </a:ext>
                </a:extLst>
              </p:cNvPr>
              <p:cNvSpPr txBox="1"/>
              <p:nvPr/>
            </p:nvSpPr>
            <p:spPr>
              <a:xfrm>
                <a:off x="7905833" y="4405989"/>
                <a:ext cx="367280"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a:t>
                </a:r>
                <a:endParaRPr kumimoji="1" lang="ja-JP" altLang="en-US"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endParaRPr>
              </a:p>
            </p:txBody>
          </p:sp>
          <p:sp>
            <p:nvSpPr>
              <p:cNvPr id="111" name="テキスト ボックス 4">
                <a:extLst>
                  <a:ext uri="{FF2B5EF4-FFF2-40B4-BE49-F238E27FC236}">
                    <a16:creationId xmlns:a16="http://schemas.microsoft.com/office/drawing/2014/main" id="{1FAF6F2F-8474-4B3C-BB85-50E9FB2CBCBD}"/>
                  </a:ext>
                </a:extLst>
              </p:cNvPr>
              <p:cNvSpPr txBox="1"/>
              <p:nvPr/>
            </p:nvSpPr>
            <p:spPr>
              <a:xfrm>
                <a:off x="6819061" y="4816519"/>
                <a:ext cx="1075936"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Part card:</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2" name="テキスト ボックス 4">
                <a:extLst>
                  <a:ext uri="{FF2B5EF4-FFF2-40B4-BE49-F238E27FC236}">
                    <a16:creationId xmlns:a16="http://schemas.microsoft.com/office/drawing/2014/main" id="{6215F53E-5CA9-4E21-A579-BD446FF6021D}"/>
                  </a:ext>
                </a:extLst>
              </p:cNvPr>
              <p:cNvSpPr txBox="1"/>
              <p:nvPr/>
            </p:nvSpPr>
            <p:spPr>
              <a:xfrm>
                <a:off x="6852731" y="5202057"/>
                <a:ext cx="652615"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QTY:</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3" name="テキスト ボックス 17">
                <a:extLst>
                  <a:ext uri="{FF2B5EF4-FFF2-40B4-BE49-F238E27FC236}">
                    <a16:creationId xmlns:a16="http://schemas.microsoft.com/office/drawing/2014/main" id="{572BD954-BD40-4747-BE7D-67D24AC592B5}"/>
                  </a:ext>
                </a:extLst>
              </p:cNvPr>
              <p:cNvSpPr txBox="1"/>
              <p:nvPr/>
            </p:nvSpPr>
            <p:spPr>
              <a:xfrm>
                <a:off x="7905833" y="4776139"/>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r>
                  <a:rPr kumimoji="1" lang="en-US" altLang="ja-JP"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rPr>
                  <a:t>A</a:t>
                </a:r>
                <a:endParaRPr kumimoji="1" lang="ja-JP" altLang="en-US"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endParaRPr>
              </a:p>
            </p:txBody>
          </p:sp>
          <p:sp>
            <p:nvSpPr>
              <p:cNvPr id="114" name="テキスト ボックス 17">
                <a:extLst>
                  <a:ext uri="{FF2B5EF4-FFF2-40B4-BE49-F238E27FC236}">
                    <a16:creationId xmlns:a16="http://schemas.microsoft.com/office/drawing/2014/main" id="{65F6B9E4-5F2C-4DB5-BDF5-0349515A53DB}"/>
                  </a:ext>
                </a:extLst>
              </p:cNvPr>
              <p:cNvSpPr txBox="1"/>
              <p:nvPr/>
            </p:nvSpPr>
            <p:spPr>
              <a:xfrm>
                <a:off x="7764928" y="5451805"/>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endParaRPr kumimoji="1" lang="ja-JP" altLang="en-US"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endParaRPr>
              </a:p>
            </p:txBody>
          </p:sp>
          <p:sp>
            <p:nvSpPr>
              <p:cNvPr id="115" name="テキスト ボックス 17">
                <a:extLst>
                  <a:ext uri="{FF2B5EF4-FFF2-40B4-BE49-F238E27FC236}">
                    <a16:creationId xmlns:a16="http://schemas.microsoft.com/office/drawing/2014/main" id="{9CCA033E-70C7-4AD8-97B6-39C29D9B890E}"/>
                  </a:ext>
                </a:extLst>
              </p:cNvPr>
              <p:cNvSpPr txBox="1"/>
              <p:nvPr/>
            </p:nvSpPr>
            <p:spPr>
              <a:xfrm>
                <a:off x="7905833" y="5186668"/>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r>
                  <a:rPr kumimoji="1" lang="en-US" altLang="ja-JP"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rPr>
                  <a:t>30</a:t>
                </a:r>
                <a:endParaRPr kumimoji="1" lang="ja-JP" altLang="en-US"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endParaRPr>
              </a:p>
            </p:txBody>
          </p:sp>
          <p:sp>
            <p:nvSpPr>
              <p:cNvPr id="116" name="正方形/長方形 1">
                <a:extLst>
                  <a:ext uri="{FF2B5EF4-FFF2-40B4-BE49-F238E27FC236}">
                    <a16:creationId xmlns:a16="http://schemas.microsoft.com/office/drawing/2014/main" id="{AFBB7449-2979-4CFA-81E8-3DAC04086FD3}"/>
                  </a:ext>
                </a:extLst>
              </p:cNvPr>
              <p:cNvSpPr/>
              <p:nvPr/>
            </p:nvSpPr>
            <p:spPr>
              <a:xfrm>
                <a:off x="6808654" y="5607877"/>
                <a:ext cx="2227455" cy="3490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200" b="0" i="0" u="none" strike="noStrike" kern="1200" cap="none" spc="0" normalizeH="0" baseline="0" noProof="0" dirty="0">
                  <a:ln>
                    <a:noFill/>
                  </a:ln>
                  <a:solidFill>
                    <a:srgbClr val="FFFF00"/>
                  </a:solidFill>
                  <a:effectLst/>
                  <a:uLnTx/>
                  <a:uFillTx/>
                  <a:latin typeface="Arial" pitchFamily="34" charset="0"/>
                  <a:ea typeface="ＭＳ Ｐゴシック"/>
                  <a:cs typeface="Arial" pitchFamily="34" charset="0"/>
                </a:endParaRPr>
              </a:p>
            </p:txBody>
          </p:sp>
        </p:grpSp>
      </p:grpSp>
      <p:sp>
        <p:nvSpPr>
          <p:cNvPr id="117"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flipV="1">
            <a:off x="6398173" y="2712920"/>
            <a:ext cx="383777" cy="166609"/>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srgbClr val="000000"/>
              </a:solidFill>
              <a:effectLst/>
              <a:uLnTx/>
              <a:uFillTx/>
              <a:latin typeface="Arial" pitchFamily="34" charset="0"/>
              <a:ea typeface="ＭＳ Ｐゴシック"/>
              <a:cs typeface="Arial" pitchFamily="34" charset="0"/>
            </a:endParaRPr>
          </a:p>
        </p:txBody>
      </p:sp>
      <p:graphicFrame>
        <p:nvGraphicFramePr>
          <p:cNvPr id="118" name="Object 117"/>
          <p:cNvGraphicFramePr>
            <a:graphicFrameLocks noChangeAspect="1"/>
          </p:cNvGraphicFramePr>
          <p:nvPr>
            <p:extLst/>
          </p:nvPr>
        </p:nvGraphicFramePr>
        <p:xfrm>
          <a:off x="6875561" y="2857666"/>
          <a:ext cx="384649" cy="373700"/>
        </p:xfrm>
        <a:graphic>
          <a:graphicData uri="http://schemas.openxmlformats.org/presentationml/2006/ole">
            <mc:AlternateContent xmlns:mc="http://schemas.openxmlformats.org/markup-compatibility/2006">
              <mc:Choice xmlns:v="urn:schemas-microsoft-com:vml" Requires="v">
                <p:oleObj spid="_x0000_s4360" name="ｸﾘｯﾌﾟ" r:id="rId14" imgW="1666667" imgH="1695238" progId="">
                  <p:embed/>
                </p:oleObj>
              </mc:Choice>
              <mc:Fallback>
                <p:oleObj name="ｸﾘｯﾌﾟ" r:id="rId14" imgW="1666667" imgH="1695238" progId="">
                  <p:embed/>
                  <p:pic>
                    <p:nvPicPr>
                      <p:cNvPr id="118" name="Object 1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5561" y="2857666"/>
                        <a:ext cx="384649" cy="373700"/>
                      </a:xfrm>
                      <a:prstGeom prst="rect">
                        <a:avLst/>
                      </a:prstGeom>
                      <a:solidFill>
                        <a:srgbClr val="FFFFFF"/>
                      </a:solidFill>
                      <a:ln w="28575">
                        <a:solidFill>
                          <a:srgbClr val="00B0F0"/>
                        </a:solidFill>
                        <a:miter lim="800000"/>
                        <a:headEnd/>
                        <a:tailEnd/>
                      </a:ln>
                    </p:spPr>
                  </p:pic>
                </p:oleObj>
              </mc:Fallback>
            </mc:AlternateContent>
          </a:graphicData>
        </a:graphic>
      </p:graphicFrame>
      <p:sp>
        <p:nvSpPr>
          <p:cNvPr id="119" name="Can 936">
            <a:extLst>
              <a:ext uri="{FF2B5EF4-FFF2-40B4-BE49-F238E27FC236}">
                <a16:creationId xmlns:a16="http://schemas.microsoft.com/office/drawing/2014/main" id="{20E37E8C-1460-47CE-9066-03D6A1E6A168}"/>
              </a:ext>
            </a:extLst>
          </p:cNvPr>
          <p:cNvSpPr/>
          <p:nvPr/>
        </p:nvSpPr>
        <p:spPr>
          <a:xfrm>
            <a:off x="6446837" y="3657600"/>
            <a:ext cx="992197" cy="414642"/>
          </a:xfrm>
          <a:prstGeom prst="can">
            <a:avLst/>
          </a:prstGeom>
          <a:solidFill>
            <a:srgbClr val="2D2D8A"/>
          </a:solidFill>
          <a:ln w="25400" cap="flat" cmpd="sng" algn="ctr">
            <a:solidFill>
              <a:srgbClr val="333399">
                <a:shade val="50000"/>
              </a:srgbClr>
            </a:solidFill>
            <a:prstDash val="solid"/>
          </a:ln>
          <a:effectLst/>
        </p:spPr>
        <p:txBody>
          <a:bodyPr vert="horz"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FFFFFF"/>
                </a:solidFill>
                <a:latin typeface="Arial"/>
                <a:cs typeface="Arial"/>
              </a:rPr>
              <a:t>Database</a:t>
            </a:r>
            <a:endParaRPr kumimoji="0" lang="vi-VN" sz="1400" b="1" i="0" u="none" strike="noStrike" kern="0" cap="none" spc="0" normalizeH="0" baseline="0" noProof="0" dirty="0">
              <a:ln>
                <a:noFill/>
              </a:ln>
              <a:solidFill>
                <a:srgbClr val="FFFFFF"/>
              </a:solidFill>
              <a:effectLst/>
              <a:uLnTx/>
              <a:uFillTx/>
              <a:latin typeface="Arial"/>
              <a:cs typeface="Arial"/>
            </a:endParaRPr>
          </a:p>
        </p:txBody>
      </p:sp>
      <p:sp>
        <p:nvSpPr>
          <p:cNvPr id="101" name="Right Arrow 100"/>
          <p:cNvSpPr/>
          <p:nvPr/>
        </p:nvSpPr>
        <p:spPr>
          <a:xfrm>
            <a:off x="5679301" y="3000167"/>
            <a:ext cx="264299" cy="199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Down Arrow 119"/>
          <p:cNvSpPr/>
          <p:nvPr/>
        </p:nvSpPr>
        <p:spPr>
          <a:xfrm>
            <a:off x="6875561" y="3297631"/>
            <a:ext cx="192325" cy="2879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 Box 80"/>
          <p:cNvSpPr txBox="1">
            <a:spLocks noChangeArrowheads="1"/>
          </p:cNvSpPr>
          <p:nvPr/>
        </p:nvSpPr>
        <p:spPr bwMode="auto">
          <a:xfrm>
            <a:off x="7585280" y="3427470"/>
            <a:ext cx="16185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Create tool barcode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Nov.23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189" name="Text Box 80"/>
          <p:cNvSpPr txBox="1">
            <a:spLocks noChangeArrowheads="1"/>
          </p:cNvSpPr>
          <p:nvPr/>
        </p:nvSpPr>
        <p:spPr bwMode="auto">
          <a:xfrm>
            <a:off x="7600065" y="4557144"/>
            <a:ext cx="143018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Create tool Borrow &amp; Return Equipment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Dec.23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190" name="Text Box 80"/>
          <p:cNvSpPr txBox="1">
            <a:spLocks noChangeArrowheads="1"/>
          </p:cNvSpPr>
          <p:nvPr/>
        </p:nvSpPr>
        <p:spPr bwMode="auto">
          <a:xfrm>
            <a:off x="7554634" y="2117527"/>
            <a:ext cx="1618534"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Make documents &amp; Design system</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Oct.23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76" name="正方形/長方形 5">
            <a:extLst>
              <a:ext uri="{FF2B5EF4-FFF2-40B4-BE49-F238E27FC236}">
                <a16:creationId xmlns:a16="http://schemas.microsoft.com/office/drawing/2014/main" id="{A0F6063C-0AD1-4C96-882A-C072B5877908}"/>
              </a:ext>
            </a:extLst>
          </p:cNvPr>
          <p:cNvSpPr/>
          <p:nvPr/>
        </p:nvSpPr>
        <p:spPr>
          <a:xfrm>
            <a:off x="26893" y="625651"/>
            <a:ext cx="1003739"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2</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78" name="Text Box 80">
            <a:extLst>
              <a:ext uri="{FF2B5EF4-FFF2-40B4-BE49-F238E27FC236}">
                <a16:creationId xmlns:a16="http://schemas.microsoft.com/office/drawing/2014/main" id="{7AEDCBEB-7346-461B-9B55-989AC70CE53D}"/>
              </a:ext>
            </a:extLst>
          </p:cNvPr>
          <p:cNvSpPr txBox="1">
            <a:spLocks noChangeArrowheads="1"/>
          </p:cNvSpPr>
          <p:nvPr/>
        </p:nvSpPr>
        <p:spPr bwMode="auto">
          <a:xfrm>
            <a:off x="2550298" y="3917872"/>
            <a:ext cx="47541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Process of ALCMS</a:t>
            </a:r>
          </a:p>
        </p:txBody>
      </p:sp>
      <p:grpSp>
        <p:nvGrpSpPr>
          <p:cNvPr id="79" name="Group 78">
            <a:extLst>
              <a:ext uri="{FF2B5EF4-FFF2-40B4-BE49-F238E27FC236}">
                <a16:creationId xmlns:a16="http://schemas.microsoft.com/office/drawing/2014/main" id="{C62B80A1-857A-41EE-B132-BE84F97A49D5}"/>
              </a:ext>
            </a:extLst>
          </p:cNvPr>
          <p:cNvGrpSpPr/>
          <p:nvPr/>
        </p:nvGrpSpPr>
        <p:grpSpPr>
          <a:xfrm>
            <a:off x="2768841" y="5191657"/>
            <a:ext cx="699866" cy="386995"/>
            <a:chOff x="3068447" y="2395054"/>
            <a:chExt cx="699866" cy="435479"/>
          </a:xfrm>
        </p:grpSpPr>
        <p:pic>
          <p:nvPicPr>
            <p:cNvPr id="80" name="Picture 2">
              <a:extLst>
                <a:ext uri="{FF2B5EF4-FFF2-40B4-BE49-F238E27FC236}">
                  <a16:creationId xmlns:a16="http://schemas.microsoft.com/office/drawing/2014/main" id="{2A65418E-33B0-420A-8334-160238D38DCF}"/>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0322" b="10990"/>
            <a:stretch/>
          </p:blipFill>
          <p:spPr bwMode="auto">
            <a:xfrm>
              <a:off x="3120241" y="2395054"/>
              <a:ext cx="648072" cy="43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Oval 80">
              <a:extLst>
                <a:ext uri="{FF2B5EF4-FFF2-40B4-BE49-F238E27FC236}">
                  <a16:creationId xmlns:a16="http://schemas.microsoft.com/office/drawing/2014/main" id="{C7C2148F-58C9-4CD6-BDE5-59F02806205D}"/>
                </a:ext>
              </a:extLst>
            </p:cNvPr>
            <p:cNvSpPr/>
            <p:nvPr/>
          </p:nvSpPr>
          <p:spPr>
            <a:xfrm>
              <a:off x="3068447" y="2544974"/>
              <a:ext cx="304665" cy="176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2" name="Picture 81">
            <a:extLst>
              <a:ext uri="{FF2B5EF4-FFF2-40B4-BE49-F238E27FC236}">
                <a16:creationId xmlns:a16="http://schemas.microsoft.com/office/drawing/2014/main" id="{AA98F1EA-EEFB-4C8E-829B-5756E84E67A0}"/>
              </a:ext>
            </a:extLst>
          </p:cNvPr>
          <p:cNvPicPr>
            <a:picLocks noChangeAspect="1"/>
          </p:cNvPicPr>
          <p:nvPr/>
        </p:nvPicPr>
        <p:blipFill>
          <a:blip r:embed="rId17"/>
          <a:stretch>
            <a:fillRect/>
          </a:stretch>
        </p:blipFill>
        <p:spPr>
          <a:xfrm>
            <a:off x="4753177" y="4436097"/>
            <a:ext cx="589474" cy="314442"/>
          </a:xfrm>
          <a:prstGeom prst="rect">
            <a:avLst/>
          </a:prstGeom>
        </p:spPr>
      </p:pic>
      <p:grpSp>
        <p:nvGrpSpPr>
          <p:cNvPr id="83" name="Group 82">
            <a:extLst>
              <a:ext uri="{FF2B5EF4-FFF2-40B4-BE49-F238E27FC236}">
                <a16:creationId xmlns:a16="http://schemas.microsoft.com/office/drawing/2014/main" id="{7C6D2506-1C19-4842-A567-EF5B8F581EFB}"/>
              </a:ext>
            </a:extLst>
          </p:cNvPr>
          <p:cNvGrpSpPr/>
          <p:nvPr/>
        </p:nvGrpSpPr>
        <p:grpSpPr>
          <a:xfrm>
            <a:off x="4213222" y="5825651"/>
            <a:ext cx="447407" cy="383264"/>
            <a:chOff x="5992068" y="2471902"/>
            <a:chExt cx="479945" cy="402704"/>
          </a:xfrm>
        </p:grpSpPr>
        <p:pic>
          <p:nvPicPr>
            <p:cNvPr id="84" name="図 48">
              <a:extLst>
                <a:ext uri="{FF2B5EF4-FFF2-40B4-BE49-F238E27FC236}">
                  <a16:creationId xmlns:a16="http://schemas.microsoft.com/office/drawing/2014/main" id="{F9254756-DDA9-4042-ABEB-874A8718F6E3}"/>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992068" y="2484980"/>
              <a:ext cx="479945" cy="38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図 49">
              <a:extLst>
                <a:ext uri="{FF2B5EF4-FFF2-40B4-BE49-F238E27FC236}">
                  <a16:creationId xmlns:a16="http://schemas.microsoft.com/office/drawing/2014/main" id="{ACBF05A9-5C97-487B-9473-E41292E73E77}"/>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97240" y="2471902"/>
              <a:ext cx="249957" cy="2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6" name="Picture 17" descr="C:\Program Files\Microsoft Office\MEDIA\CAGCAT10\j0195384.wmf">
            <a:extLst>
              <a:ext uri="{FF2B5EF4-FFF2-40B4-BE49-F238E27FC236}">
                <a16:creationId xmlns:a16="http://schemas.microsoft.com/office/drawing/2014/main" id="{7452FE8A-0C09-4EA0-9536-B23D0F5A35D5}"/>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a:xfrm>
            <a:off x="2743200" y="4365121"/>
            <a:ext cx="548517" cy="43547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Arrow Connector 86">
            <a:extLst>
              <a:ext uri="{FF2B5EF4-FFF2-40B4-BE49-F238E27FC236}">
                <a16:creationId xmlns:a16="http://schemas.microsoft.com/office/drawing/2014/main" id="{630BE254-D15B-4449-9A6F-A00944BB5522}"/>
              </a:ext>
            </a:extLst>
          </p:cNvPr>
          <p:cNvCxnSpPr>
            <a:cxnSpLocks/>
          </p:cNvCxnSpPr>
          <p:nvPr/>
        </p:nvCxnSpPr>
        <p:spPr>
          <a:xfrm>
            <a:off x="3296212" y="4890295"/>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AC5922B9-42B8-4DAD-8F3C-3E443068066C}"/>
              </a:ext>
            </a:extLst>
          </p:cNvPr>
          <p:cNvGrpSpPr/>
          <p:nvPr/>
        </p:nvGrpSpPr>
        <p:grpSpPr>
          <a:xfrm>
            <a:off x="3699633" y="4377738"/>
            <a:ext cx="408623" cy="364295"/>
            <a:chOff x="5513507" y="3308389"/>
            <a:chExt cx="408623" cy="364295"/>
          </a:xfrm>
        </p:grpSpPr>
        <p:pic>
          <p:nvPicPr>
            <p:cNvPr id="92" name="Picture 2" descr="C:\Users\ogami\AppData\Local\Microsoft\Windows\Temporary Internet Files\Content.IE5\CL7WH4UZ\MC900361732[1].wmf">
              <a:extLst>
                <a:ext uri="{FF2B5EF4-FFF2-40B4-BE49-F238E27FC236}">
                  <a16:creationId xmlns:a16="http://schemas.microsoft.com/office/drawing/2014/main" id="{B1C0AD86-177A-4C8F-ADAC-D604C249D2A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7187678">
              <a:off x="5535671" y="3286225"/>
              <a:ext cx="3642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図 49">
              <a:extLst>
                <a:ext uri="{FF2B5EF4-FFF2-40B4-BE49-F238E27FC236}">
                  <a16:creationId xmlns:a16="http://schemas.microsoft.com/office/drawing/2014/main" id="{69ADA2B2-C0E5-4CF1-AA56-9BF2DD8EA0D6}"/>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571825" y="3323139"/>
              <a:ext cx="180535" cy="19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 name="フローチャート : 磁気ディスク 12">
            <a:extLst>
              <a:ext uri="{FF2B5EF4-FFF2-40B4-BE49-F238E27FC236}">
                <a16:creationId xmlns:a16="http://schemas.microsoft.com/office/drawing/2014/main" id="{797589A5-145C-4419-9DAA-9F3DCAE9E891}"/>
              </a:ext>
            </a:extLst>
          </p:cNvPr>
          <p:cNvSpPr/>
          <p:nvPr/>
        </p:nvSpPr>
        <p:spPr>
          <a:xfrm>
            <a:off x="4333113" y="5037787"/>
            <a:ext cx="1161886" cy="627076"/>
          </a:xfrm>
          <a:prstGeom prst="flowChartMagneticDisk">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SQL Server</a:t>
            </a:r>
          </a:p>
          <a:p>
            <a:pPr algn="ctr"/>
            <a:r>
              <a:rPr lang="en-US" sz="1000" dirty="0">
                <a:solidFill>
                  <a:schemeClr val="bg1"/>
                </a:solidFill>
                <a:latin typeface="Arial" panose="020B0604020202020204" pitchFamily="34" charset="0"/>
                <a:cs typeface="Arial" panose="020B0604020202020204" pitchFamily="34" charset="0"/>
              </a:rPr>
              <a:t>(ALCMS)</a:t>
            </a:r>
            <a:endParaRPr lang="en-SG" sz="1000" dirty="0">
              <a:solidFill>
                <a:schemeClr val="bg1"/>
              </a:solidFill>
              <a:latin typeface="Arial" panose="020B0604020202020204" pitchFamily="34" charset="0"/>
              <a:cs typeface="Arial" panose="020B0604020202020204" pitchFamily="34" charset="0"/>
            </a:endParaRPr>
          </a:p>
        </p:txBody>
      </p:sp>
      <p:grpSp>
        <p:nvGrpSpPr>
          <p:cNvPr id="100" name="Group 99">
            <a:extLst>
              <a:ext uri="{FF2B5EF4-FFF2-40B4-BE49-F238E27FC236}">
                <a16:creationId xmlns:a16="http://schemas.microsoft.com/office/drawing/2014/main" id="{E3C91B7A-1EE8-4E13-B10E-0DBE3759D51C}"/>
              </a:ext>
            </a:extLst>
          </p:cNvPr>
          <p:cNvGrpSpPr/>
          <p:nvPr/>
        </p:nvGrpSpPr>
        <p:grpSpPr>
          <a:xfrm>
            <a:off x="5216087" y="4571279"/>
            <a:ext cx="487815" cy="419096"/>
            <a:chOff x="3833958" y="4191555"/>
            <a:chExt cx="487815" cy="419096"/>
          </a:xfrm>
        </p:grpSpPr>
        <p:sp>
          <p:nvSpPr>
            <p:cNvPr id="121" name="object 199">
              <a:extLst>
                <a:ext uri="{FF2B5EF4-FFF2-40B4-BE49-F238E27FC236}">
                  <a16:creationId xmlns:a16="http://schemas.microsoft.com/office/drawing/2014/main" id="{6185CA65-1732-4548-B5FF-5988506D849C}"/>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23" name="Picture 122">
              <a:extLst>
                <a:ext uri="{FF2B5EF4-FFF2-40B4-BE49-F238E27FC236}">
                  <a16:creationId xmlns:a16="http://schemas.microsoft.com/office/drawing/2014/main" id="{73AA81EB-333A-42FE-A55F-97923A7B94C7}"/>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sp>
        <p:nvSpPr>
          <p:cNvPr id="124" name="Rectangle 123">
            <a:extLst>
              <a:ext uri="{FF2B5EF4-FFF2-40B4-BE49-F238E27FC236}">
                <a16:creationId xmlns:a16="http://schemas.microsoft.com/office/drawing/2014/main" id="{783A6C4C-D0C3-43CD-846D-4523DA4EF81F}"/>
              </a:ext>
            </a:extLst>
          </p:cNvPr>
          <p:cNvSpPr/>
          <p:nvPr/>
        </p:nvSpPr>
        <p:spPr>
          <a:xfrm>
            <a:off x="4337842" y="4191000"/>
            <a:ext cx="1260802" cy="2317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Inventory</a:t>
            </a:r>
          </a:p>
        </p:txBody>
      </p:sp>
      <p:grpSp>
        <p:nvGrpSpPr>
          <p:cNvPr id="125" name="Group 124">
            <a:extLst>
              <a:ext uri="{FF2B5EF4-FFF2-40B4-BE49-F238E27FC236}">
                <a16:creationId xmlns:a16="http://schemas.microsoft.com/office/drawing/2014/main" id="{DD1F7F9A-0E8A-44CB-90FB-75D84D55A82C}"/>
              </a:ext>
            </a:extLst>
          </p:cNvPr>
          <p:cNvGrpSpPr/>
          <p:nvPr/>
        </p:nvGrpSpPr>
        <p:grpSpPr>
          <a:xfrm>
            <a:off x="3953905" y="4465865"/>
            <a:ext cx="487815" cy="419096"/>
            <a:chOff x="3833958" y="4191555"/>
            <a:chExt cx="487815" cy="419096"/>
          </a:xfrm>
        </p:grpSpPr>
        <p:sp>
          <p:nvSpPr>
            <p:cNvPr id="126" name="object 199">
              <a:extLst>
                <a:ext uri="{FF2B5EF4-FFF2-40B4-BE49-F238E27FC236}">
                  <a16:creationId xmlns:a16="http://schemas.microsoft.com/office/drawing/2014/main" id="{E486B52F-9415-423C-A4CF-92B52CBFF60F}"/>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27" name="Picture 126">
              <a:extLst>
                <a:ext uri="{FF2B5EF4-FFF2-40B4-BE49-F238E27FC236}">
                  <a16:creationId xmlns:a16="http://schemas.microsoft.com/office/drawing/2014/main" id="{2B53F58D-0843-4F09-BCAE-06637DFBC30E}"/>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pic>
        <p:nvPicPr>
          <p:cNvPr id="128" name="Picture 127">
            <a:extLst>
              <a:ext uri="{FF2B5EF4-FFF2-40B4-BE49-F238E27FC236}">
                <a16:creationId xmlns:a16="http://schemas.microsoft.com/office/drawing/2014/main" id="{C78CA589-53ED-427E-8F21-AD8E4736BC95}"/>
              </a:ext>
            </a:extLst>
          </p:cNvPr>
          <p:cNvPicPr>
            <a:picLocks noChangeAspect="1"/>
          </p:cNvPicPr>
          <p:nvPr/>
        </p:nvPicPr>
        <p:blipFill rotWithShape="1">
          <a:blip r:embed="rId27">
            <a:extLst>
              <a:ext uri="{28A0092B-C50C-407E-A947-70E740481C1C}">
                <a14:useLocalDpi xmlns:a14="http://schemas.microsoft.com/office/drawing/2010/main" val="0"/>
              </a:ext>
            </a:extLst>
          </a:blip>
          <a:srcRect l="30294" t="6939" r="58894" b="48249"/>
          <a:stretch/>
        </p:blipFill>
        <p:spPr bwMode="auto">
          <a:xfrm>
            <a:off x="2881290" y="5790769"/>
            <a:ext cx="584702" cy="4419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29" name="Object 128">
            <a:extLst>
              <a:ext uri="{FF2B5EF4-FFF2-40B4-BE49-F238E27FC236}">
                <a16:creationId xmlns:a16="http://schemas.microsoft.com/office/drawing/2014/main" id="{EFA7BBAD-98CD-446D-8A9B-DE2EDDA1260F}"/>
              </a:ext>
            </a:extLst>
          </p:cNvPr>
          <p:cNvGraphicFramePr>
            <a:graphicFrameLocks noChangeAspect="1"/>
          </p:cNvGraphicFramePr>
          <p:nvPr>
            <p:extLst>
              <p:ext uri="{D42A27DB-BD31-4B8C-83A1-F6EECF244321}">
                <p14:modId xmlns:p14="http://schemas.microsoft.com/office/powerpoint/2010/main" val="92916746"/>
              </p:ext>
            </p:extLst>
          </p:nvPr>
        </p:nvGraphicFramePr>
        <p:xfrm>
          <a:off x="2862121" y="5761025"/>
          <a:ext cx="231045" cy="176789"/>
        </p:xfrm>
        <a:graphic>
          <a:graphicData uri="http://schemas.openxmlformats.org/presentationml/2006/ole">
            <mc:AlternateContent xmlns:mc="http://schemas.openxmlformats.org/markup-compatibility/2006">
              <mc:Choice xmlns:v="urn:schemas-microsoft-com:vml" Requires="v">
                <p:oleObj spid="_x0000_s4361" name="ｸﾘｯﾌﾟ" r:id="rId28" imgW="1666667" imgH="1695238" progId="">
                  <p:embed/>
                </p:oleObj>
              </mc:Choice>
              <mc:Fallback>
                <p:oleObj name="ｸﾘｯﾌﾟ" r:id="rId28" imgW="1666667" imgH="1695238" progId="">
                  <p:embed/>
                  <p:pic>
                    <p:nvPicPr>
                      <p:cNvPr id="51" name="Object 50">
                        <a:extLst>
                          <a:ext uri="{FF2B5EF4-FFF2-40B4-BE49-F238E27FC236}">
                            <a16:creationId xmlns:a16="http://schemas.microsoft.com/office/drawing/2014/main" id="{994487BE-0085-4795-868B-2827DC02FB2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62121" y="5761025"/>
                        <a:ext cx="231045" cy="176789"/>
                      </a:xfrm>
                      <a:prstGeom prst="rect">
                        <a:avLst/>
                      </a:prstGeom>
                      <a:solidFill>
                        <a:srgbClr val="FFFFFF"/>
                      </a:solidFill>
                      <a:ln w="28575">
                        <a:solidFill>
                          <a:srgbClr val="00B0F0"/>
                        </a:solidFill>
                        <a:miter lim="800000"/>
                        <a:headEnd/>
                        <a:tailEnd/>
                      </a:ln>
                    </p:spPr>
                  </p:pic>
                </p:oleObj>
              </mc:Fallback>
            </mc:AlternateContent>
          </a:graphicData>
        </a:graphic>
      </p:graphicFrame>
      <p:cxnSp>
        <p:nvCxnSpPr>
          <p:cNvPr id="131" name="Straight Arrow Connector 130">
            <a:extLst>
              <a:ext uri="{FF2B5EF4-FFF2-40B4-BE49-F238E27FC236}">
                <a16:creationId xmlns:a16="http://schemas.microsoft.com/office/drawing/2014/main" id="{1D72BC80-4178-4D4D-ADB9-C0F31E8C2788}"/>
              </a:ext>
            </a:extLst>
          </p:cNvPr>
          <p:cNvCxnSpPr>
            <a:cxnSpLocks/>
          </p:cNvCxnSpPr>
          <p:nvPr/>
        </p:nvCxnSpPr>
        <p:spPr>
          <a:xfrm>
            <a:off x="3291993" y="5572865"/>
            <a:ext cx="0" cy="20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EE57110-EFB0-450B-9CD4-961BA719734E}"/>
              </a:ext>
            </a:extLst>
          </p:cNvPr>
          <p:cNvCxnSpPr>
            <a:cxnSpLocks/>
          </p:cNvCxnSpPr>
          <p:nvPr/>
        </p:nvCxnSpPr>
        <p:spPr>
          <a:xfrm>
            <a:off x="3385025" y="4534736"/>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ADA85E32-78F7-48B9-8642-43E047E0AF7B}"/>
              </a:ext>
            </a:extLst>
          </p:cNvPr>
          <p:cNvSpPr/>
          <p:nvPr/>
        </p:nvSpPr>
        <p:spPr>
          <a:xfrm>
            <a:off x="5764396" y="4195074"/>
            <a:ext cx="1260801" cy="23851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spcBef>
                <a:spcPct val="50000"/>
              </a:spcBef>
            </a:pPr>
            <a:r>
              <a:rPr lang="en-US" sz="1400" dirty="0">
                <a:solidFill>
                  <a:srgbClr val="0E067C"/>
                </a:solidFill>
                <a:latin typeface="Arial" panose="020B0604020202020204" pitchFamily="34" charset="0"/>
                <a:cs typeface="Arial" panose="020B0604020202020204" pitchFamily="34" charset="0"/>
              </a:rPr>
              <a:t>Maintenance</a:t>
            </a:r>
          </a:p>
        </p:txBody>
      </p:sp>
      <p:grpSp>
        <p:nvGrpSpPr>
          <p:cNvPr id="134" name="Group 133">
            <a:extLst>
              <a:ext uri="{FF2B5EF4-FFF2-40B4-BE49-F238E27FC236}">
                <a16:creationId xmlns:a16="http://schemas.microsoft.com/office/drawing/2014/main" id="{1A08563E-B23C-4546-B0A4-50C50DE6CD66}"/>
              </a:ext>
            </a:extLst>
          </p:cNvPr>
          <p:cNvGrpSpPr/>
          <p:nvPr/>
        </p:nvGrpSpPr>
        <p:grpSpPr>
          <a:xfrm>
            <a:off x="4393992" y="5841088"/>
            <a:ext cx="494897" cy="400590"/>
            <a:chOff x="3833958" y="4191555"/>
            <a:chExt cx="487815" cy="419096"/>
          </a:xfrm>
        </p:grpSpPr>
        <p:sp>
          <p:nvSpPr>
            <p:cNvPr id="135" name="object 199">
              <a:extLst>
                <a:ext uri="{FF2B5EF4-FFF2-40B4-BE49-F238E27FC236}">
                  <a16:creationId xmlns:a16="http://schemas.microsoft.com/office/drawing/2014/main" id="{2741D67D-9BD1-4294-A5C0-B8D2E13B257F}"/>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36" name="Picture 135">
              <a:extLst>
                <a:ext uri="{FF2B5EF4-FFF2-40B4-BE49-F238E27FC236}">
                  <a16:creationId xmlns:a16="http://schemas.microsoft.com/office/drawing/2014/main" id="{F9E00545-1818-4C36-9C7D-E390F6156926}"/>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sp>
        <p:nvSpPr>
          <p:cNvPr id="137" name="二等辺三角形 7172">
            <a:extLst>
              <a:ext uri="{FF2B5EF4-FFF2-40B4-BE49-F238E27FC236}">
                <a16:creationId xmlns:a16="http://schemas.microsoft.com/office/drawing/2014/main" id="{5778C935-5FC4-4652-A197-5107CE4D703F}"/>
              </a:ext>
            </a:extLst>
          </p:cNvPr>
          <p:cNvSpPr>
            <a:spLocks noChangeArrowheads="1"/>
          </p:cNvSpPr>
          <p:nvPr/>
        </p:nvSpPr>
        <p:spPr bwMode="auto">
          <a:xfrm rot="16200000">
            <a:off x="2647623" y="5678421"/>
            <a:ext cx="183856" cy="285374"/>
          </a:xfrm>
          <a:prstGeom prst="triangle">
            <a:avLst>
              <a:gd name="adj" fmla="val 50000"/>
            </a:avLst>
          </a:prstGeom>
          <a:solidFill>
            <a:srgbClr val="FFFF00">
              <a:alpha val="50195"/>
            </a:srgbClr>
          </a:solidFill>
          <a:ln>
            <a:noFill/>
          </a:ln>
          <a:effectLst>
            <a:outerShdw dist="35921" dir="2700000" algn="ctr" rotWithShape="0">
              <a:srgbClr val="808080"/>
            </a:outerShdw>
          </a:effectLst>
          <a:extLst>
            <a:ext uri="{91240B29-F687-4F45-9708-019B960494DF}">
              <a14:hiddenLine xmlns:a14="http://schemas.microsoft.com/office/drawing/2010/main" w="9525" algn="ctr">
                <a:solidFill>
                  <a:srgbClr val="000000"/>
                </a:solidFill>
                <a:round/>
                <a:headEnd/>
                <a:tailEnd/>
              </a14:hiddenLine>
            </a:ext>
          </a:extLst>
        </p:spPr>
        <p:txBody>
          <a:bodyPr/>
          <a:lstStyle/>
          <a:p>
            <a:pPr algn="ctr"/>
            <a:endParaRPr lang="en-SG" b="0" dirty="0">
              <a:latin typeface="Arial" pitchFamily="34" charset="0"/>
              <a:cs typeface="Arial" pitchFamily="34" charset="0"/>
            </a:endParaRPr>
          </a:p>
        </p:txBody>
      </p:sp>
      <p:pic>
        <p:nvPicPr>
          <p:cNvPr id="138" name="Picture 137">
            <a:extLst>
              <a:ext uri="{FF2B5EF4-FFF2-40B4-BE49-F238E27FC236}">
                <a16:creationId xmlns:a16="http://schemas.microsoft.com/office/drawing/2014/main" id="{DD7B6730-3CD3-4DF7-B8A3-CAF8F69A633F}"/>
              </a:ext>
            </a:extLst>
          </p:cNvPr>
          <p:cNvPicPr>
            <a:picLocks noChangeAspect="1"/>
          </p:cNvPicPr>
          <p:nvPr/>
        </p:nvPicPr>
        <p:blipFill>
          <a:blip r:embed="rId29"/>
          <a:stretch>
            <a:fillRect/>
          </a:stretch>
        </p:blipFill>
        <p:spPr>
          <a:xfrm>
            <a:off x="6336766" y="5203105"/>
            <a:ext cx="541810" cy="321217"/>
          </a:xfrm>
          <a:prstGeom prst="rect">
            <a:avLst/>
          </a:prstGeom>
          <a:noFill/>
          <a:ln w="12700">
            <a:solidFill>
              <a:schemeClr val="tx1"/>
            </a:solidFill>
          </a:ln>
        </p:spPr>
      </p:pic>
      <p:sp>
        <p:nvSpPr>
          <p:cNvPr id="139" name="Rectangle 138">
            <a:extLst>
              <a:ext uri="{FF2B5EF4-FFF2-40B4-BE49-F238E27FC236}">
                <a16:creationId xmlns:a16="http://schemas.microsoft.com/office/drawing/2014/main" id="{A73EE7F4-4541-48BD-8C33-4D7D45B223C0}"/>
              </a:ext>
            </a:extLst>
          </p:cNvPr>
          <p:cNvSpPr/>
          <p:nvPr/>
        </p:nvSpPr>
        <p:spPr>
          <a:xfrm>
            <a:off x="6036046" y="4971514"/>
            <a:ext cx="1073962" cy="19813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Scrap</a:t>
            </a:r>
          </a:p>
        </p:txBody>
      </p:sp>
      <p:grpSp>
        <p:nvGrpSpPr>
          <p:cNvPr id="140" name="Group 139">
            <a:extLst>
              <a:ext uri="{FF2B5EF4-FFF2-40B4-BE49-F238E27FC236}">
                <a16:creationId xmlns:a16="http://schemas.microsoft.com/office/drawing/2014/main" id="{61DE4FD4-899C-4B96-AF82-20CCC3BB9B15}"/>
              </a:ext>
            </a:extLst>
          </p:cNvPr>
          <p:cNvGrpSpPr/>
          <p:nvPr/>
        </p:nvGrpSpPr>
        <p:grpSpPr>
          <a:xfrm>
            <a:off x="5987786" y="4443142"/>
            <a:ext cx="479945" cy="402704"/>
            <a:chOff x="5992068" y="2471902"/>
            <a:chExt cx="479945" cy="402704"/>
          </a:xfrm>
        </p:grpSpPr>
        <p:pic>
          <p:nvPicPr>
            <p:cNvPr id="141" name="図 48">
              <a:extLst>
                <a:ext uri="{FF2B5EF4-FFF2-40B4-BE49-F238E27FC236}">
                  <a16:creationId xmlns:a16="http://schemas.microsoft.com/office/drawing/2014/main" id="{4E9CBF8A-AB29-4420-9F85-47F1A4063FCE}"/>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992068" y="2484980"/>
              <a:ext cx="479945" cy="38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図 49">
              <a:extLst>
                <a:ext uri="{FF2B5EF4-FFF2-40B4-BE49-F238E27FC236}">
                  <a16:creationId xmlns:a16="http://schemas.microsoft.com/office/drawing/2014/main" id="{3BCA836D-937B-494D-8549-E517A216367C}"/>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97240" y="2471902"/>
              <a:ext cx="249957" cy="2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 name="Group 142">
            <a:extLst>
              <a:ext uri="{FF2B5EF4-FFF2-40B4-BE49-F238E27FC236}">
                <a16:creationId xmlns:a16="http://schemas.microsoft.com/office/drawing/2014/main" id="{897E0D3C-0798-4F4B-9D48-1D33600086A2}"/>
              </a:ext>
            </a:extLst>
          </p:cNvPr>
          <p:cNvGrpSpPr/>
          <p:nvPr/>
        </p:nvGrpSpPr>
        <p:grpSpPr>
          <a:xfrm>
            <a:off x="6311729" y="4487193"/>
            <a:ext cx="415919" cy="298098"/>
            <a:chOff x="3833958" y="4191555"/>
            <a:chExt cx="487815" cy="419096"/>
          </a:xfrm>
        </p:grpSpPr>
        <p:sp>
          <p:nvSpPr>
            <p:cNvPr id="144" name="object 199">
              <a:extLst>
                <a:ext uri="{FF2B5EF4-FFF2-40B4-BE49-F238E27FC236}">
                  <a16:creationId xmlns:a16="http://schemas.microsoft.com/office/drawing/2014/main" id="{947EDC8D-27D2-49EF-BAD5-558D8EA7E3ED}"/>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45" name="Picture 144">
              <a:extLst>
                <a:ext uri="{FF2B5EF4-FFF2-40B4-BE49-F238E27FC236}">
                  <a16:creationId xmlns:a16="http://schemas.microsoft.com/office/drawing/2014/main" id="{6B5A3546-4A52-4ABE-8328-045DDA3DC00B}"/>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grpSp>
        <p:nvGrpSpPr>
          <p:cNvPr id="146" name="Group 145">
            <a:extLst>
              <a:ext uri="{FF2B5EF4-FFF2-40B4-BE49-F238E27FC236}">
                <a16:creationId xmlns:a16="http://schemas.microsoft.com/office/drawing/2014/main" id="{2D28EE1A-ECB5-47A7-BCCE-D22D0B1F7E9D}"/>
              </a:ext>
            </a:extLst>
          </p:cNvPr>
          <p:cNvGrpSpPr/>
          <p:nvPr/>
        </p:nvGrpSpPr>
        <p:grpSpPr>
          <a:xfrm>
            <a:off x="6831063" y="5241335"/>
            <a:ext cx="487815" cy="419096"/>
            <a:chOff x="3833958" y="4191555"/>
            <a:chExt cx="487815" cy="419096"/>
          </a:xfrm>
        </p:grpSpPr>
        <p:sp>
          <p:nvSpPr>
            <p:cNvPr id="147" name="object 199">
              <a:extLst>
                <a:ext uri="{FF2B5EF4-FFF2-40B4-BE49-F238E27FC236}">
                  <a16:creationId xmlns:a16="http://schemas.microsoft.com/office/drawing/2014/main" id="{047A3801-D5FA-40B9-A124-C48DB69B4508}"/>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48" name="Picture 147">
              <a:extLst>
                <a:ext uri="{FF2B5EF4-FFF2-40B4-BE49-F238E27FC236}">
                  <a16:creationId xmlns:a16="http://schemas.microsoft.com/office/drawing/2014/main" id="{9CC473CB-5E7B-49EE-89A0-E6DB0DB5E2FA}"/>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pic>
        <p:nvPicPr>
          <p:cNvPr id="149" name="図 49">
            <a:extLst>
              <a:ext uri="{FF2B5EF4-FFF2-40B4-BE49-F238E27FC236}">
                <a16:creationId xmlns:a16="http://schemas.microsoft.com/office/drawing/2014/main" id="{C2B100F0-2D84-4CD5-ADC4-02612E9A509A}"/>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683064" y="5252146"/>
            <a:ext cx="147999" cy="16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0" name="Straight Arrow Connector 149">
            <a:extLst>
              <a:ext uri="{FF2B5EF4-FFF2-40B4-BE49-F238E27FC236}">
                <a16:creationId xmlns:a16="http://schemas.microsoft.com/office/drawing/2014/main" id="{CF90A8EE-2F2C-4F9C-ADDF-2F21CF6F7BBA}"/>
              </a:ext>
            </a:extLst>
          </p:cNvPr>
          <p:cNvCxnSpPr>
            <a:cxnSpLocks/>
          </p:cNvCxnSpPr>
          <p:nvPr/>
        </p:nvCxnSpPr>
        <p:spPr>
          <a:xfrm>
            <a:off x="6525588" y="4641866"/>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F325717-EC03-480E-8DA9-70C2FC761145}"/>
              </a:ext>
            </a:extLst>
          </p:cNvPr>
          <p:cNvCxnSpPr>
            <a:cxnSpLocks/>
          </p:cNvCxnSpPr>
          <p:nvPr/>
        </p:nvCxnSpPr>
        <p:spPr>
          <a:xfrm>
            <a:off x="3717994" y="6103881"/>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58F1F0B-62B1-4CB4-B0FC-A6154DF78292}"/>
              </a:ext>
            </a:extLst>
          </p:cNvPr>
          <p:cNvCxnSpPr>
            <a:cxnSpLocks/>
          </p:cNvCxnSpPr>
          <p:nvPr/>
        </p:nvCxnSpPr>
        <p:spPr>
          <a:xfrm>
            <a:off x="5122829" y="6115285"/>
            <a:ext cx="641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9" name="Picture 2" descr="C:\Users\pcv-2010835.VN\Desktop\6655320.jpg">
            <a:extLst>
              <a:ext uri="{FF2B5EF4-FFF2-40B4-BE49-F238E27FC236}">
                <a16:creationId xmlns:a16="http://schemas.microsoft.com/office/drawing/2014/main" id="{09DAB888-1922-4616-8483-10C5C1533EAF}"/>
              </a:ext>
            </a:extLst>
          </p:cNvPr>
          <p:cNvPicPr>
            <a:picLocks noChangeAspect="1" noChangeArrowheads="1"/>
          </p:cNvPicPr>
          <p:nvPr/>
        </p:nvPicPr>
        <p:blipFill rotWithShape="1">
          <a:blip r:embed="rId31" cstate="print">
            <a:extLst>
              <a:ext uri="{28A0092B-C50C-407E-A947-70E740481C1C}">
                <a14:useLocalDpi xmlns:a14="http://schemas.microsoft.com/office/drawing/2010/main" val="0"/>
              </a:ext>
            </a:extLst>
          </a:blip>
          <a:srcRect b="7025"/>
          <a:stretch/>
        </p:blipFill>
        <p:spPr bwMode="auto">
          <a:xfrm>
            <a:off x="6189431" y="5744917"/>
            <a:ext cx="651382" cy="4864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4" name="Straight Arrow Connector 163">
            <a:extLst>
              <a:ext uri="{FF2B5EF4-FFF2-40B4-BE49-F238E27FC236}">
                <a16:creationId xmlns:a16="http://schemas.microsoft.com/office/drawing/2014/main" id="{F9172009-3121-4E3B-B3A1-14460A9B90F2}"/>
              </a:ext>
            </a:extLst>
          </p:cNvPr>
          <p:cNvCxnSpPr>
            <a:cxnSpLocks/>
          </p:cNvCxnSpPr>
          <p:nvPr/>
        </p:nvCxnSpPr>
        <p:spPr>
          <a:xfrm>
            <a:off x="6547006" y="5507403"/>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70062F1-2FAF-412A-8FC8-F5FD2E10CDA8}"/>
              </a:ext>
            </a:extLst>
          </p:cNvPr>
          <p:cNvCxnSpPr>
            <a:cxnSpLocks/>
          </p:cNvCxnSpPr>
          <p:nvPr/>
        </p:nvCxnSpPr>
        <p:spPr>
          <a:xfrm>
            <a:off x="4413445" y="4547438"/>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B5CAC167-A083-4350-9096-37FF139AF78B}"/>
              </a:ext>
            </a:extLst>
          </p:cNvPr>
          <p:cNvCxnSpPr>
            <a:cxnSpLocks/>
          </p:cNvCxnSpPr>
          <p:nvPr/>
        </p:nvCxnSpPr>
        <p:spPr>
          <a:xfrm>
            <a:off x="5619183" y="4560020"/>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ストライプ矢印 113">
            <a:extLst>
              <a:ext uri="{FF2B5EF4-FFF2-40B4-BE49-F238E27FC236}">
                <a16:creationId xmlns:a16="http://schemas.microsoft.com/office/drawing/2014/main" id="{C3BC0A75-2164-462F-BCD1-ACA1FAD48788}"/>
              </a:ext>
            </a:extLst>
          </p:cNvPr>
          <p:cNvSpPr/>
          <p:nvPr/>
        </p:nvSpPr>
        <p:spPr bwMode="auto">
          <a:xfrm rot="1726571">
            <a:off x="3443956" y="4936978"/>
            <a:ext cx="572981" cy="141806"/>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68" name="ストライプ矢印 113">
            <a:extLst>
              <a:ext uri="{FF2B5EF4-FFF2-40B4-BE49-F238E27FC236}">
                <a16:creationId xmlns:a16="http://schemas.microsoft.com/office/drawing/2014/main" id="{227296A5-FD6F-4BAA-BD20-C6ABA722B980}"/>
              </a:ext>
            </a:extLst>
          </p:cNvPr>
          <p:cNvSpPr/>
          <p:nvPr/>
        </p:nvSpPr>
        <p:spPr bwMode="auto">
          <a:xfrm rot="3450795">
            <a:off x="3962089" y="4869532"/>
            <a:ext cx="404868" cy="146010"/>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69" name="ストライプ矢印 113">
            <a:extLst>
              <a:ext uri="{FF2B5EF4-FFF2-40B4-BE49-F238E27FC236}">
                <a16:creationId xmlns:a16="http://schemas.microsoft.com/office/drawing/2014/main" id="{4ECB6E44-E79C-4DD6-B259-9D007848B834}"/>
              </a:ext>
            </a:extLst>
          </p:cNvPr>
          <p:cNvSpPr/>
          <p:nvPr/>
        </p:nvSpPr>
        <p:spPr bwMode="auto">
          <a:xfrm rot="5400000">
            <a:off x="4828462" y="4822068"/>
            <a:ext cx="293082" cy="121530"/>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0" name="ストライプ矢印 113">
            <a:extLst>
              <a:ext uri="{FF2B5EF4-FFF2-40B4-BE49-F238E27FC236}">
                <a16:creationId xmlns:a16="http://schemas.microsoft.com/office/drawing/2014/main" id="{207BF6C8-E450-4652-9C88-EA48E1655BD0}"/>
              </a:ext>
            </a:extLst>
          </p:cNvPr>
          <p:cNvSpPr/>
          <p:nvPr/>
        </p:nvSpPr>
        <p:spPr bwMode="auto">
          <a:xfrm rot="9141564">
            <a:off x="5504491" y="4902147"/>
            <a:ext cx="646758" cy="142975"/>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1" name="ストライプ矢印 113">
            <a:extLst>
              <a:ext uri="{FF2B5EF4-FFF2-40B4-BE49-F238E27FC236}">
                <a16:creationId xmlns:a16="http://schemas.microsoft.com/office/drawing/2014/main" id="{3D2C542D-FDDD-4C10-B96A-344C5D88533F}"/>
              </a:ext>
            </a:extLst>
          </p:cNvPr>
          <p:cNvSpPr/>
          <p:nvPr/>
        </p:nvSpPr>
        <p:spPr bwMode="auto">
          <a:xfrm rot="10800000">
            <a:off x="5581000" y="5302746"/>
            <a:ext cx="646758" cy="148347"/>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2" name="ストライプ矢印 113">
            <a:extLst>
              <a:ext uri="{FF2B5EF4-FFF2-40B4-BE49-F238E27FC236}">
                <a16:creationId xmlns:a16="http://schemas.microsoft.com/office/drawing/2014/main" id="{FDD30103-8D6F-4444-B4A8-6EF5A9AC23B2}"/>
              </a:ext>
            </a:extLst>
          </p:cNvPr>
          <p:cNvSpPr/>
          <p:nvPr/>
        </p:nvSpPr>
        <p:spPr bwMode="auto">
          <a:xfrm rot="12851547">
            <a:off x="5445035" y="5712620"/>
            <a:ext cx="646758" cy="130624"/>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3" name="ストライプ矢印 113">
            <a:extLst>
              <a:ext uri="{FF2B5EF4-FFF2-40B4-BE49-F238E27FC236}">
                <a16:creationId xmlns:a16="http://schemas.microsoft.com/office/drawing/2014/main" id="{E721467B-0583-4EF2-931B-1A0B07772A70}"/>
              </a:ext>
            </a:extLst>
          </p:cNvPr>
          <p:cNvSpPr/>
          <p:nvPr/>
        </p:nvSpPr>
        <p:spPr bwMode="auto">
          <a:xfrm rot="16200000">
            <a:off x="4773697" y="5789602"/>
            <a:ext cx="280719" cy="139316"/>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4" name="ストライプ矢印 113">
            <a:extLst>
              <a:ext uri="{FF2B5EF4-FFF2-40B4-BE49-F238E27FC236}">
                <a16:creationId xmlns:a16="http://schemas.microsoft.com/office/drawing/2014/main" id="{93C748DD-B6B0-4E66-BB6D-08EE8C62D8FA}"/>
              </a:ext>
            </a:extLst>
          </p:cNvPr>
          <p:cNvSpPr/>
          <p:nvPr/>
        </p:nvSpPr>
        <p:spPr bwMode="auto">
          <a:xfrm rot="20474094">
            <a:off x="3603667" y="5563106"/>
            <a:ext cx="630258" cy="155405"/>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5" name="object 199">
            <a:extLst>
              <a:ext uri="{FF2B5EF4-FFF2-40B4-BE49-F238E27FC236}">
                <a16:creationId xmlns:a16="http://schemas.microsoft.com/office/drawing/2014/main" id="{2FB1DA34-8848-4A9C-B367-2DCC9BECA0EE}"/>
              </a:ext>
            </a:extLst>
          </p:cNvPr>
          <p:cNvSpPr/>
          <p:nvPr/>
        </p:nvSpPr>
        <p:spPr>
          <a:xfrm flipH="1">
            <a:off x="2350851" y="5751386"/>
            <a:ext cx="511508" cy="492553"/>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sp>
        <p:nvSpPr>
          <p:cNvPr id="184" name="Text Box 80">
            <a:extLst>
              <a:ext uri="{FF2B5EF4-FFF2-40B4-BE49-F238E27FC236}">
                <a16:creationId xmlns:a16="http://schemas.microsoft.com/office/drawing/2014/main" id="{805CBDF0-A228-450A-87F3-863D0975AF8A}"/>
              </a:ext>
            </a:extLst>
          </p:cNvPr>
          <p:cNvSpPr txBox="1">
            <a:spLocks noChangeArrowheads="1"/>
          </p:cNvSpPr>
          <p:nvPr/>
        </p:nvSpPr>
        <p:spPr bwMode="auto">
          <a:xfrm>
            <a:off x="2643064" y="6535434"/>
            <a:ext cx="49595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Equipment management by barcode</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186" name="Text Box 78">
            <a:extLst>
              <a:ext uri="{FF2B5EF4-FFF2-40B4-BE49-F238E27FC236}">
                <a16:creationId xmlns:a16="http://schemas.microsoft.com/office/drawing/2014/main" id="{EA8CE04B-A308-413B-96ED-1C292DE6AF59}"/>
              </a:ext>
            </a:extLst>
          </p:cNvPr>
          <p:cNvSpPr txBox="1">
            <a:spLocks noChangeArrowheads="1"/>
          </p:cNvSpPr>
          <p:nvPr/>
        </p:nvSpPr>
        <p:spPr bwMode="auto">
          <a:xfrm>
            <a:off x="3259899" y="4145054"/>
            <a:ext cx="1144262" cy="307777"/>
          </a:xfrm>
          <a:prstGeom prst="rect">
            <a:avLst/>
          </a:prstGeom>
          <a:noFill/>
          <a:ln>
            <a:noFill/>
          </a:ln>
          <a:effectLst/>
          <a:extLst/>
        </p:spPr>
        <p:txBody>
          <a:bodyPr wrap="square">
            <a:spAutoFit/>
          </a:bodyPr>
          <a:lstStyle/>
          <a:p>
            <a:pPr algn="ctr">
              <a:spcBef>
                <a:spcPct val="50000"/>
              </a:spcBef>
            </a:pPr>
            <a:r>
              <a:rPr lang="en-US" altLang="ja-JP" sz="1400" dirty="0">
                <a:solidFill>
                  <a:srgbClr val="0E067C"/>
                </a:solidFill>
                <a:latin typeface="Arial" panose="020B0604020202020204" pitchFamily="34" charset="0"/>
                <a:cs typeface="Arial" panose="020B0604020202020204" pitchFamily="34" charset="0"/>
              </a:rPr>
              <a:t>Transfer</a:t>
            </a:r>
          </a:p>
        </p:txBody>
      </p:sp>
      <p:sp>
        <p:nvSpPr>
          <p:cNvPr id="187" name="object 254">
            <a:extLst>
              <a:ext uri="{FF2B5EF4-FFF2-40B4-BE49-F238E27FC236}">
                <a16:creationId xmlns:a16="http://schemas.microsoft.com/office/drawing/2014/main" id="{EE6859F1-FCA4-4618-9880-DEF988B39F44}"/>
              </a:ext>
            </a:extLst>
          </p:cNvPr>
          <p:cNvSpPr txBox="1"/>
          <p:nvPr/>
        </p:nvSpPr>
        <p:spPr>
          <a:xfrm>
            <a:off x="4129626" y="6207210"/>
            <a:ext cx="1737774" cy="228909"/>
          </a:xfrm>
          <a:prstGeom prst="rect">
            <a:avLst/>
          </a:prstGeom>
        </p:spPr>
        <p:txBody>
          <a:bodyPr vert="horz" wrap="square" lIns="0" tIns="13335"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GB" sz="1400" dirty="0">
                <a:solidFill>
                  <a:srgbClr val="0E067C"/>
                </a:solidFill>
                <a:latin typeface="Arial" panose="020B0604020202020204" pitchFamily="34" charset="0"/>
                <a:cs typeface="Arial" panose="020B0604020202020204" pitchFamily="34" charset="0"/>
              </a:rPr>
              <a:t>Export stationery</a:t>
            </a:r>
            <a:endParaRPr sz="1400" dirty="0">
              <a:solidFill>
                <a:srgbClr val="0E067C"/>
              </a:solidFill>
              <a:latin typeface="Arial" panose="020B0604020202020204" pitchFamily="34" charset="0"/>
              <a:cs typeface="Arial" panose="020B0604020202020204" pitchFamily="34" charset="0"/>
            </a:endParaRPr>
          </a:p>
        </p:txBody>
      </p:sp>
      <p:sp>
        <p:nvSpPr>
          <p:cNvPr id="191" name="object 254">
            <a:extLst>
              <a:ext uri="{FF2B5EF4-FFF2-40B4-BE49-F238E27FC236}">
                <a16:creationId xmlns:a16="http://schemas.microsoft.com/office/drawing/2014/main" id="{5F49E4D5-BCCE-4882-AAF5-C7DEE19E2FD2}"/>
              </a:ext>
            </a:extLst>
          </p:cNvPr>
          <p:cNvSpPr txBox="1"/>
          <p:nvPr/>
        </p:nvSpPr>
        <p:spPr>
          <a:xfrm>
            <a:off x="6129311" y="6233172"/>
            <a:ext cx="806850" cy="228909"/>
          </a:xfrm>
          <a:prstGeom prst="rect">
            <a:avLst/>
          </a:prstGeom>
        </p:spPr>
        <p:txBody>
          <a:bodyPr vert="horz" wrap="square" lIns="0" tIns="13335"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spcBef>
                <a:spcPct val="50000"/>
              </a:spcBef>
            </a:pPr>
            <a:r>
              <a:rPr lang="en-GB" sz="1400" dirty="0">
                <a:solidFill>
                  <a:srgbClr val="0E067C"/>
                </a:solidFill>
                <a:latin typeface="Arial" panose="020B0604020202020204" pitchFamily="34" charset="0"/>
                <a:cs typeface="Arial" panose="020B0604020202020204" pitchFamily="34" charset="0"/>
              </a:rPr>
              <a:t>Report</a:t>
            </a:r>
            <a:endParaRPr sz="1400" dirty="0">
              <a:solidFill>
                <a:srgbClr val="0E067C"/>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94440314-A867-47F0-B401-9E407FE1140A}"/>
              </a:ext>
            </a:extLst>
          </p:cNvPr>
          <p:cNvSpPr/>
          <p:nvPr/>
        </p:nvSpPr>
        <p:spPr>
          <a:xfrm>
            <a:off x="2491155" y="4804622"/>
            <a:ext cx="773041" cy="38332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Issue Barcode</a:t>
            </a:r>
          </a:p>
        </p:txBody>
      </p:sp>
      <p:sp>
        <p:nvSpPr>
          <p:cNvPr id="193" name="object 254">
            <a:extLst>
              <a:ext uri="{FF2B5EF4-FFF2-40B4-BE49-F238E27FC236}">
                <a16:creationId xmlns:a16="http://schemas.microsoft.com/office/drawing/2014/main" id="{89186D8C-7203-46EC-81B3-FEC237B3B49F}"/>
              </a:ext>
            </a:extLst>
          </p:cNvPr>
          <p:cNvSpPr txBox="1"/>
          <p:nvPr/>
        </p:nvSpPr>
        <p:spPr>
          <a:xfrm>
            <a:off x="2596864" y="6214636"/>
            <a:ext cx="1530906" cy="228909"/>
          </a:xfrm>
          <a:prstGeom prst="rect">
            <a:avLst/>
          </a:prstGeom>
        </p:spPr>
        <p:txBody>
          <a:bodyPr vert="horz" wrap="square" lIns="0" tIns="13335" rIns="0" bIns="0" rtlCol="0">
            <a:spAutoFit/>
          </a:bodyPr>
          <a:lstStyle>
            <a:defPPr>
              <a:defRPr lang="en-US"/>
            </a:defPPr>
            <a:lvl1pPr indent="0" algn="ctr">
              <a:spcBef>
                <a:spcPct val="50000"/>
              </a:spcBef>
              <a:defRPr sz="1600">
                <a:solidFill>
                  <a:srgbClr val="0E067C"/>
                </a:solidFill>
                <a:latin typeface="Arial" panose="020B0604020202020204" pitchFamily="34" charset="0"/>
                <a:cs typeface="Arial" panose="020B0604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GB" sz="1400" dirty="0"/>
              <a:t>Import stationery</a:t>
            </a:r>
            <a:endParaRPr sz="1400" dirty="0"/>
          </a:p>
        </p:txBody>
      </p:sp>
    </p:spTree>
    <p:extLst>
      <p:ext uri="{BB962C8B-B14F-4D97-AF65-F5344CB8AC3E}">
        <p14:creationId xmlns:p14="http://schemas.microsoft.com/office/powerpoint/2010/main" val="102153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41089"/>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8</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17" name="Rectangle 16">
            <a:extLst>
              <a:ext uri="{FF2B5EF4-FFF2-40B4-BE49-F238E27FC236}">
                <a16:creationId xmlns:a16="http://schemas.microsoft.com/office/drawing/2014/main" id="{9B5A1A60-BC96-41D8-9D32-D0ED664AABA5}"/>
              </a:ext>
            </a:extLst>
          </p:cNvPr>
          <p:cNvSpPr/>
          <p:nvPr/>
        </p:nvSpPr>
        <p:spPr>
          <a:xfrm>
            <a:off x="1069147" y="581484"/>
            <a:ext cx="8027593" cy="692146"/>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sym typeface="Wingdings 2" panose="05020102010507070707" pitchFamily="18" charset="2"/>
              </a:rPr>
              <a:t>M</a:t>
            </a: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anage Asset of IT by barcode.</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Optimize all manual jobs by using a management system. </a:t>
            </a:r>
            <a:endParaRPr lang="en-US"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20C29A5-7CAF-413E-A8D0-4F3763A6FCF7}"/>
              </a:ext>
            </a:extLst>
          </p:cNvPr>
          <p:cNvSpPr>
            <a:spLocks noChangeArrowheads="1"/>
          </p:cNvSpPr>
          <p:nvPr/>
        </p:nvSpPr>
        <p:spPr bwMode="auto">
          <a:xfrm>
            <a:off x="32704" y="1304340"/>
            <a:ext cx="2524861" cy="347104"/>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19" name="Rectangle 5">
            <a:extLst>
              <a:ext uri="{FF2B5EF4-FFF2-40B4-BE49-F238E27FC236}">
                <a16:creationId xmlns:a16="http://schemas.microsoft.com/office/drawing/2014/main" id="{71DC609C-4C01-4F98-82BE-4D05E0EA7F4C}"/>
              </a:ext>
            </a:extLst>
          </p:cNvPr>
          <p:cNvSpPr>
            <a:spLocks noChangeArrowheads="1"/>
          </p:cNvSpPr>
          <p:nvPr/>
        </p:nvSpPr>
        <p:spPr bwMode="auto">
          <a:xfrm>
            <a:off x="2599365" y="1304339"/>
            <a:ext cx="4945763"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20" name="Rectangle 9">
            <a:extLst>
              <a:ext uri="{FF2B5EF4-FFF2-40B4-BE49-F238E27FC236}">
                <a16:creationId xmlns:a16="http://schemas.microsoft.com/office/drawing/2014/main" id="{F343451A-54FE-4BD8-B61A-BD89C491840B}"/>
              </a:ext>
            </a:extLst>
          </p:cNvPr>
          <p:cNvSpPr>
            <a:spLocks noChangeArrowheads="1"/>
          </p:cNvSpPr>
          <p:nvPr/>
        </p:nvSpPr>
        <p:spPr bwMode="auto">
          <a:xfrm>
            <a:off x="7586928" y="1302736"/>
            <a:ext cx="1511140"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21" name="Rectangle 8">
            <a:extLst>
              <a:ext uri="{FF2B5EF4-FFF2-40B4-BE49-F238E27FC236}">
                <a16:creationId xmlns:a16="http://schemas.microsoft.com/office/drawing/2014/main" id="{C182F0BC-D52B-4477-BD5A-2AB01EDADFF9}"/>
              </a:ext>
            </a:extLst>
          </p:cNvPr>
          <p:cNvSpPr>
            <a:spLocks noChangeArrowheads="1"/>
          </p:cNvSpPr>
          <p:nvPr/>
        </p:nvSpPr>
        <p:spPr bwMode="auto">
          <a:xfrm>
            <a:off x="32704" y="1695774"/>
            <a:ext cx="2524862" cy="5137269"/>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22" name="Rectangle 8">
            <a:extLst>
              <a:ext uri="{FF2B5EF4-FFF2-40B4-BE49-F238E27FC236}">
                <a16:creationId xmlns:a16="http://schemas.microsoft.com/office/drawing/2014/main" id="{2E395749-86FA-4628-BD74-3B8716EB6B21}"/>
              </a:ext>
            </a:extLst>
          </p:cNvPr>
          <p:cNvSpPr>
            <a:spLocks noChangeArrowheads="1"/>
          </p:cNvSpPr>
          <p:nvPr/>
        </p:nvSpPr>
        <p:spPr bwMode="auto">
          <a:xfrm>
            <a:off x="2599366" y="1706861"/>
            <a:ext cx="4945763" cy="51261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23" name="Rectangle 10">
            <a:extLst>
              <a:ext uri="{FF2B5EF4-FFF2-40B4-BE49-F238E27FC236}">
                <a16:creationId xmlns:a16="http://schemas.microsoft.com/office/drawing/2014/main" id="{ADDDB2E2-7144-47F0-A6AE-4B9013F02809}"/>
              </a:ext>
            </a:extLst>
          </p:cNvPr>
          <p:cNvSpPr>
            <a:spLocks noChangeArrowheads="1"/>
          </p:cNvSpPr>
          <p:nvPr/>
        </p:nvSpPr>
        <p:spPr bwMode="auto">
          <a:xfrm>
            <a:off x="7586929" y="1706859"/>
            <a:ext cx="1511140" cy="5126184"/>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93" name="正方形/長方形 5">
            <a:extLst>
              <a:ext uri="{FF2B5EF4-FFF2-40B4-BE49-F238E27FC236}">
                <a16:creationId xmlns:a16="http://schemas.microsoft.com/office/drawing/2014/main" id="{E264FE70-F123-473B-B386-D6AD9F79EB51}"/>
              </a:ext>
            </a:extLst>
          </p:cNvPr>
          <p:cNvSpPr/>
          <p:nvPr/>
        </p:nvSpPr>
        <p:spPr>
          <a:xfrm>
            <a:off x="34032" y="596708"/>
            <a:ext cx="1035115" cy="690172"/>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2</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94" name="Rectangle 93">
            <a:extLst>
              <a:ext uri="{FF2B5EF4-FFF2-40B4-BE49-F238E27FC236}">
                <a16:creationId xmlns:a16="http://schemas.microsoft.com/office/drawing/2014/main" id="{0F2C08B9-98CF-4FD4-8146-3185999547FE}"/>
              </a:ext>
            </a:extLst>
          </p:cNvPr>
          <p:cNvSpPr/>
          <p:nvPr/>
        </p:nvSpPr>
        <p:spPr>
          <a:xfrm>
            <a:off x="143638" y="1780048"/>
            <a:ext cx="2357798" cy="307777"/>
          </a:xfrm>
          <a:prstGeom prst="rect">
            <a:avLst/>
          </a:prstGeom>
        </p:spPr>
        <p:txBody>
          <a:bodyPr wrap="square" lIns="0" tIns="0" rIns="0" bIns="0">
            <a:spAutoFit/>
          </a:bodyPr>
          <a:lstStyle/>
          <a:p>
            <a:pPr>
              <a:defRPr/>
            </a:pPr>
            <a:r>
              <a:rPr kumimoji="1" lang="en-US" altLang="ja-JP" sz="2000" dirty="0">
                <a:solidFill>
                  <a:srgbClr val="1508B8"/>
                </a:solidFill>
                <a:latin typeface="Arial" panose="020B0604020202020204" pitchFamily="34" charset="0"/>
                <a:cs typeface="Arial" panose="020B0604020202020204" pitchFamily="34" charset="0"/>
              </a:rPr>
              <a:t>[3] Develop, testing</a:t>
            </a:r>
            <a:endParaRPr kumimoji="1" lang="en-US" altLang="ja-JP" sz="2000"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95" name="Text Box 80">
            <a:extLst>
              <a:ext uri="{FF2B5EF4-FFF2-40B4-BE49-F238E27FC236}">
                <a16:creationId xmlns:a16="http://schemas.microsoft.com/office/drawing/2014/main" id="{8BC69E49-DC40-4A5F-BCFD-F13E8B9BF8D1}"/>
              </a:ext>
            </a:extLst>
          </p:cNvPr>
          <p:cNvSpPr txBox="1">
            <a:spLocks noChangeArrowheads="1"/>
          </p:cNvSpPr>
          <p:nvPr/>
        </p:nvSpPr>
        <p:spPr bwMode="auto">
          <a:xfrm>
            <a:off x="2621994" y="1702703"/>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kumimoji="1" lang="en-US" sz="2000" dirty="0">
                <a:solidFill>
                  <a:srgbClr val="0000FF"/>
                </a:solidFill>
                <a:latin typeface="Arial" panose="020B0604020202020204" pitchFamily="34" charset="0"/>
                <a:ea typeface="HGP創英角ｺﾞｼｯｸUB" pitchFamily="50" charset="-128"/>
                <a:cs typeface="Arial" panose="020B0604020202020204" pitchFamily="34" charset="0"/>
              </a:rPr>
              <a:t>Standardization All manual operations</a:t>
            </a:r>
          </a:p>
        </p:txBody>
      </p:sp>
      <p:sp>
        <p:nvSpPr>
          <p:cNvPr id="119" name="Text Box 80">
            <a:extLst>
              <a:ext uri="{FF2B5EF4-FFF2-40B4-BE49-F238E27FC236}">
                <a16:creationId xmlns:a16="http://schemas.microsoft.com/office/drawing/2014/main" id="{27E86B17-F5BC-4E42-B077-095BCC4AE214}"/>
              </a:ext>
            </a:extLst>
          </p:cNvPr>
          <p:cNvSpPr txBox="1">
            <a:spLocks noChangeArrowheads="1"/>
          </p:cNvSpPr>
          <p:nvPr/>
        </p:nvSpPr>
        <p:spPr bwMode="auto">
          <a:xfrm>
            <a:off x="2591265" y="3577295"/>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Develop functions </a:t>
            </a:r>
          </a:p>
        </p:txBody>
      </p:sp>
      <p:sp>
        <p:nvSpPr>
          <p:cNvPr id="3" name="Rectangle: Rounded Corners 2">
            <a:extLst>
              <a:ext uri="{FF2B5EF4-FFF2-40B4-BE49-F238E27FC236}">
                <a16:creationId xmlns:a16="http://schemas.microsoft.com/office/drawing/2014/main" id="{D40ADDBE-31D5-4E28-AF7E-8876D213E181}"/>
              </a:ext>
            </a:extLst>
          </p:cNvPr>
          <p:cNvSpPr/>
          <p:nvPr/>
        </p:nvSpPr>
        <p:spPr>
          <a:xfrm>
            <a:off x="2647395" y="2257976"/>
            <a:ext cx="2458005" cy="13351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274320" rIns="0" bIns="0" rtlCol="0" anchor="ctr"/>
          <a:lstStyle/>
          <a:p>
            <a:r>
              <a:rPr lang="en-US" sz="1600" dirty="0">
                <a:solidFill>
                  <a:schemeClr val="tx1"/>
                </a:solidFill>
                <a:latin typeface="Arial" panose="020B0604020202020204" pitchFamily="34" charset="0"/>
                <a:cs typeface="Arial" panose="020B0604020202020204" pitchFamily="34" charset="0"/>
              </a:rPr>
              <a:t>- Borrow &amp; return</a:t>
            </a:r>
          </a:p>
          <a:p>
            <a:r>
              <a:rPr lang="en-US" sz="1600" dirty="0">
                <a:solidFill>
                  <a:schemeClr val="tx1"/>
                </a:solidFill>
                <a:latin typeface="Arial" panose="020B0604020202020204" pitchFamily="34" charset="0"/>
                <a:cs typeface="Arial" panose="020B0604020202020204" pitchFamily="34" charset="0"/>
              </a:rPr>
              <a:t>- Transfer, inventory</a:t>
            </a:r>
          </a:p>
          <a:p>
            <a:r>
              <a:rPr lang="en-US" sz="1600" dirty="0">
                <a:solidFill>
                  <a:schemeClr val="tx1"/>
                </a:solidFill>
                <a:latin typeface="Arial" panose="020B0604020202020204" pitchFamily="34" charset="0"/>
                <a:cs typeface="Arial" panose="020B0604020202020204" pitchFamily="34" charset="0"/>
              </a:rPr>
              <a:t>- Maintenance, scrap</a:t>
            </a:r>
          </a:p>
          <a:p>
            <a:r>
              <a:rPr lang="en-US" sz="1600" dirty="0">
                <a:solidFill>
                  <a:schemeClr val="tx1"/>
                </a:solidFill>
                <a:latin typeface="Arial" panose="020B0604020202020204" pitchFamily="34" charset="0"/>
                <a:cs typeface="Arial" panose="020B0604020202020204" pitchFamily="34" charset="0"/>
              </a:rPr>
              <a:t>- Stationery management </a:t>
            </a:r>
          </a:p>
          <a:p>
            <a:pPr algn="ctr"/>
            <a:endParaRPr lang="en-US" dirty="0"/>
          </a:p>
        </p:txBody>
      </p:sp>
      <p:sp>
        <p:nvSpPr>
          <p:cNvPr id="4" name="Rectangle: Rounded Corners 3">
            <a:extLst>
              <a:ext uri="{FF2B5EF4-FFF2-40B4-BE49-F238E27FC236}">
                <a16:creationId xmlns:a16="http://schemas.microsoft.com/office/drawing/2014/main" id="{57917AE4-1BA3-4F01-9615-0394E5550CAC}"/>
              </a:ext>
            </a:extLst>
          </p:cNvPr>
          <p:cNvSpPr/>
          <p:nvPr/>
        </p:nvSpPr>
        <p:spPr>
          <a:xfrm>
            <a:off x="3172669" y="2040358"/>
            <a:ext cx="1295400" cy="34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121" name="Rectangle: Rounded Corners 120">
            <a:extLst>
              <a:ext uri="{FF2B5EF4-FFF2-40B4-BE49-F238E27FC236}">
                <a16:creationId xmlns:a16="http://schemas.microsoft.com/office/drawing/2014/main" id="{8B21FC6C-295D-48BB-BDDB-566934235BAE}"/>
              </a:ext>
            </a:extLst>
          </p:cNvPr>
          <p:cNvSpPr/>
          <p:nvPr/>
        </p:nvSpPr>
        <p:spPr>
          <a:xfrm>
            <a:off x="5165372" y="2256619"/>
            <a:ext cx="2349898" cy="1349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274320" rIns="0" bIns="0" rtlCol="0" anchor="ctr"/>
          <a:lstStyle/>
          <a:p>
            <a:r>
              <a:rPr lang="en-US" sz="1600" dirty="0">
                <a:solidFill>
                  <a:schemeClr val="tx1"/>
                </a:solidFill>
                <a:latin typeface="Arial" panose="020B0604020202020204" pitchFamily="34" charset="0"/>
                <a:cs typeface="Arial" panose="020B0604020202020204" pitchFamily="34" charset="0"/>
              </a:rPr>
              <a:t>- Clear method</a:t>
            </a:r>
          </a:p>
          <a:p>
            <a:r>
              <a:rPr lang="en-US" sz="1600" dirty="0">
                <a:solidFill>
                  <a:schemeClr val="tx1"/>
                </a:solidFill>
                <a:latin typeface="Arial" panose="020B0604020202020204" pitchFamily="34" charset="0"/>
                <a:cs typeface="Arial" panose="020B0604020202020204" pitchFamily="34" charset="0"/>
              </a:rPr>
              <a:t>- Create barcode tool</a:t>
            </a:r>
          </a:p>
          <a:p>
            <a:r>
              <a:rPr lang="en-US" sz="1600" dirty="0">
                <a:solidFill>
                  <a:schemeClr val="tx1"/>
                </a:solidFill>
                <a:latin typeface="Arial" panose="020B0604020202020204" pitchFamily="34" charset="0"/>
                <a:cs typeface="Arial" panose="020B0604020202020204" pitchFamily="34" charset="0"/>
              </a:rPr>
              <a:t>- Select scan device</a:t>
            </a:r>
          </a:p>
          <a:p>
            <a:r>
              <a:rPr lang="en-US" sz="1600" dirty="0">
                <a:solidFill>
                  <a:schemeClr val="tx1"/>
                </a:solidFill>
                <a:latin typeface="Arial" panose="020B0604020202020204" pitchFamily="34" charset="0"/>
                <a:cs typeface="Arial" panose="020B0604020202020204" pitchFamily="34" charset="0"/>
              </a:rPr>
              <a:t>- Build database</a:t>
            </a:r>
          </a:p>
          <a:p>
            <a:pPr algn="ctr"/>
            <a:endParaRPr lang="en-US" dirty="0"/>
          </a:p>
        </p:txBody>
      </p:sp>
      <p:sp>
        <p:nvSpPr>
          <p:cNvPr id="122" name="Rectangle: Rounded Corners 121">
            <a:extLst>
              <a:ext uri="{FF2B5EF4-FFF2-40B4-BE49-F238E27FC236}">
                <a16:creationId xmlns:a16="http://schemas.microsoft.com/office/drawing/2014/main" id="{B4A4EA97-2AD0-423A-9A5F-B432C3BDC413}"/>
              </a:ext>
            </a:extLst>
          </p:cNvPr>
          <p:cNvSpPr/>
          <p:nvPr/>
        </p:nvSpPr>
        <p:spPr>
          <a:xfrm>
            <a:off x="5848789" y="2069658"/>
            <a:ext cx="1042780" cy="34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p:txBody>
      </p:sp>
      <p:sp>
        <p:nvSpPr>
          <p:cNvPr id="123" name="Google Shape;403;p23">
            <a:extLst>
              <a:ext uri="{FF2B5EF4-FFF2-40B4-BE49-F238E27FC236}">
                <a16:creationId xmlns:a16="http://schemas.microsoft.com/office/drawing/2014/main" id="{EB72A0E1-72E3-4A89-9B46-45CD40AEF05A}"/>
              </a:ext>
            </a:extLst>
          </p:cNvPr>
          <p:cNvSpPr txBox="1">
            <a:spLocks/>
          </p:cNvSpPr>
          <p:nvPr/>
        </p:nvSpPr>
        <p:spPr>
          <a:xfrm>
            <a:off x="2689195" y="3940932"/>
            <a:ext cx="4945763" cy="1513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Upload mater, print barcode to identify equipment</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Select function, read barcode of serial no</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Fix location (Floor, Area, Table) , Device type</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Import and export stationery equipment</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Save database on server to show detail report</a:t>
            </a:r>
          </a:p>
          <a:p>
            <a:pPr algn="l"/>
            <a:r>
              <a:rPr kumimoji="1" lang="en-US" altLang="ja-JP" sz="1600" dirty="0">
                <a:solidFill>
                  <a:schemeClr val="tx1"/>
                </a:solidFill>
                <a:latin typeface="Arial" panose="020B0604020202020204" pitchFamily="34" charset="0"/>
                <a:ea typeface="HGP創英角ｺﾞｼｯｸUB" pitchFamily="50" charset="-128"/>
                <a:cs typeface="Arial" panose="020B0604020202020204" pitchFamily="34" charset="0"/>
                <a:sym typeface="Wingdings 2" panose="05020102010507070707" pitchFamily="18" charset="2"/>
              </a:rPr>
              <a:t> </a:t>
            </a:r>
            <a:r>
              <a:rPr kumimoji="1" lang="en-US" altLang="ja-JP" sz="1600" dirty="0">
                <a:solidFill>
                  <a:schemeClr val="tx1"/>
                </a:solidFill>
                <a:latin typeface="Arial" panose="020B0604020202020204" pitchFamily="34" charset="0"/>
                <a:ea typeface="HGP創英角ｺﾞｼｯｸUB" pitchFamily="50" charset="-128"/>
                <a:cs typeface="Arial" panose="020B0604020202020204" pitchFamily="34" charset="0"/>
              </a:rPr>
              <a:t>Testing and Adjust function</a:t>
            </a:r>
            <a:r>
              <a:rPr lang="en-US" sz="1600" dirty="0">
                <a:solidFill>
                  <a:schemeClr val="tx1"/>
                </a:solidFill>
                <a:latin typeface="Arial" panose="020B0604020202020204" pitchFamily="34" charset="0"/>
                <a:cs typeface="Arial" panose="020B0604020202020204" pitchFamily="34" charset="0"/>
              </a:rPr>
              <a:t> </a:t>
            </a:r>
          </a:p>
        </p:txBody>
      </p:sp>
      <p:sp>
        <p:nvSpPr>
          <p:cNvPr id="140" name="Text Box 80">
            <a:extLst>
              <a:ext uri="{FF2B5EF4-FFF2-40B4-BE49-F238E27FC236}">
                <a16:creationId xmlns:a16="http://schemas.microsoft.com/office/drawing/2014/main" id="{DA78F6A4-CCEE-4D48-B2DC-8AE1235393DA}"/>
              </a:ext>
            </a:extLst>
          </p:cNvPr>
          <p:cNvSpPr txBox="1">
            <a:spLocks noChangeArrowheads="1"/>
          </p:cNvSpPr>
          <p:nvPr/>
        </p:nvSpPr>
        <p:spPr bwMode="auto">
          <a:xfrm>
            <a:off x="2591265" y="5372994"/>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Merits</a:t>
            </a:r>
          </a:p>
        </p:txBody>
      </p:sp>
      <p:pic>
        <p:nvPicPr>
          <p:cNvPr id="5" name="Picture 4">
            <a:extLst>
              <a:ext uri="{FF2B5EF4-FFF2-40B4-BE49-F238E27FC236}">
                <a16:creationId xmlns:a16="http://schemas.microsoft.com/office/drawing/2014/main" id="{BE01EB1E-75B4-4A47-A681-FD427CD57346}"/>
              </a:ext>
            </a:extLst>
          </p:cNvPr>
          <p:cNvPicPr>
            <a:picLocks noChangeAspect="1"/>
          </p:cNvPicPr>
          <p:nvPr/>
        </p:nvPicPr>
        <p:blipFill>
          <a:blip r:embed="rId4"/>
          <a:stretch>
            <a:fillRect/>
          </a:stretch>
        </p:blipFill>
        <p:spPr>
          <a:xfrm>
            <a:off x="3695669" y="5372199"/>
            <a:ext cx="499653" cy="443571"/>
          </a:xfrm>
          <a:prstGeom prst="rect">
            <a:avLst/>
          </a:prstGeom>
        </p:spPr>
      </p:pic>
      <p:sp>
        <p:nvSpPr>
          <p:cNvPr id="149" name="Cube 5">
            <a:extLst>
              <a:ext uri="{FF2B5EF4-FFF2-40B4-BE49-F238E27FC236}">
                <a16:creationId xmlns:a16="http://schemas.microsoft.com/office/drawing/2014/main" id="{831E4F4D-FAF7-43D8-BB2A-A5B0D93ED9EC}"/>
              </a:ext>
            </a:extLst>
          </p:cNvPr>
          <p:cNvSpPr>
            <a:spLocks noChangeArrowheads="1"/>
          </p:cNvSpPr>
          <p:nvPr/>
        </p:nvSpPr>
        <p:spPr bwMode="auto">
          <a:xfrm>
            <a:off x="2822510" y="6363076"/>
            <a:ext cx="1896169" cy="402291"/>
          </a:xfrm>
          <a:prstGeom prst="cube">
            <a:avLst>
              <a:gd name="adj" fmla="val 25000"/>
            </a:avLst>
          </a:prstGeom>
          <a:solidFill>
            <a:srgbClr val="0000FF"/>
          </a:solidFill>
          <a:ln w="9525" algn="ctr">
            <a:solidFill>
              <a:srgbClr val="0000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solidFill>
                  <a:schemeClr val="bg1"/>
                </a:solidFill>
                <a:cs typeface="Times New Roman" panose="02020603050405020304" pitchFamily="18" charset="0"/>
              </a:rPr>
              <a:t>Reduce paper: </a:t>
            </a:r>
            <a:r>
              <a:rPr lang="en-US" sz="1400" b="1" u="sng" dirty="0">
                <a:solidFill>
                  <a:srgbClr val="FF0000"/>
                </a:solidFill>
                <a:cs typeface="Times New Roman" panose="02020603050405020304" pitchFamily="18" charset="0"/>
              </a:rPr>
              <a:t>50%</a:t>
            </a:r>
            <a:endParaRPr lang="vi-VN" sz="1400" b="1" u="sng" dirty="0">
              <a:solidFill>
                <a:srgbClr val="FF0000"/>
              </a:solidFill>
              <a:cs typeface="Times New Roman" panose="02020603050405020304" pitchFamily="18" charset="0"/>
            </a:endParaRPr>
          </a:p>
        </p:txBody>
      </p:sp>
      <p:sp>
        <p:nvSpPr>
          <p:cNvPr id="150" name="Can 11">
            <a:extLst>
              <a:ext uri="{FF2B5EF4-FFF2-40B4-BE49-F238E27FC236}">
                <a16:creationId xmlns:a16="http://schemas.microsoft.com/office/drawing/2014/main" id="{437CF3A9-6ACD-474A-AAED-57832F869133}"/>
              </a:ext>
            </a:extLst>
          </p:cNvPr>
          <p:cNvSpPr/>
          <p:nvPr/>
        </p:nvSpPr>
        <p:spPr bwMode="auto">
          <a:xfrm>
            <a:off x="3044308" y="5757254"/>
            <a:ext cx="609599" cy="735809"/>
          </a:xfrm>
          <a:prstGeom prst="can">
            <a:avLst/>
          </a:prstGeom>
          <a:solidFill>
            <a:srgbClr val="FF00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ctr" hangingPunct="1"/>
            <a:r>
              <a:rPr lang="en-US" sz="1400" b="1" dirty="0">
                <a:solidFill>
                  <a:schemeClr val="bg1"/>
                </a:solidFill>
                <a:cs typeface="Times New Roman" panose="02020603050405020304" pitchFamily="18" charset="0"/>
              </a:rPr>
              <a:t>100%</a:t>
            </a:r>
          </a:p>
          <a:p>
            <a:pPr algn="ctr" eaLnBrk="1" fontAlgn="ctr" hangingPunct="1"/>
            <a:r>
              <a:rPr lang="en-US" sz="1400" b="1" dirty="0">
                <a:solidFill>
                  <a:schemeClr val="bg1"/>
                </a:solidFill>
                <a:cs typeface="Times New Roman" panose="02020603050405020304" pitchFamily="18" charset="0"/>
              </a:rPr>
              <a:t>Paper</a:t>
            </a:r>
            <a:endParaRPr lang="vi-VN" sz="1400" b="1" dirty="0">
              <a:solidFill>
                <a:schemeClr val="bg1"/>
              </a:solidFill>
              <a:cs typeface="Times New Roman" panose="02020603050405020304" pitchFamily="18" charset="0"/>
            </a:endParaRPr>
          </a:p>
        </p:txBody>
      </p:sp>
      <p:sp>
        <p:nvSpPr>
          <p:cNvPr id="151" name="Can 12">
            <a:extLst>
              <a:ext uri="{FF2B5EF4-FFF2-40B4-BE49-F238E27FC236}">
                <a16:creationId xmlns:a16="http://schemas.microsoft.com/office/drawing/2014/main" id="{48B8CCE5-2B62-4026-B47D-07B1B2920817}"/>
              </a:ext>
            </a:extLst>
          </p:cNvPr>
          <p:cNvSpPr/>
          <p:nvPr/>
        </p:nvSpPr>
        <p:spPr bwMode="auto">
          <a:xfrm>
            <a:off x="3930851" y="6122434"/>
            <a:ext cx="609599" cy="354566"/>
          </a:xfrm>
          <a:prstGeom prst="can">
            <a:avLst/>
          </a:prstGeom>
          <a:solidFill>
            <a:srgbClr val="00FF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dirty="0">
                <a:cs typeface="Times New Roman" panose="02020603050405020304" pitchFamily="18" charset="0"/>
              </a:rPr>
              <a:t>50%</a:t>
            </a:r>
          </a:p>
        </p:txBody>
      </p:sp>
      <p:grpSp>
        <p:nvGrpSpPr>
          <p:cNvPr id="6" name="Group 5">
            <a:extLst>
              <a:ext uri="{FF2B5EF4-FFF2-40B4-BE49-F238E27FC236}">
                <a16:creationId xmlns:a16="http://schemas.microsoft.com/office/drawing/2014/main" id="{ADEECE36-1E6E-4802-A878-79A161C7CB96}"/>
              </a:ext>
            </a:extLst>
          </p:cNvPr>
          <p:cNvGrpSpPr/>
          <p:nvPr/>
        </p:nvGrpSpPr>
        <p:grpSpPr>
          <a:xfrm>
            <a:off x="4315879" y="5641900"/>
            <a:ext cx="632801" cy="459806"/>
            <a:chOff x="4572033" y="5747501"/>
            <a:chExt cx="646431" cy="482032"/>
          </a:xfrm>
        </p:grpSpPr>
        <p:sp>
          <p:nvSpPr>
            <p:cNvPr id="155" name="Can 13">
              <a:extLst>
                <a:ext uri="{FF2B5EF4-FFF2-40B4-BE49-F238E27FC236}">
                  <a16:creationId xmlns:a16="http://schemas.microsoft.com/office/drawing/2014/main" id="{75240470-AD2A-4784-9B27-E3528F107BA0}"/>
                </a:ext>
              </a:extLst>
            </p:cNvPr>
            <p:cNvSpPr/>
            <p:nvPr/>
          </p:nvSpPr>
          <p:spPr bwMode="auto">
            <a:xfrm>
              <a:off x="4572033" y="5917846"/>
              <a:ext cx="646431" cy="311687"/>
            </a:xfrm>
            <a:prstGeom prst="can">
              <a:avLst>
                <a:gd name="adj" fmla="val 26994"/>
              </a:avLst>
            </a:prstGeom>
            <a:solidFill>
              <a:schemeClr val="tx1"/>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u="sng" dirty="0">
                  <a:solidFill>
                    <a:srgbClr val="FF0000"/>
                  </a:solidFill>
                  <a:cs typeface="Times New Roman" panose="02020603050405020304" pitchFamily="18" charset="0"/>
                </a:rPr>
                <a:t>50%</a:t>
              </a:r>
              <a:endParaRPr lang="vi-VN" sz="1400" b="1" u="sng" dirty="0">
                <a:solidFill>
                  <a:srgbClr val="FF0000"/>
                </a:solidFill>
                <a:cs typeface="Times New Roman" panose="02020603050405020304" pitchFamily="18" charset="0"/>
              </a:endParaRPr>
            </a:p>
          </p:txBody>
        </p:sp>
        <p:grpSp>
          <p:nvGrpSpPr>
            <p:cNvPr id="156" name="Group 34">
              <a:extLst>
                <a:ext uri="{FF2B5EF4-FFF2-40B4-BE49-F238E27FC236}">
                  <a16:creationId xmlns:a16="http://schemas.microsoft.com/office/drawing/2014/main" id="{934A113D-8C66-4933-B73E-6B19D1F759E1}"/>
                </a:ext>
              </a:extLst>
            </p:cNvPr>
            <p:cNvGrpSpPr>
              <a:grpSpLocks/>
            </p:cNvGrpSpPr>
            <p:nvPr/>
          </p:nvGrpSpPr>
          <p:grpSpPr bwMode="auto">
            <a:xfrm>
              <a:off x="4619139" y="5747501"/>
              <a:ext cx="552218" cy="311687"/>
              <a:chOff x="2578284" y="1828800"/>
              <a:chExt cx="1307916" cy="655677"/>
            </a:xfrm>
          </p:grpSpPr>
          <p:cxnSp>
            <p:nvCxnSpPr>
              <p:cNvPr id="157" name="Straight Connector 156">
                <a:extLst>
                  <a:ext uri="{FF2B5EF4-FFF2-40B4-BE49-F238E27FC236}">
                    <a16:creationId xmlns:a16="http://schemas.microsoft.com/office/drawing/2014/main" id="{3F8800DC-3320-4194-B772-5E4F1FBC6DC0}"/>
                  </a:ext>
                </a:extLst>
              </p:cNvPr>
              <p:cNvCxnSpPr/>
              <p:nvPr/>
            </p:nvCxnSpPr>
            <p:spPr>
              <a:xfrm flipV="1">
                <a:off x="2578284" y="1828800"/>
                <a:ext cx="1307916" cy="6556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0E360F7-04CB-47A1-9893-6BB962F917E2}"/>
                  </a:ext>
                </a:extLst>
              </p:cNvPr>
              <p:cNvCxnSpPr/>
              <p:nvPr/>
            </p:nvCxnSpPr>
            <p:spPr>
              <a:xfrm>
                <a:off x="2743200" y="1905000"/>
                <a:ext cx="1143000" cy="5794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Cube 5">
            <a:extLst>
              <a:ext uri="{FF2B5EF4-FFF2-40B4-BE49-F238E27FC236}">
                <a16:creationId xmlns:a16="http://schemas.microsoft.com/office/drawing/2014/main" id="{30067E41-898C-41D1-B345-A4D8900AAAB8}"/>
              </a:ext>
            </a:extLst>
          </p:cNvPr>
          <p:cNvSpPr>
            <a:spLocks noChangeArrowheads="1"/>
          </p:cNvSpPr>
          <p:nvPr/>
        </p:nvSpPr>
        <p:spPr bwMode="auto">
          <a:xfrm>
            <a:off x="5036819" y="6353739"/>
            <a:ext cx="2355728" cy="402291"/>
          </a:xfrm>
          <a:prstGeom prst="cube">
            <a:avLst>
              <a:gd name="adj" fmla="val 25000"/>
            </a:avLst>
          </a:prstGeom>
          <a:solidFill>
            <a:srgbClr val="0000FF"/>
          </a:solidFill>
          <a:ln w="9525" algn="ctr">
            <a:solidFill>
              <a:srgbClr val="0000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solidFill>
                  <a:schemeClr val="bg1"/>
                </a:solidFill>
                <a:cs typeface="Times New Roman" panose="02020603050405020304" pitchFamily="18" charset="0"/>
              </a:rPr>
              <a:t>Save time inventory : </a:t>
            </a:r>
            <a:r>
              <a:rPr lang="en-US" sz="1400" b="1" u="sng" dirty="0">
                <a:solidFill>
                  <a:srgbClr val="FF0000"/>
                </a:solidFill>
                <a:cs typeface="Times New Roman" panose="02020603050405020304" pitchFamily="18" charset="0"/>
              </a:rPr>
              <a:t>40%</a:t>
            </a:r>
            <a:endParaRPr lang="vi-VN" sz="1400" b="1" u="sng" dirty="0">
              <a:solidFill>
                <a:srgbClr val="FF0000"/>
              </a:solidFill>
              <a:cs typeface="Times New Roman" panose="02020603050405020304" pitchFamily="18" charset="0"/>
            </a:endParaRPr>
          </a:p>
        </p:txBody>
      </p:sp>
      <p:sp>
        <p:nvSpPr>
          <p:cNvPr id="160" name="Can 19">
            <a:extLst>
              <a:ext uri="{FF2B5EF4-FFF2-40B4-BE49-F238E27FC236}">
                <a16:creationId xmlns:a16="http://schemas.microsoft.com/office/drawing/2014/main" id="{DD500E36-4E48-47CC-9388-46ED72822D7E}"/>
              </a:ext>
            </a:extLst>
          </p:cNvPr>
          <p:cNvSpPr/>
          <p:nvPr/>
        </p:nvSpPr>
        <p:spPr bwMode="auto">
          <a:xfrm>
            <a:off x="5437048" y="5569244"/>
            <a:ext cx="636648" cy="893654"/>
          </a:xfrm>
          <a:prstGeom prst="can">
            <a:avLst/>
          </a:prstGeom>
          <a:solidFill>
            <a:srgbClr val="FF66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ctr" hangingPunct="1"/>
            <a:r>
              <a:rPr lang="en-US" sz="1400" b="1" dirty="0">
                <a:solidFill>
                  <a:schemeClr val="bg1"/>
                </a:solidFill>
                <a:cs typeface="Times New Roman" panose="02020603050405020304" pitchFamily="18" charset="0"/>
              </a:rPr>
              <a:t>100%</a:t>
            </a:r>
          </a:p>
          <a:p>
            <a:pPr algn="ctr" eaLnBrk="1" fontAlgn="ctr" hangingPunct="1"/>
            <a:r>
              <a:rPr lang="en-US" sz="1400" b="1" dirty="0">
                <a:solidFill>
                  <a:schemeClr val="bg1"/>
                </a:solidFill>
                <a:cs typeface="Times New Roman" panose="02020603050405020304" pitchFamily="18" charset="0"/>
              </a:rPr>
              <a:t>Time</a:t>
            </a:r>
            <a:endParaRPr lang="vi-VN" sz="1400" b="1" dirty="0">
              <a:solidFill>
                <a:schemeClr val="bg1"/>
              </a:solidFill>
              <a:cs typeface="Times New Roman" panose="02020603050405020304" pitchFamily="18" charset="0"/>
            </a:endParaRPr>
          </a:p>
        </p:txBody>
      </p:sp>
      <p:sp>
        <p:nvSpPr>
          <p:cNvPr id="161" name="Can 20">
            <a:extLst>
              <a:ext uri="{FF2B5EF4-FFF2-40B4-BE49-F238E27FC236}">
                <a16:creationId xmlns:a16="http://schemas.microsoft.com/office/drawing/2014/main" id="{1BA216CE-5475-4FE4-A7E5-E1A6468BF523}"/>
              </a:ext>
            </a:extLst>
          </p:cNvPr>
          <p:cNvSpPr/>
          <p:nvPr/>
        </p:nvSpPr>
        <p:spPr bwMode="auto">
          <a:xfrm>
            <a:off x="6297977" y="5988660"/>
            <a:ext cx="593591" cy="481196"/>
          </a:xfrm>
          <a:prstGeom prst="can">
            <a:avLst/>
          </a:prstGeom>
          <a:solidFill>
            <a:srgbClr val="00FF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dirty="0">
                <a:cs typeface="Times New Roman" panose="02020603050405020304" pitchFamily="18" charset="0"/>
              </a:rPr>
              <a:t>60%</a:t>
            </a:r>
          </a:p>
          <a:p>
            <a:pPr algn="ctr" eaLnBrk="1" hangingPunct="1"/>
            <a:r>
              <a:rPr lang="en-US" sz="1400" b="1" dirty="0">
                <a:cs typeface="Times New Roman" panose="02020603050405020304" pitchFamily="18" charset="0"/>
              </a:rPr>
              <a:t>time</a:t>
            </a:r>
            <a:endParaRPr lang="vi-VN" sz="1400" b="1" dirty="0">
              <a:cs typeface="Times New Roman" panose="02020603050405020304" pitchFamily="18" charset="0"/>
            </a:endParaRPr>
          </a:p>
        </p:txBody>
      </p:sp>
      <p:grpSp>
        <p:nvGrpSpPr>
          <p:cNvPr id="7" name="Group 6">
            <a:extLst>
              <a:ext uri="{FF2B5EF4-FFF2-40B4-BE49-F238E27FC236}">
                <a16:creationId xmlns:a16="http://schemas.microsoft.com/office/drawing/2014/main" id="{F58A3254-38DB-406A-8C3D-3F2D47306A63}"/>
              </a:ext>
            </a:extLst>
          </p:cNvPr>
          <p:cNvGrpSpPr/>
          <p:nvPr/>
        </p:nvGrpSpPr>
        <p:grpSpPr>
          <a:xfrm>
            <a:off x="6564700" y="5169444"/>
            <a:ext cx="819846" cy="806467"/>
            <a:chOff x="6191321" y="5211678"/>
            <a:chExt cx="765686" cy="675791"/>
          </a:xfrm>
        </p:grpSpPr>
        <p:sp>
          <p:nvSpPr>
            <p:cNvPr id="162" name="Can 24">
              <a:extLst>
                <a:ext uri="{FF2B5EF4-FFF2-40B4-BE49-F238E27FC236}">
                  <a16:creationId xmlns:a16="http://schemas.microsoft.com/office/drawing/2014/main" id="{467BB539-2F8B-41D7-A9E7-8ADEA924EEBC}"/>
                </a:ext>
              </a:extLst>
            </p:cNvPr>
            <p:cNvSpPr/>
            <p:nvPr/>
          </p:nvSpPr>
          <p:spPr bwMode="auto">
            <a:xfrm>
              <a:off x="6292122" y="5514422"/>
              <a:ext cx="576529" cy="373047"/>
            </a:xfrm>
            <a:prstGeom prst="can">
              <a:avLst>
                <a:gd name="adj" fmla="val 26994"/>
              </a:avLst>
            </a:prstGeom>
            <a:solidFill>
              <a:schemeClr val="tx1"/>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u="sng" dirty="0">
                  <a:solidFill>
                    <a:srgbClr val="FF6600"/>
                  </a:solidFill>
                  <a:cs typeface="Times New Roman" panose="02020603050405020304" pitchFamily="18" charset="0"/>
                </a:rPr>
                <a:t>40%</a:t>
              </a:r>
              <a:endParaRPr lang="vi-VN" sz="1400" b="1" u="sng" dirty="0">
                <a:solidFill>
                  <a:srgbClr val="FF6600"/>
                </a:solidFill>
                <a:cs typeface="Times New Roman" panose="02020603050405020304" pitchFamily="18" charset="0"/>
              </a:endParaRPr>
            </a:p>
          </p:txBody>
        </p:sp>
        <p:grpSp>
          <p:nvGrpSpPr>
            <p:cNvPr id="163" name="Group 34">
              <a:extLst>
                <a:ext uri="{FF2B5EF4-FFF2-40B4-BE49-F238E27FC236}">
                  <a16:creationId xmlns:a16="http://schemas.microsoft.com/office/drawing/2014/main" id="{887B5E36-18FD-45C1-AAAF-81179785A290}"/>
                </a:ext>
              </a:extLst>
            </p:cNvPr>
            <p:cNvGrpSpPr>
              <a:grpSpLocks/>
            </p:cNvGrpSpPr>
            <p:nvPr/>
          </p:nvGrpSpPr>
          <p:grpSpPr bwMode="auto">
            <a:xfrm>
              <a:off x="6191321" y="5211678"/>
              <a:ext cx="765686" cy="545350"/>
              <a:chOff x="2578284" y="1828800"/>
              <a:chExt cx="1307916" cy="655677"/>
            </a:xfrm>
          </p:grpSpPr>
          <p:cxnSp>
            <p:nvCxnSpPr>
              <p:cNvPr id="164" name="Straight Connector 163">
                <a:extLst>
                  <a:ext uri="{FF2B5EF4-FFF2-40B4-BE49-F238E27FC236}">
                    <a16:creationId xmlns:a16="http://schemas.microsoft.com/office/drawing/2014/main" id="{8CDE7E73-6B4A-4C0C-AF02-991570EF71F5}"/>
                  </a:ext>
                </a:extLst>
              </p:cNvPr>
              <p:cNvCxnSpPr/>
              <p:nvPr/>
            </p:nvCxnSpPr>
            <p:spPr>
              <a:xfrm flipV="1">
                <a:off x="2578284" y="1828800"/>
                <a:ext cx="1307916" cy="655677"/>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40619DC-D355-4919-93E9-F8F7ADA085AF}"/>
                  </a:ext>
                </a:extLst>
              </p:cNvPr>
              <p:cNvCxnSpPr/>
              <p:nvPr/>
            </p:nvCxnSpPr>
            <p:spPr>
              <a:xfrm>
                <a:off x="2802619" y="1906707"/>
                <a:ext cx="1083581" cy="57777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grpSp>
      </p:grpSp>
      <p:sp>
        <p:nvSpPr>
          <p:cNvPr id="166" name="Rectangle 165">
            <a:extLst>
              <a:ext uri="{FF2B5EF4-FFF2-40B4-BE49-F238E27FC236}">
                <a16:creationId xmlns:a16="http://schemas.microsoft.com/office/drawing/2014/main" id="{167FD703-01A2-43DB-B06B-CFB3080D2241}"/>
              </a:ext>
            </a:extLst>
          </p:cNvPr>
          <p:cNvSpPr/>
          <p:nvPr/>
        </p:nvSpPr>
        <p:spPr>
          <a:xfrm>
            <a:off x="7663298" y="1776059"/>
            <a:ext cx="1230031"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Apply: </a:t>
            </a:r>
          </a:p>
        </p:txBody>
      </p:sp>
      <p:sp>
        <p:nvSpPr>
          <p:cNvPr id="167" name="Text Box 80">
            <a:extLst>
              <a:ext uri="{FF2B5EF4-FFF2-40B4-BE49-F238E27FC236}">
                <a16:creationId xmlns:a16="http://schemas.microsoft.com/office/drawing/2014/main" id="{E69C5ED1-728B-4779-9C6A-AA74011D9DE7}"/>
              </a:ext>
            </a:extLst>
          </p:cNvPr>
          <p:cNvSpPr txBox="1">
            <a:spLocks noChangeArrowheads="1"/>
          </p:cNvSpPr>
          <p:nvPr/>
        </p:nvSpPr>
        <p:spPr bwMode="auto">
          <a:xfrm>
            <a:off x="7688169" y="2122258"/>
            <a:ext cx="1527899"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Borrow &amp; return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Feb.2024</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r>
              <a:rPr lang="en-US" altLang="en-US" dirty="0">
                <a:latin typeface="Arial" panose="020B0604020202020204" pitchFamily="34" charset="0"/>
                <a:cs typeface="Arial" panose="020B0604020202020204" pitchFamily="34" charset="0"/>
              </a:rPr>
              <a:t>Manage stationery warehouse (</a:t>
            </a:r>
            <a:r>
              <a:rPr lang="en-US" altLang="en-US" b="1" dirty="0">
                <a:latin typeface="Arial" panose="020B0604020202020204" pitchFamily="34" charset="0"/>
                <a:cs typeface="Arial" panose="020B0604020202020204" pitchFamily="34" charset="0"/>
              </a:rPr>
              <a:t>Feb.2024</a:t>
            </a:r>
            <a:r>
              <a:rPr lang="en-US" altLang="en-US" dirty="0">
                <a:latin typeface="Arial" panose="020B0604020202020204" pitchFamily="34" charset="0"/>
                <a:cs typeface="Arial" panose="020B0604020202020204" pitchFamily="34" charset="0"/>
              </a:rPr>
              <a:t>)</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GR, Transfer </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&amp; Inventory, Maintenance, </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Scrap</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Apr.24</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p:txBody>
      </p:sp>
      <p:sp>
        <p:nvSpPr>
          <p:cNvPr id="42" name="Google Shape;403;p23">
            <a:extLst>
              <a:ext uri="{FF2B5EF4-FFF2-40B4-BE49-F238E27FC236}">
                <a16:creationId xmlns:a16="http://schemas.microsoft.com/office/drawing/2014/main" id="{5B8F4818-F0E7-B544-1B33-0EC21ED9C035}"/>
              </a:ext>
            </a:extLst>
          </p:cNvPr>
          <p:cNvSpPr txBox="1">
            <a:spLocks/>
          </p:cNvSpPr>
          <p:nvPr/>
        </p:nvSpPr>
        <p:spPr>
          <a:xfrm>
            <a:off x="99207" y="2243197"/>
            <a:ext cx="2376159" cy="1216894"/>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Borrowing and returning equipment is manual jobs on paper. </a:t>
            </a:r>
            <a:r>
              <a:rPr kumimoji="1" lang="en-US" altLang="ja-JP" sz="1800" dirty="0">
                <a:solidFill>
                  <a:srgbClr val="FF0000"/>
                </a:solidFill>
                <a:latin typeface="Arial" panose="020B0604020202020204" pitchFamily="34" charset="0"/>
                <a:ea typeface="HGP創英角ｺﾞｼｯｸUB" pitchFamily="50" charset="-128"/>
                <a:cs typeface="Arial" panose="020B0604020202020204" pitchFamily="34" charset="0"/>
              </a:rPr>
              <a:t>Lost time to check and inventory</a:t>
            </a:r>
            <a:r>
              <a:rPr kumimoji="1" lang="en-US" altLang="ja-JP" sz="1800" dirty="0">
                <a:latin typeface="Arial" panose="020B0604020202020204" pitchFamily="34" charset="0"/>
                <a:ea typeface="HGP創英角ｺﾞｼｯｸUB" pitchFamily="50" charset="-128"/>
                <a:cs typeface="Arial" panose="020B0604020202020204" pitchFamily="34" charset="0"/>
              </a:rPr>
              <a:t>.</a:t>
            </a:r>
          </a:p>
        </p:txBody>
      </p:sp>
      <p:sp>
        <p:nvSpPr>
          <p:cNvPr id="43" name="Google Shape;403;p23">
            <a:extLst>
              <a:ext uri="{FF2B5EF4-FFF2-40B4-BE49-F238E27FC236}">
                <a16:creationId xmlns:a16="http://schemas.microsoft.com/office/drawing/2014/main" id="{5B8F4818-F0E7-B544-1B33-0EC21ED9C035}"/>
              </a:ext>
            </a:extLst>
          </p:cNvPr>
          <p:cNvSpPr txBox="1">
            <a:spLocks/>
          </p:cNvSpPr>
          <p:nvPr/>
        </p:nvSpPr>
        <p:spPr>
          <a:xfrm>
            <a:off x="102965" y="4932438"/>
            <a:ext cx="2376159" cy="171623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The Process good receive, transfer, maintenance, scrap is manual </a:t>
            </a:r>
            <a:r>
              <a:rPr kumimoji="1" lang="en-US" altLang="ja-JP" sz="1800" dirty="0">
                <a:solidFill>
                  <a:srgbClr val="FF0000"/>
                </a:solidFill>
                <a:latin typeface="Arial" panose="020B0604020202020204" pitchFamily="34" charset="0"/>
                <a:ea typeface="HGP創英角ｺﾞｼｯｸUB" pitchFamily="50" charset="-128"/>
                <a:cs typeface="Arial" panose="020B0604020202020204" pitchFamily="34" charset="0"/>
              </a:rPr>
              <a:t>difficult to manage and easy mistake</a:t>
            </a:r>
            <a:r>
              <a:rPr kumimoji="1" lang="en-US" altLang="ja-JP" sz="1800" dirty="0">
                <a:latin typeface="Arial" panose="020B0604020202020204" pitchFamily="34" charset="0"/>
                <a:ea typeface="HGP創英角ｺﾞｼｯｸUB" pitchFamily="50" charset="-128"/>
                <a:cs typeface="Arial" panose="020B0604020202020204" pitchFamily="34" charset="0"/>
              </a:rPr>
              <a:t>.</a:t>
            </a:r>
          </a:p>
        </p:txBody>
      </p:sp>
      <p:sp>
        <p:nvSpPr>
          <p:cNvPr id="44" name="Google Shape;403;p23">
            <a:extLst>
              <a:ext uri="{FF2B5EF4-FFF2-40B4-BE49-F238E27FC236}">
                <a16:creationId xmlns:a16="http://schemas.microsoft.com/office/drawing/2014/main" id="{5B8F4818-F0E7-B544-1B33-0EC21ED9C035}"/>
              </a:ext>
            </a:extLst>
          </p:cNvPr>
          <p:cNvSpPr txBox="1">
            <a:spLocks/>
          </p:cNvSpPr>
          <p:nvPr/>
        </p:nvSpPr>
        <p:spPr>
          <a:xfrm>
            <a:off x="56055" y="3543379"/>
            <a:ext cx="2532963" cy="1358682"/>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Stationery warehouse is control by excel data</a:t>
            </a:r>
            <a:r>
              <a:rPr kumimoji="1" lang="en-US" altLang="ja-JP" sz="1800" dirty="0">
                <a:solidFill>
                  <a:srgbClr val="FF0000"/>
                </a:solidFill>
                <a:latin typeface="Arial" panose="020B0604020202020204" pitchFamily="34" charset="0"/>
                <a:ea typeface="HGP創英角ｺﾞｼｯｸUB" pitchFamily="50" charset="-128"/>
                <a:cs typeface="Arial" panose="020B0604020202020204" pitchFamily="34" charset="0"/>
              </a:rPr>
              <a:t>, lost time to inventory, easy mistake.</a:t>
            </a:r>
          </a:p>
        </p:txBody>
      </p:sp>
    </p:spTree>
    <p:extLst>
      <p:ext uri="{BB962C8B-B14F-4D97-AF65-F5344CB8AC3E}">
        <p14:creationId xmlns:p14="http://schemas.microsoft.com/office/powerpoint/2010/main" val="7892164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49923</TotalTime>
  <Words>3212</Words>
  <Application>Microsoft Office PowerPoint</Application>
  <PresentationFormat>On-screen Show (4:3)</PresentationFormat>
  <Paragraphs>535</Paragraphs>
  <Slides>11</Slides>
  <Notes>11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9" baseType="lpstr">
      <vt:lpstr>Microsoft YaHei</vt:lpstr>
      <vt:lpstr>ＭＳ Ｐゴシック</vt:lpstr>
      <vt:lpstr>Arial</vt:lpstr>
      <vt:lpstr>Arial </vt:lpstr>
      <vt:lpstr>Arial Black</vt:lpstr>
      <vt:lpstr>Calibri</vt:lpstr>
      <vt:lpstr>Fira Sans Extra Condensed</vt:lpstr>
      <vt:lpstr>HGPSoeiKakugothicUB</vt:lpstr>
      <vt:lpstr>HGPSoeiKakugothicUB</vt:lpstr>
      <vt:lpstr>HGSSoeiKakugothicUB</vt:lpstr>
      <vt:lpstr>Meiryo UI</vt:lpstr>
      <vt:lpstr>ＭＳ Ｐ明朝</vt:lpstr>
      <vt:lpstr>Times New Roman</vt:lpstr>
      <vt:lpstr>Wingdings</vt:lpstr>
      <vt:lpstr>Wingdings 2</vt:lpstr>
      <vt:lpstr>Wingdings 3</vt:lpstr>
      <vt:lpstr>Office Theme</vt:lpstr>
      <vt:lpstr>ｸﾘｯﾌﾟ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PSNV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Thuy Nguyen Thi</dc:creator>
  <cp:lastModifiedBy>ACER</cp:lastModifiedBy>
  <cp:revision>4129</cp:revision>
  <cp:lastPrinted>2023-03-01T01:59:53Z</cp:lastPrinted>
  <dcterms:created xsi:type="dcterms:W3CDTF">2016-12-21T06:42:40Z</dcterms:created>
  <dcterms:modified xsi:type="dcterms:W3CDTF">2024-01-04T16:49:12Z</dcterms:modified>
</cp:coreProperties>
</file>