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48" r:id="rId2"/>
    <p:sldId id="1593" r:id="rId3"/>
    <p:sldId id="1611" r:id="rId4"/>
    <p:sldId id="1615" r:id="rId5"/>
    <p:sldId id="1596" r:id="rId6"/>
    <p:sldId id="1612" r:id="rId7"/>
    <p:sldId id="1613" r:id="rId8"/>
    <p:sldId id="1616" r:id="rId9"/>
    <p:sldId id="1587" r:id="rId10"/>
  </p:sldIdLst>
  <p:sldSz cx="9144000" cy="6858000" type="screen4x3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08B8"/>
    <a:srgbClr val="000077"/>
    <a:srgbClr val="51637B"/>
    <a:srgbClr val="E46C0A"/>
    <a:srgbClr val="0070C0"/>
    <a:srgbClr val="CDB5CD"/>
    <a:srgbClr val="7A378B"/>
    <a:srgbClr val="8B008B"/>
    <a:srgbClr val="8B3A3A"/>
    <a:srgbClr val="4E5F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374" autoAdjust="0"/>
  </p:normalViewPr>
  <p:slideViewPr>
    <p:cSldViewPr>
      <p:cViewPr varScale="1">
        <p:scale>
          <a:sx n="69" d="100"/>
          <a:sy n="69" d="100"/>
        </p:scale>
        <p:origin x="714" y="78"/>
      </p:cViewPr>
      <p:guideLst>
        <p:guide orient="horz" pos="34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notesViewPr>
    <p:cSldViewPr>
      <p:cViewPr varScale="1">
        <p:scale>
          <a:sx n="52" d="100"/>
          <a:sy n="52" d="100"/>
        </p:scale>
        <p:origin x="28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599A12-6A98-4752-A2A5-084FAF224A1F}" type="doc">
      <dgm:prSet loTypeId="urn:microsoft.com/office/officeart/2005/8/layout/hList2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E2CEF5-6F17-45B3-A800-E0F392720245}" type="pres">
      <dgm:prSet presAssocID="{33599A12-6A98-4752-A2A5-084FAF224A1F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D789E91E-5B9A-4EC3-ACC2-6E6A86A052C6}" type="presOf" srcId="{33599A12-6A98-4752-A2A5-084FAF224A1F}" destId="{E6E2CEF5-6F17-45B3-A800-E0F392720245}" srcOrd="0" destOrd="0" presId="urn:microsoft.com/office/officeart/2005/8/layout/hList2"/>
  </dgm:cxnLst>
  <dgm:bg>
    <a:blipFill>
      <a:blip xmlns:r="http://schemas.openxmlformats.org/officeDocument/2006/relationships" r:embed="rId1"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139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80F76F07-4DDF-4742-A599-1A1948D9D8B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139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138809D2-91ED-4E83-B28F-014D38BC2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61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1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D69DC1A8-4A29-4ED6-A8C3-F6D12A0C95F5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1" tIns="45711" rIns="91421" bIns="4571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21" tIns="45711" rIns="91421" bIns="4571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1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7526A045-34A6-4898-B5FE-2497D3664C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0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Good morning Sir, </a:t>
            </a:r>
          </a:p>
          <a:p>
            <a:pPr>
              <a:lnSpc>
                <a:spcPct val="90000"/>
              </a:lnSpc>
            </a:pPr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My name is Lam from IT, Today I’m very</a:t>
            </a:r>
            <a:r>
              <a:rPr lang="en-US" altLang="en-US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happy to being here and present promotion </a:t>
            </a:r>
            <a:r>
              <a:rPr lang="en-US" altLang="en-US" sz="10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report. My report is topic:  Upgrade Foss system &amp; make life cycle management.</a:t>
            </a:r>
            <a:endParaRPr lang="ja-JP" altLang="en-US" sz="1000" dirty="0" smtClean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5406">
              <a:defRPr/>
            </a:pPr>
            <a:fld id="{4D9242B2-D33B-4BC5-B174-C62354462A3B}" type="slidenum">
              <a:rPr lang="en-US">
                <a:solidFill>
                  <a:prstClr val="black"/>
                </a:solidFill>
                <a:latin typeface="Calibri"/>
              </a:rPr>
              <a:pPr defTabSz="915406">
                <a:defRPr/>
              </a:pPr>
              <a:t>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2715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75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485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26A045-34A6-4898-B5FE-2497D3664C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304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3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475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800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265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50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5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8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68AA-B719-4E57-9876-5F3933D70C1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660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8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8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2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9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3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4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C63C-0848-4B82-AE9B-D0C2F4F853C4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56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jpeg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19.jpeg"/><Relationship Id="rId3" Type="http://schemas.openxmlformats.org/officeDocument/2006/relationships/notesSlide" Target="../notesSlides/notesSlide7.xml"/><Relationship Id="rId7" Type="http://schemas.openxmlformats.org/officeDocument/2006/relationships/diagramColors" Target="../diagrams/colors1.xml"/><Relationship Id="rId12" Type="http://schemas.openxmlformats.org/officeDocument/2006/relationships/image" Target="../media/image18.png"/><Relationship Id="rId17" Type="http://schemas.openxmlformats.org/officeDocument/2006/relationships/image" Target="../media/image21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0.jpeg"/><Relationship Id="rId1" Type="http://schemas.openxmlformats.org/officeDocument/2006/relationships/vmlDrawing" Target="../drawings/vmlDrawing2.v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17.png"/><Relationship Id="rId5" Type="http://schemas.openxmlformats.org/officeDocument/2006/relationships/diagramLayout" Target="../diagrams/layout1.xml"/><Relationship Id="rId15" Type="http://schemas.openxmlformats.org/officeDocument/2006/relationships/image" Target="../media/image1.png"/><Relationship Id="rId10" Type="http://schemas.openxmlformats.org/officeDocument/2006/relationships/image" Target="../media/image16.png"/><Relationship Id="rId4" Type="http://schemas.openxmlformats.org/officeDocument/2006/relationships/diagramData" Target="../diagrams/data1.xml"/><Relationship Id="rId9" Type="http://schemas.openxmlformats.org/officeDocument/2006/relationships/image" Target="../media/image15.png"/><Relationship Id="rId1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2"/>
          <p:cNvSpPr>
            <a:spLocks noChangeArrowheads="1"/>
          </p:cNvSpPr>
          <p:nvPr/>
        </p:nvSpPr>
        <p:spPr bwMode="gray">
          <a:xfrm>
            <a:off x="3124200" y="1782532"/>
            <a:ext cx="2743200" cy="4270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400" b="1" dirty="0">
                <a:solidFill>
                  <a:prstClr val="black"/>
                </a:solidFill>
                <a:latin typeface="Arial Black" panose="020B0A040201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MAIN CONTENTS</a:t>
            </a:r>
          </a:p>
        </p:txBody>
      </p:sp>
      <p:sp>
        <p:nvSpPr>
          <p:cNvPr id="10" name="AutoShape 54"/>
          <p:cNvSpPr>
            <a:spLocks noChangeArrowheads="1"/>
          </p:cNvSpPr>
          <p:nvPr/>
        </p:nvSpPr>
        <p:spPr bwMode="gray">
          <a:xfrm>
            <a:off x="1066801" y="2245059"/>
            <a:ext cx="59436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Job History &amp; Achievement</a:t>
            </a:r>
            <a:endParaRPr lang="vi-VN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1" name="AutoShape 54"/>
          <p:cNvSpPr>
            <a:spLocks noChangeArrowheads="1"/>
          </p:cNvSpPr>
          <p:nvPr/>
        </p:nvSpPr>
        <p:spPr bwMode="gray">
          <a:xfrm>
            <a:off x="1066800" y="33205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Total Improvement Schedule</a:t>
            </a:r>
            <a:endParaRPr kumimoji="1" lang="vi-VN" sz="2000" dirty="0">
              <a:solidFill>
                <a:prstClr val="black"/>
              </a:solidFill>
              <a:ea typeface="HGP創英角ｺﾞｼｯｸUB" panose="020B0900000000000000" pitchFamily="50" charset="-128"/>
              <a:cs typeface="Arial" pitchFamily="34" charset="0"/>
            </a:endParaRPr>
          </a:p>
        </p:txBody>
      </p:sp>
      <p:sp>
        <p:nvSpPr>
          <p:cNvPr id="12" name="AutoShape 54"/>
          <p:cNvSpPr>
            <a:spLocks noChangeArrowheads="1"/>
          </p:cNvSpPr>
          <p:nvPr/>
        </p:nvSpPr>
        <p:spPr bwMode="gray">
          <a:xfrm>
            <a:off x="1066803" y="3853916"/>
            <a:ext cx="5943599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Improvement Activities &amp; Result	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3" name="AutoShape 54"/>
          <p:cNvSpPr>
            <a:spLocks noChangeArrowheads="1"/>
          </p:cNvSpPr>
          <p:nvPr/>
        </p:nvSpPr>
        <p:spPr bwMode="gray">
          <a:xfrm>
            <a:off x="7162801" y="2245061"/>
            <a:ext cx="1600201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1</a:t>
            </a:r>
          </a:p>
        </p:txBody>
      </p:sp>
      <p:sp>
        <p:nvSpPr>
          <p:cNvPr id="14" name="AutoShape 54"/>
          <p:cNvSpPr>
            <a:spLocks noChangeArrowheads="1"/>
          </p:cNvSpPr>
          <p:nvPr/>
        </p:nvSpPr>
        <p:spPr bwMode="gray">
          <a:xfrm>
            <a:off x="7170968" y="33205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</a:t>
            </a:r>
            <a:r>
              <a:rPr kumimoji="1" lang="en-US" altLang="ja-JP" sz="2000" dirty="0" smtClean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3</a:t>
            </a:r>
            <a:endParaRPr kumimoji="1" lang="en-US" altLang="ja-JP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5" name="AutoShape 54"/>
          <p:cNvSpPr>
            <a:spLocks noChangeArrowheads="1"/>
          </p:cNvSpPr>
          <p:nvPr/>
        </p:nvSpPr>
        <p:spPr bwMode="gray">
          <a:xfrm>
            <a:off x="7162801" y="38539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</a:t>
            </a:r>
            <a:r>
              <a:rPr kumimoji="1" lang="en-US" altLang="ja-JP" sz="2000" dirty="0" smtClean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4 </a:t>
            </a: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~ 7</a:t>
            </a:r>
          </a:p>
        </p:txBody>
      </p:sp>
      <p:sp>
        <p:nvSpPr>
          <p:cNvPr id="16" name="AutoShape 54"/>
          <p:cNvSpPr>
            <a:spLocks noChangeArrowheads="1"/>
          </p:cNvSpPr>
          <p:nvPr/>
        </p:nvSpPr>
        <p:spPr bwMode="gray">
          <a:xfrm>
            <a:off x="1066800" y="4386024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en-US" sz="2000" dirty="0" smtClean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Future Proposal &amp; Development Plan</a:t>
            </a:r>
            <a:endParaRPr lang="en-US" altLang="en-US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7" name="AutoShape 54"/>
          <p:cNvSpPr>
            <a:spLocks noChangeArrowheads="1"/>
          </p:cNvSpPr>
          <p:nvPr/>
        </p:nvSpPr>
        <p:spPr bwMode="gray">
          <a:xfrm>
            <a:off x="7162801" y="43873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 smtClean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8 ~ 9</a:t>
            </a:r>
            <a:endParaRPr kumimoji="1" lang="en-US" altLang="ja-JP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8" name="AutoShape 54"/>
          <p:cNvSpPr>
            <a:spLocks noChangeArrowheads="1"/>
          </p:cNvSpPr>
          <p:nvPr/>
        </p:nvSpPr>
        <p:spPr bwMode="gray">
          <a:xfrm>
            <a:off x="457200" y="2245061"/>
            <a:ext cx="457200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" name="AutoShape 54"/>
          <p:cNvSpPr>
            <a:spLocks noChangeArrowheads="1"/>
          </p:cNvSpPr>
          <p:nvPr/>
        </p:nvSpPr>
        <p:spPr bwMode="gray">
          <a:xfrm>
            <a:off x="457200" y="33205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0" name="AutoShape 54"/>
          <p:cNvSpPr>
            <a:spLocks noChangeArrowheads="1"/>
          </p:cNvSpPr>
          <p:nvPr/>
        </p:nvSpPr>
        <p:spPr bwMode="gray">
          <a:xfrm>
            <a:off x="457200" y="38539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1" name="AutoShape 54"/>
          <p:cNvSpPr>
            <a:spLocks noChangeArrowheads="1"/>
          </p:cNvSpPr>
          <p:nvPr/>
        </p:nvSpPr>
        <p:spPr bwMode="gray">
          <a:xfrm>
            <a:off x="457200" y="43873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2" name="AutoShape 54"/>
          <p:cNvSpPr>
            <a:spLocks noChangeArrowheads="1"/>
          </p:cNvSpPr>
          <p:nvPr/>
        </p:nvSpPr>
        <p:spPr bwMode="gray">
          <a:xfrm>
            <a:off x="1066800" y="27871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 smtClean="0">
                <a:ea typeface="HGP創英角ｺﾞｼｯｸUB" pitchFamily="50" charset="-128"/>
                <a:cs typeface="Arial" panose="020B0604020202020204" pitchFamily="34" charset="0"/>
              </a:rPr>
              <a:t>Background Of Activities</a:t>
            </a:r>
            <a:endParaRPr kumimoji="1" lang="en-US" altLang="ja-JP" sz="2000" dirty="0"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23" name="AutoShape 54"/>
          <p:cNvSpPr>
            <a:spLocks noChangeArrowheads="1"/>
          </p:cNvSpPr>
          <p:nvPr/>
        </p:nvSpPr>
        <p:spPr bwMode="gray">
          <a:xfrm>
            <a:off x="7162801" y="27871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</a:t>
            </a:r>
            <a:r>
              <a:rPr kumimoji="1" lang="en-US" altLang="ja-JP" sz="2000" dirty="0" smtClean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2</a:t>
            </a:r>
            <a:endParaRPr kumimoji="1" lang="en-US" altLang="ja-JP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24" name="AutoShape 54"/>
          <p:cNvSpPr>
            <a:spLocks noChangeArrowheads="1"/>
          </p:cNvSpPr>
          <p:nvPr/>
        </p:nvSpPr>
        <p:spPr bwMode="gray">
          <a:xfrm>
            <a:off x="457200" y="27871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D8FA03C-A0E8-8E44-D834-BE0286E7A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948135"/>
            <a:ext cx="4724400" cy="1581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Presented by	 : </a:t>
            </a:r>
            <a:r>
              <a:rPr lang="en-US" altLang="en-US" sz="2000" dirty="0" smtClean="0">
                <a:latin typeface="+mn-lt"/>
              </a:rPr>
              <a:t>Nguyen </a:t>
            </a:r>
            <a:r>
              <a:rPr lang="en-US" altLang="en-US" sz="2000" dirty="0" err="1" smtClean="0">
                <a:latin typeface="+mn-lt"/>
              </a:rPr>
              <a:t>Nhu</a:t>
            </a:r>
            <a:r>
              <a:rPr lang="en-US" altLang="en-US" sz="2000" dirty="0" smtClean="0">
                <a:latin typeface="+mn-lt"/>
              </a:rPr>
              <a:t> Minh</a:t>
            </a:r>
          </a:p>
          <a:p>
            <a:pPr eaLnBrk="1" hangingPunct="1"/>
            <a:r>
              <a:rPr lang="en-US" altLang="en-US" sz="2000" dirty="0" smtClean="0">
                <a:latin typeface="+mn-lt"/>
              </a:rPr>
              <a:t>Join Date	 : 12-Feb-2019</a:t>
            </a:r>
          </a:p>
          <a:p>
            <a:pPr eaLnBrk="1" hangingPunct="1"/>
            <a:r>
              <a:rPr lang="en-US" altLang="en-US" sz="2000" dirty="0" smtClean="0">
                <a:latin typeface="+mn-lt"/>
              </a:rPr>
              <a:t>Current </a:t>
            </a:r>
            <a:r>
              <a:rPr lang="en-US" altLang="en-US" sz="2000" dirty="0">
                <a:latin typeface="+mn-lt"/>
              </a:rPr>
              <a:t>Position	 : Officer (5 years)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New Position	 : Supervisor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Section		 : </a:t>
            </a:r>
            <a:r>
              <a:rPr lang="en-US" altLang="en-US" sz="2000" dirty="0" smtClean="0">
                <a:latin typeface="+mn-lt"/>
              </a:rPr>
              <a:t>DEV</a:t>
            </a:r>
            <a:endParaRPr lang="en-US" altLang="en-US" sz="2000" dirty="0">
              <a:latin typeface="+mn-lt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715151C-137E-1074-DBAC-D97ECE99F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2" y="419110"/>
            <a:ext cx="9070848" cy="12588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Upgrade FOSS System &amp; </a:t>
            </a:r>
            <a:endParaRPr lang="en-US" sz="2400" dirty="0" smtClean="0">
              <a:solidFill>
                <a:srgbClr val="0000FF"/>
              </a:solidFill>
            </a:endParaRPr>
          </a:p>
          <a:p>
            <a:pPr algn="ctr">
              <a:defRPr/>
            </a:pPr>
            <a:r>
              <a:rPr lang="en-US" sz="2400" dirty="0" smtClean="0">
                <a:solidFill>
                  <a:srgbClr val="0000FF"/>
                </a:solidFill>
              </a:rPr>
              <a:t>Make </a:t>
            </a:r>
            <a:r>
              <a:rPr lang="en-US" sz="2400" dirty="0">
                <a:solidFill>
                  <a:srgbClr val="0000FF"/>
                </a:solidFill>
              </a:rPr>
              <a:t>Asset Life Cycle Management </a:t>
            </a:r>
            <a:r>
              <a:rPr lang="en-US" sz="2400" dirty="0" smtClean="0">
                <a:solidFill>
                  <a:srgbClr val="0000FF"/>
                </a:solidFill>
              </a:rPr>
              <a:t>System</a:t>
            </a:r>
            <a:endParaRPr kumimoji="1" lang="en-US" altLang="ja-JP" sz="2400" dirty="0">
              <a:solidFill>
                <a:srgbClr val="0000FF"/>
              </a:solidFill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93CC973A-5DDA-831E-F6F1-46191F875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0"/>
            <a:ext cx="309721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ja-JP" sz="2000" b="1" dirty="0">
                <a:ea typeface="+mj-ea"/>
                <a:cs typeface="Arial" charset="0"/>
              </a:rPr>
              <a:t>PROMOTION REPORT</a:t>
            </a:r>
          </a:p>
        </p:txBody>
      </p:sp>
    </p:spTree>
    <p:extLst>
      <p:ext uri="{BB962C8B-B14F-4D97-AF65-F5344CB8AC3E}">
        <p14:creationId xmlns:p14="http://schemas.microsoft.com/office/powerpoint/2010/main" val="43963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 smtClean="0">
                  <a:solidFill>
                    <a:srgbClr val="FFFFCC"/>
                  </a:solidFill>
                  <a:ea typeface="Meiryo UI" panose="020B0604030504040204" pitchFamily="50" charset="-128"/>
                </a:rPr>
                <a:t>Job History &amp; Achievement (2109-2023)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43452" y="625476"/>
            <a:ext cx="9064036" cy="3662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Arial "/>
              </a:rPr>
              <a:t>1.Job History &amp; Organization: </a:t>
            </a:r>
            <a:endParaRPr lang="en-US" b="1" dirty="0">
              <a:solidFill>
                <a:schemeClr val="tx1"/>
              </a:solidFill>
              <a:latin typeface="Arial 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452" y="3187117"/>
            <a:ext cx="9064037" cy="3662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2.New Assignment: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122" y="4604085"/>
            <a:ext cx="9031914" cy="3662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Arial "/>
              </a:rPr>
              <a:t>3.My main achievements (2019 – 2023) </a:t>
            </a:r>
            <a:endParaRPr lang="en-US" b="1" dirty="0">
              <a:solidFill>
                <a:schemeClr val="tx1"/>
              </a:solidFill>
              <a:latin typeface="Arial 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122" y="3604545"/>
            <a:ext cx="9035678" cy="934569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</a:t>
            </a:r>
            <a:r>
              <a:rPr lang="en-US" sz="1600" b="1" dirty="0" smtClean="0">
                <a:solidFill>
                  <a:schemeClr val="tx1"/>
                </a:solidFill>
                <a:latin typeface="Arial "/>
              </a:rPr>
              <a:t>Current job </a:t>
            </a:r>
            <a:r>
              <a:rPr lang="en-US" sz="1600" dirty="0" smtClean="0">
                <a:solidFill>
                  <a:schemeClr val="tx1"/>
                </a:solidFill>
                <a:latin typeface="Arial "/>
              </a:rPr>
              <a:t>: </a:t>
            </a:r>
            <a:r>
              <a:rPr lang="en-GB" altLang="ja-JP" sz="1600" dirty="0">
                <a:solidFill>
                  <a:srgbClr val="000000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Maintain developed Systems, Analyse, Design &amp; Develop new systems</a:t>
            </a:r>
            <a:r>
              <a:rPr lang="en-US" sz="1600" dirty="0" smtClean="0">
                <a:solidFill>
                  <a:schemeClr val="tx1"/>
                </a:solidFill>
                <a:latin typeface="Arial "/>
              </a:rPr>
              <a:t>, 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study system of company production </a:t>
            </a:r>
            <a:r>
              <a:rPr lang="en-US" sz="1600" dirty="0" smtClean="0">
                <a:solidFill>
                  <a:schemeClr val="tx1"/>
                </a:solidFill>
                <a:latin typeface="Arial "/>
              </a:rPr>
              <a:t>to 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make software</a:t>
            </a:r>
            <a:r>
              <a:rPr lang="en-US" sz="1600" dirty="0" smtClean="0">
                <a:solidFill>
                  <a:schemeClr val="tx1"/>
                </a:solidFill>
                <a:latin typeface="Arial "/>
              </a:rPr>
              <a:t>. Share 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experience </a:t>
            </a:r>
            <a:r>
              <a:rPr lang="en-US" sz="1600" dirty="0" smtClean="0">
                <a:solidFill>
                  <a:schemeClr val="tx1"/>
                </a:solidFill>
                <a:latin typeface="Arial "/>
              </a:rPr>
              <a:t>for other member in team.                  </a:t>
            </a:r>
          </a:p>
          <a:p>
            <a:r>
              <a:rPr lang="en-US" sz="1600" b="1" dirty="0" smtClean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</a:t>
            </a:r>
            <a:r>
              <a:rPr lang="en-US" sz="1600" b="1" dirty="0" smtClean="0">
                <a:solidFill>
                  <a:srgbClr val="1508B8"/>
                </a:solidFill>
                <a:latin typeface="Arial "/>
              </a:rPr>
              <a:t>Change mindset :  Lead team (2 officer) </a:t>
            </a:r>
            <a:r>
              <a:rPr lang="en-US" sz="1600" dirty="0" smtClean="0">
                <a:solidFill>
                  <a:srgbClr val="1508B8"/>
                </a:solidFill>
                <a:latin typeface="Arial "/>
              </a:rPr>
              <a:t>beside my current jobs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.</a:t>
            </a:r>
            <a:r>
              <a:rPr lang="en-US" sz="1600" b="1" dirty="0" smtClean="0">
                <a:solidFill>
                  <a:srgbClr val="1508B8"/>
                </a:solidFill>
                <a:latin typeface="Arial "/>
              </a:rPr>
              <a:t> Study more new technologies to develop software.</a:t>
            </a:r>
            <a:endParaRPr lang="en-US" sz="1600" b="1" dirty="0">
              <a:solidFill>
                <a:srgbClr val="1508B8"/>
              </a:solidFill>
              <a:latin typeface="Arial 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122" y="5310147"/>
            <a:ext cx="3015877" cy="154785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endParaRPr lang="en-US" sz="1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Auto transfer kitting to SAP (reduce 2pax)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MCS Free temp Location (reduce 2pax)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PMD Warehouse management 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(reduce 2pax)</a:t>
            </a:r>
            <a:endParaRPr lang="en-US" sz="1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24200" y="5351022"/>
            <a:ext cx="2926134" cy="143476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Printing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 Door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Dect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Malaysia (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cost:..$/Year)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Management Sub Material (Save cost: 14K$/year)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+Talley sheet SCM (Save cost:.…$/Year)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126535" y="5351022"/>
            <a:ext cx="2941265" cy="1434761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Develop Weight check for new product Projector, Microwave, Sound biz &amp; TV. Ensure Quality.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Check Double ID &amp; verify shipping &amp; PL link weight check Ensure Quality of product.</a:t>
            </a:r>
          </a:p>
        </p:txBody>
      </p:sp>
      <p:sp>
        <p:nvSpPr>
          <p:cNvPr id="4" name="Rectangle 3"/>
          <p:cNvSpPr/>
          <p:nvPr/>
        </p:nvSpPr>
        <p:spPr>
          <a:xfrm>
            <a:off x="43452" y="5014290"/>
            <a:ext cx="3004547" cy="295857"/>
          </a:xfrm>
          <a:prstGeom prst="rect">
            <a:avLst/>
          </a:prstGeom>
          <a:solidFill>
            <a:srgbClr val="1508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</a:t>
            </a:r>
            <a:r>
              <a:rPr 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Achievement 1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37961" y="5025950"/>
            <a:ext cx="2912373" cy="325072"/>
          </a:xfrm>
          <a:prstGeom prst="rect">
            <a:avLst/>
          </a:prstGeom>
          <a:solidFill>
            <a:srgbClr val="1508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 </a:t>
            </a:r>
            <a:r>
              <a:rPr lang="en-US" dirty="0">
                <a:solidFill>
                  <a:schemeClr val="bg1"/>
                </a:solidFill>
              </a:rPr>
              <a:t>Achievement 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134146" y="5037612"/>
            <a:ext cx="2938254" cy="313410"/>
          </a:xfrm>
          <a:prstGeom prst="rect">
            <a:avLst/>
          </a:prstGeom>
          <a:solidFill>
            <a:srgbClr val="1508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 </a:t>
            </a:r>
            <a:r>
              <a:rPr lang="en-US" dirty="0">
                <a:solidFill>
                  <a:schemeClr val="bg1"/>
                </a:solidFill>
              </a:rPr>
              <a:t>Achievement 3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420038"/>
              </p:ext>
            </p:extLst>
          </p:nvPr>
        </p:nvGraphicFramePr>
        <p:xfrm>
          <a:off x="43452" y="1047341"/>
          <a:ext cx="4053404" cy="224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947">
                  <a:extLst>
                    <a:ext uri="{9D8B030D-6E8A-4147-A177-3AD203B41FA5}">
                      <a16:colId xmlns:a16="http://schemas.microsoft.com/office/drawing/2014/main" val="1348139179"/>
                    </a:ext>
                  </a:extLst>
                </a:gridCol>
                <a:gridCol w="2039457">
                  <a:extLst>
                    <a:ext uri="{9D8B030D-6E8A-4147-A177-3AD203B41FA5}">
                      <a16:colId xmlns:a16="http://schemas.microsoft.com/office/drawing/2014/main" val="103963045"/>
                    </a:ext>
                  </a:extLst>
                </a:gridCol>
              </a:tblGrid>
              <a:tr h="3045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 "/>
                        </a:rPr>
                        <a:t>Time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 "/>
                        </a:rPr>
                        <a:t>Career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Arial "/>
                        </a:rPr>
                        <a:t> History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376141"/>
                  </a:ext>
                </a:extLst>
              </a:tr>
              <a:tr h="3307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 smtClean="0">
                          <a:latin typeface="Arial "/>
                        </a:rPr>
                        <a:t>Entrance</a:t>
                      </a:r>
                      <a:endParaRPr lang="en-US" sz="1600" dirty="0">
                        <a:latin typeface="Arial 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 smtClean="0">
                          <a:latin typeface="Arial "/>
                        </a:rPr>
                        <a:t>12/02/2019</a:t>
                      </a:r>
                      <a:endParaRPr lang="en-US" sz="1600" dirty="0">
                        <a:latin typeface="Arial 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4848"/>
                  </a:ext>
                </a:extLst>
              </a:tr>
              <a:tr h="3307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 smtClean="0">
                          <a:latin typeface="Arial "/>
                        </a:rPr>
                        <a:t>Apr 2022</a:t>
                      </a:r>
                      <a:endParaRPr lang="en-US" sz="1600" dirty="0">
                        <a:latin typeface="Arial 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 smtClean="0">
                          <a:latin typeface="Arial "/>
                        </a:rPr>
                        <a:t>Rank</a:t>
                      </a:r>
                      <a:r>
                        <a:rPr lang="en-US" sz="1600" baseline="0" dirty="0" smtClean="0">
                          <a:latin typeface="Arial "/>
                        </a:rPr>
                        <a:t> </a:t>
                      </a:r>
                      <a:r>
                        <a:rPr lang="en-US" sz="1600" dirty="0" smtClean="0">
                          <a:latin typeface="Arial "/>
                        </a:rPr>
                        <a:t>up (V12-V13)</a:t>
                      </a:r>
                      <a:endParaRPr lang="en-US" sz="1600" dirty="0">
                        <a:latin typeface="Arial 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434113"/>
                  </a:ext>
                </a:extLst>
              </a:tr>
              <a:tr h="1042930"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600" b="1" dirty="0" smtClean="0"/>
                        <a:t>My Responsibilities</a:t>
                      </a:r>
                      <a:endParaRPr lang="en-US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 smtClean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 smtClean="0">
                          <a:latin typeface="Arial "/>
                        </a:rPr>
                        <a:t>Develop software.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 smtClean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 smtClean="0">
                          <a:latin typeface="Arial "/>
                        </a:rPr>
                        <a:t>Support users and all systems</a:t>
                      </a:r>
                      <a:r>
                        <a:rPr lang="en-US" sz="1600" baseline="0" dirty="0" smtClean="0">
                          <a:latin typeface="Arial "/>
                        </a:rPr>
                        <a:t> of IT.</a:t>
                      </a:r>
                      <a:r>
                        <a:rPr lang="en-US" sz="1600" dirty="0" smtClean="0">
                          <a:latin typeface="Arial "/>
                        </a:rPr>
                        <a:t> </a:t>
                      </a:r>
                      <a:endParaRPr lang="en-US" sz="1600" dirty="0">
                        <a:latin typeface="Arial "/>
                      </a:endParaRPr>
                    </a:p>
                  </a:txBody>
                  <a:tcPr marL="45720" marR="0"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98944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257800" y="1066731"/>
            <a:ext cx="2912443" cy="36237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 "/>
              </a:rPr>
              <a:t>ISD (GM. Matsushita)</a:t>
            </a:r>
            <a:endParaRPr lang="en-US" sz="1600" b="1" dirty="0">
              <a:solidFill>
                <a:schemeClr val="tx1"/>
              </a:solidFill>
              <a:latin typeface="Arial 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06770" y="2743200"/>
            <a:ext cx="1900718" cy="3810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 "/>
              </a:rPr>
              <a:t>Business Planning</a:t>
            </a:r>
            <a:endParaRPr lang="en-US" sz="1600" dirty="0">
              <a:solidFill>
                <a:schemeClr val="tx1"/>
              </a:solidFill>
              <a:latin typeface="Arial 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67180" y="2743200"/>
            <a:ext cx="705020" cy="3677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 "/>
              </a:rPr>
              <a:t>SAP</a:t>
            </a:r>
            <a:endParaRPr lang="en-US" sz="1600" dirty="0">
              <a:solidFill>
                <a:schemeClr val="tx1"/>
              </a:solidFill>
              <a:latin typeface="Arial 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324600" y="2743200"/>
            <a:ext cx="729770" cy="37712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 "/>
              </a:rPr>
              <a:t>Infra</a:t>
            </a:r>
            <a:endParaRPr lang="en-US" sz="1600" dirty="0">
              <a:solidFill>
                <a:schemeClr val="tx1"/>
              </a:solidFill>
              <a:latin typeface="Arial 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191000" y="2743200"/>
            <a:ext cx="1124856" cy="35758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 "/>
              </a:rPr>
              <a:t>Develop</a:t>
            </a:r>
            <a:endParaRPr lang="en-US" sz="1600" dirty="0">
              <a:solidFill>
                <a:schemeClr val="tx1"/>
              </a:solidFill>
              <a:latin typeface="Arial 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66650" y="2521646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 "/>
              </a:rPr>
              <a:t>4HC</a:t>
            </a:r>
            <a:endParaRPr lang="en-US" sz="1400" dirty="0">
              <a:solidFill>
                <a:schemeClr val="tx1"/>
              </a:solidFill>
              <a:latin typeface="Arial 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269342" y="1657706"/>
            <a:ext cx="2912443" cy="29068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M. (Chung/ </a:t>
            </a:r>
            <a:r>
              <a:rPr lang="en-US" sz="1600" b="1" dirty="0" err="1">
                <a:solidFill>
                  <a:schemeClr val="tx1"/>
                </a:solidFill>
                <a:latin typeface="Arial "/>
              </a:rPr>
              <a:t>Thuy</a:t>
            </a:r>
            <a:r>
              <a:rPr lang="en-US" sz="1600" b="1" dirty="0">
                <a:solidFill>
                  <a:schemeClr val="tx1"/>
                </a:solidFill>
                <a:latin typeface="Arial "/>
              </a:rPr>
              <a:t>/ </a:t>
            </a:r>
            <a:r>
              <a:rPr lang="en-US" sz="1600" b="1" dirty="0" err="1">
                <a:solidFill>
                  <a:schemeClr val="tx1"/>
                </a:solidFill>
                <a:latin typeface="Arial "/>
              </a:rPr>
              <a:t>Toan</a:t>
            </a:r>
            <a:r>
              <a:rPr lang="en-US" sz="1600" b="1" dirty="0">
                <a:solidFill>
                  <a:schemeClr val="tx1"/>
                </a:solidFill>
                <a:latin typeface="Arial "/>
              </a:rPr>
              <a:t>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269342" y="2176989"/>
            <a:ext cx="2912443" cy="20828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AM. </a:t>
            </a:r>
            <a:r>
              <a:rPr lang="en-US" sz="1600" b="1" dirty="0" err="1">
                <a:solidFill>
                  <a:schemeClr val="tx1"/>
                </a:solidFill>
                <a:latin typeface="Arial "/>
              </a:rPr>
              <a:t>Hien</a:t>
            </a:r>
            <a:endParaRPr lang="en-US" sz="1600" b="1" dirty="0">
              <a:solidFill>
                <a:schemeClr val="tx1"/>
              </a:solidFill>
              <a:latin typeface="Arial 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5029200" y="2509620"/>
            <a:ext cx="3048000" cy="1626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036820" y="250962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819690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689485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077200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5" name="Straight Connector 4164"/>
          <p:cNvCxnSpPr/>
          <p:nvPr/>
        </p:nvCxnSpPr>
        <p:spPr>
          <a:xfrm>
            <a:off x="6689485" y="1429107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696230" y="1948390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689485" y="2373987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812663" y="2521647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 "/>
              </a:rPr>
              <a:t>4HC</a:t>
            </a:r>
            <a:endParaRPr lang="en-US" sz="1400" dirty="0">
              <a:solidFill>
                <a:schemeClr val="tx1"/>
              </a:solidFill>
              <a:latin typeface="Arial 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668236" y="2531911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 "/>
              </a:rPr>
              <a:t>3HC</a:t>
            </a:r>
            <a:endParaRPr lang="en-US" sz="1400" dirty="0">
              <a:solidFill>
                <a:schemeClr val="tx1"/>
              </a:solidFill>
              <a:latin typeface="Arial 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8509212" y="2499920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2</a:t>
            </a:r>
            <a:r>
              <a:rPr lang="en-US" sz="1400" dirty="0" smtClean="0">
                <a:solidFill>
                  <a:schemeClr val="tx1"/>
                </a:solidFill>
                <a:latin typeface="Arial "/>
              </a:rPr>
              <a:t>HC</a:t>
            </a:r>
            <a:endParaRPr lang="en-US" sz="1400" dirty="0">
              <a:solidFill>
                <a:schemeClr val="tx1"/>
              </a:solidFill>
              <a:latin typeface="Arial "/>
            </a:endParaRPr>
          </a:p>
        </p:txBody>
      </p:sp>
      <p:sp>
        <p:nvSpPr>
          <p:cNvPr id="4171" name="Rectangle 4170"/>
          <p:cNvSpPr/>
          <p:nvPr/>
        </p:nvSpPr>
        <p:spPr>
          <a:xfrm>
            <a:off x="4190808" y="2423668"/>
            <a:ext cx="793786" cy="266754"/>
          </a:xfrm>
          <a:prstGeom prst="rect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 "/>
              </a:rPr>
              <a:t>S</a:t>
            </a:r>
            <a:r>
              <a:rPr lang="en-US" sz="1200" dirty="0" smtClean="0">
                <a:solidFill>
                  <a:schemeClr val="tx1"/>
                </a:solidFill>
                <a:latin typeface="Arial "/>
              </a:rPr>
              <a:t>up. Minh</a:t>
            </a:r>
            <a:endParaRPr lang="en-US" sz="1200" dirty="0">
              <a:solidFill>
                <a:schemeClr val="tx1"/>
              </a:solidFill>
              <a:latin typeface="Arial "/>
            </a:endParaRPr>
          </a:p>
        </p:txBody>
      </p:sp>
    </p:spTree>
    <p:extLst>
      <p:ext uri="{BB962C8B-B14F-4D97-AF65-F5344CB8AC3E}">
        <p14:creationId xmlns:p14="http://schemas.microsoft.com/office/powerpoint/2010/main" val="5663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 eaLnBrk="0" hangingPunct="0">
                <a:spcBef>
                  <a:spcPct val="0"/>
                </a:spcBef>
                <a:buNone/>
              </a:pPr>
              <a:r>
                <a:rPr lang="en-US" altLang="ja-JP" sz="2000" b="1" dirty="0" smtClean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Background Of Activities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</a:endParaRP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2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32123" y="608848"/>
            <a:ext cx="9064036" cy="101267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</a:t>
            </a:r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Status: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 first</a:t>
            </a:r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devices scanning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bar-code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running window CE operating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(OS). The second IT department has not software to control asset.</a:t>
            </a:r>
          </a:p>
          <a:p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</a:t>
            </a:r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Pending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issues</a:t>
            </a:r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Following corporate policy in FY24 Window CE OS will be end of life 2023. There are manual job and take along time to inventory, manage asset.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268" y="1676400"/>
            <a:ext cx="9064036" cy="2286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3452" y="1739237"/>
            <a:ext cx="6902077" cy="377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Theme 1 :Upgrade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Factory Operation  Support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System (FOSS)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二等辺三角形 7172">
            <a:extLst>
              <a:ext uri="{FF2B5EF4-FFF2-40B4-BE49-F238E27FC236}">
                <a16:creationId xmlns:a16="http://schemas.microsoft.com/office/drawing/2014/main" id="{00000000-0008-0000-0000-00001E000000}"/>
              </a:ext>
            </a:extLst>
          </p:cNvPr>
          <p:cNvSpPr/>
          <p:nvPr/>
        </p:nvSpPr>
        <p:spPr>
          <a:xfrm rot="15586357">
            <a:off x="556440" y="2744795"/>
            <a:ext cx="354360" cy="251280"/>
          </a:xfrm>
          <a:prstGeom prst="triangle">
            <a:avLst>
              <a:gd name="adj" fmla="val 50000"/>
            </a:avLst>
          </a:prstGeom>
          <a:solidFill>
            <a:srgbClr val="FFFF00">
              <a:alpha val="50000"/>
            </a:srgbClr>
          </a:solidFill>
          <a:ln w="9360">
            <a:solidFill>
              <a:srgbClr val="000000"/>
            </a:solidFill>
            <a:round/>
          </a:ln>
          <a:effectLst>
            <a:outerShdw dist="35638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10" y="3256130"/>
            <a:ext cx="1447800" cy="688610"/>
          </a:xfrm>
          <a:prstGeom prst="rect">
            <a:avLst/>
          </a:prstGeom>
        </p:spPr>
      </p:pic>
      <p:pic>
        <p:nvPicPr>
          <p:cNvPr id="33" name="Picture 32" descr="A picture containing electronics, monitor, black, indoor&#10;&#10;Description generated with very high confidence">
            <a:extLst>
              <a:ext uri="{FF2B5EF4-FFF2-40B4-BE49-F238E27FC236}">
                <a16:creationId xmlns:a16="http://schemas.microsoft.com/office/drawing/2014/main" id="{00000000-0008-0000-0000-00001D000000}"/>
              </a:ext>
            </a:extLst>
          </p:cNvPr>
          <p:cNvPicPr/>
          <p:nvPr/>
        </p:nvPicPr>
        <p:blipFill>
          <a:blip r:embed="rId5"/>
          <a:srcRect l="10877" t="3289" r="9323" b="4605"/>
          <a:stretch/>
        </p:blipFill>
        <p:spPr>
          <a:xfrm flipH="1">
            <a:off x="224362" y="2762969"/>
            <a:ext cx="259560" cy="608280"/>
          </a:xfrm>
          <a:prstGeom prst="rect">
            <a:avLst/>
          </a:prstGeom>
          <a:ln w="0">
            <a:noFill/>
          </a:ln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74" y="2590800"/>
            <a:ext cx="675224" cy="287963"/>
          </a:xfrm>
          <a:prstGeom prst="rect">
            <a:avLst/>
          </a:prstGeom>
        </p:spPr>
      </p:pic>
      <p:pic>
        <p:nvPicPr>
          <p:cNvPr id="35" name="図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40" y="2978970"/>
            <a:ext cx="406263" cy="33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図 49">
            <a:extLst>
              <a:ext uri="{FF2B5EF4-FFF2-40B4-BE49-F238E27FC236}">
                <a16:creationId xmlns:a16="http://schemas.microsoft.com/office/drawing/2014/main" id="{0CEBD06A-B2CC-4404-9014-463E33FBB70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59" y="2927944"/>
            <a:ext cx="255411" cy="22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814853" y="2177470"/>
            <a:ext cx="3026911" cy="17492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not update in the future.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Software is quite slow. </a:t>
            </a:r>
            <a:endParaRPr lang="en-US" sz="1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182880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responsive to big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system.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stable of the device is poor, often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repaired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9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71153" y="2148038"/>
            <a:ext cx="1677727" cy="369890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trike="noStrike" spc="-1" dirty="0" smtClean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 System</a:t>
            </a:r>
            <a:endParaRPr lang="en-US" sz="1600" b="1" strike="noStrike" spc="-1" dirty="0">
              <a:solidFill>
                <a:srgbClr val="780373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936573" y="2560054"/>
            <a:ext cx="321227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5220631" y="2156393"/>
            <a:ext cx="1324788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New</a:t>
            </a:r>
            <a:r>
              <a:rPr lang="en-US" sz="1600" b="1" strike="noStrike" spc="-1" dirty="0" smtClean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 System</a:t>
            </a:r>
            <a:endParaRPr lang="en-US" sz="1600" b="1" strike="noStrike" spc="-1" dirty="0">
              <a:solidFill>
                <a:srgbClr val="780373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pic>
        <p:nvPicPr>
          <p:cNvPr id="46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9"/>
          <a:stretch/>
        </p:blipFill>
        <p:spPr>
          <a:xfrm>
            <a:off x="5410200" y="2535992"/>
            <a:ext cx="940877" cy="757128"/>
          </a:xfrm>
          <a:prstGeom prst="rect">
            <a:avLst/>
          </a:prstGeom>
          <a:ln w="0">
            <a:noFill/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DD347EB-98C7-1225-2508-6ADB30EFEB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86400" y="3352800"/>
            <a:ext cx="583835" cy="509883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626120" y="2152958"/>
            <a:ext cx="2385483" cy="1749288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new Software.</a:t>
            </a:r>
          </a:p>
          <a:p>
            <a:pPr marL="285750" indent="-182880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programming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 (Flutter).</a:t>
            </a:r>
          </a:p>
          <a:p>
            <a:pPr marL="285750" indent="-182880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development environment (Android).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8268" y="3993351"/>
            <a:ext cx="9020584" cy="286465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108322" y="4038600"/>
            <a:ext cx="6902077" cy="377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Theme 2 :Asset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Life Cycle Management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System (ALCMS)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C9672D5-E255-432A-838C-A0E82F71B95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6002" y="5086236"/>
            <a:ext cx="1390897" cy="1390650"/>
          </a:xfrm>
          <a:prstGeom prst="rect">
            <a:avLst/>
          </a:prstGeom>
        </p:spPr>
      </p:pic>
      <p:sp>
        <p:nvSpPr>
          <p:cNvPr id="27" name="Rectangle: Rounded Corners 5">
            <a:extLst>
              <a:ext uri="{FF2B5EF4-FFF2-40B4-BE49-F238E27FC236}">
                <a16:creationId xmlns:a16="http://schemas.microsoft.com/office/drawing/2014/main" id="{00000000-0008-0000-0000-000006000000}"/>
              </a:ext>
            </a:extLst>
          </p:cNvPr>
          <p:cNvSpPr/>
          <p:nvPr/>
        </p:nvSpPr>
        <p:spPr>
          <a:xfrm>
            <a:off x="1143000" y="4651848"/>
            <a:ext cx="1289285" cy="335729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Good receipt</a:t>
            </a:r>
            <a:endParaRPr lang="en-US" sz="1400" b="0" strike="noStrike" spc="-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: Rounded Corners 7">
            <a:extLst>
              <a:ext uri="{FF2B5EF4-FFF2-40B4-BE49-F238E27FC236}">
                <a16:creationId xmlns:a16="http://schemas.microsoft.com/office/drawing/2014/main" id="{00000000-0008-0000-0000-000008000000}"/>
              </a:ext>
            </a:extLst>
          </p:cNvPr>
          <p:cNvSpPr/>
          <p:nvPr/>
        </p:nvSpPr>
        <p:spPr>
          <a:xfrm>
            <a:off x="2540981" y="5472655"/>
            <a:ext cx="1042761" cy="339508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Transfer</a:t>
            </a:r>
            <a:endParaRPr lang="en-US" sz="1400" b="0" strike="noStrike" spc="-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: Rounded Corners 9">
            <a:extLst>
              <a:ext uri="{FF2B5EF4-FFF2-40B4-BE49-F238E27FC236}">
                <a16:creationId xmlns:a16="http://schemas.microsoft.com/office/drawing/2014/main" id="{00000000-0008-0000-0000-00000A000000}"/>
              </a:ext>
            </a:extLst>
          </p:cNvPr>
          <p:cNvSpPr/>
          <p:nvPr/>
        </p:nvSpPr>
        <p:spPr>
          <a:xfrm>
            <a:off x="2362200" y="6477000"/>
            <a:ext cx="1244273" cy="327638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Maintenance</a:t>
            </a:r>
            <a:endParaRPr lang="en-US" sz="1400" b="0" strike="noStrike" spc="-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: Rounded Corners 11">
            <a:extLst>
              <a:ext uri="{FF2B5EF4-FFF2-40B4-BE49-F238E27FC236}">
                <a16:creationId xmlns:a16="http://schemas.microsoft.com/office/drawing/2014/main" id="{00000000-0008-0000-0000-00000C000000}"/>
              </a:ext>
            </a:extLst>
          </p:cNvPr>
          <p:cNvSpPr/>
          <p:nvPr/>
        </p:nvSpPr>
        <p:spPr>
          <a:xfrm>
            <a:off x="178710" y="6417739"/>
            <a:ext cx="1028461" cy="327638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0" strike="noStrike" spc="-1" dirty="0">
                <a:solidFill>
                  <a:schemeClr val="lt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Inventory</a:t>
            </a:r>
            <a:endParaRPr lang="en-US" sz="1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: Rounded Corners 13">
            <a:extLst>
              <a:ext uri="{FF2B5EF4-FFF2-40B4-BE49-F238E27FC236}">
                <a16:creationId xmlns:a16="http://schemas.microsoft.com/office/drawing/2014/main" id="{00000000-0008-0000-0000-00000E000000}"/>
              </a:ext>
            </a:extLst>
          </p:cNvPr>
          <p:cNvSpPr/>
          <p:nvPr/>
        </p:nvSpPr>
        <p:spPr>
          <a:xfrm>
            <a:off x="238368" y="5425676"/>
            <a:ext cx="803552" cy="380991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/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Scrap</a:t>
            </a:r>
          </a:p>
        </p:txBody>
      </p:sp>
      <p:sp>
        <p:nvSpPr>
          <p:cNvPr id="40" name="Freeform: Shape 14">
            <a:extLst>
              <a:ext uri="{FF2B5EF4-FFF2-40B4-BE49-F238E27FC236}">
                <a16:creationId xmlns:a16="http://schemas.microsoft.com/office/drawing/2014/main" id="{00000000-0008-0000-0000-00000F000000}"/>
              </a:ext>
            </a:extLst>
          </p:cNvPr>
          <p:cNvSpPr/>
          <p:nvPr/>
        </p:nvSpPr>
        <p:spPr>
          <a:xfrm>
            <a:off x="488859" y="4976017"/>
            <a:ext cx="1366782" cy="1699781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395084" y="573834"/>
                </a:moveTo>
                <a:arcTo wR="1642288" hR="1642288" stAng="13235158" swAng="1211183"/>
              </a:path>
            </a:pathLst>
          </a:custGeom>
          <a:noFill/>
          <a:ln w="9360">
            <a:solidFill>
              <a:srgbClr val="F79646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41" name="Freeform: Shape 6">
            <a:extLst>
              <a:ext uri="{FF2B5EF4-FFF2-40B4-BE49-F238E27FC236}">
                <a16:creationId xmlns:a16="http://schemas.microsoft.com/office/drawing/2014/main" id="{00000000-0008-0000-0000-000007000000}"/>
              </a:ext>
            </a:extLst>
          </p:cNvPr>
          <p:cNvSpPr/>
          <p:nvPr/>
        </p:nvSpPr>
        <p:spPr>
          <a:xfrm>
            <a:off x="1775444" y="4980485"/>
            <a:ext cx="1337729" cy="1777449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2444186" y="209085"/>
                </a:moveTo>
                <a:arcTo wR="1642288" hR="1642288" stAng="17953659" swAng="1211183"/>
              </a:path>
            </a:pathLst>
          </a:custGeom>
          <a:noFill/>
          <a:ln w="9360">
            <a:solidFill>
              <a:srgbClr val="C0504D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8" name="Freeform: Shape 8">
            <a:extLst>
              <a:ext uri="{FF2B5EF4-FFF2-40B4-BE49-F238E27FC236}">
                <a16:creationId xmlns:a16="http://schemas.microsoft.com/office/drawing/2014/main" id="{00000000-0008-0000-0000-000009000000}"/>
              </a:ext>
            </a:extLst>
          </p:cNvPr>
          <p:cNvSpPr/>
          <p:nvPr/>
        </p:nvSpPr>
        <p:spPr>
          <a:xfrm rot="614271">
            <a:off x="1601465" y="5267361"/>
            <a:ext cx="1345659" cy="1198939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3280633" y="1756028"/>
                </a:moveTo>
                <a:arcTo wR="1642288" hR="1642288" stAng="21838279" swAng="1359451"/>
              </a:path>
            </a:pathLst>
          </a:custGeom>
          <a:noFill/>
          <a:ln w="9360">
            <a:solidFill>
              <a:srgbClr val="9BBB59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9" name="Freeform: Shape 10">
            <a:extLst>
              <a:ext uri="{FF2B5EF4-FFF2-40B4-BE49-F238E27FC236}">
                <a16:creationId xmlns:a16="http://schemas.microsoft.com/office/drawing/2014/main" id="{00000000-0008-0000-0000-00000B000000}"/>
              </a:ext>
            </a:extLst>
          </p:cNvPr>
          <p:cNvSpPr/>
          <p:nvPr/>
        </p:nvSpPr>
        <p:spPr>
          <a:xfrm>
            <a:off x="952480" y="5499338"/>
            <a:ext cx="1757930" cy="1126731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1843741" y="3272173"/>
                </a:moveTo>
                <a:arcTo wR="1642288" hR="1642288" stAng="4977240" swAng="845520"/>
              </a:path>
            </a:pathLst>
          </a:custGeom>
          <a:noFill/>
          <a:ln w="9360">
            <a:solidFill>
              <a:srgbClr val="8064A2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9" name="Freeform: Shape 12">
            <a:extLst>
              <a:ext uri="{FF2B5EF4-FFF2-40B4-BE49-F238E27FC236}">
                <a16:creationId xmlns:a16="http://schemas.microsoft.com/office/drawing/2014/main" id="{00000000-0008-0000-0000-00000D000000}"/>
              </a:ext>
            </a:extLst>
          </p:cNvPr>
          <p:cNvSpPr/>
          <p:nvPr/>
        </p:nvSpPr>
        <p:spPr>
          <a:xfrm>
            <a:off x="655678" y="5367473"/>
            <a:ext cx="1465793" cy="1193061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174199" y="2378376"/>
                </a:moveTo>
                <a:arcTo wR="1642288" hR="1642288" stAng="9202269" swAng="1359451"/>
              </a:path>
            </a:pathLst>
          </a:custGeom>
          <a:noFill/>
          <a:ln w="9360">
            <a:solidFill>
              <a:srgbClr val="4BACC6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90001" y="4476580"/>
            <a:ext cx="875399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 smtClean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</a:t>
            </a:r>
            <a:endParaRPr lang="en-US" sz="1600" b="1" strike="noStrike" spc="-1" dirty="0">
              <a:solidFill>
                <a:srgbClr val="780373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93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3607925" y="4696103"/>
            <a:ext cx="2517102" cy="1933297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 Manual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job on excel, notebook, lost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papers.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 Tack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time to inventory,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easy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mistake. 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 Difficult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control in-out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device, easy mistake.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Not ensure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quality.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Can 94"/>
          <p:cNvSpPr/>
          <p:nvPr/>
        </p:nvSpPr>
        <p:spPr>
          <a:xfrm>
            <a:off x="7921393" y="4957570"/>
            <a:ext cx="1035879" cy="675906"/>
          </a:xfrm>
          <a:prstGeom prst="can">
            <a:avLst/>
          </a:prstGeom>
          <a:solidFill>
            <a:srgbClr val="1508B8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Database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vi-V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7115988" y="4419600"/>
            <a:ext cx="1875612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 activities</a:t>
            </a:r>
          </a:p>
        </p:txBody>
      </p:sp>
      <p:graphicFrame>
        <p:nvGraphicFramePr>
          <p:cNvPr id="101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449703"/>
              </p:ext>
            </p:extLst>
          </p:nvPr>
        </p:nvGraphicFramePr>
        <p:xfrm>
          <a:off x="7304951" y="4873483"/>
          <a:ext cx="238849" cy="22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name="ｸﾘｯﾌﾟ" r:id="rId12" imgW="1666667" imgH="1695238" progId="">
                  <p:embed/>
                </p:oleObj>
              </mc:Choice>
              <mc:Fallback>
                <p:oleObj name="ｸﾘｯﾌﾟ" r:id="rId12" imgW="1666667" imgH="1695238" progId="">
                  <p:embed/>
                  <p:pic>
                    <p:nvPicPr>
                      <p:cNvPr id="119" name="Object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4951" y="4873483"/>
                        <a:ext cx="238849" cy="2281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Right Arrow 101"/>
          <p:cNvSpPr/>
          <p:nvPr/>
        </p:nvSpPr>
        <p:spPr>
          <a:xfrm>
            <a:off x="7621370" y="5086236"/>
            <a:ext cx="209758" cy="26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utoShape 6">
            <a:extLst>
              <a:ext uri="{FF2B5EF4-FFF2-40B4-BE49-F238E27FC236}">
                <a16:creationId xmlns:a16="http://schemas.microsoft.com/office/drawing/2014/main" id="{D7307983-7AF1-46DD-887A-161BE1E9C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054" y="5730079"/>
            <a:ext cx="2557546" cy="102785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1200" dirty="0" smtClean="0">
                <a:cs typeface="Arial" panose="020B0604020202020204" pitchFamily="34" charset="0"/>
              </a:rPr>
              <a:t>Save time</a:t>
            </a:r>
            <a:r>
              <a:rPr lang="en-US" sz="1200" dirty="0">
                <a:cs typeface="Arial" panose="020B0604020202020204" pitchFamily="34" charset="0"/>
              </a:rPr>
              <a:t>: </a:t>
            </a:r>
            <a:r>
              <a:rPr lang="en-US" sz="1200" dirty="0" smtClean="0">
                <a:cs typeface="Arial" panose="020B0604020202020204" pitchFamily="34" charset="0"/>
              </a:rPr>
              <a:t>100 </a:t>
            </a:r>
            <a:r>
              <a:rPr lang="en-US" sz="1200" dirty="0">
                <a:cs typeface="Arial" panose="020B0604020202020204" pitchFamily="34" charset="0"/>
              </a:rPr>
              <a:t>hours/monthly =&gt; </a:t>
            </a:r>
            <a:r>
              <a:rPr lang="en-US" sz="1200" dirty="0" smtClean="0">
                <a:cs typeface="Arial" panose="020B0604020202020204" pitchFamily="34" charset="0"/>
              </a:rPr>
              <a:t>1200 hours/year.</a:t>
            </a:r>
          </a:p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1200" dirty="0" smtClean="0">
                <a:cs typeface="Arial" panose="020B0604020202020204" pitchFamily="34" charset="0"/>
              </a:rPr>
              <a:t>Reduce make mistake, paper.</a:t>
            </a:r>
            <a:endParaRPr lang="en-US" sz="1200" dirty="0">
              <a:cs typeface="Arial" panose="020B0604020202020204" pitchFamily="34" charset="0"/>
            </a:endParaRPr>
          </a:p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GB" sz="1200" dirty="0">
                <a:cs typeface="Arial" panose="020B0604020202020204" pitchFamily="34" charset="0"/>
              </a:rPr>
              <a:t>Easy manage operation and </a:t>
            </a:r>
            <a:r>
              <a:rPr lang="en-GB" sz="1200" dirty="0" smtClean="0">
                <a:cs typeface="Arial" panose="020B0604020202020204" pitchFamily="34" charset="0"/>
              </a:rPr>
              <a:t>history.</a:t>
            </a:r>
            <a:endParaRPr lang="en-US" sz="1200" dirty="0"/>
          </a:p>
        </p:txBody>
      </p:sp>
      <p:sp>
        <p:nvSpPr>
          <p:cNvPr id="109" name="Right Arrow 108"/>
          <p:cNvSpPr/>
          <p:nvPr/>
        </p:nvSpPr>
        <p:spPr>
          <a:xfrm>
            <a:off x="6193455" y="4773336"/>
            <a:ext cx="267444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C6F1B03B-7889-4181-956A-CB3AE6F46367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0" t="2000" r="20000"/>
          <a:stretch/>
        </p:blipFill>
        <p:spPr>
          <a:xfrm>
            <a:off x="6705600" y="4876801"/>
            <a:ext cx="239929" cy="512204"/>
          </a:xfrm>
          <a:prstGeom prst="rect">
            <a:avLst/>
          </a:prstGeom>
        </p:spPr>
      </p:pic>
      <p:sp>
        <p:nvSpPr>
          <p:cNvPr id="112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899748" y="4880658"/>
            <a:ext cx="294329" cy="225425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6553200" y="5410200"/>
            <a:ext cx="1165173" cy="24730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rgbClr val="0000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software</a:t>
            </a:r>
            <a:endParaRPr lang="en-US" sz="1400" dirty="0">
              <a:solidFill>
                <a:srgbClr val="00007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46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vi-V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Arial" panose="020B0604020202020204"/>
                  <a:ea typeface="Meiryo UI" panose="020B0604030504040204" pitchFamily="50" charset="-128"/>
                  <a:cs typeface="Arial" panose="020B0604020202020204" pitchFamily="34" charset="0"/>
                </a:rPr>
                <a:t>Total Improvement Schedule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b="1" dirty="0">
                  <a:solidFill>
                    <a:prstClr val="white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3</a:t>
              </a:r>
              <a:r>
                <a:rPr kumimoji="0" lang="en-US" altLang="ja-JP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kumimoji="0" lang="en-US" altLang="ja-JP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12AD13D7-4CF5-622A-ACB6-A01139AB4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494009"/>
              </p:ext>
            </p:extLst>
          </p:nvPr>
        </p:nvGraphicFramePr>
        <p:xfrm>
          <a:off x="43543" y="624740"/>
          <a:ext cx="9067753" cy="5851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385">
                  <a:extLst>
                    <a:ext uri="{9D8B030D-6E8A-4147-A177-3AD203B41FA5}">
                      <a16:colId xmlns:a16="http://schemas.microsoft.com/office/drawing/2014/main" val="319221445"/>
                    </a:ext>
                  </a:extLst>
                </a:gridCol>
                <a:gridCol w="1971394">
                  <a:extLst>
                    <a:ext uri="{9D8B030D-6E8A-4147-A177-3AD203B41FA5}">
                      <a16:colId xmlns:a16="http://schemas.microsoft.com/office/drawing/2014/main" val="936687319"/>
                    </a:ext>
                  </a:extLst>
                </a:gridCol>
                <a:gridCol w="1760379">
                  <a:extLst>
                    <a:ext uri="{9D8B030D-6E8A-4147-A177-3AD203B41FA5}">
                      <a16:colId xmlns:a16="http://schemas.microsoft.com/office/drawing/2014/main" val="3340565728"/>
                    </a:ext>
                  </a:extLst>
                </a:gridCol>
                <a:gridCol w="1295931">
                  <a:extLst>
                    <a:ext uri="{9D8B030D-6E8A-4147-A177-3AD203B41FA5}">
                      <a16:colId xmlns:a16="http://schemas.microsoft.com/office/drawing/2014/main" val="1670050211"/>
                    </a:ext>
                  </a:extLst>
                </a:gridCol>
                <a:gridCol w="378607">
                  <a:extLst>
                    <a:ext uri="{9D8B030D-6E8A-4147-A177-3AD203B41FA5}">
                      <a16:colId xmlns:a16="http://schemas.microsoft.com/office/drawing/2014/main" val="399489702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09714168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543486388"/>
                    </a:ext>
                  </a:extLst>
                </a:gridCol>
                <a:gridCol w="446361">
                  <a:extLst>
                    <a:ext uri="{9D8B030D-6E8A-4147-A177-3AD203B41FA5}">
                      <a16:colId xmlns:a16="http://schemas.microsoft.com/office/drawing/2014/main" val="217144636"/>
                    </a:ext>
                  </a:extLst>
                </a:gridCol>
                <a:gridCol w="1643696">
                  <a:extLst>
                    <a:ext uri="{9D8B030D-6E8A-4147-A177-3AD203B41FA5}">
                      <a16:colId xmlns:a16="http://schemas.microsoft.com/office/drawing/2014/main" val="460928592"/>
                    </a:ext>
                  </a:extLst>
                </a:gridCol>
              </a:tblGrid>
              <a:tr h="439424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ISSUE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WHAT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HOW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WHO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WHEN </a:t>
                      </a: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(Jul.2023)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TARGET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154645"/>
                  </a:ext>
                </a:extLst>
              </a:tr>
              <a:tr h="3772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Q</a:t>
                      </a:r>
                      <a:r>
                        <a:rPr lang="en-US" sz="1100" b="1" dirty="0" smtClean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  <a:endParaRPr lang="en-US" sz="11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Q2</a:t>
                      </a:r>
                      <a:endParaRPr lang="en-US" sz="11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Q3</a:t>
                      </a:r>
                      <a:endParaRPr lang="en-US" sz="11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Q4</a:t>
                      </a:r>
                      <a:endParaRPr lang="en-US" sz="11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27756"/>
                  </a:ext>
                </a:extLst>
              </a:tr>
              <a:tr h="798309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[1] Upgrade</a:t>
                      </a:r>
                      <a:r>
                        <a:rPr lang="en-US" sz="1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 from wince to android Mobile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[2] Analyze &amp; Optimist all process of FOSS</a:t>
                      </a:r>
                      <a:r>
                        <a:rPr lang="en-US" sz="1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[3] D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evelop all function of system.</a:t>
                      </a:r>
                    </a:p>
                    <a:p>
                      <a:pPr marL="0" lvl="0" indent="0" algn="ctr">
                        <a:buFontTx/>
                        <a:buNone/>
                      </a:pPr>
                      <a:endParaRPr lang="en-US" sz="14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lvl="0" algn="l"/>
                      <a:endParaRPr lang="en-US" sz="14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+ </a:t>
                      </a:r>
                      <a:r>
                        <a:rPr kumimoji="0" lang="en-US" sz="1400" b="0" i="0" u="none" strike="noStrike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local</a:t>
                      </a:r>
                    </a:p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+ </a:t>
                      </a:r>
                      <a:r>
                        <a:rPr kumimoji="0" lang="en-US" sz="1400" b="0" i="0" u="none" strike="noStrike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Oversea</a:t>
                      </a: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2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Minh, </a:t>
                      </a:r>
                      <a:r>
                        <a:rPr kumimoji="0" lang="en-US" altLang="en-US" sz="1200" b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Phong</a:t>
                      </a:r>
                      <a:endParaRPr kumimoji="0" lang="en-US" altLang="en-US" sz="1200" b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2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en-US" altLang="en-US" sz="1200" b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T.Anh</a:t>
                      </a:r>
                      <a:r>
                        <a:rPr kumimoji="0" lang="en-US" altLang="en-US" sz="12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&amp; (Pic MCS GR)</a:t>
                      </a:r>
                      <a:endParaRPr kumimoji="0" lang="en-US" altLang="en-US" sz="12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dirty="0" smtClean="0">
                          <a:solidFill>
                            <a:srgbClr val="000077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+</a:t>
                      </a:r>
                      <a:r>
                        <a:rPr kumimoji="1" lang="en-US" sz="1400" b="1" kern="1200" dirty="0" smtClean="0">
                          <a:solidFill>
                            <a:srgbClr val="000077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GR local</a:t>
                      </a:r>
                      <a:r>
                        <a:rPr kumimoji="1" lang="en-US" sz="1400" b="1" kern="1200" baseline="0" dirty="0" smtClean="0">
                          <a:solidFill>
                            <a:srgbClr val="000077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 (Done)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1" kern="1200" baseline="0" dirty="0" smtClean="0">
                          <a:solidFill>
                            <a:srgbClr val="000077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+GR Oversea (Done)</a:t>
                      </a:r>
                      <a:endParaRPr kumimoji="1" lang="en-US" sz="1400" b="1" kern="1200" dirty="0">
                        <a:solidFill>
                          <a:srgbClr val="000077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352459"/>
                  </a:ext>
                </a:extLst>
              </a:tr>
              <a:tr h="65423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Storing</a:t>
                      </a: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Minh, </a:t>
                      </a:r>
                      <a:r>
                        <a:rPr kumimoji="0" lang="en-US" altLang="en-US" sz="1400" b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Phong</a:t>
                      </a:r>
                      <a:r>
                        <a:rPr kumimoji="0" lang="en-US" alt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&amp; (Pic MCS Storing)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1" kern="1200" dirty="0" smtClean="0">
                          <a:solidFill>
                            <a:srgbClr val="000077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+Storing</a:t>
                      </a:r>
                      <a:r>
                        <a:rPr kumimoji="1" lang="en-US" sz="1400" b="1" kern="1200" baseline="0" dirty="0" smtClean="0">
                          <a:solidFill>
                            <a:srgbClr val="000077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 (Done)</a:t>
                      </a: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563348"/>
                  </a:ext>
                </a:extLst>
              </a:tr>
              <a:tr h="63169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Kitting &amp; Supply</a:t>
                      </a: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Minh &amp; (Pic MCS Kitting)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1" kern="1200" dirty="0" smtClean="0">
                          <a:solidFill>
                            <a:srgbClr val="000077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+ Kitting</a:t>
                      </a:r>
                      <a:r>
                        <a:rPr kumimoji="1" lang="en-US" sz="1400" b="1" kern="1200" baseline="0" dirty="0" smtClean="0">
                          <a:solidFill>
                            <a:srgbClr val="000077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 &amp; Supply (Done)</a:t>
                      </a: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855564"/>
                  </a:ext>
                </a:extLst>
              </a:tr>
              <a:tr h="68244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000077"/>
                        </a:solidFill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Kitting Other 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Temporary Location</a:t>
                      </a: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Minh &amp; (Pic MCS)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1" kern="1200" dirty="0" smtClean="0">
                          <a:solidFill>
                            <a:srgbClr val="000077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Done</a:t>
                      </a: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491207"/>
                  </a:ext>
                </a:extLst>
              </a:tr>
              <a:tr h="497404">
                <a:tc rowSpan="4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[1]Survey all process and build standard management.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[2]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Analysis system, design database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[3] Develop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Testing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 </a:t>
                      </a:r>
                      <a:r>
                        <a:rPr kumimoji="0" lang="en-US" alt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Borrow &amp; return Equipment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Minh &amp; (Pic Trinh)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Done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613539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Manage stationery warehouse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Minh &amp; (Pic Hai)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Done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778845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</a:t>
                      </a:r>
                      <a:r>
                        <a:rPr kumimoji="0" lang="en-US" altLang="en-US" sz="14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Good Receive</a:t>
                      </a: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Minh &amp; (Pic Viet)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70% progress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77739"/>
                  </a:ext>
                </a:extLst>
              </a:tr>
              <a:tr h="43287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Inventory, Transfer, Scrap, Maintenance</a:t>
                      </a: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Minh &amp; (Pic </a:t>
                      </a:r>
                      <a:r>
                        <a:rPr kumimoji="0" lang="en-US" altLang="en-US" sz="1400" b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Chinh</a:t>
                      </a:r>
                      <a:r>
                        <a:rPr kumimoji="0" lang="en-US" alt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70% progress</a:t>
                      </a: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26483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5E959771-6A5A-B3DB-624E-4A65746554CF}"/>
              </a:ext>
            </a:extLst>
          </p:cNvPr>
          <p:cNvGrpSpPr/>
          <p:nvPr/>
        </p:nvGrpSpPr>
        <p:grpSpPr>
          <a:xfrm>
            <a:off x="4114800" y="6519446"/>
            <a:ext cx="1651679" cy="584775"/>
            <a:chOff x="5106140" y="6563880"/>
            <a:chExt cx="1270679" cy="584775"/>
          </a:xfrm>
        </p:grpSpPr>
        <p:sp>
          <p:nvSpPr>
            <p:cNvPr id="30" name="Pentagon 15">
              <a:extLst>
                <a:ext uri="{FF2B5EF4-FFF2-40B4-BE49-F238E27FC236}">
                  <a16:creationId xmlns:a16="http://schemas.microsoft.com/office/drawing/2014/main" id="{AA79A7BA-3428-F207-4806-EDDE54911B02}"/>
                </a:ext>
              </a:extLst>
            </p:cNvPr>
            <p:cNvSpPr/>
            <p:nvPr/>
          </p:nvSpPr>
          <p:spPr>
            <a:xfrm>
              <a:off x="5810697" y="6667762"/>
              <a:ext cx="566122" cy="130789"/>
            </a:xfrm>
            <a:prstGeom prst="homePlat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3C3B0CA-CD73-D247-C6CA-D347D24E1495}"/>
                </a:ext>
              </a:extLst>
            </p:cNvPr>
            <p:cNvSpPr txBox="1"/>
            <p:nvPr/>
          </p:nvSpPr>
          <p:spPr>
            <a:xfrm>
              <a:off x="5106140" y="6563880"/>
              <a:ext cx="838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dirty="0" smtClean="0">
                  <a:solidFill>
                    <a:prstClr val="black"/>
                  </a:solidFill>
                  <a:latin typeface="Arial" panose="020B0604020202020204" pitchFamily="34" charset="0"/>
                  <a:ea typeface="HGPSoeiKakugothicUB" panose="020B0900000000000000" pitchFamily="34" charset="-128"/>
                  <a:cs typeface="Arial" panose="020B0604020202020204" pitchFamily="34" charset="0"/>
                </a:rPr>
                <a:t>Coding</a:t>
              </a:r>
              <a:r>
                <a:rPr kumimoji="0" 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HGPSoeiKakugothicUB" panose="020B0900000000000000" pitchFamily="34" charset="-128"/>
                  <a:cs typeface="Arial" panose="020B0604020202020204" pitchFamily="34" charset="0"/>
                </a:rPr>
                <a:t>: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4" name="Pentagon 15">
            <a:extLst>
              <a:ext uri="{FF2B5EF4-FFF2-40B4-BE49-F238E27FC236}">
                <a16:creationId xmlns:a16="http://schemas.microsoft.com/office/drawing/2014/main" id="{B343AF31-C452-9B33-56BC-CAF12C415AB7}"/>
              </a:ext>
            </a:extLst>
          </p:cNvPr>
          <p:cNvSpPr/>
          <p:nvPr/>
        </p:nvSpPr>
        <p:spPr>
          <a:xfrm>
            <a:off x="6187440" y="1699878"/>
            <a:ext cx="365760" cy="128853"/>
          </a:xfrm>
          <a:prstGeom prst="homePlat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7" name="Pentagon 15">
            <a:extLst>
              <a:ext uri="{FF2B5EF4-FFF2-40B4-BE49-F238E27FC236}">
                <a16:creationId xmlns:a16="http://schemas.microsoft.com/office/drawing/2014/main" id="{7C55084B-C3A6-7B71-82BC-1D8829867B2B}"/>
              </a:ext>
            </a:extLst>
          </p:cNvPr>
          <p:cNvSpPr/>
          <p:nvPr/>
        </p:nvSpPr>
        <p:spPr>
          <a:xfrm>
            <a:off x="6324600" y="1981200"/>
            <a:ext cx="365760" cy="130789"/>
          </a:xfrm>
          <a:prstGeom prst="homePlat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角丸四角形 2">
            <a:extLst>
              <a:ext uri="{FF2B5EF4-FFF2-40B4-BE49-F238E27FC236}">
                <a16:creationId xmlns:a16="http://schemas.microsoft.com/office/drawing/2014/main" id="{858A56A8-32DD-F8CF-2BF6-57A8E013F907}"/>
              </a:ext>
            </a:extLst>
          </p:cNvPr>
          <p:cNvSpPr/>
          <p:nvPr/>
        </p:nvSpPr>
        <p:spPr>
          <a:xfrm rot="16200000">
            <a:off x="-20735" y="2420676"/>
            <a:ext cx="971801" cy="39431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</a:t>
            </a:r>
            <a:r>
              <a:rPr kumimoji="0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</a:t>
            </a:r>
            <a:endParaRPr kumimoji="1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E959771-6A5A-B3DB-624E-4A65746554CF}"/>
              </a:ext>
            </a:extLst>
          </p:cNvPr>
          <p:cNvGrpSpPr/>
          <p:nvPr/>
        </p:nvGrpSpPr>
        <p:grpSpPr>
          <a:xfrm>
            <a:off x="5937636" y="6519446"/>
            <a:ext cx="1769355" cy="338554"/>
            <a:chOff x="5106140" y="6563880"/>
            <a:chExt cx="1270679" cy="338554"/>
          </a:xfrm>
        </p:grpSpPr>
        <p:sp>
          <p:nvSpPr>
            <p:cNvPr id="32" name="Pentagon 15">
              <a:extLst>
                <a:ext uri="{FF2B5EF4-FFF2-40B4-BE49-F238E27FC236}">
                  <a16:creationId xmlns:a16="http://schemas.microsoft.com/office/drawing/2014/main" id="{AA79A7BA-3428-F207-4806-EDDE54911B02}"/>
                </a:ext>
              </a:extLst>
            </p:cNvPr>
            <p:cNvSpPr/>
            <p:nvPr/>
          </p:nvSpPr>
          <p:spPr>
            <a:xfrm>
              <a:off x="5810697" y="6667762"/>
              <a:ext cx="566122" cy="130789"/>
            </a:xfrm>
            <a:prstGeom prst="homePlate">
              <a:avLst/>
            </a:prstGeom>
            <a:solidFill>
              <a:srgbClr val="1508B8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3C3B0CA-CD73-D247-C6CA-D347D24E1495}"/>
                </a:ext>
              </a:extLst>
            </p:cNvPr>
            <p:cNvSpPr txBox="1"/>
            <p:nvPr/>
          </p:nvSpPr>
          <p:spPr>
            <a:xfrm>
              <a:off x="5106140" y="6563880"/>
              <a:ext cx="838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noProof="0" dirty="0" smtClean="0">
                  <a:latin typeface="Arial" panose="020B0604020202020204" pitchFamily="34" charset="0"/>
                  <a:ea typeface="HGPSoeiKakugothicUB" panose="020B0900000000000000" pitchFamily="34" charset="-128"/>
                  <a:cs typeface="Arial" panose="020B0604020202020204" pitchFamily="34" charset="0"/>
                </a:rPr>
                <a:t>Testing</a:t>
              </a:r>
              <a:r>
                <a:rPr kumimoji="0" lang="en-US" sz="1600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HGPSoeiKakugothicUB" panose="020B0900000000000000" pitchFamily="34" charset="-128"/>
                  <a:cs typeface="Arial" panose="020B0604020202020204" pitchFamily="34" charset="0"/>
                </a:rPr>
                <a:t>: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" name="角丸四角形 2">
            <a:extLst>
              <a:ext uri="{FF2B5EF4-FFF2-40B4-BE49-F238E27FC236}">
                <a16:creationId xmlns:a16="http://schemas.microsoft.com/office/drawing/2014/main" id="{17CA3A3D-62A7-9B7C-7FD9-9BE52A6CDC35}"/>
              </a:ext>
            </a:extLst>
          </p:cNvPr>
          <p:cNvSpPr/>
          <p:nvPr/>
        </p:nvSpPr>
        <p:spPr>
          <a:xfrm rot="16200000">
            <a:off x="1075" y="5367278"/>
            <a:ext cx="928179" cy="39431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</a:t>
            </a:r>
            <a:r>
              <a:rPr kumimoji="0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</a:t>
            </a:r>
            <a:endParaRPr kumimoji="1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7755070" y="6519445"/>
            <a:ext cx="1089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noProof="0" dirty="0" smtClean="0">
                <a:solidFill>
                  <a:prstClr val="black"/>
                </a:solidFill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Go live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HGPSoeiKakugothicUB" panose="020B09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2" name="5-Point Star 1"/>
          <p:cNvSpPr/>
          <p:nvPr/>
        </p:nvSpPr>
        <p:spPr>
          <a:xfrm>
            <a:off x="8688050" y="6519445"/>
            <a:ext cx="269803" cy="23467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entagon 15">
            <a:extLst>
              <a:ext uri="{FF2B5EF4-FFF2-40B4-BE49-F238E27FC236}">
                <a16:creationId xmlns:a16="http://schemas.microsoft.com/office/drawing/2014/main" id="{AA79A7BA-3428-F207-4806-EDDE54911B02}"/>
              </a:ext>
            </a:extLst>
          </p:cNvPr>
          <p:cNvSpPr/>
          <p:nvPr/>
        </p:nvSpPr>
        <p:spPr>
          <a:xfrm>
            <a:off x="6586752" y="1697943"/>
            <a:ext cx="404521" cy="130789"/>
          </a:xfrm>
          <a:prstGeom prst="homePlate">
            <a:avLst/>
          </a:prstGeom>
          <a:solidFill>
            <a:srgbClr val="1508B8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2" name="Pentagon 15">
            <a:extLst>
              <a:ext uri="{FF2B5EF4-FFF2-40B4-BE49-F238E27FC236}">
                <a16:creationId xmlns:a16="http://schemas.microsoft.com/office/drawing/2014/main" id="{AA79A7BA-3428-F207-4806-EDDE54911B02}"/>
              </a:ext>
            </a:extLst>
          </p:cNvPr>
          <p:cNvSpPr/>
          <p:nvPr/>
        </p:nvSpPr>
        <p:spPr>
          <a:xfrm>
            <a:off x="6682563" y="1981200"/>
            <a:ext cx="367747" cy="130789"/>
          </a:xfrm>
          <a:prstGeom prst="homePlate">
            <a:avLst/>
          </a:prstGeom>
          <a:solidFill>
            <a:srgbClr val="1508B8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Pentagon 15">
            <a:extLst>
              <a:ext uri="{FF2B5EF4-FFF2-40B4-BE49-F238E27FC236}">
                <a16:creationId xmlns:a16="http://schemas.microsoft.com/office/drawing/2014/main" id="{7C55084B-C3A6-7B71-82BC-1D8829867B2B}"/>
              </a:ext>
            </a:extLst>
          </p:cNvPr>
          <p:cNvSpPr/>
          <p:nvPr/>
        </p:nvSpPr>
        <p:spPr>
          <a:xfrm>
            <a:off x="6553200" y="2590800"/>
            <a:ext cx="302281" cy="130789"/>
          </a:xfrm>
          <a:prstGeom prst="homePlat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4" name="Pentagon 15">
            <a:extLst>
              <a:ext uri="{FF2B5EF4-FFF2-40B4-BE49-F238E27FC236}">
                <a16:creationId xmlns:a16="http://schemas.microsoft.com/office/drawing/2014/main" id="{AA79A7BA-3428-F207-4806-EDDE54911B02}"/>
              </a:ext>
            </a:extLst>
          </p:cNvPr>
          <p:cNvSpPr/>
          <p:nvPr/>
        </p:nvSpPr>
        <p:spPr>
          <a:xfrm>
            <a:off x="6858000" y="2590800"/>
            <a:ext cx="334315" cy="130789"/>
          </a:xfrm>
          <a:prstGeom prst="homePlate">
            <a:avLst/>
          </a:prstGeom>
          <a:solidFill>
            <a:srgbClr val="1508B8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Pentagon 15">
            <a:extLst>
              <a:ext uri="{FF2B5EF4-FFF2-40B4-BE49-F238E27FC236}">
                <a16:creationId xmlns:a16="http://schemas.microsoft.com/office/drawing/2014/main" id="{7C55084B-C3A6-7B71-82BC-1D8829867B2B}"/>
              </a:ext>
            </a:extLst>
          </p:cNvPr>
          <p:cNvSpPr/>
          <p:nvPr/>
        </p:nvSpPr>
        <p:spPr>
          <a:xfrm>
            <a:off x="6477000" y="3287486"/>
            <a:ext cx="365760" cy="130789"/>
          </a:xfrm>
          <a:prstGeom prst="homePlat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4" name="Pentagon 15">
            <a:extLst>
              <a:ext uri="{FF2B5EF4-FFF2-40B4-BE49-F238E27FC236}">
                <a16:creationId xmlns:a16="http://schemas.microsoft.com/office/drawing/2014/main" id="{AA79A7BA-3428-F207-4806-EDDE54911B02}"/>
              </a:ext>
            </a:extLst>
          </p:cNvPr>
          <p:cNvSpPr/>
          <p:nvPr/>
        </p:nvSpPr>
        <p:spPr>
          <a:xfrm>
            <a:off x="6858000" y="3298211"/>
            <a:ext cx="404521" cy="130789"/>
          </a:xfrm>
          <a:prstGeom prst="homePlate">
            <a:avLst/>
          </a:prstGeom>
          <a:solidFill>
            <a:srgbClr val="1508B8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5" name="Pentagon 15">
            <a:extLst>
              <a:ext uri="{FF2B5EF4-FFF2-40B4-BE49-F238E27FC236}">
                <a16:creationId xmlns:a16="http://schemas.microsoft.com/office/drawing/2014/main" id="{7C55084B-C3A6-7B71-82BC-1D8829867B2B}"/>
              </a:ext>
            </a:extLst>
          </p:cNvPr>
          <p:cNvSpPr/>
          <p:nvPr/>
        </p:nvSpPr>
        <p:spPr>
          <a:xfrm>
            <a:off x="6553200" y="3826958"/>
            <a:ext cx="274801" cy="130789"/>
          </a:xfrm>
          <a:prstGeom prst="homePlat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6" name="Pentagon 15">
            <a:extLst>
              <a:ext uri="{FF2B5EF4-FFF2-40B4-BE49-F238E27FC236}">
                <a16:creationId xmlns:a16="http://schemas.microsoft.com/office/drawing/2014/main" id="{AA79A7BA-3428-F207-4806-EDDE54911B02}"/>
              </a:ext>
            </a:extLst>
          </p:cNvPr>
          <p:cNvSpPr/>
          <p:nvPr/>
        </p:nvSpPr>
        <p:spPr>
          <a:xfrm>
            <a:off x="6858000" y="3837683"/>
            <a:ext cx="334315" cy="130789"/>
          </a:xfrm>
          <a:prstGeom prst="homePlate">
            <a:avLst/>
          </a:prstGeom>
          <a:solidFill>
            <a:srgbClr val="1508B8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7" name="Pentagon 15">
            <a:extLst>
              <a:ext uri="{FF2B5EF4-FFF2-40B4-BE49-F238E27FC236}">
                <a16:creationId xmlns:a16="http://schemas.microsoft.com/office/drawing/2014/main" id="{7C55084B-C3A6-7B71-82BC-1D8829867B2B}"/>
              </a:ext>
            </a:extLst>
          </p:cNvPr>
          <p:cNvSpPr/>
          <p:nvPr/>
        </p:nvSpPr>
        <p:spPr>
          <a:xfrm>
            <a:off x="6477000" y="4055558"/>
            <a:ext cx="302281" cy="130789"/>
          </a:xfrm>
          <a:prstGeom prst="homePlat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8" name="Pentagon 15">
            <a:extLst>
              <a:ext uri="{FF2B5EF4-FFF2-40B4-BE49-F238E27FC236}">
                <a16:creationId xmlns:a16="http://schemas.microsoft.com/office/drawing/2014/main" id="{AA79A7BA-3428-F207-4806-EDDE54911B02}"/>
              </a:ext>
            </a:extLst>
          </p:cNvPr>
          <p:cNvSpPr/>
          <p:nvPr/>
        </p:nvSpPr>
        <p:spPr>
          <a:xfrm>
            <a:off x="6781800" y="4066283"/>
            <a:ext cx="334315" cy="130789"/>
          </a:xfrm>
          <a:prstGeom prst="homePlate">
            <a:avLst/>
          </a:prstGeom>
          <a:solidFill>
            <a:srgbClr val="1508B8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9" name="5-Point Star 38"/>
          <p:cNvSpPr/>
          <p:nvPr/>
        </p:nvSpPr>
        <p:spPr>
          <a:xfrm>
            <a:off x="7086600" y="1594128"/>
            <a:ext cx="269803" cy="23467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5-Point Star 39"/>
          <p:cNvSpPr/>
          <p:nvPr/>
        </p:nvSpPr>
        <p:spPr>
          <a:xfrm>
            <a:off x="7086600" y="1898928"/>
            <a:ext cx="269803" cy="23467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5-Point Star 40"/>
          <p:cNvSpPr/>
          <p:nvPr/>
        </p:nvSpPr>
        <p:spPr>
          <a:xfrm>
            <a:off x="7162800" y="2506526"/>
            <a:ext cx="269803" cy="23467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5-Point Star 41"/>
          <p:cNvSpPr/>
          <p:nvPr/>
        </p:nvSpPr>
        <p:spPr>
          <a:xfrm>
            <a:off x="7239000" y="3200400"/>
            <a:ext cx="269803" cy="23467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5-Point Star 43"/>
          <p:cNvSpPr/>
          <p:nvPr/>
        </p:nvSpPr>
        <p:spPr>
          <a:xfrm>
            <a:off x="7162800" y="3733800"/>
            <a:ext cx="269803" cy="23467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5-Point Star 44"/>
          <p:cNvSpPr/>
          <p:nvPr/>
        </p:nvSpPr>
        <p:spPr>
          <a:xfrm>
            <a:off x="7162800" y="4038600"/>
            <a:ext cx="269803" cy="23467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entagon 15">
            <a:extLst>
              <a:ext uri="{FF2B5EF4-FFF2-40B4-BE49-F238E27FC236}">
                <a16:creationId xmlns:a16="http://schemas.microsoft.com/office/drawing/2014/main" id="{7C55084B-C3A6-7B71-82BC-1D8829867B2B}"/>
              </a:ext>
            </a:extLst>
          </p:cNvPr>
          <p:cNvSpPr/>
          <p:nvPr/>
        </p:nvSpPr>
        <p:spPr>
          <a:xfrm>
            <a:off x="6507480" y="4495800"/>
            <a:ext cx="249819" cy="130789"/>
          </a:xfrm>
          <a:prstGeom prst="homePlat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7" name="Pentagon 15">
            <a:extLst>
              <a:ext uri="{FF2B5EF4-FFF2-40B4-BE49-F238E27FC236}">
                <a16:creationId xmlns:a16="http://schemas.microsoft.com/office/drawing/2014/main" id="{AA79A7BA-3428-F207-4806-EDDE54911B02}"/>
              </a:ext>
            </a:extLst>
          </p:cNvPr>
          <p:cNvSpPr/>
          <p:nvPr/>
        </p:nvSpPr>
        <p:spPr>
          <a:xfrm>
            <a:off x="6781317" y="4495800"/>
            <a:ext cx="276294" cy="130789"/>
          </a:xfrm>
          <a:prstGeom prst="homePlate">
            <a:avLst/>
          </a:prstGeom>
          <a:solidFill>
            <a:srgbClr val="1508B8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8" name="5-Point Star 47"/>
          <p:cNvSpPr/>
          <p:nvPr/>
        </p:nvSpPr>
        <p:spPr>
          <a:xfrm>
            <a:off x="7088929" y="4406228"/>
            <a:ext cx="269803" cy="23467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Pentagon 15">
            <a:extLst>
              <a:ext uri="{FF2B5EF4-FFF2-40B4-BE49-F238E27FC236}">
                <a16:creationId xmlns:a16="http://schemas.microsoft.com/office/drawing/2014/main" id="{7C55084B-C3A6-7B71-82BC-1D8829867B2B}"/>
              </a:ext>
            </a:extLst>
          </p:cNvPr>
          <p:cNvSpPr/>
          <p:nvPr/>
        </p:nvSpPr>
        <p:spPr>
          <a:xfrm>
            <a:off x="6659399" y="5099247"/>
            <a:ext cx="274801" cy="130789"/>
          </a:xfrm>
          <a:prstGeom prst="homePlat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0" name="Pentagon 15">
            <a:extLst>
              <a:ext uri="{FF2B5EF4-FFF2-40B4-BE49-F238E27FC236}">
                <a16:creationId xmlns:a16="http://schemas.microsoft.com/office/drawing/2014/main" id="{AA79A7BA-3428-F207-4806-EDDE54911B02}"/>
              </a:ext>
            </a:extLst>
          </p:cNvPr>
          <p:cNvSpPr/>
          <p:nvPr/>
        </p:nvSpPr>
        <p:spPr>
          <a:xfrm>
            <a:off x="6934200" y="5099247"/>
            <a:ext cx="276294" cy="130789"/>
          </a:xfrm>
          <a:prstGeom prst="homePlate">
            <a:avLst/>
          </a:prstGeom>
          <a:solidFill>
            <a:srgbClr val="1508B8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1" name="5-Point Star 50"/>
          <p:cNvSpPr/>
          <p:nvPr/>
        </p:nvSpPr>
        <p:spPr>
          <a:xfrm>
            <a:off x="7192315" y="4995364"/>
            <a:ext cx="269803" cy="23467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Pentagon 15">
            <a:extLst>
              <a:ext uri="{FF2B5EF4-FFF2-40B4-BE49-F238E27FC236}">
                <a16:creationId xmlns:a16="http://schemas.microsoft.com/office/drawing/2014/main" id="{7C55084B-C3A6-7B71-82BC-1D8829867B2B}"/>
              </a:ext>
            </a:extLst>
          </p:cNvPr>
          <p:cNvSpPr/>
          <p:nvPr/>
        </p:nvSpPr>
        <p:spPr>
          <a:xfrm>
            <a:off x="6708713" y="5584211"/>
            <a:ext cx="365760" cy="130789"/>
          </a:xfrm>
          <a:prstGeom prst="homePlat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3" name="Pentagon 15">
            <a:extLst>
              <a:ext uri="{FF2B5EF4-FFF2-40B4-BE49-F238E27FC236}">
                <a16:creationId xmlns:a16="http://schemas.microsoft.com/office/drawing/2014/main" id="{AA79A7BA-3428-F207-4806-EDDE54911B02}"/>
              </a:ext>
            </a:extLst>
          </p:cNvPr>
          <p:cNvSpPr/>
          <p:nvPr/>
        </p:nvSpPr>
        <p:spPr>
          <a:xfrm>
            <a:off x="7131765" y="5584211"/>
            <a:ext cx="303923" cy="130789"/>
          </a:xfrm>
          <a:prstGeom prst="homePlate">
            <a:avLst/>
          </a:prstGeom>
          <a:solidFill>
            <a:srgbClr val="1508B8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5" name="Pentagon 15">
            <a:extLst>
              <a:ext uri="{FF2B5EF4-FFF2-40B4-BE49-F238E27FC236}">
                <a16:creationId xmlns:a16="http://schemas.microsoft.com/office/drawing/2014/main" id="{7C55084B-C3A6-7B71-82BC-1D8829867B2B}"/>
              </a:ext>
            </a:extLst>
          </p:cNvPr>
          <p:cNvSpPr/>
          <p:nvPr/>
        </p:nvSpPr>
        <p:spPr>
          <a:xfrm>
            <a:off x="6720840" y="6101670"/>
            <a:ext cx="365760" cy="130789"/>
          </a:xfrm>
          <a:prstGeom prst="homePlat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6" name="Pentagon 15">
            <a:extLst>
              <a:ext uri="{FF2B5EF4-FFF2-40B4-BE49-F238E27FC236}">
                <a16:creationId xmlns:a16="http://schemas.microsoft.com/office/drawing/2014/main" id="{AA79A7BA-3428-F207-4806-EDDE54911B02}"/>
              </a:ext>
            </a:extLst>
          </p:cNvPr>
          <p:cNvSpPr/>
          <p:nvPr/>
        </p:nvSpPr>
        <p:spPr>
          <a:xfrm>
            <a:off x="7133285" y="6101670"/>
            <a:ext cx="334315" cy="130789"/>
          </a:xfrm>
          <a:prstGeom prst="homePlate">
            <a:avLst/>
          </a:prstGeom>
          <a:solidFill>
            <a:srgbClr val="1508B8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127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 smtClean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  <a:cs typeface="Arial" panose="020B0604020202020204" pitchFamily="34" charset="0"/>
                </a:rPr>
                <a:t>Current Issue &amp; Improvement Activities Theme 1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4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47260" y="633616"/>
            <a:ext cx="9064036" cy="7379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b="1" dirty="0" smtClean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Approach: </a:t>
            </a:r>
            <a:r>
              <a:rPr lang="da-DK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policy FY2024, window CE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operating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(OS)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be end of life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2023. IT find new solution to replace old OS by smart device as mobile.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</a:t>
            </a:r>
            <a:r>
              <a:rPr kumimoji="1" lang="en-US" altLang="ja-JP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Issue</a:t>
            </a:r>
            <a:endParaRPr kumimoji="1" lang="en-US" altLang="ja-JP" sz="2000" b="1" dirty="0">
              <a:solidFill>
                <a:schemeClr val="bg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7260" y="1832318"/>
            <a:ext cx="2418849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514599" y="1418990"/>
            <a:ext cx="5029201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Corrective Action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501353" y="1832318"/>
            <a:ext cx="502920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7585601" y="1417388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  <a:endParaRPr kumimoji="1" lang="en-US" altLang="ja-JP" sz="2000" b="1" dirty="0">
              <a:solidFill>
                <a:schemeClr val="bg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85601" y="1832318"/>
            <a:ext cx="1511140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8677" y="1880876"/>
            <a:ext cx="2264742" cy="7745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 smtClean="0">
                <a:solidFill>
                  <a:srgbClr val="1508B8"/>
                </a:solidFill>
              </a:rPr>
              <a:t>[1] Upgrade to android Mobile</a:t>
            </a:r>
            <a:endParaRPr lang="en-US" sz="2000" dirty="0">
              <a:solidFill>
                <a:srgbClr val="1508B8"/>
              </a:solidFill>
            </a:endParaRPr>
          </a:p>
        </p:txBody>
      </p:sp>
      <p:sp>
        <p:nvSpPr>
          <p:cNvPr id="18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2628251" y="3452243"/>
            <a:ext cx="4580815" cy="622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The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is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quite commonly used and integrates many scanning devices.</a:t>
            </a:r>
          </a:p>
        </p:txBody>
      </p:sp>
      <p:sp>
        <p:nvSpPr>
          <p:cNvPr id="20" name="Text Box 80"/>
          <p:cNvSpPr txBox="1">
            <a:spLocks noChangeArrowheads="1"/>
          </p:cNvSpPr>
          <p:nvPr/>
        </p:nvSpPr>
        <p:spPr bwMode="auto">
          <a:xfrm>
            <a:off x="2514600" y="1905000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 smtClean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Select new language to develop software</a:t>
            </a:r>
            <a:endParaRPr kumimoji="1" lang="en-US" altLang="ja-JP" sz="2000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21" name="Text Box 80"/>
          <p:cNvSpPr txBox="1">
            <a:spLocks noChangeArrowheads="1"/>
          </p:cNvSpPr>
          <p:nvPr/>
        </p:nvSpPr>
        <p:spPr bwMode="auto">
          <a:xfrm>
            <a:off x="2569663" y="3115439"/>
            <a:ext cx="4974818" cy="306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 smtClean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Select new environment for application </a:t>
            </a:r>
            <a:endParaRPr kumimoji="1" lang="en-US" altLang="ja-JP" sz="2000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22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2628251" y="2082100"/>
            <a:ext cx="5016199" cy="1161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Flutter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used to develop applications for mobile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devices. Runs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both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IOS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desktop applications and web applications.</a:t>
            </a: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70487" y="2616367"/>
            <a:ext cx="2478340" cy="1676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Operating system: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Embedded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Can’t upgrade android OS</a:t>
            </a:r>
          </a:p>
          <a:p>
            <a:pPr algn="l"/>
            <a:endParaRPr 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112288" y="4086982"/>
            <a:ext cx="2478340" cy="247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b="1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8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disadvantage of wince</a:t>
            </a:r>
            <a:r>
              <a:rPr lang="en-US" sz="1800" b="1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is not support in the future.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Develop software slow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Not responsive to big data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Regularly repair and setup window again.</a:t>
            </a:r>
          </a:p>
        </p:txBody>
      </p:sp>
      <p:sp>
        <p:nvSpPr>
          <p:cNvPr id="25" name="Text Box 80"/>
          <p:cNvSpPr txBox="1">
            <a:spLocks noChangeArrowheads="1"/>
          </p:cNvSpPr>
          <p:nvPr/>
        </p:nvSpPr>
        <p:spPr bwMode="auto">
          <a:xfrm>
            <a:off x="2558870" y="4051250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 smtClean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The Advantage use flutter</a:t>
            </a:r>
            <a:endParaRPr kumimoji="1" lang="en-US" altLang="ja-JP" sz="2000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26" name="Rectangle: Rounded Corners 63">
            <a:extLst>
              <a:ext uri="{FF2B5EF4-FFF2-40B4-BE49-F238E27FC236}">
                <a16:creationId xmlns:a16="http://schemas.microsoft.com/office/drawing/2014/main" id="{00000000-0008-0000-0000-000029000000}"/>
              </a:ext>
            </a:extLst>
          </p:cNvPr>
          <p:cNvSpPr/>
          <p:nvPr/>
        </p:nvSpPr>
        <p:spPr>
          <a:xfrm>
            <a:off x="2590800" y="4440486"/>
            <a:ext cx="1177400" cy="5125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600" b="1" strike="noStrike" spc="-1" dirty="0">
                <a:solidFill>
                  <a:schemeClr val="dk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Develop time</a:t>
            </a:r>
            <a:endParaRPr lang="en-US" sz="16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27" name="Rectangle: Rounded Corners 64">
            <a:extLst>
              <a:ext uri="{FF2B5EF4-FFF2-40B4-BE49-F238E27FC236}">
                <a16:creationId xmlns:a16="http://schemas.microsoft.com/office/drawing/2014/main" id="{00000000-0008-0000-0000-00002A000000}"/>
              </a:ext>
            </a:extLst>
          </p:cNvPr>
          <p:cNvSpPr/>
          <p:nvPr/>
        </p:nvSpPr>
        <p:spPr>
          <a:xfrm>
            <a:off x="3810000" y="4440486"/>
            <a:ext cx="1219200" cy="5125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600" b="1" strike="noStrike" spc="-1" dirty="0">
                <a:solidFill>
                  <a:schemeClr val="dk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Support time</a:t>
            </a:r>
            <a:endParaRPr lang="en-US" sz="16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pic>
        <p:nvPicPr>
          <p:cNvPr id="28" name="Image 3">
            <a:extLst>
              <a:ext uri="{FF2B5EF4-FFF2-40B4-BE49-F238E27FC236}">
                <a16:creationId xmlns:a16="http://schemas.microsoft.com/office/drawing/2014/main" id="{00000000-0008-0000-0000-00002B000000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590800" y="5023669"/>
            <a:ext cx="2472800" cy="993996"/>
          </a:xfrm>
          <a:prstGeom prst="rect">
            <a:avLst/>
          </a:prstGeom>
          <a:ln w="0">
            <a:noFill/>
          </a:ln>
        </p:spPr>
      </p:pic>
      <p:sp>
        <p:nvSpPr>
          <p:cNvPr id="29" name="Shape 2">
            <a:extLst>
              <a:ext uri="{FF2B5EF4-FFF2-40B4-BE49-F238E27FC236}">
                <a16:creationId xmlns:a16="http://schemas.microsoft.com/office/drawing/2014/main" id="{00000000-0008-0000-0000-00002D000000}"/>
              </a:ext>
            </a:extLst>
          </p:cNvPr>
          <p:cNvSpPr/>
          <p:nvPr/>
        </p:nvSpPr>
        <p:spPr>
          <a:xfrm>
            <a:off x="3530145" y="4572000"/>
            <a:ext cx="203655" cy="21138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" name="Shape 1">
            <a:extLst>
              <a:ext uri="{FF2B5EF4-FFF2-40B4-BE49-F238E27FC236}">
                <a16:creationId xmlns:a16="http://schemas.microsoft.com/office/drawing/2014/main" id="{00000000-0008-0000-0000-00002C000000}"/>
              </a:ext>
            </a:extLst>
          </p:cNvPr>
          <p:cNvSpPr/>
          <p:nvPr/>
        </p:nvSpPr>
        <p:spPr>
          <a:xfrm>
            <a:off x="4720440" y="4572053"/>
            <a:ext cx="232560" cy="2265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" name="Rectangle: Rounded Corners 40">
            <a:extLst>
              <a:ext uri="{FF2B5EF4-FFF2-40B4-BE49-F238E27FC236}">
                <a16:creationId xmlns:a16="http://schemas.microsoft.com/office/drawing/2014/main" id="{00000000-0008-0000-0000-000023000000}"/>
              </a:ext>
            </a:extLst>
          </p:cNvPr>
          <p:cNvSpPr/>
          <p:nvPr/>
        </p:nvSpPr>
        <p:spPr>
          <a:xfrm>
            <a:off x="5105400" y="4619836"/>
            <a:ext cx="2393970" cy="1648043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" name="Rectangle: Rounded Corners 39">
            <a:extLst>
              <a:ext uri="{FF2B5EF4-FFF2-40B4-BE49-F238E27FC236}">
                <a16:creationId xmlns:a16="http://schemas.microsoft.com/office/drawing/2014/main" id="{00000000-0008-0000-0000-000028000000}"/>
              </a:ext>
            </a:extLst>
          </p:cNvPr>
          <p:cNvSpPr/>
          <p:nvPr/>
        </p:nvSpPr>
        <p:spPr>
          <a:xfrm>
            <a:off x="5715000" y="4419600"/>
            <a:ext cx="1389538" cy="328688"/>
          </a:xfrm>
          <a:prstGeom prst="roundRect">
            <a:avLst>
              <a:gd name="adj" fmla="val 16667"/>
            </a:avLst>
          </a:prstGeom>
          <a:solidFill>
            <a:srgbClr val="E8F2A1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Efficiency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000000-0008-0000-0000-000025000000}"/>
              </a:ext>
            </a:extLst>
          </p:cNvPr>
          <p:cNvSpPr/>
          <p:nvPr/>
        </p:nvSpPr>
        <p:spPr>
          <a:xfrm>
            <a:off x="5181600" y="4721479"/>
            <a:ext cx="2574637" cy="363019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600" b="0" strike="noStrike" spc="-1" dirty="0" smtClean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</a:t>
            </a:r>
            <a:r>
              <a:rPr lang="en-US" sz="1600" b="0" strike="noStrike" spc="-1" dirty="0" smtClean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Follow </a:t>
            </a:r>
            <a:r>
              <a:rPr lang="en-US" sz="1600" b="0" strike="noStrike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company policy</a:t>
            </a:r>
            <a:endParaRPr lang="en-US" sz="16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0000000-0008-0000-0000-000024000000}"/>
              </a:ext>
            </a:extLst>
          </p:cNvPr>
          <p:cNvSpPr/>
          <p:nvPr/>
        </p:nvSpPr>
        <p:spPr>
          <a:xfrm>
            <a:off x="5165156" y="5107541"/>
            <a:ext cx="2577218" cy="215235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r>
              <a:rPr lang="en-US" sz="1600" spc="-1" dirty="0" smtClean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</a:t>
            </a:r>
            <a:r>
              <a:rPr lang="en-US" sz="1600" spc="-1" dirty="0" smtClean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Increase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Develop  time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000000-0008-0000-0000-000026000000}"/>
              </a:ext>
            </a:extLst>
          </p:cNvPr>
          <p:cNvSpPr/>
          <p:nvPr/>
        </p:nvSpPr>
        <p:spPr>
          <a:xfrm>
            <a:off x="5166153" y="5375528"/>
            <a:ext cx="2393970" cy="270533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1717F7"/>
                </a:solidFill>
                <a:latin typeface="Calibri"/>
                <a:ea typeface="Microsoft YaHei"/>
                <a:sym typeface="Wingdings 2" panose="05020102010507070707" pitchFamily="18" charset="2"/>
              </a:rPr>
              <a:t></a:t>
            </a:r>
            <a:r>
              <a:rPr lang="en-US" sz="1200" b="0" strike="noStrike" spc="-1" dirty="0" smtClean="0">
                <a:solidFill>
                  <a:srgbClr val="1717F7"/>
                </a:solidFill>
                <a:latin typeface="Calibri"/>
                <a:ea typeface="Microsoft YaHei"/>
              </a:rPr>
              <a:t> </a:t>
            </a:r>
            <a:r>
              <a:rPr lang="en-US" sz="1600" spc="-1" dirty="0" smtClean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Reduce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Support time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0000000-0008-0000-0000-000027000000}"/>
              </a:ext>
            </a:extLst>
          </p:cNvPr>
          <p:cNvSpPr/>
          <p:nvPr/>
        </p:nvSpPr>
        <p:spPr>
          <a:xfrm>
            <a:off x="5165156" y="5726010"/>
            <a:ext cx="2337264" cy="44982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600" spc="-1" dirty="0" smtClean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</a:t>
            </a:r>
            <a:r>
              <a:rPr lang="en-US" sz="1600" spc="-1" dirty="0" smtClean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Make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Faster, stable, smarter Software</a:t>
            </a:r>
          </a:p>
        </p:txBody>
      </p:sp>
      <p:sp>
        <p:nvSpPr>
          <p:cNvPr id="38" name="Text Box 80"/>
          <p:cNvSpPr txBox="1">
            <a:spLocks noChangeArrowheads="1"/>
          </p:cNvSpPr>
          <p:nvPr/>
        </p:nvSpPr>
        <p:spPr bwMode="auto">
          <a:xfrm>
            <a:off x="2584270" y="6408536"/>
            <a:ext cx="478270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sz="2000" dirty="0" smtClean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 </a:t>
            </a:r>
            <a:r>
              <a:rPr kumimoji="1" lang="en-US" altLang="ja-JP" sz="2000" b="1" dirty="0" smtClean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Upgrade FOSS on Android OS</a:t>
            </a:r>
            <a:endParaRPr kumimoji="1" lang="en-US" altLang="ja-JP" sz="2000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618217" y="3313291"/>
            <a:ext cx="146823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Total : 140pcs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656287" y="2931142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Dep: </a:t>
            </a:r>
            <a:endParaRPr lang="en-US" b="1" dirty="0">
              <a:solidFill>
                <a:srgbClr val="1508B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644450" y="3648912"/>
            <a:ext cx="1423467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FY2023: 20pcs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636282" y="3984533"/>
            <a:ext cx="1423467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FY2024: 60pcs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637938" y="4336895"/>
            <a:ext cx="1423467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FY2025: 60pcs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625139" y="4720860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Dep: </a:t>
            </a:r>
            <a:endParaRPr lang="en-US" b="1" dirty="0">
              <a:solidFill>
                <a:srgbClr val="1508B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607055" y="5076555"/>
            <a:ext cx="146823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Total : 6pcs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642398" y="5439574"/>
            <a:ext cx="146823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FY2025 : 6pcs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67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  <a:cs typeface="Arial" panose="020B0604020202020204" pitchFamily="34" charset="0"/>
                </a:rPr>
                <a:t>Current Issue &amp; Improvement </a:t>
              </a:r>
              <a:r>
                <a:rPr lang="en-US" altLang="ja-JP" sz="2000" b="1" dirty="0" smtClean="0">
                  <a:solidFill>
                    <a:srgbClr val="FFFFCC"/>
                  </a:solidFill>
                  <a:ea typeface="Meiryo UI" panose="020B0604030504040204" pitchFamily="50" charset="-128"/>
                  <a:cs typeface="Arial" panose="020B0604020202020204" pitchFamily="34" charset="0"/>
                </a:rPr>
                <a:t>Activities Theme 1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5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47260" y="633616"/>
            <a:ext cx="9064036" cy="7379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b="1" dirty="0" smtClean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Approach</a:t>
            </a:r>
            <a:r>
              <a:rPr kumimoji="1" lang="en-US" altLang="ja-JP" b="1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: </a:t>
            </a:r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Develop new software on new devices. Upgrade all function for FOSS system.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</a:t>
            </a:r>
            <a:r>
              <a:rPr kumimoji="1" lang="en-US" altLang="ja-JP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Issue</a:t>
            </a:r>
            <a:endParaRPr kumimoji="1" lang="en-US" altLang="ja-JP" sz="2000" b="1" dirty="0">
              <a:solidFill>
                <a:schemeClr val="bg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4599" y="1418990"/>
            <a:ext cx="5029201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Corrective Action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585601" y="1417388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  <a:endParaRPr kumimoji="1" lang="en-US" altLang="ja-JP" sz="2000" b="1" dirty="0">
              <a:solidFill>
                <a:schemeClr val="bg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7260" y="1832318"/>
            <a:ext cx="2424985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514599" y="1832318"/>
            <a:ext cx="502920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85601" y="1832318"/>
            <a:ext cx="1511140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9323" y="1770633"/>
            <a:ext cx="2264742" cy="1214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</a:t>
            </a:r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Analyze &amp; Optimist all process of </a:t>
            </a:r>
            <a:r>
              <a:rPr lang="en-US" sz="2000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FOSS</a:t>
            </a:r>
            <a:r>
              <a:rPr lang="en-US" sz="2000" b="1" dirty="0" smtClean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rgbClr val="1508B8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9323" y="4061740"/>
            <a:ext cx="2264742" cy="967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Development software on Mobile</a:t>
            </a:r>
            <a:endParaRPr lang="en-US" sz="2000" dirty="0">
              <a:solidFill>
                <a:srgbClr val="1508B8"/>
              </a:solidFill>
            </a:endParaRPr>
          </a:p>
        </p:txBody>
      </p:sp>
      <p:sp>
        <p:nvSpPr>
          <p:cNvPr id="18" name="Text Box 80"/>
          <p:cNvSpPr txBox="1">
            <a:spLocks noChangeArrowheads="1"/>
          </p:cNvSpPr>
          <p:nvPr/>
        </p:nvSpPr>
        <p:spPr bwMode="auto">
          <a:xfrm>
            <a:off x="2554820" y="1904085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 smtClean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da-DK" sz="2000" b="1" dirty="0" smtClean="0">
                <a:solidFill>
                  <a:srgbClr val="0000FF"/>
                </a:solidFill>
              </a:rPr>
              <a:t>Material </a:t>
            </a:r>
            <a:r>
              <a:rPr lang="da-DK" sz="2000" b="1" dirty="0">
                <a:solidFill>
                  <a:srgbClr val="0000FF"/>
                </a:solidFill>
              </a:rPr>
              <a:t>Control System</a:t>
            </a:r>
            <a:endParaRPr kumimoji="1" lang="en-US" altLang="ja-JP" sz="2000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21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64307" y="2839359"/>
            <a:ext cx="2361050" cy="1567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Analyze Material control System.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Improve &amp; Optimate the process.</a:t>
            </a:r>
          </a:p>
          <a:p>
            <a:pPr algn="l"/>
            <a:endParaRPr 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76970" y="4930805"/>
            <a:ext cx="2271256" cy="1361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Amount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big.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Research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technology to apply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own.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3673460" y="2667000"/>
            <a:ext cx="669940" cy="373370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G/R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4648200" y="2670050"/>
            <a:ext cx="728696" cy="370320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Storing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5638800" y="2667000"/>
            <a:ext cx="743298" cy="352841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 smtClean="0">
                <a:latin typeface="Arial" pitchFamily="34" charset="0"/>
                <a:cs typeface="Arial" pitchFamily="34" charset="0"/>
              </a:rPr>
              <a:t>Kitting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629400" y="2667000"/>
            <a:ext cx="881723" cy="352841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 smtClean="0">
                <a:latin typeface="Arial" pitchFamily="34" charset="0"/>
                <a:cs typeface="Arial" pitchFamily="34" charset="0"/>
              </a:rPr>
              <a:t>Supply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47665" y="2229379"/>
            <a:ext cx="990600" cy="2890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upplier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416399" y="22281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Receiving Area MCS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675" y="2625237"/>
            <a:ext cx="843507" cy="449929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EFD97A8-7449-4D34-85ED-67B392E87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386" y="4061739"/>
            <a:ext cx="3050152" cy="2147325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4483810" y="2239376"/>
            <a:ext cx="119972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Warehouse MCS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583400" y="22393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Lines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542425" y="22393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Kitting by lines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Straight Arrow Connector 58"/>
          <p:cNvCxnSpPr>
            <a:stCxn id="4" idx="3"/>
            <a:endCxn id="24" idx="1"/>
          </p:cNvCxnSpPr>
          <p:nvPr/>
        </p:nvCxnSpPr>
        <p:spPr>
          <a:xfrm>
            <a:off x="3412182" y="2850202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397837" y="2835876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391498" y="2850201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393224" y="2856695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80"/>
          <p:cNvSpPr txBox="1">
            <a:spLocks noChangeArrowheads="1"/>
          </p:cNvSpPr>
          <p:nvPr/>
        </p:nvSpPr>
        <p:spPr bwMode="auto">
          <a:xfrm>
            <a:off x="2633386" y="3678335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 smtClean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da-DK" altLang="ja-JP" sz="2000" b="1" dirty="0" smtClean="0">
                <a:solidFill>
                  <a:srgbClr val="0000FF"/>
                </a:solidFill>
              </a:rPr>
              <a:t>Function FOSS totally</a:t>
            </a:r>
            <a:endParaRPr kumimoji="1" lang="en-US" altLang="ja-JP" sz="2000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5" name="Text Box 80"/>
          <p:cNvSpPr txBox="1">
            <a:spLocks noChangeArrowheads="1"/>
          </p:cNvSpPr>
          <p:nvPr/>
        </p:nvSpPr>
        <p:spPr bwMode="auto">
          <a:xfrm>
            <a:off x="2584270" y="6408536"/>
            <a:ext cx="49595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sz="2000" dirty="0" smtClean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</a:t>
            </a:r>
            <a:r>
              <a:rPr kumimoji="1" lang="en-US" altLang="ja-JP" sz="2000" b="1" dirty="0" smtClean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New </a:t>
            </a:r>
            <a:r>
              <a:rPr kumimoji="1" lang="en-US" altLang="ja-JP" sz="2000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software to run on mobile </a:t>
            </a:r>
            <a:r>
              <a:rPr kumimoji="1" lang="en-US" altLang="ja-JP" sz="2000" b="1" dirty="0" smtClean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devices</a:t>
            </a:r>
            <a:endParaRPr kumimoji="1" lang="en-US" altLang="ja-JP" sz="2000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6" name="Rectangle 28"/>
          <p:cNvSpPr>
            <a:spLocks noChangeArrowheads="1"/>
          </p:cNvSpPr>
          <p:nvPr/>
        </p:nvSpPr>
        <p:spPr bwMode="auto">
          <a:xfrm>
            <a:off x="3886200" y="3210003"/>
            <a:ext cx="1040074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 smtClean="0">
                <a:latin typeface="Arial" pitchFamily="34" charset="0"/>
                <a:cs typeface="Arial" pitchFamily="34" charset="0"/>
              </a:rPr>
              <a:t>Temporary </a:t>
            </a:r>
          </a:p>
          <a:p>
            <a:pPr algn="ctr"/>
            <a:r>
              <a:rPr lang="en-US" altLang="ja-JP" sz="1400" dirty="0" smtClean="0">
                <a:latin typeface="Arial" pitchFamily="34" charset="0"/>
                <a:cs typeface="Arial" pitchFamily="34" charset="0"/>
              </a:rPr>
              <a:t>Location</a:t>
            </a:r>
            <a:endParaRPr lang="ja-JP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28"/>
          <p:cNvSpPr>
            <a:spLocks noChangeArrowheads="1"/>
          </p:cNvSpPr>
          <p:nvPr/>
        </p:nvSpPr>
        <p:spPr bwMode="auto">
          <a:xfrm>
            <a:off x="2815407" y="3215316"/>
            <a:ext cx="994593" cy="442284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 smtClean="0">
                <a:latin typeface="Arial" pitchFamily="34" charset="0"/>
                <a:cs typeface="Arial" pitchFamily="34" charset="0"/>
              </a:rPr>
              <a:t>GR local</a:t>
            </a:r>
          </a:p>
          <a:p>
            <a:pPr algn="ctr"/>
            <a:r>
              <a:rPr lang="en-US" altLang="ja-JP" sz="1400" dirty="0" smtClean="0">
                <a:latin typeface="Arial" pitchFamily="34" charset="0"/>
                <a:cs typeface="Arial" pitchFamily="34" charset="0"/>
              </a:rPr>
              <a:t>&amp; Oversea</a:t>
            </a:r>
          </a:p>
        </p:txBody>
      </p:sp>
      <p:cxnSp>
        <p:nvCxnSpPr>
          <p:cNvPr id="72" name="Straight Arrow Connector 71"/>
          <p:cNvCxnSpPr>
            <a:stCxn id="24" idx="2"/>
            <a:endCxn id="66" idx="0"/>
          </p:cNvCxnSpPr>
          <p:nvPr/>
        </p:nvCxnSpPr>
        <p:spPr>
          <a:xfrm>
            <a:off x="4008430" y="3040370"/>
            <a:ext cx="397807" cy="1696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4" idx="2"/>
            <a:endCxn id="67" idx="0"/>
          </p:cNvCxnSpPr>
          <p:nvPr/>
        </p:nvCxnSpPr>
        <p:spPr>
          <a:xfrm flipH="1">
            <a:off x="3312704" y="3040370"/>
            <a:ext cx="695726" cy="1749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28"/>
          <p:cNvSpPr>
            <a:spLocks noChangeArrowheads="1"/>
          </p:cNvSpPr>
          <p:nvPr/>
        </p:nvSpPr>
        <p:spPr bwMode="auto">
          <a:xfrm>
            <a:off x="50292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 smtClean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 smtClean="0">
                <a:latin typeface="Arial" pitchFamily="34" charset="0"/>
                <a:cs typeface="Arial" pitchFamily="34" charset="0"/>
              </a:rPr>
              <a:t>FA</a:t>
            </a:r>
          </a:p>
        </p:txBody>
      </p:sp>
      <p:sp>
        <p:nvSpPr>
          <p:cNvPr id="77" name="Rectangle 28"/>
          <p:cNvSpPr>
            <a:spLocks noChangeArrowheads="1"/>
          </p:cNvSpPr>
          <p:nvPr/>
        </p:nvSpPr>
        <p:spPr bwMode="auto">
          <a:xfrm>
            <a:off x="58674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 smtClean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 smtClean="0">
                <a:latin typeface="Arial" pitchFamily="34" charset="0"/>
                <a:cs typeface="Arial" pitchFamily="34" charset="0"/>
              </a:rPr>
              <a:t>Dip</a:t>
            </a:r>
          </a:p>
        </p:txBody>
      </p:sp>
      <p:sp>
        <p:nvSpPr>
          <p:cNvPr id="78" name="Rectangle 28"/>
          <p:cNvSpPr>
            <a:spLocks noChangeArrowheads="1"/>
          </p:cNvSpPr>
          <p:nvPr/>
        </p:nvSpPr>
        <p:spPr bwMode="auto">
          <a:xfrm>
            <a:off x="67056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 smtClean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 smtClean="0">
                <a:latin typeface="Arial" pitchFamily="34" charset="0"/>
                <a:cs typeface="Arial" pitchFamily="34" charset="0"/>
              </a:rPr>
              <a:t>Others</a:t>
            </a:r>
          </a:p>
        </p:txBody>
      </p:sp>
      <p:cxnSp>
        <p:nvCxnSpPr>
          <p:cNvPr id="81" name="Straight Arrow Connector 80"/>
          <p:cNvCxnSpPr>
            <a:stCxn id="30" idx="2"/>
            <a:endCxn id="76" idx="0"/>
          </p:cNvCxnSpPr>
          <p:nvPr/>
        </p:nvCxnSpPr>
        <p:spPr>
          <a:xfrm flipH="1">
            <a:off x="5419250" y="3019841"/>
            <a:ext cx="591199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0" idx="2"/>
            <a:endCxn id="78" idx="0"/>
          </p:cNvCxnSpPr>
          <p:nvPr/>
        </p:nvCxnSpPr>
        <p:spPr>
          <a:xfrm>
            <a:off x="6010449" y="3019841"/>
            <a:ext cx="1085201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0" idx="2"/>
            <a:endCxn id="77" idx="0"/>
          </p:cNvCxnSpPr>
          <p:nvPr/>
        </p:nvCxnSpPr>
        <p:spPr>
          <a:xfrm>
            <a:off x="6010449" y="3019841"/>
            <a:ext cx="247001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5975039" y="3868497"/>
            <a:ext cx="1344922" cy="217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 </a:t>
            </a:r>
            <a:r>
              <a:rPr lang="en-US" dirty="0" err="1" smtClean="0"/>
              <a:t>sanh</a:t>
            </a:r>
            <a:r>
              <a:rPr lang="en-US" dirty="0" smtClean="0"/>
              <a:t> </a:t>
            </a:r>
            <a:r>
              <a:rPr lang="en-US" dirty="0" err="1" smtClean="0"/>
              <a:t>thoi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lam he thong cu, </a:t>
            </a:r>
            <a:r>
              <a:rPr lang="en-US" dirty="0" err="1" smtClean="0"/>
              <a:t>hinh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dien</a:t>
            </a:r>
            <a:r>
              <a:rPr lang="en-US" dirty="0" smtClean="0"/>
              <a:t> </a:t>
            </a:r>
            <a:r>
              <a:rPr lang="en-US" dirty="0" err="1" smtClean="0"/>
              <a:t>moi</a:t>
            </a:r>
            <a:endParaRPr lang="en-US" dirty="0"/>
          </a:p>
        </p:txBody>
      </p:sp>
      <p:sp>
        <p:nvSpPr>
          <p:cNvPr id="89" name="Text Box 80"/>
          <p:cNvSpPr txBox="1">
            <a:spLocks noChangeArrowheads="1"/>
          </p:cNvSpPr>
          <p:nvPr/>
        </p:nvSpPr>
        <p:spPr bwMode="auto">
          <a:xfrm>
            <a:off x="7661460" y="2275680"/>
            <a:ext cx="1674380" cy="3988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GR local (</a:t>
            </a:r>
            <a:r>
              <a:rPr kumimoji="1" lang="en-US" altLang="en-US" b="1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Otc.23</a:t>
            </a:r>
            <a:r>
              <a:rPr kumimoji="1" lang="en-US" altLang="en-US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GR Oversea (</a:t>
            </a:r>
            <a:r>
              <a:rPr kumimoji="1" lang="en-US" altLang="en-US" b="1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Dec.23</a:t>
            </a:r>
            <a:r>
              <a:rPr kumimoji="1" lang="en-US" altLang="en-US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Free temp location (</a:t>
            </a:r>
            <a:r>
              <a:rPr kumimoji="1" lang="en-US" altLang="en-US" b="1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Jan.24</a:t>
            </a:r>
            <a:r>
              <a:rPr kumimoji="1" lang="en-US" altLang="en-US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Storing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(</a:t>
            </a:r>
            <a:r>
              <a:rPr kumimoji="1" lang="en-US" altLang="en-US" b="1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Feb.24</a:t>
            </a:r>
            <a:r>
              <a:rPr kumimoji="1" lang="en-US" altLang="en-US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Kitting FA,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Dip (</a:t>
            </a:r>
            <a:r>
              <a:rPr kumimoji="1" lang="en-US" altLang="en-US" b="1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Dec.23</a:t>
            </a:r>
            <a:r>
              <a:rPr kumimoji="1" lang="en-US" altLang="en-US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Kitting Other (</a:t>
            </a:r>
            <a:r>
              <a:rPr kumimoji="1" lang="en-US" altLang="en-US" b="1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Feb.24</a:t>
            </a:r>
            <a:r>
              <a:rPr kumimoji="1" lang="en-US" altLang="en-US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93" name="Rectangle 92"/>
          <p:cNvSpPr/>
          <p:nvPr/>
        </p:nvSpPr>
        <p:spPr>
          <a:xfrm>
            <a:off x="7696096" y="1913539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Apply: </a:t>
            </a:r>
            <a:endParaRPr lang="en-US" b="1" dirty="0">
              <a:solidFill>
                <a:srgbClr val="1508B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71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  <a:cs typeface="Arial" panose="020B0604020202020204" pitchFamily="34" charset="0"/>
                </a:rPr>
                <a:t>Current Issue &amp; Improvement Activities Theme 2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6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47260" y="633616"/>
            <a:ext cx="9064036" cy="7379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b="1" dirty="0" smtClean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Approach</a:t>
            </a:r>
            <a:r>
              <a:rPr kumimoji="1" lang="en-US" altLang="ja-JP" b="1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: Study about the department's asset management system of IT. Provide a standard process to optimize the management </a:t>
            </a:r>
            <a:r>
              <a:rPr kumimoji="1" lang="en-US" altLang="ja-JP" b="1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system.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</a:t>
            </a:r>
            <a:r>
              <a:rPr kumimoji="1" lang="en-US" altLang="ja-JP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Issue</a:t>
            </a:r>
            <a:endParaRPr kumimoji="1" lang="en-US" altLang="ja-JP" sz="2000" b="1" dirty="0">
              <a:solidFill>
                <a:schemeClr val="bg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4601" y="1418990"/>
            <a:ext cx="4953000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Corrective Action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507780" y="1417388"/>
            <a:ext cx="1588961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  <a:endParaRPr kumimoji="1" lang="en-US" altLang="ja-JP" sz="2000" b="1" dirty="0">
              <a:solidFill>
                <a:schemeClr val="bg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7260" y="1832318"/>
            <a:ext cx="2425538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514600" y="1832318"/>
            <a:ext cx="4965914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07780" y="1832318"/>
            <a:ext cx="158896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8677" y="1880876"/>
            <a:ext cx="2264742" cy="1243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 smtClean="0">
                <a:solidFill>
                  <a:srgbClr val="1508B8"/>
                </a:solidFill>
              </a:rPr>
              <a:t>[1</a:t>
            </a:r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en-US" sz="2000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Survey </a:t>
            </a:r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process and build standard management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2968" y="4835289"/>
            <a:ext cx="2264742" cy="604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</a:t>
            </a:r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system, design database</a:t>
            </a:r>
          </a:p>
        </p:txBody>
      </p:sp>
      <p:sp>
        <p:nvSpPr>
          <p:cNvPr id="18" name="Text Box 80"/>
          <p:cNvSpPr txBox="1">
            <a:spLocks noChangeArrowheads="1"/>
          </p:cNvSpPr>
          <p:nvPr/>
        </p:nvSpPr>
        <p:spPr bwMode="auto">
          <a:xfrm>
            <a:off x="2465411" y="1824892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 smtClean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Discuss, Q&amp;A, find solution</a:t>
            </a:r>
            <a:endParaRPr kumimoji="1" lang="en-US" altLang="ja-JP" sz="2000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20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47260" y="3131205"/>
            <a:ext cx="2376159" cy="1680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much manual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excel, papers,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sheet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to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Tack time to report long time</a:t>
            </a:r>
          </a:p>
        </p:txBody>
      </p:sp>
      <p:sp>
        <p:nvSpPr>
          <p:cNvPr id="21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75259" y="5526836"/>
            <a:ext cx="2376159" cy="1216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barcode &amp; scan device to manage.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Stored database on server</a:t>
            </a:r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9CDFBAC-2A29-E681-518C-447CD2E21D6D}"/>
              </a:ext>
            </a:extLst>
          </p:cNvPr>
          <p:cNvGrpSpPr/>
          <p:nvPr/>
        </p:nvGrpSpPr>
        <p:grpSpPr>
          <a:xfrm>
            <a:off x="5268460" y="2699225"/>
            <a:ext cx="821682" cy="881824"/>
            <a:chOff x="878683" y="2721692"/>
            <a:chExt cx="793236" cy="37277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14FBDC5-34C4-4A27-F4E8-8409D79710EB}"/>
                </a:ext>
              </a:extLst>
            </p:cNvPr>
            <p:cNvSpPr txBox="1"/>
            <p:nvPr/>
          </p:nvSpPr>
          <p:spPr>
            <a:xfrm>
              <a:off x="878683" y="2930122"/>
              <a:ext cx="793236" cy="164349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r>
                <a:rPr lang="en-US" sz="1400" dirty="0" smtClean="0"/>
                <a:t>PIC, Leader</a:t>
              </a:r>
              <a:endParaRPr lang="en-US" sz="1400" dirty="0"/>
            </a:p>
          </p:txBody>
        </p:sp>
        <p:graphicFrame>
          <p:nvGraphicFramePr>
            <p:cNvPr id="46" name="Diagram 45">
              <a:extLst>
                <a:ext uri="{FF2B5EF4-FFF2-40B4-BE49-F238E27FC236}">
                  <a16:creationId xmlns:a16="http://schemas.microsoft.com/office/drawing/2014/main" id="{464C8BD0-F85D-D733-D886-9BEAC1C15DF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85543947"/>
                </p:ext>
              </p:extLst>
            </p:nvPr>
          </p:nvGraphicFramePr>
          <p:xfrm>
            <a:off x="897021" y="2721692"/>
            <a:ext cx="263999" cy="23238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</p:grpSp>
      <p:pic>
        <p:nvPicPr>
          <p:cNvPr id="60" name="Picture 59" descr="Icon&#10;&#10;Description automatically generated">
            <a:extLst>
              <a:ext uri="{FF2B5EF4-FFF2-40B4-BE49-F238E27FC236}">
                <a16:creationId xmlns:a16="http://schemas.microsoft.com/office/drawing/2014/main" id="{5A26B48B-004B-3C09-27A4-B76A0F9DE20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774" y="2971800"/>
            <a:ext cx="458843" cy="19443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51F5F23A-A0CB-7018-2A50-D92ABC474BC9}"/>
              </a:ext>
            </a:extLst>
          </p:cNvPr>
          <p:cNvSpPr txBox="1"/>
          <p:nvPr/>
        </p:nvSpPr>
        <p:spPr>
          <a:xfrm>
            <a:off x="4493362" y="3310388"/>
            <a:ext cx="1027107" cy="2732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b="1" dirty="0"/>
              <a:t>Discuss</a:t>
            </a:r>
          </a:p>
          <a:p>
            <a:endParaRPr lang="en-US" sz="14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2EC2972-BFFB-5608-45D8-09BE825414FD}"/>
              </a:ext>
            </a:extLst>
          </p:cNvPr>
          <p:cNvSpPr txBox="1"/>
          <p:nvPr/>
        </p:nvSpPr>
        <p:spPr>
          <a:xfrm>
            <a:off x="2469854" y="2867142"/>
            <a:ext cx="1649195" cy="66454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/>
              <a:t>    </a:t>
            </a:r>
            <a:r>
              <a:rPr lang="en-US" b="1" dirty="0" smtClean="0">
                <a:solidFill>
                  <a:srgbClr val="1508B8"/>
                </a:solidFill>
              </a:rPr>
              <a:t>Study</a:t>
            </a:r>
            <a:r>
              <a:rPr lang="en-US" sz="1200" dirty="0" smtClean="0"/>
              <a:t> </a:t>
            </a:r>
            <a:endParaRPr lang="en-US" sz="1200" dirty="0"/>
          </a:p>
          <a:p>
            <a:r>
              <a:rPr lang="en-US" sz="1200" dirty="0"/>
              <a:t>Operating system ?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D11EE5-ED58-6343-D0DE-4384B064382C}"/>
              </a:ext>
            </a:extLst>
          </p:cNvPr>
          <p:cNvSpPr txBox="1"/>
          <p:nvPr/>
        </p:nvSpPr>
        <p:spPr>
          <a:xfrm>
            <a:off x="3186207" y="3433102"/>
            <a:ext cx="1227063" cy="6588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>
                <a:solidFill>
                  <a:srgbClr val="1508B8"/>
                </a:solidFill>
              </a:rPr>
              <a:t>Explain</a:t>
            </a:r>
          </a:p>
          <a:p>
            <a:r>
              <a:rPr lang="en-US" sz="1200" dirty="0"/>
              <a:t>new operations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B1163B5-5A47-5A2C-9E77-498DA10E77F7}"/>
              </a:ext>
            </a:extLst>
          </p:cNvPr>
          <p:cNvSpPr txBox="1"/>
          <p:nvPr/>
        </p:nvSpPr>
        <p:spPr>
          <a:xfrm>
            <a:off x="2656124" y="2160577"/>
            <a:ext cx="1665795" cy="54179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>
                <a:solidFill>
                  <a:srgbClr val="1508B8"/>
                </a:solidFill>
              </a:rPr>
              <a:t>   </a:t>
            </a:r>
            <a:r>
              <a:rPr lang="en-US" b="1" dirty="0" smtClean="0">
                <a:solidFill>
                  <a:srgbClr val="1508B8"/>
                </a:solidFill>
              </a:rPr>
              <a:t>List Job</a:t>
            </a:r>
            <a:r>
              <a:rPr lang="en-US" b="1" dirty="0" smtClean="0"/>
              <a:t> </a:t>
            </a:r>
            <a:endParaRPr lang="en-US" b="1" dirty="0"/>
          </a:p>
          <a:p>
            <a:r>
              <a:rPr lang="en-US" sz="1200" dirty="0" smtClean="0"/>
              <a:t>Document, operators,</a:t>
            </a:r>
          </a:p>
          <a:p>
            <a:r>
              <a:rPr lang="en-US" sz="1200" dirty="0" smtClean="0"/>
              <a:t> reports</a:t>
            </a:r>
            <a:endParaRPr lang="en-US" sz="1200" dirty="0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157F9F9-7F72-57E0-15E3-7E5541927503}"/>
              </a:ext>
            </a:extLst>
          </p:cNvPr>
          <p:cNvGrpSpPr/>
          <p:nvPr/>
        </p:nvGrpSpPr>
        <p:grpSpPr>
          <a:xfrm>
            <a:off x="3988673" y="2642250"/>
            <a:ext cx="666492" cy="744412"/>
            <a:chOff x="7529327" y="1895268"/>
            <a:chExt cx="723844" cy="760089"/>
          </a:xfrm>
        </p:grpSpPr>
        <p:pic>
          <p:nvPicPr>
            <p:cNvPr id="90" name="Picture 89" descr="Icon&#10;&#10;Description automatically generated">
              <a:extLst>
                <a:ext uri="{FF2B5EF4-FFF2-40B4-BE49-F238E27FC236}">
                  <a16:creationId xmlns:a16="http://schemas.microsoft.com/office/drawing/2014/main" id="{ED89A75C-77A8-B1D4-FEF6-66E41AFCC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9327" y="1895268"/>
              <a:ext cx="723844" cy="760089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D89C655-7BD4-D5E9-1119-F1BA242D67E5}"/>
                </a:ext>
              </a:extLst>
            </p:cNvPr>
            <p:cNvSpPr txBox="1"/>
            <p:nvPr/>
          </p:nvSpPr>
          <p:spPr>
            <a:xfrm>
              <a:off x="7797651" y="2226234"/>
              <a:ext cx="357047" cy="292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IT</a:t>
              </a:r>
            </a:p>
          </p:txBody>
        </p:sp>
      </p:grpSp>
      <p:sp>
        <p:nvSpPr>
          <p:cNvPr id="93" name="Callout: Bent Line 4278">
            <a:extLst>
              <a:ext uri="{FF2B5EF4-FFF2-40B4-BE49-F238E27FC236}">
                <a16:creationId xmlns:a16="http://schemas.microsoft.com/office/drawing/2014/main" id="{4259CEBB-7591-0B78-C9E5-C78C069081E4}"/>
              </a:ext>
            </a:extLst>
          </p:cNvPr>
          <p:cNvSpPr/>
          <p:nvPr/>
        </p:nvSpPr>
        <p:spPr>
          <a:xfrm>
            <a:off x="4906034" y="2234609"/>
            <a:ext cx="1223205" cy="515731"/>
          </a:xfrm>
          <a:prstGeom prst="borderCallout2">
            <a:avLst>
              <a:gd name="adj1" fmla="val 37838"/>
              <a:gd name="adj2" fmla="val -3573"/>
              <a:gd name="adj3" fmla="val 39741"/>
              <a:gd name="adj4" fmla="val -9369"/>
              <a:gd name="adj5" fmla="val 129395"/>
              <a:gd name="adj6" fmla="val -9191"/>
            </a:avLst>
          </a:prstGeom>
          <a:noFill/>
          <a:ln>
            <a:solidFill>
              <a:srgbClr val="51637B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System </a:t>
            </a:r>
            <a:r>
              <a:rPr lang="en-US" sz="1050" dirty="0" smtClean="0">
                <a:solidFill>
                  <a:schemeClr val="tx1"/>
                </a:solidFill>
              </a:rPr>
              <a:t>Solutions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  <a:endCxn id="77" idx="2"/>
          </p:cNvCxnSpPr>
          <p:nvPr/>
        </p:nvCxnSpPr>
        <p:spPr>
          <a:xfrm flipH="1" flipV="1">
            <a:off x="3489022" y="2702370"/>
            <a:ext cx="531079" cy="228312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</p:cNvCxnSpPr>
          <p:nvPr/>
        </p:nvCxnSpPr>
        <p:spPr>
          <a:xfrm flipH="1">
            <a:off x="3532423" y="3039872"/>
            <a:ext cx="502319" cy="4644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  <a:endCxn id="75" idx="0"/>
          </p:cNvCxnSpPr>
          <p:nvPr/>
        </p:nvCxnSpPr>
        <p:spPr>
          <a:xfrm flipH="1">
            <a:off x="3799739" y="3110984"/>
            <a:ext cx="258231" cy="322118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>
            <a:extLst>
              <a:ext uri="{FF2B5EF4-FFF2-40B4-BE49-F238E27FC236}">
                <a16:creationId xmlns:a16="http://schemas.microsoft.com/office/drawing/2014/main" id="{8B68EE91-0199-4C89-A661-EFA5E0F91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427" y="2573905"/>
            <a:ext cx="677088" cy="23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92421ECF-6541-4F15-9DB6-9190BE74F13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53472" y="2844201"/>
            <a:ext cx="229402" cy="542462"/>
          </a:xfrm>
          <a:prstGeom prst="rect">
            <a:avLst/>
          </a:prstGeom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995E611-FFBD-4243-B649-520DAADF5436}"/>
              </a:ext>
            </a:extLst>
          </p:cNvPr>
          <p:cNvGrpSpPr/>
          <p:nvPr/>
        </p:nvGrpSpPr>
        <p:grpSpPr>
          <a:xfrm>
            <a:off x="6345934" y="2818161"/>
            <a:ext cx="264371" cy="612078"/>
            <a:chOff x="4752026" y="2337907"/>
            <a:chExt cx="423620" cy="747587"/>
          </a:xfrm>
        </p:grpSpPr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164C5789-A360-4093-9415-405C11D741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00" t="2000" r="20000"/>
            <a:stretch/>
          </p:blipFill>
          <p:spPr>
            <a:xfrm>
              <a:off x="4752026" y="2337907"/>
              <a:ext cx="423620" cy="747587"/>
            </a:xfrm>
            <a:prstGeom prst="rect">
              <a:avLst/>
            </a:prstGeom>
          </p:spPr>
        </p:pic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4E2A7FB9-6DE2-4572-8F41-2D7017336523}"/>
                </a:ext>
              </a:extLst>
            </p:cNvPr>
            <p:cNvGrpSpPr/>
            <p:nvPr/>
          </p:nvGrpSpPr>
          <p:grpSpPr>
            <a:xfrm>
              <a:off x="4830322" y="2399191"/>
              <a:ext cx="229602" cy="328194"/>
              <a:chOff x="6526292" y="3223089"/>
              <a:chExt cx="2749644" cy="2779604"/>
            </a:xfrm>
          </p:grpSpPr>
          <p:sp>
            <p:nvSpPr>
              <p:cNvPr id="107" name="角丸四角形 3">
                <a:extLst>
                  <a:ext uri="{FF2B5EF4-FFF2-40B4-BE49-F238E27FC236}">
                    <a16:creationId xmlns:a16="http://schemas.microsoft.com/office/drawing/2014/main" id="{ED63C750-64CE-4AA5-A192-7EB62A9D0E7B}"/>
                  </a:ext>
                </a:extLst>
              </p:cNvPr>
              <p:cNvSpPr/>
              <p:nvPr/>
            </p:nvSpPr>
            <p:spPr bwMode="auto">
              <a:xfrm>
                <a:off x="6526292" y="3223089"/>
                <a:ext cx="2749644" cy="2779604"/>
              </a:xfrm>
              <a:prstGeom prst="roundRect">
                <a:avLst>
                  <a:gd name="adj" fmla="val 6880"/>
                </a:avLst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normAutofit lnSpcReduction="100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 pitchFamily="50" charset="-128"/>
                  <a:cs typeface="Arial" pitchFamily="34" charset="0"/>
                </a:endParaRPr>
              </a:p>
            </p:txBody>
          </p:sp>
          <p:sp>
            <p:nvSpPr>
              <p:cNvPr id="108" name="正方形/長方形 1">
                <a:extLst>
                  <a:ext uri="{FF2B5EF4-FFF2-40B4-BE49-F238E27FC236}">
                    <a16:creationId xmlns:a16="http://schemas.microsoft.com/office/drawing/2014/main" id="{0BD05415-D063-4030-A2D2-91CF0729A7A2}"/>
                  </a:ext>
                </a:extLst>
              </p:cNvPr>
              <p:cNvSpPr/>
              <p:nvPr/>
            </p:nvSpPr>
            <p:spPr>
              <a:xfrm>
                <a:off x="6857999" y="3793755"/>
                <a:ext cx="2178109" cy="57694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09" name="テキスト ボックス 4">
                <a:extLst>
                  <a:ext uri="{FF2B5EF4-FFF2-40B4-BE49-F238E27FC236}">
                    <a16:creationId xmlns:a16="http://schemas.microsoft.com/office/drawing/2014/main" id="{9D9F4512-233A-457A-A129-A4B428545E91}"/>
                  </a:ext>
                </a:extLst>
              </p:cNvPr>
              <p:cNvSpPr txBox="1"/>
              <p:nvPr/>
            </p:nvSpPr>
            <p:spPr>
              <a:xfrm>
                <a:off x="6819061" y="4426348"/>
                <a:ext cx="1053494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Part No  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0" name="テキスト ボックス 17">
                <a:extLst>
                  <a:ext uri="{FF2B5EF4-FFF2-40B4-BE49-F238E27FC236}">
                    <a16:creationId xmlns:a16="http://schemas.microsoft.com/office/drawing/2014/main" id="{CFD09F78-E83F-4E3E-8C0B-E7D1D8AFB44D}"/>
                  </a:ext>
                </a:extLst>
              </p:cNvPr>
              <p:cNvSpPr txBox="1"/>
              <p:nvPr/>
            </p:nvSpPr>
            <p:spPr>
              <a:xfrm>
                <a:off x="7905833" y="4405989"/>
                <a:ext cx="367280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A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1" name="テキスト ボックス 4">
                <a:extLst>
                  <a:ext uri="{FF2B5EF4-FFF2-40B4-BE49-F238E27FC236}">
                    <a16:creationId xmlns:a16="http://schemas.microsoft.com/office/drawing/2014/main" id="{1FAF6F2F-8474-4B3C-BB85-50E9FB2CBCBD}"/>
                  </a:ext>
                </a:extLst>
              </p:cNvPr>
              <p:cNvSpPr txBox="1"/>
              <p:nvPr/>
            </p:nvSpPr>
            <p:spPr>
              <a:xfrm>
                <a:off x="6819061" y="4816519"/>
                <a:ext cx="1075936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Part card: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2" name="テキスト ボックス 4">
                <a:extLst>
                  <a:ext uri="{FF2B5EF4-FFF2-40B4-BE49-F238E27FC236}">
                    <a16:creationId xmlns:a16="http://schemas.microsoft.com/office/drawing/2014/main" id="{6215F53E-5CA9-4E21-A579-BD446FF6021D}"/>
                  </a:ext>
                </a:extLst>
              </p:cNvPr>
              <p:cNvSpPr txBox="1"/>
              <p:nvPr/>
            </p:nvSpPr>
            <p:spPr>
              <a:xfrm>
                <a:off x="6852731" y="5202057"/>
                <a:ext cx="652615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QTY: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3" name="テキスト ボックス 17">
                <a:extLst>
                  <a:ext uri="{FF2B5EF4-FFF2-40B4-BE49-F238E27FC236}">
                    <a16:creationId xmlns:a16="http://schemas.microsoft.com/office/drawing/2014/main" id="{572BD954-BD40-4747-BE7D-67D24AC592B5}"/>
                  </a:ext>
                </a:extLst>
              </p:cNvPr>
              <p:cNvSpPr txBox="1"/>
              <p:nvPr/>
            </p:nvSpPr>
            <p:spPr>
              <a:xfrm>
                <a:off x="7905833" y="4776139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A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4" name="テキスト ボックス 17">
                <a:extLst>
                  <a:ext uri="{FF2B5EF4-FFF2-40B4-BE49-F238E27FC236}">
                    <a16:creationId xmlns:a16="http://schemas.microsoft.com/office/drawing/2014/main" id="{65F6B9E4-5F2C-4DB5-BDF5-0349515A53DB}"/>
                  </a:ext>
                </a:extLst>
              </p:cNvPr>
              <p:cNvSpPr txBox="1"/>
              <p:nvPr/>
            </p:nvSpPr>
            <p:spPr>
              <a:xfrm>
                <a:off x="7764928" y="5451805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5" name="テキスト ボックス 17">
                <a:extLst>
                  <a:ext uri="{FF2B5EF4-FFF2-40B4-BE49-F238E27FC236}">
                    <a16:creationId xmlns:a16="http://schemas.microsoft.com/office/drawing/2014/main" id="{9CCA033E-70C7-4AD8-97B6-39C29D9B890E}"/>
                  </a:ext>
                </a:extLst>
              </p:cNvPr>
              <p:cNvSpPr txBox="1"/>
              <p:nvPr/>
            </p:nvSpPr>
            <p:spPr>
              <a:xfrm>
                <a:off x="7905833" y="5186668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30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6" name="正方形/長方形 1">
                <a:extLst>
                  <a:ext uri="{FF2B5EF4-FFF2-40B4-BE49-F238E27FC236}">
                    <a16:creationId xmlns:a16="http://schemas.microsoft.com/office/drawing/2014/main" id="{AFBB7449-2979-4CFA-81E8-3DAC04086FD3}"/>
                  </a:ext>
                </a:extLst>
              </p:cNvPr>
              <p:cNvSpPr/>
              <p:nvPr/>
            </p:nvSpPr>
            <p:spPr>
              <a:xfrm>
                <a:off x="6808654" y="5607877"/>
                <a:ext cx="2227455" cy="34904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</p:grpSp>
      </p:grpSp>
      <p:sp>
        <p:nvSpPr>
          <p:cNvPr id="117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398173" y="2712920"/>
            <a:ext cx="383777" cy="166609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graphicFrame>
        <p:nvGraphicFramePr>
          <p:cNvPr id="118" name="Object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131412"/>
              </p:ext>
            </p:extLst>
          </p:nvPr>
        </p:nvGraphicFramePr>
        <p:xfrm>
          <a:off x="6875561" y="2857666"/>
          <a:ext cx="384649" cy="37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ｸﾘｯﾌﾟ" r:id="rId14" imgW="1666667" imgH="1695238" progId="">
                  <p:embed/>
                </p:oleObj>
              </mc:Choice>
              <mc:Fallback>
                <p:oleObj name="ｸﾘｯﾌﾟ" r:id="rId14" imgW="1666667" imgH="1695238" progId="">
                  <p:embed/>
                  <p:pic>
                    <p:nvPicPr>
                      <p:cNvPr id="119" name="Object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561" y="2857666"/>
                        <a:ext cx="384649" cy="3737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" name="Can 936">
            <a:extLst>
              <a:ext uri="{FF2B5EF4-FFF2-40B4-BE49-F238E27FC236}">
                <a16:creationId xmlns:a16="http://schemas.microsoft.com/office/drawing/2014/main" id="{20E37E8C-1460-47CE-9066-03D6A1E6A168}"/>
              </a:ext>
            </a:extLst>
          </p:cNvPr>
          <p:cNvSpPr/>
          <p:nvPr/>
        </p:nvSpPr>
        <p:spPr>
          <a:xfrm>
            <a:off x="6446837" y="3746631"/>
            <a:ext cx="992197" cy="548963"/>
          </a:xfrm>
          <a:prstGeom prst="can">
            <a:avLst/>
          </a:prstGeom>
          <a:solidFill>
            <a:srgbClr val="2D2D8A"/>
          </a:solidFill>
          <a:ln w="25400" cap="flat" cmpd="sng" algn="ctr">
            <a:solidFill>
              <a:srgbClr val="333399">
                <a:shade val="50000"/>
              </a:srgbClr>
            </a:solidFill>
            <a:prstDash val="solid"/>
          </a:ln>
          <a:effectLst/>
        </p:spPr>
        <p:txBody>
          <a:bodyPr vert="horz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 smtClean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kumimoji="0" lang="vi-VN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01" name="Right Arrow 100"/>
          <p:cNvSpPr/>
          <p:nvPr/>
        </p:nvSpPr>
        <p:spPr>
          <a:xfrm>
            <a:off x="5679301" y="3000167"/>
            <a:ext cx="264299" cy="199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Down Arrow 119"/>
          <p:cNvSpPr/>
          <p:nvPr/>
        </p:nvSpPr>
        <p:spPr>
          <a:xfrm>
            <a:off x="6875561" y="3297631"/>
            <a:ext cx="211039" cy="3599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 Box 80"/>
          <p:cNvSpPr txBox="1">
            <a:spLocks noChangeArrowheads="1"/>
          </p:cNvSpPr>
          <p:nvPr/>
        </p:nvSpPr>
        <p:spPr bwMode="auto">
          <a:xfrm>
            <a:off x="2465220" y="3875458"/>
            <a:ext cx="3876851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 smtClean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kumimoji="1" lang="en-US" altLang="ja-JP" sz="2000" dirty="0" smtClean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Process of system &amp; Target</a:t>
            </a:r>
            <a:endParaRPr kumimoji="1" lang="en-US" altLang="ja-JP" sz="2000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151" name="Rectangle: Rounded Corners 5">
            <a:extLst>
              <a:ext uri="{FF2B5EF4-FFF2-40B4-BE49-F238E27FC236}">
                <a16:creationId xmlns:a16="http://schemas.microsoft.com/office/drawing/2014/main" id="{00000000-0008-0000-0000-000006000000}"/>
              </a:ext>
            </a:extLst>
          </p:cNvPr>
          <p:cNvSpPr/>
          <p:nvPr/>
        </p:nvSpPr>
        <p:spPr>
          <a:xfrm>
            <a:off x="3470400" y="4267200"/>
            <a:ext cx="1558799" cy="390717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600" b="1" strike="noStrike" spc="-1" dirty="0">
                <a:solidFill>
                  <a:srgbClr val="002060"/>
                </a:solidFill>
                <a:latin typeface="Arial "/>
                <a:ea typeface="Microsoft YaHei"/>
              </a:rPr>
              <a:t>Good receipt</a:t>
            </a:r>
            <a:endParaRPr lang="en-US" sz="1600" b="0" strike="noStrike" spc="-1" dirty="0">
              <a:solidFill>
                <a:srgbClr val="002060"/>
              </a:solidFill>
              <a:latin typeface="Arial "/>
            </a:endParaRPr>
          </a:p>
        </p:txBody>
      </p:sp>
      <p:sp>
        <p:nvSpPr>
          <p:cNvPr id="152" name="Rectangle: Rounded Corners 7">
            <a:extLst>
              <a:ext uri="{FF2B5EF4-FFF2-40B4-BE49-F238E27FC236}">
                <a16:creationId xmlns:a16="http://schemas.microsoft.com/office/drawing/2014/main" id="{00000000-0008-0000-0000-000008000000}"/>
              </a:ext>
            </a:extLst>
          </p:cNvPr>
          <p:cNvSpPr/>
          <p:nvPr/>
        </p:nvSpPr>
        <p:spPr>
          <a:xfrm>
            <a:off x="5016828" y="4818538"/>
            <a:ext cx="1044825" cy="481146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600" b="1" strike="noStrike" spc="-1" dirty="0">
                <a:solidFill>
                  <a:srgbClr val="002060"/>
                </a:solidFill>
                <a:ea typeface="Microsoft YaHei"/>
              </a:rPr>
              <a:t>Transfer</a:t>
            </a:r>
            <a:endParaRPr lang="en-US" sz="1600" b="0" strike="noStrike" spc="-1" dirty="0">
              <a:solidFill>
                <a:srgbClr val="002060"/>
              </a:solidFill>
            </a:endParaRPr>
          </a:p>
        </p:txBody>
      </p:sp>
      <p:sp>
        <p:nvSpPr>
          <p:cNvPr id="153" name="Rectangle: Rounded Corners 9">
            <a:extLst>
              <a:ext uri="{FF2B5EF4-FFF2-40B4-BE49-F238E27FC236}">
                <a16:creationId xmlns:a16="http://schemas.microsoft.com/office/drawing/2014/main" id="{00000000-0008-0000-0000-00000A000000}"/>
              </a:ext>
            </a:extLst>
          </p:cNvPr>
          <p:cNvSpPr/>
          <p:nvPr/>
        </p:nvSpPr>
        <p:spPr>
          <a:xfrm>
            <a:off x="4830470" y="5819299"/>
            <a:ext cx="1417540" cy="426529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600" b="1" strike="noStrike" spc="-1" dirty="0">
                <a:solidFill>
                  <a:srgbClr val="002060"/>
                </a:solidFill>
                <a:latin typeface="Arial "/>
                <a:ea typeface="Microsoft YaHei"/>
              </a:rPr>
              <a:t>Maintenance</a:t>
            </a:r>
            <a:endParaRPr lang="en-US" sz="1600" b="0" strike="noStrike" spc="-1" dirty="0">
              <a:solidFill>
                <a:srgbClr val="002060"/>
              </a:solidFill>
              <a:latin typeface="Arial "/>
            </a:endParaRPr>
          </a:p>
        </p:txBody>
      </p:sp>
      <p:sp>
        <p:nvSpPr>
          <p:cNvPr id="154" name="Rectangle: Rounded Corners 11">
            <a:extLst>
              <a:ext uri="{FF2B5EF4-FFF2-40B4-BE49-F238E27FC236}">
                <a16:creationId xmlns:a16="http://schemas.microsoft.com/office/drawing/2014/main" id="{00000000-0008-0000-0000-00000C000000}"/>
              </a:ext>
            </a:extLst>
          </p:cNvPr>
          <p:cNvSpPr/>
          <p:nvPr/>
        </p:nvSpPr>
        <p:spPr>
          <a:xfrm>
            <a:off x="2648685" y="5862724"/>
            <a:ext cx="1223449" cy="431508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600" b="0" strike="noStrike" spc="-1" dirty="0">
                <a:solidFill>
                  <a:schemeClr val="lt1"/>
                </a:solidFill>
                <a:latin typeface="Arial "/>
                <a:ea typeface="Microsoft YaHei"/>
              </a:rPr>
              <a:t>Inventory</a:t>
            </a:r>
            <a:endParaRPr lang="en-US" sz="1600" b="0" strike="noStrike" spc="-1" dirty="0">
              <a:latin typeface="Arial "/>
            </a:endParaRPr>
          </a:p>
        </p:txBody>
      </p:sp>
      <p:sp>
        <p:nvSpPr>
          <p:cNvPr id="155" name="Rectangle: Rounded Corners 13">
            <a:extLst>
              <a:ext uri="{FF2B5EF4-FFF2-40B4-BE49-F238E27FC236}">
                <a16:creationId xmlns:a16="http://schemas.microsoft.com/office/drawing/2014/main" id="{00000000-0008-0000-0000-00000E000000}"/>
              </a:ext>
            </a:extLst>
          </p:cNvPr>
          <p:cNvSpPr/>
          <p:nvPr/>
        </p:nvSpPr>
        <p:spPr>
          <a:xfrm>
            <a:off x="2539698" y="4859977"/>
            <a:ext cx="1007227" cy="442473"/>
          </a:xfrm>
          <a:prstGeom prst="roundRect">
            <a:avLst>
              <a:gd name="adj" fmla="val 16667"/>
            </a:avLst>
          </a:prstGeom>
          <a:solidFill>
            <a:srgbClr val="70AD47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600" b="1" strike="noStrike" spc="-1" dirty="0">
                <a:solidFill>
                  <a:srgbClr val="002060"/>
                </a:solidFill>
                <a:latin typeface="Arial "/>
                <a:ea typeface="Microsoft YaHei"/>
              </a:rPr>
              <a:t>Scrap</a:t>
            </a:r>
            <a:endParaRPr lang="en-US" sz="1600" b="0" strike="noStrike" spc="-1" dirty="0">
              <a:solidFill>
                <a:srgbClr val="002060"/>
              </a:solidFill>
              <a:latin typeface="Arial "/>
            </a:endParaRPr>
          </a:p>
        </p:txBody>
      </p:sp>
      <p:sp>
        <p:nvSpPr>
          <p:cNvPr id="160" name="Freeform: Shape 12">
            <a:extLst>
              <a:ext uri="{FF2B5EF4-FFF2-40B4-BE49-F238E27FC236}">
                <a16:creationId xmlns:a16="http://schemas.microsoft.com/office/drawing/2014/main" id="{00000000-0008-0000-0000-00000D000000}"/>
              </a:ext>
            </a:extLst>
          </p:cNvPr>
          <p:cNvSpPr/>
          <p:nvPr/>
        </p:nvSpPr>
        <p:spPr>
          <a:xfrm>
            <a:off x="3162461" y="4874198"/>
            <a:ext cx="1345659" cy="1046520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174199" y="2378376"/>
                </a:moveTo>
                <a:arcTo wR="1642288" hR="1642288" stAng="9202269" swAng="1359451"/>
              </a:path>
            </a:pathLst>
          </a:custGeom>
          <a:noFill/>
          <a:ln w="9360">
            <a:solidFill>
              <a:srgbClr val="4BACC6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1" name="Freeform: Shape 8">
            <a:extLst>
              <a:ext uri="{FF2B5EF4-FFF2-40B4-BE49-F238E27FC236}">
                <a16:creationId xmlns:a16="http://schemas.microsoft.com/office/drawing/2014/main" id="{00000000-0008-0000-0000-000009000000}"/>
              </a:ext>
            </a:extLst>
          </p:cNvPr>
          <p:cNvSpPr/>
          <p:nvPr/>
        </p:nvSpPr>
        <p:spPr>
          <a:xfrm>
            <a:off x="4107621" y="4803048"/>
            <a:ext cx="1345659" cy="1143254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3280633" y="1756028"/>
                </a:moveTo>
                <a:arcTo wR="1642288" hR="1642288" stAng="21838279" swAng="1359451"/>
              </a:path>
            </a:pathLst>
          </a:custGeom>
          <a:noFill/>
          <a:ln w="9360">
            <a:solidFill>
              <a:srgbClr val="9BBB59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2" name="Freeform: Shape 6">
            <a:extLst>
              <a:ext uri="{FF2B5EF4-FFF2-40B4-BE49-F238E27FC236}">
                <a16:creationId xmlns:a16="http://schemas.microsoft.com/office/drawing/2014/main" id="{00000000-0008-0000-0000-000007000000}"/>
              </a:ext>
            </a:extLst>
          </p:cNvPr>
          <p:cNvSpPr/>
          <p:nvPr/>
        </p:nvSpPr>
        <p:spPr>
          <a:xfrm>
            <a:off x="4107620" y="4514339"/>
            <a:ext cx="1345659" cy="1046520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2444186" y="209085"/>
                </a:moveTo>
                <a:arcTo wR="1642288" hR="1642288" stAng="17953659" swAng="1211183"/>
              </a:path>
            </a:pathLst>
          </a:custGeom>
          <a:noFill/>
          <a:ln w="9360">
            <a:solidFill>
              <a:srgbClr val="C0504D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3" name="Freeform: Shape 14">
            <a:extLst>
              <a:ext uri="{FF2B5EF4-FFF2-40B4-BE49-F238E27FC236}">
                <a16:creationId xmlns:a16="http://schemas.microsoft.com/office/drawing/2014/main" id="{00000000-0008-0000-0000-00000F000000}"/>
              </a:ext>
            </a:extLst>
          </p:cNvPr>
          <p:cNvSpPr/>
          <p:nvPr/>
        </p:nvSpPr>
        <p:spPr>
          <a:xfrm>
            <a:off x="2846595" y="4526560"/>
            <a:ext cx="1345659" cy="1046520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395084" y="573834"/>
                </a:moveTo>
                <a:arcTo wR="1642288" hR="1642288" stAng="13235158" swAng="1211183"/>
              </a:path>
            </a:pathLst>
          </a:custGeom>
          <a:noFill/>
          <a:ln w="9360">
            <a:solidFill>
              <a:srgbClr val="F79646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76" name="Freeform: Shape 10">
            <a:extLst>
              <a:ext uri="{FF2B5EF4-FFF2-40B4-BE49-F238E27FC236}">
                <a16:creationId xmlns:a16="http://schemas.microsoft.com/office/drawing/2014/main" id="{00000000-0008-0000-0000-00000B000000}"/>
              </a:ext>
            </a:extLst>
          </p:cNvPr>
          <p:cNvSpPr/>
          <p:nvPr/>
        </p:nvSpPr>
        <p:spPr>
          <a:xfrm>
            <a:off x="3759861" y="5072304"/>
            <a:ext cx="1345659" cy="1046520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1843741" y="3272173"/>
                </a:moveTo>
                <a:arcTo wR="1642288" hR="1642288" stAng="4977240" swAng="845520"/>
              </a:path>
            </a:pathLst>
          </a:custGeom>
          <a:noFill/>
          <a:ln w="9360">
            <a:solidFill>
              <a:srgbClr val="8064A2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00000000-0008-0000-0000-000010000000}"/>
              </a:ext>
            </a:extLst>
          </p:cNvPr>
          <p:cNvGrpSpPr/>
          <p:nvPr/>
        </p:nvGrpSpPr>
        <p:grpSpPr>
          <a:xfrm>
            <a:off x="3583974" y="4779030"/>
            <a:ext cx="1277299" cy="1108201"/>
            <a:chOff x="0" y="0"/>
            <a:chExt cx="722880" cy="687960"/>
          </a:xfrm>
        </p:grpSpPr>
        <p:pic>
          <p:nvPicPr>
            <p:cNvPr id="178" name="図 1">
              <a:extLst>
                <a:ext uri="{FF2B5EF4-FFF2-40B4-BE49-F238E27FC236}">
                  <a16:creationId xmlns:a16="http://schemas.microsoft.com/office/drawing/2014/main" id="{00000000-0008-0000-0000-000011000000}"/>
                </a:ext>
              </a:extLst>
            </p:cNvPr>
            <p:cNvPicPr/>
            <p:nvPr/>
          </p:nvPicPr>
          <p:blipFill>
            <a:blip r:embed="rId16"/>
            <a:stretch/>
          </p:blipFill>
          <p:spPr>
            <a:xfrm>
              <a:off x="86040" y="38520"/>
              <a:ext cx="134640" cy="2361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9" name="Picture 178" descr="C:\Program Files\Microsoft Office\MEDIA\CAGCAT10\j0285750.wmf">
              <a:extLst>
                <a:ext uri="{FF2B5EF4-FFF2-40B4-BE49-F238E27FC236}">
                  <a16:creationId xmlns:a16="http://schemas.microsoft.com/office/drawing/2014/main" id="{00000000-0008-0000-0000-000012000000}"/>
                </a:ext>
              </a:extLst>
            </p:cNvPr>
            <p:cNvPicPr/>
            <p:nvPr/>
          </p:nvPicPr>
          <p:blipFill>
            <a:blip r:embed="rId17"/>
            <a:stretch/>
          </p:blipFill>
          <p:spPr>
            <a:xfrm>
              <a:off x="321120" y="45720"/>
              <a:ext cx="325800" cy="152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0" name="フローチャート : 磁気ディスク 1">
              <a:extLst>
                <a:ext uri="{FF2B5EF4-FFF2-40B4-BE49-F238E27FC236}">
                  <a16:creationId xmlns:a16="http://schemas.microsoft.com/office/drawing/2014/main" id="{00000000-0008-0000-0000-000013000000}"/>
                </a:ext>
              </a:extLst>
            </p:cNvPr>
            <p:cNvSpPr/>
            <p:nvPr/>
          </p:nvSpPr>
          <p:spPr>
            <a:xfrm>
              <a:off x="177773" y="479520"/>
              <a:ext cx="433502" cy="208440"/>
            </a:xfrm>
            <a:prstGeom prst="flowChartMagneticDisk">
              <a:avLst/>
            </a:prstGeom>
            <a:solidFill>
              <a:srgbClr val="5B9BD5"/>
            </a:solidFill>
            <a:ln w="25560">
              <a:solidFill>
                <a:srgbClr val="3A5F8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lnSpc>
                  <a:spcPct val="100000"/>
                </a:lnSpc>
              </a:pPr>
              <a:r>
                <a:rPr lang="en-US" sz="1200" b="1" strike="noStrike" spc="-1" dirty="0">
                  <a:solidFill>
                    <a:schemeClr val="lt1"/>
                  </a:solidFill>
                  <a:latin typeface="Arial "/>
                  <a:ea typeface="Microsoft YaHei"/>
                </a:rPr>
                <a:t>ALCMS</a:t>
              </a:r>
              <a:endParaRPr lang="en-US" sz="1200" b="1" strike="noStrike" spc="-1" dirty="0">
                <a:latin typeface="Arial "/>
              </a:endParaRPr>
            </a:p>
          </p:txBody>
        </p:sp>
        <p:sp>
          <p:nvSpPr>
            <p:cNvPr id="181" name="Rounded Rectangle 180">
              <a:extLst>
                <a:ext uri="{FF2B5EF4-FFF2-40B4-BE49-F238E27FC236}">
                  <a16:creationId xmlns:a16="http://schemas.microsoft.com/office/drawing/2014/main" id="{00000000-0008-0000-0000-000014000000}"/>
                </a:ext>
              </a:extLst>
            </p:cNvPr>
            <p:cNvSpPr/>
            <p:nvPr/>
          </p:nvSpPr>
          <p:spPr>
            <a:xfrm>
              <a:off x="0" y="0"/>
              <a:ext cx="722880" cy="312480"/>
            </a:xfrm>
            <a:prstGeom prst="roundRect">
              <a:avLst>
                <a:gd name="adj" fmla="val 16667"/>
              </a:avLst>
            </a:prstGeom>
            <a:noFill/>
            <a:ln w="25560">
              <a:solidFill>
                <a:srgbClr val="3A5F8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2" name="上下矢印 1">
              <a:extLst>
                <a:ext uri="{FF2B5EF4-FFF2-40B4-BE49-F238E27FC236}">
                  <a16:creationId xmlns:a16="http://schemas.microsoft.com/office/drawing/2014/main" id="{00000000-0008-0000-0000-000015000000}"/>
                </a:ext>
              </a:extLst>
            </p:cNvPr>
            <p:cNvSpPr/>
            <p:nvPr/>
          </p:nvSpPr>
          <p:spPr>
            <a:xfrm>
              <a:off x="315000" y="313200"/>
              <a:ext cx="111600" cy="15732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FFCC00"/>
            </a:solidFill>
            <a:ln w="25560">
              <a:solidFill>
                <a:srgbClr val="FF99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83" name="Text Box 80"/>
          <p:cNvSpPr txBox="1">
            <a:spLocks noChangeArrowheads="1"/>
          </p:cNvSpPr>
          <p:nvPr/>
        </p:nvSpPr>
        <p:spPr bwMode="auto">
          <a:xfrm>
            <a:off x="2584270" y="6408536"/>
            <a:ext cx="49595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sz="2000" dirty="0" smtClean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</a:t>
            </a:r>
            <a:r>
              <a:rPr kumimoji="1" lang="en-US" altLang="ja-JP" sz="2000" b="1" dirty="0" smtClean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Equipment management by barcode</a:t>
            </a:r>
            <a:endParaRPr kumimoji="1" lang="en-US" altLang="ja-JP" sz="2000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185" name="Text Box 80"/>
          <p:cNvSpPr txBox="1">
            <a:spLocks noChangeArrowheads="1"/>
          </p:cNvSpPr>
          <p:nvPr/>
        </p:nvSpPr>
        <p:spPr bwMode="auto">
          <a:xfrm>
            <a:off x="7585280" y="3427470"/>
            <a:ext cx="161853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Create tool barcode (</a:t>
            </a:r>
            <a:r>
              <a:rPr kumimoji="1" lang="en-US" altLang="en-US" b="1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Nov.23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  <a:endParaRPr kumimoji="1" lang="en-US" altLang="en-US" dirty="0" smtClean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</p:txBody>
      </p:sp>
      <p:sp>
        <p:nvSpPr>
          <p:cNvPr id="4161" name="Rounded Rectangle 4160"/>
          <p:cNvSpPr/>
          <p:nvPr/>
        </p:nvSpPr>
        <p:spPr>
          <a:xfrm>
            <a:off x="6096000" y="4785121"/>
            <a:ext cx="1346510" cy="9011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latin typeface="Arial "/>
              </a:rPr>
              <a:t>Time : 50%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latin typeface="Arial "/>
              </a:rPr>
              <a:t>paper: 70%</a:t>
            </a:r>
          </a:p>
        </p:txBody>
      </p:sp>
      <p:sp>
        <p:nvSpPr>
          <p:cNvPr id="188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5829647" y="4393513"/>
            <a:ext cx="1615315" cy="348648"/>
          </a:xfrm>
          <a:prstGeom prst="roundRect">
            <a:avLst>
              <a:gd name="adj" fmla="val 16667"/>
            </a:avLst>
          </a:prstGeom>
          <a:solidFill>
            <a:srgbClr val="1508B8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Reducing target</a:t>
            </a:r>
            <a:endParaRPr lang="en-US" sz="1600" b="1" strike="noStrike" spc="-1" dirty="0">
              <a:solidFill>
                <a:schemeClr val="bg1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189" name="Text Box 80"/>
          <p:cNvSpPr txBox="1">
            <a:spLocks noChangeArrowheads="1"/>
          </p:cNvSpPr>
          <p:nvPr/>
        </p:nvSpPr>
        <p:spPr bwMode="auto">
          <a:xfrm>
            <a:off x="7600065" y="4557144"/>
            <a:ext cx="143018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Create tool Borrow &amp; Return Equipment (</a:t>
            </a:r>
            <a:r>
              <a:rPr kumimoji="1" lang="en-US" altLang="en-US" b="1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Dec.23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  <a:endParaRPr kumimoji="1" lang="en-US" altLang="en-US" dirty="0" smtClean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</p:txBody>
      </p:sp>
      <p:sp>
        <p:nvSpPr>
          <p:cNvPr id="190" name="Text Box 80"/>
          <p:cNvSpPr txBox="1">
            <a:spLocks noChangeArrowheads="1"/>
          </p:cNvSpPr>
          <p:nvPr/>
        </p:nvSpPr>
        <p:spPr bwMode="auto">
          <a:xfrm>
            <a:off x="7554634" y="2117527"/>
            <a:ext cx="1618534" cy="1163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Make documents &amp; Design system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</a:t>
            </a:r>
            <a:r>
              <a:rPr kumimoji="1" lang="en-US" altLang="en-US" b="1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Oct.23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  <a:endParaRPr kumimoji="1" lang="en-US" altLang="en-US" dirty="0" smtClean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4377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  <a:cs typeface="Arial" panose="020B0604020202020204" pitchFamily="34" charset="0"/>
                </a:rPr>
                <a:t>Current Issue &amp; Improvement Activities Theme 2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7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47260" y="633616"/>
            <a:ext cx="9064036" cy="7379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b="1" dirty="0" smtClean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Approach</a:t>
            </a:r>
            <a:r>
              <a:rPr kumimoji="1" lang="en-US" altLang="ja-JP" b="1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: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</a:t>
            </a:r>
            <a:r>
              <a:rPr kumimoji="1" lang="en-US" altLang="ja-JP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Issue</a:t>
            </a:r>
            <a:endParaRPr kumimoji="1" lang="en-US" altLang="ja-JP" sz="2000" b="1" dirty="0">
              <a:solidFill>
                <a:schemeClr val="bg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4599" y="1418990"/>
            <a:ext cx="5029201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Corrective Action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585601" y="1417388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  <a:endParaRPr kumimoji="1" lang="en-US" altLang="ja-JP" sz="2000" b="1" dirty="0">
              <a:solidFill>
                <a:schemeClr val="bg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7260" y="1832318"/>
            <a:ext cx="2425538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514599" y="1832318"/>
            <a:ext cx="502920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85601" y="1832318"/>
            <a:ext cx="1511140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7658" y="2011379"/>
            <a:ext cx="2264742" cy="604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Develop and testing</a:t>
            </a:r>
            <a:endParaRPr lang="en-US" sz="2000" dirty="0">
              <a:solidFill>
                <a:srgbClr val="1508B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47260" y="2690177"/>
            <a:ext cx="2376159" cy="1216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barcode &amp; scan device to manage.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Stored database on server</a:t>
            </a:r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68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 smtClean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Future Proposal &amp; Development </a:t>
              </a: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Plan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/>
        </p:nvGraphicFramePr>
        <p:xfrm>
          <a:off x="27995" y="641417"/>
          <a:ext cx="906403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540CBF5-6D83-CE92-BC0E-53C1513AC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994014"/>
              </p:ext>
            </p:extLst>
          </p:nvPr>
        </p:nvGraphicFramePr>
        <p:xfrm>
          <a:off x="76200" y="660442"/>
          <a:ext cx="8962676" cy="5660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002">
                  <a:extLst>
                    <a:ext uri="{9D8B030D-6E8A-4147-A177-3AD203B41FA5}">
                      <a16:colId xmlns:a16="http://schemas.microsoft.com/office/drawing/2014/main" val="2214583215"/>
                    </a:ext>
                  </a:extLst>
                </a:gridCol>
                <a:gridCol w="2883025">
                  <a:extLst>
                    <a:ext uri="{9D8B030D-6E8A-4147-A177-3AD203B41FA5}">
                      <a16:colId xmlns:a16="http://schemas.microsoft.com/office/drawing/2014/main" val="225139775"/>
                    </a:ext>
                  </a:extLst>
                </a:gridCol>
                <a:gridCol w="764790">
                  <a:extLst>
                    <a:ext uri="{9D8B030D-6E8A-4147-A177-3AD203B41FA5}">
                      <a16:colId xmlns:a16="http://schemas.microsoft.com/office/drawing/2014/main" val="3131202624"/>
                    </a:ext>
                  </a:extLst>
                </a:gridCol>
                <a:gridCol w="764789">
                  <a:extLst>
                    <a:ext uri="{9D8B030D-6E8A-4147-A177-3AD203B41FA5}">
                      <a16:colId xmlns:a16="http://schemas.microsoft.com/office/drawing/2014/main" val="1179056243"/>
                    </a:ext>
                  </a:extLst>
                </a:gridCol>
                <a:gridCol w="764790">
                  <a:extLst>
                    <a:ext uri="{9D8B030D-6E8A-4147-A177-3AD203B41FA5}">
                      <a16:colId xmlns:a16="http://schemas.microsoft.com/office/drawing/2014/main" val="2153634711"/>
                    </a:ext>
                  </a:extLst>
                </a:gridCol>
                <a:gridCol w="852570">
                  <a:extLst>
                    <a:ext uri="{9D8B030D-6E8A-4147-A177-3AD203B41FA5}">
                      <a16:colId xmlns:a16="http://schemas.microsoft.com/office/drawing/2014/main" val="2584234332"/>
                    </a:ext>
                  </a:extLst>
                </a:gridCol>
                <a:gridCol w="852570">
                  <a:extLst>
                    <a:ext uri="{9D8B030D-6E8A-4147-A177-3AD203B41FA5}">
                      <a16:colId xmlns:a16="http://schemas.microsoft.com/office/drawing/2014/main" val="1706954613"/>
                    </a:ext>
                  </a:extLst>
                </a:gridCol>
                <a:gridCol w="852570">
                  <a:extLst>
                    <a:ext uri="{9D8B030D-6E8A-4147-A177-3AD203B41FA5}">
                      <a16:colId xmlns:a16="http://schemas.microsoft.com/office/drawing/2014/main" val="3287336513"/>
                    </a:ext>
                  </a:extLst>
                </a:gridCol>
                <a:gridCol w="852570">
                  <a:extLst>
                    <a:ext uri="{9D8B030D-6E8A-4147-A177-3AD203B41FA5}">
                      <a16:colId xmlns:a16="http://schemas.microsoft.com/office/drawing/2014/main" val="3090412962"/>
                    </a:ext>
                  </a:extLst>
                </a:gridCol>
              </a:tblGrid>
              <a:tr h="53871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1800" b="1" u="none" dirty="0">
                          <a:solidFill>
                            <a:srgbClr val="1508B8"/>
                          </a:solidFill>
                          <a:latin typeface="Arial" pitchFamily="34" charset="0"/>
                          <a:cs typeface="Arial" pitchFamily="34" charset="0"/>
                        </a:rPr>
                        <a:t>Activity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508B8"/>
                          </a:solidFill>
                        </a:rPr>
                        <a:t>FY2023</a:t>
                      </a:r>
                      <a:endParaRPr lang="en-US" dirty="0">
                        <a:solidFill>
                          <a:srgbClr val="1508B8"/>
                        </a:solidFill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508B8"/>
                          </a:solidFill>
                        </a:rPr>
                        <a:t>FY2024</a:t>
                      </a:r>
                      <a:endParaRPr lang="en-US" dirty="0">
                        <a:solidFill>
                          <a:srgbClr val="1508B8"/>
                        </a:solidFill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910644"/>
                  </a:ext>
                </a:extLst>
              </a:tr>
              <a:tr h="453326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>
                          <a:solidFill>
                            <a:srgbClr val="1508B8"/>
                          </a:solidFill>
                          <a:latin typeface="Arial" pitchFamily="34" charset="0"/>
                          <a:cs typeface="Arial" pitchFamily="34" charset="0"/>
                        </a:rPr>
                        <a:t>Jan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1508B8"/>
                          </a:solidFill>
                        </a:rPr>
                        <a:t>Feb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1508B8"/>
                          </a:solidFill>
                        </a:rPr>
                        <a:t>Mar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dirty="0">
                          <a:solidFill>
                            <a:srgbClr val="1508B8"/>
                          </a:solidFill>
                          <a:latin typeface="Arial" pitchFamily="34" charset="0"/>
                          <a:cs typeface="Arial" pitchFamily="34" charset="0"/>
                        </a:rPr>
                        <a:t>Q1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dirty="0">
                          <a:solidFill>
                            <a:srgbClr val="1508B8"/>
                          </a:solidFill>
                          <a:latin typeface="Arial" pitchFamily="34" charset="0"/>
                          <a:cs typeface="Arial" pitchFamily="34" charset="0"/>
                        </a:rPr>
                        <a:t>Q2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dirty="0">
                          <a:solidFill>
                            <a:srgbClr val="1508B8"/>
                          </a:solidFill>
                          <a:latin typeface="Arial" pitchFamily="34" charset="0"/>
                          <a:cs typeface="Arial" pitchFamily="34" charset="0"/>
                        </a:rPr>
                        <a:t>Q3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dirty="0">
                          <a:solidFill>
                            <a:srgbClr val="1508B8"/>
                          </a:solidFill>
                          <a:latin typeface="Arial" pitchFamily="34" charset="0"/>
                          <a:cs typeface="Arial" pitchFamily="34" charset="0"/>
                        </a:rPr>
                        <a:t>Q4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235061"/>
                  </a:ext>
                </a:extLst>
              </a:tr>
              <a:tr h="304800">
                <a:tc gridSpan="9"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2000" b="1" u="none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My self</a:t>
                      </a:r>
                      <a:r>
                        <a:rPr lang="en-US" sz="2000" b="1" u="none" baseline="0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2000" b="1" u="none" dirty="0">
                        <a:solidFill>
                          <a:srgbClr val="0000FF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600549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endParaRPr lang="en-US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185085"/>
                  </a:ext>
                </a:extLst>
              </a:tr>
              <a:tr h="53871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endParaRPr lang="en-US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487305"/>
                  </a:ext>
                </a:extLst>
              </a:tr>
              <a:tr h="53871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endParaRPr lang="en-US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47583"/>
                  </a:ext>
                </a:extLst>
              </a:tr>
              <a:tr h="53871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34351"/>
                  </a:ext>
                </a:extLst>
              </a:tr>
              <a:tr h="435960">
                <a:tc gridSpan="9"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2000" b="1" u="none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My colleagues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865722"/>
                  </a:ext>
                </a:extLst>
              </a:tr>
              <a:tr h="53871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pPr lvl="0" algn="l"/>
                      <a:endParaRPr lang="en-US" sz="1400" b="0" u="none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974099"/>
                  </a:ext>
                </a:extLst>
              </a:tr>
              <a:tr h="53871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007184"/>
                  </a:ext>
                </a:extLst>
              </a:tr>
              <a:tr h="53871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pPr lvl="0" algn="l"/>
                      <a:endParaRPr lang="en-US" sz="1400" b="0" u="none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566330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6FA6718-A463-B118-540D-ADFF6BC5DD15}"/>
              </a:ext>
            </a:extLst>
          </p:cNvPr>
          <p:cNvSpPr txBox="1"/>
          <p:nvPr/>
        </p:nvSpPr>
        <p:spPr>
          <a:xfrm>
            <a:off x="4008370" y="6368679"/>
            <a:ext cx="4953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0000FF"/>
                </a:solidFill>
                <a:latin typeface="Arial "/>
              </a:rPr>
              <a:t>THANK YOU FOR LISTENING!</a:t>
            </a:r>
          </a:p>
        </p:txBody>
      </p:sp>
      <p:sp>
        <p:nvSpPr>
          <p:cNvPr id="37" name="Callout: Quad Arrow 36">
            <a:extLst>
              <a:ext uri="{FF2B5EF4-FFF2-40B4-BE49-F238E27FC236}">
                <a16:creationId xmlns:a16="http://schemas.microsoft.com/office/drawing/2014/main" id="{2DCAC053-049A-FF2E-CA6F-6316C7D819D2}"/>
              </a:ext>
            </a:extLst>
          </p:cNvPr>
          <p:cNvSpPr/>
          <p:nvPr/>
        </p:nvSpPr>
        <p:spPr bwMode="auto">
          <a:xfrm>
            <a:off x="7293713" y="4865929"/>
            <a:ext cx="224523" cy="220648"/>
          </a:xfrm>
          <a:prstGeom prst="quadArrowCallou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51637B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2263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47885</TotalTime>
  <Words>1414</Words>
  <Application>Microsoft Office PowerPoint</Application>
  <PresentationFormat>On-screen Show (4:3)</PresentationFormat>
  <Paragraphs>330</Paragraphs>
  <Slides>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7" baseType="lpstr">
      <vt:lpstr>Meiryo UI</vt:lpstr>
      <vt:lpstr>Microsoft YaHei</vt:lpstr>
      <vt:lpstr>ＭＳ Ｐゴシック</vt:lpstr>
      <vt:lpstr>ＭＳ Ｐ明朝</vt:lpstr>
      <vt:lpstr>Arial</vt:lpstr>
      <vt:lpstr>Arial </vt:lpstr>
      <vt:lpstr>Arial Black</vt:lpstr>
      <vt:lpstr>Calibri</vt:lpstr>
      <vt:lpstr>Fira Sans Extra Condensed</vt:lpstr>
      <vt:lpstr>HGPSoeiKakugothicUB</vt:lpstr>
      <vt:lpstr>HGPSoeiKakugothicUB</vt:lpstr>
      <vt:lpstr>HGSSoeiKakugothicUB</vt:lpstr>
      <vt:lpstr>Times New Roman</vt:lpstr>
      <vt:lpstr>Wingdings</vt:lpstr>
      <vt:lpstr>Wingdings 2</vt:lpstr>
      <vt:lpstr>Wingdings 3</vt:lpstr>
      <vt:lpstr>Office Theme</vt:lpstr>
      <vt:lpstr>ｸﾘｯﾌﾟ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PSNV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Thuy Nguyen Thi</dc:creator>
  <cp:lastModifiedBy>Minh</cp:lastModifiedBy>
  <cp:revision>3915</cp:revision>
  <cp:lastPrinted>2023-03-01T01:59:53Z</cp:lastPrinted>
  <dcterms:created xsi:type="dcterms:W3CDTF">2016-12-21T06:42:40Z</dcterms:created>
  <dcterms:modified xsi:type="dcterms:W3CDTF">2023-12-13T22:24:55Z</dcterms:modified>
</cp:coreProperties>
</file>