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72" r:id="rId3"/>
    <p:sldId id="258" r:id="rId4"/>
    <p:sldId id="276" r:id="rId5"/>
    <p:sldId id="273" r:id="rId6"/>
    <p:sldId id="277" r:id="rId7"/>
    <p:sldId id="278" r:id="rId8"/>
    <p:sldId id="27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1969E1"/>
    <a:srgbClr val="3C96B4"/>
    <a:srgbClr val="025A69"/>
    <a:srgbClr val="0066CC"/>
    <a:srgbClr val="CD4141"/>
    <a:srgbClr val="E6DC32"/>
    <a:srgbClr val="73B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2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F102D-E003-490C-AB49-FD43891DC5FC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1A55E-FDEC-4FAD-AFED-958F49E4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5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7D10F-4DE5-4015-B67C-48282554954F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639E5-EB0D-4E41-AC28-4AB8C0C3A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639E5-EB0D-4E41-AC28-4AB8C0C3AD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8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37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24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2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0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04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0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AB06-E9A2-4224-B9E2-874382C88A6E}" type="datetimeFigureOut">
              <a:rPr lang="en-US" smtClean="0"/>
              <a:t>03/23/2020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3AB4-959A-4345-B644-A704006EC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5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89027" y="457200"/>
            <a:ext cx="7569175" cy="5638801"/>
            <a:chOff x="4182785" y="1098530"/>
            <a:chExt cx="4907348" cy="4497825"/>
          </a:xfrm>
        </p:grpSpPr>
        <p:sp>
          <p:nvSpPr>
            <p:cNvPr id="12" name="Rounded Rectangle 11"/>
            <p:cNvSpPr/>
            <p:nvPr/>
          </p:nvSpPr>
          <p:spPr>
            <a:xfrm>
              <a:off x="5187296" y="4441508"/>
              <a:ext cx="3902837" cy="115484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82785" y="1098530"/>
              <a:ext cx="4530604" cy="222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7000" b="1" dirty="0">
                  <a:solidFill>
                    <a:srgbClr val="00206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QCC REPORT</a:t>
              </a:r>
              <a:endParaRPr lang="en-US" altLang="ja-JP" sz="5000" b="1" dirty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  <a:p>
              <a:pPr algn="ctr"/>
              <a:endParaRPr lang="en-GB" altLang="ja-JP" sz="3500" b="1" dirty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  <a:p>
              <a:pPr algn="ctr"/>
              <a:r>
                <a:rPr lang="en-GB" altLang="ja-JP" sz="3500" b="1" dirty="0">
                  <a:solidFill>
                    <a:srgbClr val="00206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Improve IT Equipment Monthly Inventory</a:t>
              </a:r>
              <a:endParaRPr lang="en-US" altLang="ja-JP" sz="3500" b="1" dirty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775609" y="4724400"/>
            <a:ext cx="42502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b="1" dirty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</a:rPr>
              <a:t>Panasonic System Networks Vietnam</a:t>
            </a:r>
          </a:p>
          <a:p>
            <a:pPr lvl="0" algn="ctr">
              <a:defRPr/>
            </a:pPr>
            <a:r>
              <a:rPr lang="en-US" altLang="ja-JP" sz="2000" kern="0" dirty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Information Systems Group</a:t>
            </a:r>
          </a:p>
          <a:p>
            <a:pPr lvl="0" algn="ctr">
              <a:defRPr/>
            </a:pPr>
            <a:r>
              <a:rPr lang="en-US" altLang="ja-JP" sz="2000" kern="0" dirty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QCC Team: </a:t>
            </a:r>
            <a:r>
              <a:rPr lang="en-US" altLang="ja-JP" sz="2000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Heroes</a:t>
            </a:r>
            <a:endParaRPr lang="en-US" altLang="ja-JP" sz="2000" kern="0" dirty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ja-JP" sz="2000" b="1" dirty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4" y="3733801"/>
            <a:ext cx="2971800" cy="18288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E8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u="sng" dirty="0">
                <a:solidFill>
                  <a:srgbClr val="002060"/>
                </a:solidFill>
              </a:rPr>
              <a:t>Slogan</a:t>
            </a:r>
            <a:endParaRPr lang="en-GB" sz="1500" dirty="0">
              <a:solidFill>
                <a:srgbClr val="002060"/>
              </a:solidFill>
            </a:endParaRPr>
          </a:p>
          <a:p>
            <a:r>
              <a:rPr lang="en-GB" sz="1500" dirty="0">
                <a:solidFill>
                  <a:srgbClr val="002060"/>
                </a:solidFill>
              </a:rPr>
              <a:t>Stably IT Environment</a:t>
            </a:r>
          </a:p>
          <a:p>
            <a:r>
              <a:rPr lang="en-GB" sz="1500" dirty="0">
                <a:solidFill>
                  <a:srgbClr val="002060"/>
                </a:solidFill>
              </a:rPr>
              <a:t>Timely IT Respondent</a:t>
            </a:r>
          </a:p>
          <a:p>
            <a:r>
              <a:rPr lang="en-GB" sz="1500" dirty="0">
                <a:solidFill>
                  <a:srgbClr val="002060"/>
                </a:solidFill>
              </a:rPr>
              <a:t>Efficiency IT Application</a:t>
            </a:r>
            <a:endParaRPr lang="en-US" sz="1500" dirty="0">
              <a:solidFill>
                <a:srgbClr val="002060"/>
              </a:solidFill>
            </a:endParaRPr>
          </a:p>
          <a:p>
            <a:pPr algn="ctr"/>
            <a:endParaRPr lang="en-US" sz="1500" b="1" u="sng" dirty="0">
              <a:solidFill>
                <a:srgbClr val="002060"/>
              </a:solidFill>
            </a:endParaRPr>
          </a:p>
          <a:p>
            <a:pPr algn="ctr"/>
            <a:endParaRPr lang="en-US" sz="15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3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9181" y="1066800"/>
            <a:ext cx="6251393" cy="4343398"/>
            <a:chOff x="1829181" y="1066800"/>
            <a:chExt cx="6251393" cy="4343398"/>
          </a:xfrm>
        </p:grpSpPr>
        <p:sp>
          <p:nvSpPr>
            <p:cNvPr id="5" name="TextBox 4"/>
            <p:cNvSpPr txBox="1"/>
            <p:nvPr/>
          </p:nvSpPr>
          <p:spPr>
            <a:xfrm>
              <a:off x="3335589" y="1066800"/>
              <a:ext cx="27190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CONTENT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29181" y="2331336"/>
              <a:ext cx="6251393" cy="3078862"/>
              <a:chOff x="3574923" y="2480701"/>
              <a:chExt cx="5190878" cy="262441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388930" y="2480701"/>
                <a:ext cx="3358952" cy="464792"/>
                <a:chOff x="5388930" y="2480701"/>
                <a:chExt cx="3358952" cy="464792"/>
              </a:xfrm>
            </p:grpSpPr>
            <p:sp>
              <p:nvSpPr>
                <p:cNvPr id="19" name="Round Diagonal Corner Rectangle 18"/>
                <p:cNvSpPr/>
                <p:nvPr/>
              </p:nvSpPr>
              <p:spPr>
                <a:xfrm>
                  <a:off x="5388930" y="2480701"/>
                  <a:ext cx="3358952" cy="464792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rgbClr val="F7F7F7"/>
                    </a:gs>
                    <a:gs pos="100000">
                      <a:srgbClr val="ECECE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Theme Selection &amp;  Target</a:t>
                  </a:r>
                </a:p>
              </p:txBody>
            </p:sp>
            <p:sp>
              <p:nvSpPr>
                <p:cNvPr id="20" name="Round Diagonal Corner Rectangle 19"/>
                <p:cNvSpPr/>
                <p:nvPr/>
              </p:nvSpPr>
              <p:spPr>
                <a:xfrm>
                  <a:off x="5388930" y="2507009"/>
                  <a:ext cx="441021" cy="412177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rgbClr val="3C96B4"/>
                    </a:gs>
                    <a:gs pos="0">
                      <a:srgbClr val="3C96B4"/>
                    </a:gs>
                    <a:gs pos="76000">
                      <a:schemeClr val="accent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822057" y="3200681"/>
                <a:ext cx="3940943" cy="419037"/>
                <a:chOff x="4822057" y="3200681"/>
                <a:chExt cx="3940943" cy="419037"/>
              </a:xfrm>
            </p:grpSpPr>
            <p:sp>
              <p:nvSpPr>
                <p:cNvPr id="17" name="Round Diagonal Corner Rectangle 16"/>
                <p:cNvSpPr/>
                <p:nvPr/>
              </p:nvSpPr>
              <p:spPr>
                <a:xfrm>
                  <a:off x="4822057" y="3200681"/>
                  <a:ext cx="3940943" cy="419037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rgbClr val="F7F7F7"/>
                    </a:gs>
                    <a:gs pos="100000">
                      <a:srgbClr val="ECECE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Action plan</a:t>
                  </a:r>
                </a:p>
              </p:txBody>
            </p:sp>
            <p:sp>
              <p:nvSpPr>
                <p:cNvPr id="18" name="Round Diagonal Corner Rectangle 17"/>
                <p:cNvSpPr/>
                <p:nvPr/>
              </p:nvSpPr>
              <p:spPr>
                <a:xfrm>
                  <a:off x="4822057" y="3209837"/>
                  <a:ext cx="442912" cy="384119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rgbClr val="3C96B4"/>
                    </a:gs>
                    <a:gs pos="0">
                      <a:srgbClr val="3C96B4"/>
                    </a:gs>
                    <a:gs pos="76000">
                      <a:schemeClr val="accent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>
                      <a:latin typeface="Times New Roman" pitchFamily="18" charset="0"/>
                      <a:cs typeface="Times New Roman" pitchFamily="18" charset="0"/>
                    </a:rPr>
                    <a:t>II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156923" y="3848599"/>
                <a:ext cx="4606077" cy="542040"/>
                <a:chOff x="4156923" y="3848599"/>
                <a:chExt cx="4606077" cy="542040"/>
              </a:xfrm>
            </p:grpSpPr>
            <p:sp>
              <p:nvSpPr>
                <p:cNvPr id="15" name="Round Diagonal Corner Rectangle 14"/>
                <p:cNvSpPr/>
                <p:nvPr/>
              </p:nvSpPr>
              <p:spPr>
                <a:xfrm>
                  <a:off x="4156923" y="3848599"/>
                  <a:ext cx="4606077" cy="542040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rgbClr val="F7F7F7"/>
                    </a:gs>
                    <a:gs pos="100000">
                      <a:srgbClr val="ECECE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sz="2000" b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  </a:t>
                  </a:r>
                  <a:r>
                    <a:rPr lang="en-US" sz="2000" b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Countermeasure implementation &amp;Effect Confirmation</a:t>
                  </a:r>
                </a:p>
              </p:txBody>
            </p:sp>
            <p:sp>
              <p:nvSpPr>
                <p:cNvPr id="16" name="Round Diagonal Corner Rectangle 15"/>
                <p:cNvSpPr/>
                <p:nvPr/>
              </p:nvSpPr>
              <p:spPr>
                <a:xfrm>
                  <a:off x="4156923" y="3888506"/>
                  <a:ext cx="438991" cy="438991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rgbClr val="3C96B4"/>
                    </a:gs>
                    <a:gs pos="0">
                      <a:srgbClr val="3C96B4"/>
                    </a:gs>
                    <a:gs pos="76000">
                      <a:schemeClr val="accent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>
                      <a:latin typeface="Times New Roman" pitchFamily="18" charset="0"/>
                      <a:cs typeface="Times New Roman" pitchFamily="18" charset="0"/>
                    </a:rPr>
                    <a:t>III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574923" y="4606264"/>
                <a:ext cx="5190878" cy="498854"/>
                <a:chOff x="3574923" y="4606264"/>
                <a:chExt cx="5190878" cy="498854"/>
              </a:xfrm>
            </p:grpSpPr>
            <p:sp>
              <p:nvSpPr>
                <p:cNvPr id="13" name="Round Diagonal Corner Rectangle 12"/>
                <p:cNvSpPr/>
                <p:nvPr/>
              </p:nvSpPr>
              <p:spPr>
                <a:xfrm>
                  <a:off x="3577723" y="4606264"/>
                  <a:ext cx="5188078" cy="498854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rgbClr val="F7F7F7"/>
                    </a:gs>
                    <a:gs pos="100000">
                      <a:srgbClr val="ECECEC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2000" b="1" dirty="0">
                      <a:solidFill>
                        <a:srgbClr val="002060"/>
                      </a:solidFill>
                      <a:latin typeface="Times New Roman" pitchFamily="18" charset="0"/>
                      <a:cs typeface="Times New Roman" pitchFamily="18" charset="0"/>
                    </a:rPr>
                    <a:t>Standardization &amp;  Review</a:t>
                  </a:r>
                </a:p>
              </p:txBody>
            </p:sp>
            <p:sp>
              <p:nvSpPr>
                <p:cNvPr id="14" name="Round Diagonal Corner Rectangle 13"/>
                <p:cNvSpPr/>
                <p:nvPr/>
              </p:nvSpPr>
              <p:spPr>
                <a:xfrm>
                  <a:off x="3574923" y="4606264"/>
                  <a:ext cx="505871" cy="498854"/>
                </a:xfrm>
                <a:prstGeom prst="round2Diag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rgbClr val="3C96B4"/>
                    </a:gs>
                    <a:gs pos="0">
                      <a:srgbClr val="3C96B4"/>
                    </a:gs>
                    <a:gs pos="76000">
                      <a:schemeClr val="accent1">
                        <a:lumMod val="7500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>
                      <a:latin typeface="Times New Roman" pitchFamily="18" charset="0"/>
                      <a:cs typeface="Times New Roman" pitchFamily="18" charset="0"/>
                    </a:rPr>
                    <a:t>IV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90600" y="381000"/>
            <a:ext cx="52168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I. Theme Selection &amp;  Target</a:t>
            </a:r>
          </a:p>
          <a:p>
            <a:endParaRPr lang="en-US" sz="3200" b="1" dirty="0">
              <a:solidFill>
                <a:srgbClr val="3C96B4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10069" y="1059547"/>
            <a:ext cx="3484562" cy="1557338"/>
            <a:chOff x="179512" y="695990"/>
            <a:chExt cx="3483918" cy="1557128"/>
          </a:xfrm>
        </p:grpSpPr>
        <p:sp>
          <p:nvSpPr>
            <p:cNvPr id="5" name="Rectangle: Rounded Corners 14">
              <a:extLst>
                <a:ext uri="{FF2B5EF4-FFF2-40B4-BE49-F238E27FC236}">
                  <a16:creationId xmlns:a16="http://schemas.microsoft.com/office/drawing/2014/main" id="{BDAF773E-2B2E-45B5-8DA5-B8DC6F5B18AB}"/>
                </a:ext>
              </a:extLst>
            </p:cNvPr>
            <p:cNvSpPr/>
            <p:nvPr/>
          </p:nvSpPr>
          <p:spPr>
            <a:xfrm>
              <a:off x="179512" y="695990"/>
              <a:ext cx="3483918" cy="155712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" name="Rectangle: Rounded Corners 1">
              <a:extLst>
                <a:ext uri="{FF2B5EF4-FFF2-40B4-BE49-F238E27FC236}">
                  <a16:creationId xmlns:a16="http://schemas.microsoft.com/office/drawing/2014/main" id="{C0630154-9587-4B7A-9698-0AEE2B31F9A3}"/>
                </a:ext>
              </a:extLst>
            </p:cNvPr>
            <p:cNvSpPr/>
            <p:nvPr/>
          </p:nvSpPr>
          <p:spPr bwMode="auto">
            <a:xfrm>
              <a:off x="1728667" y="1712739"/>
              <a:ext cx="1464991" cy="46666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vi-V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PC </a:t>
              </a:r>
              <a:r>
                <a:rPr lang="en-GB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position</a:t>
              </a:r>
              <a:endParaRPr lang="vi-V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  <a:p>
              <a:pPr algn="ctr"/>
              <a:r>
                <a:rPr lang="en-GB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Not exactly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Rectangle: Rounded Corners 48">
              <a:extLst>
                <a:ext uri="{FF2B5EF4-FFF2-40B4-BE49-F238E27FC236}">
                  <a16:creationId xmlns:a16="http://schemas.microsoft.com/office/drawing/2014/main" id="{351FB95C-36EA-44C3-B3C8-33059795E56D}"/>
                </a:ext>
              </a:extLst>
            </p:cNvPr>
            <p:cNvSpPr/>
            <p:nvPr/>
          </p:nvSpPr>
          <p:spPr>
            <a:xfrm>
              <a:off x="340480" y="1735663"/>
              <a:ext cx="1149531" cy="46983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vi-V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Input data by hand</a:t>
              </a:r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2050" name="Picture 2" descr="C:\Users\70L4853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35" y="1295400"/>
            <a:ext cx="1143000" cy="76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70L4853\Desktop\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926" y="1295400"/>
            <a:ext cx="1021080" cy="7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5484841-E672-4C68-B754-90587A8E9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37549"/>
              </p:ext>
            </p:extLst>
          </p:nvPr>
        </p:nvGraphicFramePr>
        <p:xfrm>
          <a:off x="666957" y="3525044"/>
          <a:ext cx="7867443" cy="142795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622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System affect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7619" marR="7619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96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Times/month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7619" marR="7619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96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Related person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7619" marR="7619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96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9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Inventory PC</a:t>
                      </a:r>
                      <a:endParaRPr lang="en-US" sz="2000" b="0" i="0" u="none" strike="noStrike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7619" marR="7619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35h</a:t>
                      </a:r>
                      <a:endParaRPr lang="en-US" sz="2000" b="0" i="0" u="none" strike="noStrike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7619" marR="7619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7619" marR="7619" marT="7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>
            <a:grpSpLocks/>
          </p:cNvGrpSpPr>
          <p:nvPr/>
        </p:nvGrpSpPr>
        <p:grpSpPr bwMode="auto">
          <a:xfrm rot="5400000">
            <a:off x="2858549" y="2733370"/>
            <a:ext cx="885081" cy="658583"/>
            <a:chOff x="3649854" y="797719"/>
            <a:chExt cx="1240569" cy="915195"/>
          </a:xfrm>
        </p:grpSpPr>
        <p:sp>
          <p:nvSpPr>
            <p:cNvPr id="25" name="Arrow: Right 89">
              <a:extLst>
                <a:ext uri="{FF2B5EF4-FFF2-40B4-BE49-F238E27FC236}">
                  <a16:creationId xmlns:a16="http://schemas.microsoft.com/office/drawing/2014/main" id="{9EEBDEC3-1F13-42FE-A4C3-9FB63365AD25}"/>
                </a:ext>
              </a:extLst>
            </p:cNvPr>
            <p:cNvSpPr/>
            <p:nvPr/>
          </p:nvSpPr>
          <p:spPr bwMode="auto">
            <a:xfrm>
              <a:off x="3734041" y="1153628"/>
              <a:ext cx="1142087" cy="559286"/>
            </a:xfrm>
            <a:prstGeom prst="rightArrow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3649854" y="797719"/>
              <a:ext cx="12405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Shape 29"/>
          <p:cNvSpPr/>
          <p:nvPr/>
        </p:nvSpPr>
        <p:spPr>
          <a:xfrm>
            <a:off x="52613" y="5638800"/>
            <a:ext cx="937987" cy="1219200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3C96B4"/>
          </a:solidFill>
          <a:ln>
            <a:noFill/>
          </a:ln>
          <a:effectLst>
            <a:outerShdw dist="27940" sx="1000" sy="1000" algn="ctr" rotWithShape="0">
              <a:srgbClr val="000000"/>
            </a:outerShdw>
          </a:effectLst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838921" y="5065316"/>
            <a:ext cx="73724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Reduce inventory time </a:t>
            </a:r>
            <a:endParaRPr lang="vi-VN" altLang="ja-JP" sz="3200" b="1" dirty="0">
              <a:solidFill>
                <a:schemeClr val="tx1">
                  <a:lumMod val="85000"/>
                  <a:lumOff val="15000"/>
                </a:schemeClr>
              </a:solidFill>
              <a:ea typeface="ＭＳ Ｐゴシック" panose="020B0600070205080204" pitchFamily="34" charset="-128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from average </a:t>
            </a:r>
            <a:r>
              <a:rPr lang="en-GB" altLang="ja-JP" sz="3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35 h/</a:t>
            </a:r>
            <a:r>
              <a:rPr lang="vi-VN" altLang="ja-JP" sz="3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1month</a:t>
            </a:r>
            <a:r>
              <a:rPr lang="en-GB" altLang="ja-JP" sz="3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to </a:t>
            </a:r>
            <a:r>
              <a:rPr lang="en-GB" altLang="ja-JP" sz="3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5 h/m</a:t>
            </a:r>
            <a:r>
              <a:rPr lang="vi-VN" altLang="ja-JP" sz="3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onth</a:t>
            </a:r>
            <a:endParaRPr lang="en-US" altLang="ja-JP" sz="32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endParaRPr lang="en-US" sz="2400" b="1" dirty="0">
              <a:solidFill>
                <a:srgbClr val="3C96B4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85B4A4-8192-44EF-82C8-A60EB257ECE7}"/>
              </a:ext>
            </a:extLst>
          </p:cNvPr>
          <p:cNvSpPr/>
          <p:nvPr/>
        </p:nvSpPr>
        <p:spPr bwMode="auto">
          <a:xfrm>
            <a:off x="4574091" y="1085558"/>
            <a:ext cx="3024187" cy="19415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88D15622-0535-4BF0-A19E-7293A30B9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91" y="1155408"/>
            <a:ext cx="1655762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FEBCF63-E247-41D1-83C5-C37CE9E56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16" y="1717383"/>
            <a:ext cx="884237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F19BDE2F-D03A-424A-BEA3-365522A2E79C}"/>
              </a:ext>
            </a:extLst>
          </p:cNvPr>
          <p:cNvSpPr/>
          <p:nvPr/>
        </p:nvSpPr>
        <p:spPr>
          <a:xfrm>
            <a:off x="7877738" y="1255556"/>
            <a:ext cx="1063625" cy="547688"/>
          </a:xfrm>
          <a:prstGeom prst="wedgeRoundRectCallout">
            <a:avLst>
              <a:gd name="adj1" fmla="val -106902"/>
              <a:gd name="adj2" fmla="val 886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800" dirty="0">
                <a:solidFill>
                  <a:srgbClr val="025A69"/>
                </a:solidFill>
              </a:rPr>
              <a:t>Not exactly position when manual by hand</a:t>
            </a:r>
            <a:endParaRPr lang="en-US" sz="800" dirty="0">
              <a:solidFill>
                <a:srgbClr val="025A69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A60980-4E30-4F4A-9221-E3C9426B0E92}"/>
              </a:ext>
            </a:extLst>
          </p:cNvPr>
          <p:cNvSpPr/>
          <p:nvPr/>
        </p:nvSpPr>
        <p:spPr>
          <a:xfrm>
            <a:off x="5222287" y="2019033"/>
            <a:ext cx="121870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95630" y="430790"/>
            <a:ext cx="2726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II. Action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25329"/>
              </p:ext>
            </p:extLst>
          </p:nvPr>
        </p:nvGraphicFramePr>
        <p:xfrm>
          <a:off x="838200" y="1163638"/>
          <a:ext cx="7620000" cy="5158453"/>
        </p:xfrm>
        <a:graphic>
          <a:graphicData uri="http://schemas.openxmlformats.org/drawingml/2006/table">
            <a:tbl>
              <a:tblPr/>
              <a:tblGrid>
                <a:gridCol w="53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54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38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What</a:t>
                      </a:r>
                      <a:endParaRPr kumimoji="1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When</a:t>
                      </a:r>
                      <a:endParaRPr kumimoji="1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Who</a:t>
                      </a:r>
                      <a:endParaRPr kumimoji="1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How</a:t>
                      </a:r>
                      <a:endParaRPr kumimoji="1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Oct.19</a:t>
                      </a:r>
                      <a:endParaRPr kumimoji="1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Nov.19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Dec.19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Jan.19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Feb.19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Mar.19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PIC</a:t>
                      </a: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Tools</a:t>
                      </a: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8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Select Theme</a:t>
                      </a: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endParaRPr kumimoji="1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Viet,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Pareto</a:t>
                      </a: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Establishing Target</a:t>
                      </a: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QCC</a:t>
                      </a:r>
                      <a:endParaRPr kumimoji="1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Hien</a:t>
                      </a: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Huong</a:t>
                      </a: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Minh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Pareto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Colum chart</a:t>
                      </a: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Action Plan</a:t>
                      </a: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QCC</a:t>
                      </a:r>
                      <a:endParaRPr kumimoji="1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Fish bone tree chart, 5W1H</a:t>
                      </a:r>
                      <a:endParaRPr kumimoji="1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1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Analyses Cause</a:t>
                      </a: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endParaRPr kumimoji="1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Hien</a:t>
                      </a: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Huong</a:t>
                      </a: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Minh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8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Countermeasure</a:t>
                      </a: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endParaRPr kumimoji="1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Minh,Hien</a:t>
                      </a: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Nam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Actual</a:t>
                      </a: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1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Confirming Effect</a:t>
                      </a: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QCC</a:t>
                      </a:r>
                      <a:endParaRPr kumimoji="1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Hien</a:t>
                      </a:r>
                      <a:r>
                        <a:rPr kumimoji="1" lang="en-GB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Minh</a:t>
                      </a: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sheet</a:t>
                      </a: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8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1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Standardization</a:t>
                      </a: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QCC</a:t>
                      </a:r>
                      <a:endParaRPr kumimoji="1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Chung,Hien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WI/ </a:t>
                      </a:r>
                      <a:r>
                        <a:rPr kumimoji="1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Check </a:t>
                      </a:r>
                      <a:r>
                        <a:rPr kumimoji="1" 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sheet,Parato</a:t>
                      </a:r>
                      <a:endParaRPr kumimoji="1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1" 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Review &amp; Orientation</a:t>
                      </a: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endParaRPr kumimoji="1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Chung,Viet</a:t>
                      </a: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</a:t>
                      </a:r>
                      <a:endParaRPr kumimoji="1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6" marR="91446" marT="45704" marB="4570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6" marR="91446" marT="45704" marB="4570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Line 1"/>
          <p:cNvSpPr>
            <a:spLocks noChangeShapeType="1"/>
          </p:cNvSpPr>
          <p:nvPr/>
        </p:nvSpPr>
        <p:spPr bwMode="auto">
          <a:xfrm>
            <a:off x="3512870" y="2414587"/>
            <a:ext cx="247369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3512870" y="2514600"/>
            <a:ext cx="2708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"/>
          <p:cNvSpPr>
            <a:spLocks noChangeShapeType="1"/>
          </p:cNvSpPr>
          <p:nvPr/>
        </p:nvSpPr>
        <p:spPr bwMode="auto">
          <a:xfrm flipV="1">
            <a:off x="4071940" y="3851403"/>
            <a:ext cx="414286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 flipV="1">
            <a:off x="4071940" y="3962400"/>
            <a:ext cx="41428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5598274" y="4800418"/>
            <a:ext cx="550773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 flipV="1">
            <a:off x="5598274" y="4946467"/>
            <a:ext cx="55077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 flipV="1">
            <a:off x="6775449" y="4945062"/>
            <a:ext cx="387351" cy="7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"/>
          <p:cNvSpPr>
            <a:spLocks noChangeShapeType="1"/>
          </p:cNvSpPr>
          <p:nvPr/>
        </p:nvSpPr>
        <p:spPr bwMode="auto">
          <a:xfrm flipV="1">
            <a:off x="6775449" y="4787897"/>
            <a:ext cx="387351" cy="12519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"/>
          <p:cNvSpPr>
            <a:spLocks noChangeShapeType="1"/>
          </p:cNvSpPr>
          <p:nvPr/>
        </p:nvSpPr>
        <p:spPr bwMode="auto">
          <a:xfrm>
            <a:off x="3810000" y="3357561"/>
            <a:ext cx="261940" cy="1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3810001" y="3505200"/>
            <a:ext cx="26194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Box 60"/>
          <p:cNvSpPr txBox="1">
            <a:spLocks noChangeArrowheads="1"/>
          </p:cNvSpPr>
          <p:nvPr/>
        </p:nvSpPr>
        <p:spPr bwMode="auto">
          <a:xfrm>
            <a:off x="2971799" y="1295400"/>
            <a:ext cx="825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alt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endParaRPr lang="en-US" alt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61"/>
          <p:cNvSpPr txBox="1">
            <a:spLocks noChangeArrowheads="1"/>
          </p:cNvSpPr>
          <p:nvPr/>
        </p:nvSpPr>
        <p:spPr bwMode="auto">
          <a:xfrm>
            <a:off x="1675342" y="1829016"/>
            <a:ext cx="378089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altLang="en-US" sz="1100" dirty="0">
                <a:solidFill>
                  <a:schemeClr val="bg1"/>
                </a:solidFill>
                <a:latin typeface="Arial(body)"/>
              </a:rPr>
              <a:t>No</a:t>
            </a:r>
            <a:endParaRPr lang="en-US" altLang="en-US" sz="1100" dirty="0">
              <a:solidFill>
                <a:schemeClr val="bg1"/>
              </a:solidFill>
              <a:latin typeface="Arial(body)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5DC338-46F6-4000-AB8E-9794BF799DEA}"/>
              </a:ext>
            </a:extLst>
          </p:cNvPr>
          <p:cNvSpPr/>
          <p:nvPr/>
        </p:nvSpPr>
        <p:spPr>
          <a:xfrm>
            <a:off x="759703" y="2324082"/>
            <a:ext cx="64633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>
              <a:defRPr/>
            </a:pPr>
            <a:r>
              <a:rPr lang="en-US" sz="5400" b="1" dirty="0">
                <a:ln w="22225">
                  <a:solidFill>
                    <a:srgbClr val="0000FF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1661F2-A9AF-434A-8470-4F8075D4C27E}"/>
              </a:ext>
            </a:extLst>
          </p:cNvPr>
          <p:cNvSpPr/>
          <p:nvPr/>
        </p:nvSpPr>
        <p:spPr>
          <a:xfrm>
            <a:off x="704755" y="3247412"/>
            <a:ext cx="684804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isometricOffAxis1Right"/>
              <a:lightRig rig="threePt" dir="t"/>
            </a:scene3d>
          </a:bodyPr>
          <a:lstStyle/>
          <a:p>
            <a:pPr algn="ctr">
              <a:defRPr/>
            </a:pPr>
            <a:r>
              <a:rPr lang="en-GB" sz="5400" b="1" dirty="0">
                <a:ln w="22225">
                  <a:solidFill>
                    <a:srgbClr val="0000FF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endParaRPr lang="en-US" sz="5400" b="1" dirty="0">
              <a:ln w="22225">
                <a:solidFill>
                  <a:srgbClr val="0000FF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99B51A-03AC-4B07-BA6D-D94320C10E4C}"/>
              </a:ext>
            </a:extLst>
          </p:cNvPr>
          <p:cNvSpPr/>
          <p:nvPr/>
        </p:nvSpPr>
        <p:spPr>
          <a:xfrm>
            <a:off x="759703" y="4170742"/>
            <a:ext cx="629856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>
              <a:defRPr/>
            </a:pPr>
            <a:r>
              <a:rPr lang="en-GB" sz="5400" b="1" dirty="0">
                <a:ln w="22225">
                  <a:solidFill>
                    <a:srgbClr val="0000FF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en-US" sz="5400" b="1" dirty="0">
              <a:ln w="22225">
                <a:solidFill>
                  <a:srgbClr val="0000FF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4742AD-3248-4FA1-A9F0-281E1D2FB7C5}"/>
              </a:ext>
            </a:extLst>
          </p:cNvPr>
          <p:cNvSpPr/>
          <p:nvPr/>
        </p:nvSpPr>
        <p:spPr>
          <a:xfrm>
            <a:off x="759703" y="5209085"/>
            <a:ext cx="629856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1Right"/>
              <a:lightRig rig="threePt" dir="t"/>
            </a:scene3d>
          </a:bodyPr>
          <a:lstStyle/>
          <a:p>
            <a:pPr algn="ctr">
              <a:defRPr/>
            </a:pPr>
            <a:r>
              <a:rPr lang="en-GB" sz="5400" b="1" dirty="0">
                <a:ln w="22225">
                  <a:solidFill>
                    <a:srgbClr val="0000FF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dirty="0">
              <a:ln w="22225">
                <a:solidFill>
                  <a:srgbClr val="0000FF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2832101" y="6266569"/>
            <a:ext cx="3457575" cy="307975"/>
            <a:chOff x="683126" y="6361583"/>
            <a:chExt cx="3456826" cy="307777"/>
          </a:xfrm>
        </p:grpSpPr>
        <p:sp>
          <p:nvSpPr>
            <p:cNvPr id="32" name="Line 1"/>
            <p:cNvSpPr>
              <a:spLocks noChangeShapeType="1"/>
            </p:cNvSpPr>
            <p:nvPr/>
          </p:nvSpPr>
          <p:spPr bwMode="auto">
            <a:xfrm flipV="1">
              <a:off x="1259632" y="6524499"/>
              <a:ext cx="831850" cy="8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"/>
            <p:cNvSpPr>
              <a:spLocks noChangeShapeType="1"/>
            </p:cNvSpPr>
            <p:nvPr/>
          </p:nvSpPr>
          <p:spPr bwMode="auto">
            <a:xfrm flipV="1">
              <a:off x="3308102" y="6525344"/>
              <a:ext cx="8318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2"/>
            <p:cNvSpPr txBox="1">
              <a:spLocks noChangeArrowheads="1"/>
            </p:cNvSpPr>
            <p:nvPr/>
          </p:nvSpPr>
          <p:spPr bwMode="auto">
            <a:xfrm>
              <a:off x="683126" y="6361583"/>
              <a:ext cx="7925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 altLang="en-US" sz="1400"/>
                <a:t>Plan</a:t>
              </a:r>
              <a:endParaRPr lang="en-US" altLang="en-US" sz="1400"/>
            </a:p>
          </p:txBody>
        </p:sp>
        <p:sp>
          <p:nvSpPr>
            <p:cNvPr id="35" name="TextBox 62"/>
            <p:cNvSpPr txBox="1">
              <a:spLocks noChangeArrowheads="1"/>
            </p:cNvSpPr>
            <p:nvPr/>
          </p:nvSpPr>
          <p:spPr bwMode="auto">
            <a:xfrm>
              <a:off x="2552298" y="6361583"/>
              <a:ext cx="7925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 altLang="en-US" sz="1400"/>
                <a:t>Actual</a:t>
              </a:r>
              <a:endParaRPr lang="en-US" altLang="en-US" sz="1400"/>
            </a:p>
          </p:txBody>
        </p:sp>
      </p:grpSp>
      <p:sp>
        <p:nvSpPr>
          <p:cNvPr id="37" name="TextBox 60"/>
          <p:cNvSpPr txBox="1">
            <a:spLocks noChangeArrowheads="1"/>
          </p:cNvSpPr>
          <p:nvPr/>
        </p:nvSpPr>
        <p:spPr bwMode="auto">
          <a:xfrm>
            <a:off x="6578601" y="871538"/>
            <a:ext cx="827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altLang="en-US" sz="1300" b="1">
                <a:solidFill>
                  <a:schemeClr val="bg1"/>
                </a:solidFill>
                <a:latin typeface="Arial(body)"/>
              </a:rPr>
              <a:t>Who</a:t>
            </a:r>
            <a:endParaRPr lang="en-US" altLang="en-US" sz="1300" b="1">
              <a:solidFill>
                <a:schemeClr val="bg1"/>
              </a:solidFill>
              <a:latin typeface="Arial(body)"/>
            </a:endParaRPr>
          </a:p>
        </p:txBody>
      </p:sp>
      <p:sp>
        <p:nvSpPr>
          <p:cNvPr id="38" name="TextBox 62"/>
          <p:cNvSpPr txBox="1">
            <a:spLocks noChangeArrowheads="1"/>
          </p:cNvSpPr>
          <p:nvPr/>
        </p:nvSpPr>
        <p:spPr bwMode="auto">
          <a:xfrm>
            <a:off x="2053431" y="1950243"/>
            <a:ext cx="10112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altLang="en-US" sz="1100" dirty="0">
                <a:solidFill>
                  <a:schemeClr val="bg1"/>
                </a:solidFill>
                <a:latin typeface="Arial (body)"/>
              </a:rPr>
              <a:t>Content</a:t>
            </a:r>
            <a:endParaRPr lang="en-US" altLang="en-US" sz="1100" dirty="0">
              <a:solidFill>
                <a:schemeClr val="bg1"/>
              </a:solidFill>
              <a:latin typeface="Arial (body)"/>
            </a:endParaRP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3517440" y="2871787"/>
            <a:ext cx="280319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"/>
          <p:cNvSpPr>
            <a:spLocks noChangeShapeType="1"/>
          </p:cNvSpPr>
          <p:nvPr/>
        </p:nvSpPr>
        <p:spPr bwMode="auto">
          <a:xfrm flipV="1">
            <a:off x="3517441" y="2971800"/>
            <a:ext cx="28031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"/>
          <p:cNvSpPr>
            <a:spLocks noChangeShapeType="1"/>
          </p:cNvSpPr>
          <p:nvPr/>
        </p:nvSpPr>
        <p:spPr bwMode="auto">
          <a:xfrm flipV="1">
            <a:off x="4486225" y="4308603"/>
            <a:ext cx="1008155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"/>
          <p:cNvSpPr>
            <a:spLocks noChangeShapeType="1"/>
          </p:cNvSpPr>
          <p:nvPr/>
        </p:nvSpPr>
        <p:spPr bwMode="auto">
          <a:xfrm flipV="1">
            <a:off x="4486225" y="4419600"/>
            <a:ext cx="100815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"/>
          <p:cNvSpPr>
            <a:spLocks noChangeShapeType="1"/>
          </p:cNvSpPr>
          <p:nvPr/>
        </p:nvSpPr>
        <p:spPr bwMode="auto">
          <a:xfrm flipV="1">
            <a:off x="6289675" y="4308603"/>
            <a:ext cx="897027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2"/>
          <p:cNvSpPr>
            <a:spLocks noChangeShapeType="1"/>
          </p:cNvSpPr>
          <p:nvPr/>
        </p:nvSpPr>
        <p:spPr bwMode="auto">
          <a:xfrm flipV="1">
            <a:off x="6289675" y="4419600"/>
            <a:ext cx="89702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"/>
          <p:cNvSpPr>
            <a:spLocks noChangeShapeType="1"/>
          </p:cNvSpPr>
          <p:nvPr/>
        </p:nvSpPr>
        <p:spPr bwMode="auto">
          <a:xfrm flipV="1">
            <a:off x="6603513" y="5562600"/>
            <a:ext cx="2674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GB" dirty="0"/>
              <a:t>  </a:t>
            </a:r>
            <a:endParaRPr lang="en-US" dirty="0"/>
          </a:p>
        </p:txBody>
      </p:sp>
      <p:sp>
        <p:nvSpPr>
          <p:cNvPr id="52" name="Line 1"/>
          <p:cNvSpPr>
            <a:spLocks noChangeShapeType="1"/>
          </p:cNvSpPr>
          <p:nvPr/>
        </p:nvSpPr>
        <p:spPr bwMode="auto">
          <a:xfrm flipV="1">
            <a:off x="6603513" y="5410866"/>
            <a:ext cx="267405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Line 1"/>
          <p:cNvSpPr>
            <a:spLocks noChangeShapeType="1"/>
          </p:cNvSpPr>
          <p:nvPr/>
        </p:nvSpPr>
        <p:spPr bwMode="auto">
          <a:xfrm flipV="1">
            <a:off x="5486400" y="5982306"/>
            <a:ext cx="1454151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"/>
          <p:cNvSpPr>
            <a:spLocks noChangeShapeType="1"/>
          </p:cNvSpPr>
          <p:nvPr/>
        </p:nvSpPr>
        <p:spPr bwMode="auto">
          <a:xfrm flipV="1">
            <a:off x="5486401" y="6096000"/>
            <a:ext cx="14541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C:\Users\70L4853\Desktop\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02" y="5830936"/>
            <a:ext cx="331324" cy="34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13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92132" y="114603"/>
            <a:ext cx="7107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III. Countermeasure implementation &amp;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Effect Confirmation </a:t>
            </a:r>
          </a:p>
        </p:txBody>
      </p:sp>
      <p:sp>
        <p:nvSpPr>
          <p:cNvPr id="23" name="TextBox 60"/>
          <p:cNvSpPr txBox="1">
            <a:spLocks noChangeArrowheads="1"/>
          </p:cNvSpPr>
          <p:nvPr/>
        </p:nvSpPr>
        <p:spPr bwMode="auto">
          <a:xfrm>
            <a:off x="2971799" y="1295400"/>
            <a:ext cx="825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altLang="en-US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endParaRPr lang="en-US" alt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61"/>
          <p:cNvSpPr txBox="1">
            <a:spLocks noChangeArrowheads="1"/>
          </p:cNvSpPr>
          <p:nvPr/>
        </p:nvSpPr>
        <p:spPr bwMode="auto">
          <a:xfrm>
            <a:off x="1675342" y="1829016"/>
            <a:ext cx="378089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altLang="en-US" sz="1100" dirty="0">
                <a:solidFill>
                  <a:schemeClr val="bg1"/>
                </a:solidFill>
                <a:latin typeface="Arial(body)"/>
              </a:rPr>
              <a:t>No</a:t>
            </a:r>
            <a:endParaRPr lang="en-US" altLang="en-US" sz="1100" dirty="0">
              <a:solidFill>
                <a:schemeClr val="bg1"/>
              </a:solidFill>
              <a:latin typeface="Arial(body)"/>
            </a:endParaRPr>
          </a:p>
        </p:txBody>
      </p:sp>
      <p:sp>
        <p:nvSpPr>
          <p:cNvPr id="37" name="TextBox 60"/>
          <p:cNvSpPr txBox="1">
            <a:spLocks noChangeArrowheads="1"/>
          </p:cNvSpPr>
          <p:nvPr/>
        </p:nvSpPr>
        <p:spPr bwMode="auto">
          <a:xfrm>
            <a:off x="6578601" y="871538"/>
            <a:ext cx="827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altLang="en-US" sz="1300" b="1">
                <a:solidFill>
                  <a:schemeClr val="bg1"/>
                </a:solidFill>
                <a:latin typeface="Arial(body)"/>
              </a:rPr>
              <a:t>Who</a:t>
            </a:r>
            <a:endParaRPr lang="en-US" altLang="en-US" sz="1300" b="1">
              <a:solidFill>
                <a:schemeClr val="bg1"/>
              </a:solidFill>
              <a:latin typeface="Arial(body)"/>
            </a:endParaRPr>
          </a:p>
        </p:txBody>
      </p:sp>
      <p:sp>
        <p:nvSpPr>
          <p:cNvPr id="38" name="TextBox 62"/>
          <p:cNvSpPr txBox="1">
            <a:spLocks noChangeArrowheads="1"/>
          </p:cNvSpPr>
          <p:nvPr/>
        </p:nvSpPr>
        <p:spPr bwMode="auto">
          <a:xfrm>
            <a:off x="2053431" y="1950243"/>
            <a:ext cx="10112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altLang="en-US" sz="1100" dirty="0">
                <a:solidFill>
                  <a:schemeClr val="bg1"/>
                </a:solidFill>
                <a:latin typeface="Arial (body)"/>
              </a:rPr>
              <a:t>Content</a:t>
            </a:r>
            <a:endParaRPr lang="en-US" altLang="en-US" sz="1100" dirty="0">
              <a:solidFill>
                <a:schemeClr val="bg1"/>
              </a:solidFill>
              <a:latin typeface="Arial (body)"/>
            </a:endParaRPr>
          </a:p>
        </p:txBody>
      </p:sp>
      <p:pic>
        <p:nvPicPr>
          <p:cNvPr id="56" name="Picture 37">
            <a:extLst>
              <a:ext uri="{FF2B5EF4-FFF2-40B4-BE49-F238E27FC236}">
                <a16:creationId xmlns:a16="http://schemas.microsoft.com/office/drawing/2014/main" id="{7309997A-38F4-4BDF-AB21-7D04190D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673" y="1680572"/>
            <a:ext cx="1666875" cy="171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8DC554F3-5E72-4280-BABA-3B3EE5B80BD6}"/>
              </a:ext>
            </a:extLst>
          </p:cNvPr>
          <p:cNvSpPr/>
          <p:nvPr/>
        </p:nvSpPr>
        <p:spPr>
          <a:xfrm>
            <a:off x="4941888" y="1966911"/>
            <a:ext cx="1907359" cy="1563689"/>
          </a:xfrm>
          <a:prstGeom prst="rightArrow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computer and last time login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Picture 1">
            <a:extLst>
              <a:ext uri="{FF2B5EF4-FFF2-40B4-BE49-F238E27FC236}">
                <a16:creationId xmlns:a16="http://schemas.microsoft.com/office/drawing/2014/main" id="{2B764DA6-078F-4D99-932E-7174871B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55750"/>
            <a:ext cx="20986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8" descr="C:\Users\7051920\AppData\Local\Microsoft\Windows\Temporary Internet Files\Content.IE5\U5R0K2AX\it-terminal-server-schema[1].png">
            <a:extLst>
              <a:ext uri="{FF2B5EF4-FFF2-40B4-BE49-F238E27FC236}">
                <a16:creationId xmlns:a16="http://schemas.microsoft.com/office/drawing/2014/main" id="{4E8AE605-9923-4594-A48F-4C263AC0F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152650"/>
            <a:ext cx="890588" cy="1033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DB1A02A-05A8-4D97-B776-35C3249F3EDE}"/>
              </a:ext>
            </a:extLst>
          </p:cNvPr>
          <p:cNvSpPr/>
          <p:nvPr/>
        </p:nvSpPr>
        <p:spPr bwMode="auto">
          <a:xfrm>
            <a:off x="3590925" y="1366252"/>
            <a:ext cx="1350963" cy="4857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b="1" dirty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Database server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CCF83168-C6E3-4ADF-8486-6A40B82F2ACD}"/>
              </a:ext>
            </a:extLst>
          </p:cNvPr>
          <p:cNvSpPr/>
          <p:nvPr/>
        </p:nvSpPr>
        <p:spPr>
          <a:xfrm>
            <a:off x="2900363" y="2462212"/>
            <a:ext cx="509587" cy="295275"/>
          </a:xfrm>
          <a:prstGeom prst="rightArrow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93045BD-859D-43FD-ADD8-53509682DA84}"/>
              </a:ext>
            </a:extLst>
          </p:cNvPr>
          <p:cNvSpPr/>
          <p:nvPr/>
        </p:nvSpPr>
        <p:spPr bwMode="auto">
          <a:xfrm>
            <a:off x="4044750" y="4267200"/>
            <a:ext cx="4032450" cy="185565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1" lang="en-GB" altLang="ja-JP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kumimoji="1" lang="en-GB" altLang="ja-JP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Before: 3’ x 700 pc =  2100’(35h)</a:t>
            </a:r>
          </a:p>
          <a:p>
            <a:pPr>
              <a:defRPr/>
            </a:pPr>
            <a:r>
              <a:rPr kumimoji="1" lang="en-GB" altLang="ja-JP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After: 1.34’ x 700 pc =940’ (15.6h)</a:t>
            </a:r>
            <a:endParaRPr kumimoji="1" lang="en-US" altLang="ja-JP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algn="ctr">
              <a:defRPr/>
            </a:pPr>
            <a:endParaRPr kumimoji="1" lang="en-US" altLang="ja-JP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>
              <a:defRPr/>
            </a:pPr>
            <a:r>
              <a:rPr kumimoji="1" lang="en-US" altLang="ja-JP" sz="2000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 </a:t>
            </a:r>
            <a:r>
              <a:rPr kumimoji="1" lang="en-US" altLang="ja-JP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Response reduce 55%</a:t>
            </a:r>
            <a:endParaRPr kumimoji="1" lang="ja-JP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1397A-2FEC-423A-B3C7-0331A6A4F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62" y="3677632"/>
            <a:ext cx="2670318" cy="2690951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E035F9F-944E-425B-BB6C-33153536A2F0}"/>
              </a:ext>
            </a:extLst>
          </p:cNvPr>
          <p:cNvSpPr/>
          <p:nvPr/>
        </p:nvSpPr>
        <p:spPr>
          <a:xfrm>
            <a:off x="2222916" y="3570873"/>
            <a:ext cx="989768" cy="704764"/>
          </a:xfrm>
          <a:prstGeom prst="wedgeRoundRectCallout">
            <a:avLst>
              <a:gd name="adj1" fmla="val -116572"/>
              <a:gd name="adj2" fmla="val -1408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70C0"/>
                </a:solidFill>
              </a:rPr>
              <a:t>The position is auto load from database server </a:t>
            </a:r>
            <a:endParaRPr lang="en-US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8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40835" y="114603"/>
            <a:ext cx="72096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III. Countermeasure 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implementation &amp; </a:t>
            </a:r>
          </a:p>
          <a:p>
            <a:pPr lvl="0" algn="ctr">
              <a:defRPr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Effect Confirmation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" name="TextBox 60"/>
          <p:cNvSpPr txBox="1">
            <a:spLocks noChangeArrowheads="1"/>
          </p:cNvSpPr>
          <p:nvPr/>
        </p:nvSpPr>
        <p:spPr bwMode="auto">
          <a:xfrm>
            <a:off x="2971799" y="1295400"/>
            <a:ext cx="825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Where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4" name="TextBox 61"/>
          <p:cNvSpPr txBox="1">
            <a:spLocks noChangeArrowheads="1"/>
          </p:cNvSpPr>
          <p:nvPr/>
        </p:nvSpPr>
        <p:spPr bwMode="auto">
          <a:xfrm>
            <a:off x="1675342" y="1829016"/>
            <a:ext cx="378089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(body)"/>
                <a:ea typeface="+mn-ea"/>
                <a:cs typeface="+mn-cs"/>
              </a:rPr>
              <a:t>No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(body)"/>
              <a:ea typeface="+mn-ea"/>
              <a:cs typeface="+mn-cs"/>
            </a:endParaRPr>
          </a:p>
        </p:txBody>
      </p:sp>
      <p:sp>
        <p:nvSpPr>
          <p:cNvPr id="37" name="TextBox 60"/>
          <p:cNvSpPr txBox="1">
            <a:spLocks noChangeArrowheads="1"/>
          </p:cNvSpPr>
          <p:nvPr/>
        </p:nvSpPr>
        <p:spPr bwMode="auto">
          <a:xfrm>
            <a:off x="6578601" y="871538"/>
            <a:ext cx="8270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(body)"/>
                <a:ea typeface="+mn-ea"/>
                <a:cs typeface="+mn-cs"/>
              </a:rPr>
              <a:t>Who</a:t>
            </a:r>
            <a:endParaRPr kumimoji="0" lang="en-US" altLang="en-US" sz="13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(body)"/>
              <a:ea typeface="+mn-ea"/>
              <a:cs typeface="+mn-cs"/>
            </a:endParaRPr>
          </a:p>
        </p:txBody>
      </p:sp>
      <p:sp>
        <p:nvSpPr>
          <p:cNvPr id="38" name="TextBox 62"/>
          <p:cNvSpPr txBox="1">
            <a:spLocks noChangeArrowheads="1"/>
          </p:cNvSpPr>
          <p:nvPr/>
        </p:nvSpPr>
        <p:spPr bwMode="auto">
          <a:xfrm>
            <a:off x="2053431" y="1950243"/>
            <a:ext cx="10112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(body)"/>
                <a:ea typeface="+mn-ea"/>
                <a:cs typeface="+mn-cs"/>
              </a:rPr>
              <a:t>Content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(body)"/>
              <a:ea typeface="+mn-ea"/>
              <a:cs typeface="+mn-cs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A472814-CD54-4F6F-A31F-27B29B1B5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93" y="2588985"/>
            <a:ext cx="2929908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03A5C79-E5E8-4B8C-94E3-9B67316D6529}"/>
              </a:ext>
            </a:extLst>
          </p:cNvPr>
          <p:cNvGrpSpPr/>
          <p:nvPr/>
        </p:nvGrpSpPr>
        <p:grpSpPr>
          <a:xfrm>
            <a:off x="752146" y="1413184"/>
            <a:ext cx="3240087" cy="3919538"/>
            <a:chOff x="5724128" y="661590"/>
            <a:chExt cx="3240087" cy="391953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FBFD672-BB59-4CB2-B560-DCCB75E429CE}"/>
                </a:ext>
              </a:extLst>
            </p:cNvPr>
            <p:cNvSpPr/>
            <p:nvPr/>
          </p:nvSpPr>
          <p:spPr bwMode="auto">
            <a:xfrm>
              <a:off x="5724128" y="661590"/>
              <a:ext cx="3240087" cy="391953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5" name="Picture 29">
              <a:extLst>
                <a:ext uri="{FF2B5EF4-FFF2-40B4-BE49-F238E27FC236}">
                  <a16:creationId xmlns:a16="http://schemas.microsoft.com/office/drawing/2014/main" id="{0B478527-199D-4BAF-BB06-DA1BA7306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333" y="964108"/>
              <a:ext cx="2770187" cy="146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2">
              <a:extLst>
                <a:ext uri="{FF2B5EF4-FFF2-40B4-BE49-F238E27FC236}">
                  <a16:creationId xmlns:a16="http://schemas.microsoft.com/office/drawing/2014/main" id="{227C5DF2-9718-4258-B4F6-AF74476B75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220" y="2783383"/>
              <a:ext cx="2770188" cy="169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4667D9A5-9D72-44F1-9E38-5FDE561002D7}"/>
              </a:ext>
            </a:extLst>
          </p:cNvPr>
          <p:cNvSpPr/>
          <p:nvPr/>
        </p:nvSpPr>
        <p:spPr bwMode="auto">
          <a:xfrm>
            <a:off x="4265642" y="1480078"/>
            <a:ext cx="3140046" cy="855663"/>
          </a:xfrm>
          <a:prstGeom prst="ellipse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GB" altLang="ja-JP" dirty="0">
                <a:solidFill>
                  <a:srgbClr val="0066CC"/>
                </a:solidFill>
                <a:ea typeface="ＭＳ Ｐゴシック" panose="020B0600070205080204" pitchFamily="34" charset="-128"/>
              </a:rPr>
              <a:t>How to combine two reports ?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2CED8D3-7D4B-48FF-9389-F5867264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99" y="2786021"/>
            <a:ext cx="1187827" cy="115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hape 29">
            <a:extLst>
              <a:ext uri="{FF2B5EF4-FFF2-40B4-BE49-F238E27FC236}">
                <a16:creationId xmlns:a16="http://schemas.microsoft.com/office/drawing/2014/main" id="{12B7D847-E6E3-464C-9946-4F7FF8A6AE7D}"/>
              </a:ext>
            </a:extLst>
          </p:cNvPr>
          <p:cNvSpPr/>
          <p:nvPr/>
        </p:nvSpPr>
        <p:spPr>
          <a:xfrm>
            <a:off x="228600" y="5801382"/>
            <a:ext cx="992539" cy="942015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3C96B4"/>
          </a:solidFill>
          <a:ln>
            <a:noFill/>
          </a:ln>
          <a:effectLst>
            <a:outerShdw dist="27940" sx="1000" sy="1000" algn="ctr" rotWithShape="0">
              <a:srgbClr val="000000"/>
            </a:outerShdw>
          </a:effectLst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CDC59-CDA9-4D67-841C-E2672377C85E}"/>
              </a:ext>
            </a:extLst>
          </p:cNvPr>
          <p:cNvSpPr txBox="1"/>
          <p:nvPr/>
        </p:nvSpPr>
        <p:spPr>
          <a:xfrm>
            <a:off x="1076167" y="5594613"/>
            <a:ext cx="467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View report easy &amp; faster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4F81811-5357-4273-8B26-11033458F144}"/>
              </a:ext>
            </a:extLst>
          </p:cNvPr>
          <p:cNvSpPr/>
          <p:nvPr/>
        </p:nvSpPr>
        <p:spPr>
          <a:xfrm>
            <a:off x="3992233" y="2335741"/>
            <a:ext cx="398935" cy="2229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B9F66D2-0620-48CD-BC60-1782D95C9251}"/>
              </a:ext>
            </a:extLst>
          </p:cNvPr>
          <p:cNvSpPr/>
          <p:nvPr/>
        </p:nvSpPr>
        <p:spPr>
          <a:xfrm>
            <a:off x="5835665" y="3276600"/>
            <a:ext cx="260335" cy="252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3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A1BB2-CC16-4860-8DDD-A24DD41DE7CA}"/>
              </a:ext>
            </a:extLst>
          </p:cNvPr>
          <p:cNvSpPr txBox="1"/>
          <p:nvPr/>
        </p:nvSpPr>
        <p:spPr>
          <a:xfrm>
            <a:off x="1673082" y="114603"/>
            <a:ext cx="554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V. Standardization &amp; Review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8DFB7549-02C9-431C-9C26-831FF5A8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53346"/>
            <a:ext cx="7696200" cy="5218854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D6C42A94-4075-421E-A596-0ED112555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23" y="1044591"/>
            <a:ext cx="2098675" cy="2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tar: 8 Points 29">
            <a:extLst>
              <a:ext uri="{FF2B5EF4-FFF2-40B4-BE49-F238E27FC236}">
                <a16:creationId xmlns:a16="http://schemas.microsoft.com/office/drawing/2014/main" id="{011D765C-C31B-48A1-BC67-87ADC4D5B8C7}"/>
              </a:ext>
            </a:extLst>
          </p:cNvPr>
          <p:cNvSpPr/>
          <p:nvPr/>
        </p:nvSpPr>
        <p:spPr>
          <a:xfrm>
            <a:off x="854426" y="1224785"/>
            <a:ext cx="498562" cy="462625"/>
          </a:xfrm>
          <a:prstGeom prst="star8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4728708" y="694100"/>
            <a:ext cx="453040" cy="5778759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BDAF773E-2B2E-45B5-8DA5-B8DC6F5B18AB}"/>
              </a:ext>
            </a:extLst>
          </p:cNvPr>
          <p:cNvSpPr/>
          <p:nvPr/>
        </p:nvSpPr>
        <p:spPr bwMode="auto">
          <a:xfrm>
            <a:off x="5258124" y="3929062"/>
            <a:ext cx="2826515" cy="15573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u="sng" dirty="0">
                <a:solidFill>
                  <a:srgbClr val="000000"/>
                </a:solidFill>
                <a:cs typeface="Arial" pitchFamily="34" charset="0"/>
              </a:rPr>
              <a:t>Actual</a:t>
            </a:r>
          </a:p>
          <a:p>
            <a:endParaRPr lang="en-GB" dirty="0">
              <a:solidFill>
                <a:srgbClr val="000000"/>
              </a:solidFill>
              <a:cs typeface="Arial" pitchFamily="34" charset="0"/>
            </a:endParaRPr>
          </a:p>
          <a:p>
            <a:endParaRPr lang="en-GB" u="sng" dirty="0">
              <a:solidFill>
                <a:srgbClr val="000000"/>
              </a:solidFill>
              <a:cs typeface="Arial" pitchFamily="34" charset="0"/>
            </a:endParaRPr>
          </a:p>
          <a:p>
            <a:pPr algn="ctr"/>
            <a:r>
              <a:rPr lang="en-GB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ja-JP" b="1" dirty="0">
                <a:solidFill>
                  <a:srgbClr val="FF0000"/>
                </a:solidFill>
                <a:ea typeface="ＭＳ Ｐゴシック" panose="020B0600070205080204" pitchFamily="34" charset="-128"/>
                <a:sym typeface="Wingdings" pitchFamily="2" charset="2"/>
              </a:rPr>
              <a:t></a:t>
            </a:r>
            <a:r>
              <a:rPr lang="en-GB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35 h/</a:t>
            </a:r>
            <a:r>
              <a:rPr lang="vi-VN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1month</a:t>
            </a:r>
            <a:r>
              <a:rPr lang="en-GB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to </a:t>
            </a:r>
            <a:r>
              <a:rPr lang="en-GB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15.6 h/month</a:t>
            </a:r>
            <a:endParaRPr lang="en-US" u="sng" dirty="0">
              <a:solidFill>
                <a:srgbClr val="000000"/>
              </a:solidFill>
              <a:cs typeface="Arial" pitchFamily="34" charset="0"/>
            </a:endParaRPr>
          </a:p>
          <a:p>
            <a:endParaRPr lang="en-US" u="sng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BDAF773E-2B2E-45B5-8DA5-B8DC6F5B18AB}"/>
              </a:ext>
            </a:extLst>
          </p:cNvPr>
          <p:cNvSpPr/>
          <p:nvPr/>
        </p:nvSpPr>
        <p:spPr bwMode="auto">
          <a:xfrm>
            <a:off x="1828800" y="3862722"/>
            <a:ext cx="2826515" cy="15573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u="sng" dirty="0">
                <a:solidFill>
                  <a:srgbClr val="000000"/>
                </a:solidFill>
                <a:cs typeface="Arial" pitchFamily="34" charset="0"/>
              </a:rPr>
              <a:t>Target:</a:t>
            </a:r>
          </a:p>
          <a:p>
            <a:pPr algn="ctr"/>
            <a:r>
              <a:rPr lang="en-GB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35 h/</a:t>
            </a:r>
            <a:r>
              <a:rPr lang="vi-VN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1month</a:t>
            </a:r>
            <a:r>
              <a:rPr lang="en-GB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ja-JP" b="1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to </a:t>
            </a:r>
            <a:r>
              <a:rPr lang="en-GB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5 h/month</a:t>
            </a:r>
          </a:p>
          <a:p>
            <a:pPr algn="ctr"/>
            <a:endParaRPr lang="en-GB" b="1" u="sng" dirty="0">
              <a:solidFill>
                <a:srgbClr val="FF0000"/>
              </a:solidFill>
              <a:ea typeface="ＭＳ Ｐゴシック" panose="020B0600070205080204" pitchFamily="34" charset="-128"/>
              <a:cs typeface="Arial" pitchFamily="34" charset="0"/>
            </a:endParaRPr>
          </a:p>
          <a:p>
            <a:pPr algn="ctr"/>
            <a:endParaRPr lang="en-US" u="sng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7" name="Star: 8 Points 29">
            <a:extLst>
              <a:ext uri="{FF2B5EF4-FFF2-40B4-BE49-F238E27FC236}">
                <a16:creationId xmlns:a16="http://schemas.microsoft.com/office/drawing/2014/main" id="{011D765C-C31B-48A1-BC67-87ADC4D5B8C7}"/>
              </a:ext>
            </a:extLst>
          </p:cNvPr>
          <p:cNvSpPr/>
          <p:nvPr/>
        </p:nvSpPr>
        <p:spPr>
          <a:xfrm>
            <a:off x="5996607" y="4192490"/>
            <a:ext cx="444008" cy="354470"/>
          </a:xfrm>
          <a:prstGeom prst="star8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tar: 8 Points 31">
            <a:extLst>
              <a:ext uri="{FF2B5EF4-FFF2-40B4-BE49-F238E27FC236}">
                <a16:creationId xmlns:a16="http://schemas.microsoft.com/office/drawing/2014/main" id="{B5889BE3-69BF-48F8-B09F-5D244078506C}"/>
              </a:ext>
            </a:extLst>
          </p:cNvPr>
          <p:cNvSpPr/>
          <p:nvPr/>
        </p:nvSpPr>
        <p:spPr>
          <a:xfrm>
            <a:off x="6827493" y="4217529"/>
            <a:ext cx="487707" cy="354471"/>
          </a:xfrm>
          <a:prstGeom prst="star8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1246" y="4270654"/>
            <a:ext cx="281303" cy="198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 rot="20356961">
            <a:off x="1044884" y="5655014"/>
            <a:ext cx="978408" cy="419439"/>
          </a:xfrm>
          <a:prstGeom prst="notched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CDC59-CDA9-4D67-841C-E2672377C85E}"/>
              </a:ext>
            </a:extLst>
          </p:cNvPr>
          <p:cNvSpPr txBox="1"/>
          <p:nvPr/>
        </p:nvSpPr>
        <p:spPr>
          <a:xfrm>
            <a:off x="1885928" y="5560455"/>
            <a:ext cx="613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Continue Improve IT Equipment system in next time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9471C-BAB3-4A53-A322-30E68C54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037809"/>
            <a:ext cx="4876800" cy="2319088"/>
          </a:xfrm>
          <a:prstGeom prst="rect">
            <a:avLst/>
          </a:prstGeom>
        </p:spPr>
      </p:pic>
      <p:sp>
        <p:nvSpPr>
          <p:cNvPr id="23" name="Star: 8 Points 22">
            <a:extLst>
              <a:ext uri="{FF2B5EF4-FFF2-40B4-BE49-F238E27FC236}">
                <a16:creationId xmlns:a16="http://schemas.microsoft.com/office/drawing/2014/main" id="{AF3FD635-04DA-4E5C-B6EC-B8DB7DA03569}"/>
              </a:ext>
            </a:extLst>
          </p:cNvPr>
          <p:cNvSpPr/>
          <p:nvPr/>
        </p:nvSpPr>
        <p:spPr>
          <a:xfrm>
            <a:off x="5632718" y="993472"/>
            <a:ext cx="498562" cy="462625"/>
          </a:xfrm>
          <a:prstGeom prst="star8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B6BD0-4F3F-4A88-BE89-AD3B4F337F17}"/>
              </a:ext>
            </a:extLst>
          </p:cNvPr>
          <p:cNvSpPr/>
          <p:nvPr/>
        </p:nvSpPr>
        <p:spPr>
          <a:xfrm>
            <a:off x="3512639" y="1862064"/>
            <a:ext cx="4572000" cy="40630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2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0449" y="1764438"/>
            <a:ext cx="8563101" cy="4744077"/>
            <a:chOff x="290450" y="-216762"/>
            <a:chExt cx="8563101" cy="4744077"/>
          </a:xfrm>
        </p:grpSpPr>
        <p:sp>
          <p:nvSpPr>
            <p:cNvPr id="3" name="TextBox 2"/>
            <p:cNvSpPr txBox="1"/>
            <p:nvPr/>
          </p:nvSpPr>
          <p:spPr>
            <a:xfrm>
              <a:off x="1714500" y="-216762"/>
              <a:ext cx="5715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ln w="12700" cmpd="sng">
                    <a:solidFill>
                      <a:srgbClr val="37708D"/>
                    </a:solidFill>
                    <a:prstDash val="solid"/>
                    <a:round/>
                  </a:ln>
                  <a:gradFill>
                    <a:gsLst>
                      <a:gs pos="17000">
                        <a:srgbClr val="168AC4"/>
                      </a:gs>
                      <a:gs pos="61000">
                        <a:srgbClr val="1898D5"/>
                      </a:gs>
                      <a:gs pos="99167">
                        <a:schemeClr val="accent5">
                          <a:lumMod val="60000"/>
                          <a:lumOff val="40000"/>
                        </a:schemeClr>
                      </a:gs>
                      <a:gs pos="83000">
                        <a:schemeClr val="accent5">
                          <a:lumMod val="40000"/>
                          <a:lumOff val="60000"/>
                        </a:schemeClr>
                      </a:gs>
                    </a:gsLst>
                    <a:lin ang="5400000"/>
                  </a:gradFill>
                  <a:latin typeface="Gabrielle" pitchFamily="2" charset="0"/>
                </a:rPr>
                <a:t>Thank you! 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0450" y="3124200"/>
              <a:ext cx="8563101" cy="1403115"/>
              <a:chOff x="595250" y="3124200"/>
              <a:chExt cx="8563101" cy="1403115"/>
            </a:xfrm>
          </p:grpSpPr>
          <p:pic>
            <p:nvPicPr>
              <p:cNvPr id="21" name="Picture 2" descr="E:\Pradeep Work\SlideLikes\Powerpoint Design\Business\design\Images\shade2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 flipV="1">
                <a:off x="4213343" y="-493893"/>
                <a:ext cx="1326915" cy="85631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E:\Pradeep Work\SlideLikes\Powerpoint Design\Business\design\Images\shade2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 flipV="1">
                <a:off x="3787067" y="8583"/>
                <a:ext cx="1326915" cy="7710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343</Words>
  <Application>Microsoft Office PowerPoint</Application>
  <PresentationFormat>On-screen Show (4:3)</PresentationFormat>
  <Paragraphs>140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Arial (body)</vt:lpstr>
      <vt:lpstr>Arial(body)</vt:lpstr>
      <vt:lpstr>Calibri</vt:lpstr>
      <vt:lpstr>Gabrielle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erty</dc:creator>
  <cp:lastModifiedBy>Minh Nguyen Nhu</cp:lastModifiedBy>
  <cp:revision>278</cp:revision>
  <dcterms:created xsi:type="dcterms:W3CDTF">2006-08-16T00:00:00Z</dcterms:created>
  <dcterms:modified xsi:type="dcterms:W3CDTF">2020-03-23T08:32:06Z</dcterms:modified>
</cp:coreProperties>
</file>