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8" r:id="rId2"/>
    <p:sldId id="1622" r:id="rId3"/>
    <p:sldId id="1631" r:id="rId4"/>
    <p:sldId id="1623" r:id="rId5"/>
    <p:sldId id="1615" r:id="rId6"/>
    <p:sldId id="1628" r:id="rId7"/>
    <p:sldId id="1625" r:id="rId8"/>
    <p:sldId id="1620" r:id="rId9"/>
    <p:sldId id="1629" r:id="rId10"/>
    <p:sldId id="1587" r:id="rId11"/>
    <p:sldId id="1626" r:id="rId12"/>
    <p:sldId id="1632" r:id="rId13"/>
    <p:sldId id="276" r:id="rId14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0000FF"/>
    <a:srgbClr val="FF6600"/>
    <a:srgbClr val="0070C0"/>
    <a:srgbClr val="AEF46E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200" autoAdjust="0"/>
  </p:normalViewPr>
  <p:slideViewPr>
    <p:cSldViewPr>
      <p:cViewPr varScale="1">
        <p:scale>
          <a:sx n="83" d="100"/>
          <a:sy n="83" d="100"/>
        </p:scale>
        <p:origin x="1734" y="66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171768062755581E-2"/>
          <c:y val="1.7366302262997835E-2"/>
          <c:w val="0.92165646387448885"/>
          <c:h val="0.8634667521506185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EEF-472E-842A-314FE67A4C1B}"/>
              </c:ext>
            </c:extLst>
          </c:dPt>
          <c:dPt>
            <c:idx val="1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EEF-472E-842A-314FE67A4C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461-4F4F-A70A-816859721E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461-4F4F-A70A-816859721E2C}"/>
              </c:ext>
            </c:extLst>
          </c:dPt>
          <c:cat>
            <c:strRef>
              <c:f>Sheet1!$A$2:$A$5</c:f>
              <c:strCache>
                <c:ptCount val="2"/>
                <c:pt idx="0">
                  <c:v>Development</c:v>
                </c:pt>
                <c:pt idx="1">
                  <c:v>Normal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F-472E-842A-314FE67A4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01/27/2024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01/27/2024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Before: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Take time:  120,000min/y (8min/PIC/m~1250 PIC)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paper: 36RAM/y (~3RAM/m)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cost:  ~3,450 $/y (manpower + paper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Lost pager make document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Develop Smart Warehouse management system, control schedule to keep on time. </a:t>
            </a:r>
          </a:p>
          <a:p>
            <a:r>
              <a:rPr lang="en-US" baseline="0" dirty="0"/>
              <a:t>And the last important thing is building team work and improving spiritual.</a:t>
            </a:r>
          </a:p>
          <a:p>
            <a:r>
              <a:rPr lang="en-US" baseline="0" dirty="0"/>
              <a:t>I expect my team reduces coding time: 50% and reduces support time 30% at the end of  FY2024.</a:t>
            </a:r>
          </a:p>
          <a:p>
            <a:r>
              <a:rPr lang="en-US" baseline="0" dirty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baseline="0" dirty="0">
                <a:solidFill>
                  <a:srgbClr val="1717F7"/>
                </a:solidFill>
              </a:rPr>
              <a:t>This is the fours improvement,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baseline="0" dirty="0">
                <a:solidFill>
                  <a:srgbClr val="1717F7"/>
                </a:solidFill>
              </a:rPr>
              <a:t>currently, </a:t>
            </a:r>
            <a:r>
              <a:rPr kumimoji="1" lang="en-US" altLang="ja-JP" sz="1200" b="0" baseline="0" dirty="0" err="1">
                <a:solidFill>
                  <a:srgbClr val="1717F7"/>
                </a:solidFill>
              </a:rPr>
              <a:t>Quaterly</a:t>
            </a:r>
            <a:r>
              <a:rPr kumimoji="1" lang="en-US" altLang="ja-JP" sz="1200" b="0" baseline="0" dirty="0">
                <a:solidFill>
                  <a:srgbClr val="1717F7"/>
                </a:solidFill>
              </a:rPr>
              <a:t> , we </a:t>
            </a:r>
            <a:r>
              <a:rPr kumimoji="1" lang="en-US" altLang="ja-JP" sz="1200" b="0" baseline="0" dirty="0" err="1">
                <a:solidFill>
                  <a:srgbClr val="1717F7"/>
                </a:solidFill>
              </a:rPr>
              <a:t>invertory</a:t>
            </a:r>
            <a:r>
              <a:rPr kumimoji="1" lang="en-US" altLang="ja-JP" sz="1200" b="0" baseline="0" dirty="0">
                <a:solidFill>
                  <a:srgbClr val="1717F7"/>
                </a:solidFill>
              </a:rPr>
              <a:t> Pc ,we go to section, count and write information to paper. After that  input it to Excel when finish.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dirty="0">
                <a:solidFill>
                  <a:srgbClr val="1717F7"/>
                </a:solidFill>
              </a:rPr>
              <a:t>Now : we develop system allow get all information PC from Server. We will have information exactly and fast. </a:t>
            </a:r>
          </a:p>
          <a:p>
            <a:r>
              <a:rPr kumimoji="1" lang="en-US" altLang="ja-JP" b="0" dirty="0"/>
              <a:t>So we</a:t>
            </a:r>
            <a:r>
              <a:rPr kumimoji="1" lang="en-US" altLang="ja-JP" b="0" baseline="0" dirty="0"/>
              <a:t> can save lot of time.</a:t>
            </a:r>
            <a:endParaRPr kumimoji="1" lang="ja-JP" altLang="en-US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D9F5-3C90-4369-9CBE-C43D848BDAB2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87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="1" dirty="0"/>
              <a:t>The number of request</a:t>
            </a:r>
            <a:r>
              <a:rPr lang="en-US" altLang="en-US" b="1" baseline="0" dirty="0"/>
              <a:t> </a:t>
            </a:r>
            <a:r>
              <a:rPr lang="en-US" altLang="en-US" baseline="0" dirty="0"/>
              <a:t>IT </a:t>
            </a:r>
            <a:r>
              <a:rPr lang="en-US" altLang="en-US" dirty="0"/>
              <a:t>received is very large. </a:t>
            </a:r>
            <a:r>
              <a:rPr lang="en-US" altLang="en-US" b="1" dirty="0"/>
              <a:t>The litter </a:t>
            </a:r>
            <a:r>
              <a:rPr lang="en-US" altLang="en-US" dirty="0"/>
              <a:t>small is selected. </a:t>
            </a:r>
          </a:p>
          <a:p>
            <a:pPr defTabSz="915406">
              <a:defRPr/>
            </a:pPr>
            <a:r>
              <a:rPr lang="en-US" altLang="en-US" baseline="0" dirty="0"/>
              <a:t>Target </a:t>
            </a:r>
            <a:r>
              <a:rPr lang="en-US" altLang="en-US" b="1" baseline="0" dirty="0"/>
              <a:t>: increase project </a:t>
            </a:r>
            <a:r>
              <a:rPr lang="en-US" altLang="en-US" baseline="0" dirty="0"/>
              <a:t>but actual the develop time still </a:t>
            </a:r>
            <a:r>
              <a:rPr lang="en-US" altLang="en-US" b="1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/>
              <a:t>.</a:t>
            </a:r>
          </a:p>
          <a:p>
            <a:pPr defTabSz="915406">
              <a:defRPr/>
            </a:pPr>
            <a:r>
              <a:rPr lang="en-US" altLang="en-US" dirty="0"/>
              <a:t>The main reason is the normal support is very high. Some are related to equipment, operators, or some requests related to quality.</a:t>
            </a:r>
          </a:p>
          <a:p>
            <a:pPr defTabSz="915406">
              <a:defRPr/>
            </a:pPr>
            <a:r>
              <a:rPr lang="en-US" altLang="en-US" dirty="0"/>
              <a:t>As you know</a:t>
            </a:r>
            <a:r>
              <a:rPr lang="en-US" altLang="en-US" b="1" dirty="0"/>
              <a:t>,  all applications on Handy terminal of our company</a:t>
            </a:r>
            <a:r>
              <a:rPr lang="en-US" altLang="en-US" dirty="0"/>
              <a:t> are running</a:t>
            </a:r>
            <a:r>
              <a:rPr lang="en-US" altLang="en-US" baseline="0" dirty="0"/>
              <a:t> on the </a:t>
            </a:r>
            <a:r>
              <a:rPr lang="en-US" altLang="en-US" b="1" baseline="0" dirty="0"/>
              <a:t>windows CE </a:t>
            </a:r>
            <a:r>
              <a:rPr lang="en-US" altLang="en-US" baseline="0" dirty="0"/>
              <a:t>OS.</a:t>
            </a:r>
          </a:p>
          <a:p>
            <a:pPr defTabSz="915406">
              <a:defRPr/>
            </a:pPr>
            <a:r>
              <a:rPr lang="en-US" altLang="en-US" b="1" baseline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system…</a:t>
            </a:r>
          </a:p>
          <a:p>
            <a:pPr defTabSz="915406">
              <a:defRPr/>
            </a:pPr>
            <a:r>
              <a:rPr lang="en-US" altLang="en-US" dirty="0"/>
              <a:t>This is also one of the reasons </a:t>
            </a:r>
            <a:r>
              <a:rPr lang="en-US" altLang="en-US" b="1" dirty="0"/>
              <a:t>why support time is so high.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 here </a:t>
            </a:r>
            <a:r>
              <a:rPr lang="en-US" altLang="en-US" dirty="0"/>
              <a:t>How to reduce support time and increase software development time?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Let's find out the answer through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64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All IT department assets are managed manually through papers and tables, check sheet. It takes a lot of time to manage monthly inventory.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For this reason, I want to make an asset management </a:t>
            </a:r>
            <a:r>
              <a:rPr lang="en-US" altLang="en-US" dirty="0"/>
              <a:t>software system for the department </a:t>
            </a:r>
            <a:r>
              <a:rPr lang="en-US" altLang="en-US" b="1" dirty="0"/>
              <a:t>using by barcode</a:t>
            </a:r>
            <a:r>
              <a:rPr lang="en-US" altLang="en-US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 new system, using barcode technology </a:t>
            </a:r>
            <a:r>
              <a:rPr lang="en-US" b="1" baseline="0" dirty="0"/>
              <a:t>with mobile device </a:t>
            </a:r>
            <a:r>
              <a:rPr lang="en-US" baseline="0" dirty="0"/>
              <a:t>that connect database server via access point. Apply this system, you will control easy and specially </a:t>
            </a:r>
            <a:r>
              <a:rPr lang="en-US" b="1" baseline="0" dirty="0"/>
              <a:t>we will save 40% </a:t>
            </a:r>
            <a:r>
              <a:rPr lang="en-US" baseline="0" dirty="0"/>
              <a:t>time management </a:t>
            </a:r>
            <a:r>
              <a:rPr lang="en-US" b="1" baseline="0" dirty="0"/>
              <a:t>and 50% print paper.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the next work,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s. at the end</a:t>
            </a:r>
            <a:r>
              <a:rPr lang="en-US" altLang="en-US" b="1" dirty="0"/>
              <a:t>, I develop new soft on the new devices</a:t>
            </a:r>
            <a:r>
              <a:rPr lang="en-US" altLang="en-US" dirty="0"/>
              <a:t>.</a:t>
            </a:r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the</a:t>
            </a:r>
            <a:r>
              <a:rPr lang="en-US" altLang="en-US" baseline="0" dirty="0"/>
              <a:t> begin to make software 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Flutter is used to develop applications for mobile devices. Runs on both Android and IOS platform, desktop applications and web applications.</a:t>
            </a:r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5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r>
              <a:rPr lang="en-US" baseline="0" dirty="0"/>
              <a:t>Firstly, </a:t>
            </a:r>
            <a:r>
              <a:rPr lang="en-US" b="1" baseline="0" dirty="0"/>
              <a:t>Vender have to issue and paste barco</a:t>
            </a:r>
            <a:r>
              <a:rPr lang="en-US" baseline="0" dirty="0"/>
              <a:t>de label on each box by our provided tool.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G/R MCS Section </a:t>
            </a:r>
            <a:r>
              <a:rPr lang="en-US" baseline="0" dirty="0"/>
              <a:t>will scan barcode label by HT device, result data will send automatically to FOSS Server.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storing</a:t>
            </a:r>
            <a:r>
              <a:rPr lang="en-US" baseline="0" dirty="0"/>
              <a:t>, you have to check validation between </a:t>
            </a:r>
            <a:r>
              <a:rPr lang="en-US" b="1" baseline="0" dirty="0"/>
              <a:t>position barcode </a:t>
            </a:r>
            <a:r>
              <a:rPr lang="en-US" baseline="0" dirty="0"/>
              <a:t>and a sample </a:t>
            </a:r>
            <a:r>
              <a:rPr lang="en-US" b="1" baseline="0" dirty="0"/>
              <a:t>barcode label</a:t>
            </a:r>
            <a:r>
              <a:rPr lang="en-US" baseline="0" dirty="0"/>
              <a:t>. </a:t>
            </a:r>
          </a:p>
          <a:p>
            <a:r>
              <a:rPr lang="en-US" baseline="0" dirty="0"/>
              <a:t>When kitting and supply, HT device will </a:t>
            </a:r>
            <a:r>
              <a:rPr lang="en-US" b="1" baseline="0" dirty="0"/>
              <a:t>show a plan by time and by line on the screen to instruct you</a:t>
            </a:r>
            <a:r>
              <a:rPr lang="en-US" baseline="0" dirty="0"/>
              <a:t>.  </a:t>
            </a:r>
          </a:p>
          <a:p>
            <a:pPr marL="0" indent="0">
              <a:buFontTx/>
              <a:buNone/>
            </a:pPr>
            <a:r>
              <a:rPr lang="en-US" baseline="0" dirty="0"/>
              <a:t>- We look at Total screen of old system is 65. the mount of working is big to develop new soft.</a:t>
            </a:r>
          </a:p>
          <a:p>
            <a:pPr defTabSz="915406">
              <a:defRPr/>
            </a:pPr>
            <a:r>
              <a:rPr lang="en-US" altLang="en-US" dirty="0"/>
              <a:t>FOSS includes </a:t>
            </a:r>
            <a:r>
              <a:rPr lang="en-US" altLang="en-US" b="1" dirty="0"/>
              <a:t>4 stage</a:t>
            </a:r>
            <a:r>
              <a:rPr lang="en-US" altLang="en-US" dirty="0"/>
              <a:t>. </a:t>
            </a:r>
            <a:r>
              <a:rPr lang="en-US" altLang="en-US" b="1" dirty="0"/>
              <a:t>GR, storage, kitting and supply</a:t>
            </a:r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please look at the current issue and 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All products do </a:t>
            </a:r>
            <a:r>
              <a:rPr lang="en-US" b="1" dirty="0"/>
              <a:t>not have barcode </a:t>
            </a:r>
            <a:r>
              <a:rPr lang="en-US" dirty="0"/>
              <a:t>for identification. The processes </a:t>
            </a:r>
            <a:r>
              <a:rPr lang="en-US" b="1" dirty="0"/>
              <a:t>are not linked to each other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/>
              <a:t>All operations are recorded on papers and note books.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Solution: </a:t>
            </a:r>
            <a:r>
              <a:rPr lang="en-US" altLang="en-US" b="1" dirty="0"/>
              <a:t>Discuss</a:t>
            </a:r>
            <a:r>
              <a:rPr lang="en-US" altLang="en-US" b="1" baseline="0" dirty="0"/>
              <a:t>, Q&amp;A and find solution with other members of IT</a:t>
            </a:r>
            <a:r>
              <a:rPr lang="en-US" altLang="en-US" baseline="0" dirty="0"/>
              <a:t>. Build standard process of manage asset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the infra team</a:t>
            </a:r>
            <a:r>
              <a:rPr lang="en-US" altLang="en-US" baseline="0" dirty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stationery team</a:t>
            </a:r>
            <a:r>
              <a:rPr lang="en-US" altLang="en-US" baseline="0" dirty="0"/>
              <a:t>: input, output material and report.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identify products by barcode and clear process. I started building the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Process of ALCMS </a:t>
            </a:r>
            <a:r>
              <a:rPr lang="en-US" altLang="en-US" b="1" baseline="0" dirty="0"/>
              <a:t>split 3 stage </a:t>
            </a:r>
            <a:r>
              <a:rPr lang="en-US" altLang="en-US" baseline="0" dirty="0"/>
              <a:t>: Borrow and return equipment, 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stationery warehouse, </a:t>
            </a:r>
            <a:r>
              <a:rPr lang="en-US" altLang="en-US" baseline="0" dirty="0"/>
              <a:t>GR,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Action : I make </a:t>
            </a:r>
            <a:r>
              <a:rPr lang="en-US" altLang="en-US" b="1" baseline="0" dirty="0"/>
              <a:t>tool barcode to identify equipment</a:t>
            </a:r>
            <a:r>
              <a:rPr lang="en-US" altLang="en-US" baseline="0" dirty="0"/>
              <a:t>. I </a:t>
            </a:r>
            <a:r>
              <a:rPr lang="en-US" altLang="en-US" b="1" baseline="0" dirty="0"/>
              <a:t>build functions for each process</a:t>
            </a:r>
            <a:r>
              <a:rPr lang="en-US" altLang="en-US" baseline="0" dirty="0"/>
              <a:t>. Create  </a:t>
            </a:r>
            <a:r>
              <a:rPr lang="en-US" altLang="en-US" b="1" baseline="0" dirty="0"/>
              <a:t>tool scan barcode for operation borrow  and return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assign position for equipment </a:t>
            </a:r>
            <a:r>
              <a:rPr lang="en-US" altLang="en-US" baseline="0" dirty="0"/>
              <a:t>with function </a:t>
            </a:r>
            <a:r>
              <a:rPr lang="en-US" altLang="en-US" b="1" baseline="0" dirty="0"/>
              <a:t>transfer and inventory</a:t>
            </a:r>
            <a:r>
              <a:rPr lang="en-US" altLang="en-US" baseline="0" dirty="0"/>
              <a:t>, maintenance, scrap destroy, export and </a:t>
            </a:r>
            <a:r>
              <a:rPr lang="en-US" altLang="en-US" b="1" baseline="0" dirty="0"/>
              <a:t>import stationery warehouse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Result with new system, using barcode technology </a:t>
            </a:r>
            <a:r>
              <a:rPr lang="en-US" b="1" baseline="0" dirty="0"/>
              <a:t>with new devices mobile </a:t>
            </a:r>
            <a:r>
              <a:rPr lang="en-US" baseline="0" dirty="0"/>
              <a:t>that connect to database server via access point. Apply this system, you will control easy and specially </a:t>
            </a:r>
            <a:r>
              <a:rPr lang="en-US" b="1" baseline="0" dirty="0"/>
              <a:t>we will save 40% time management and 50%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 for each issue .and  I move to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01/27/2024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image" Target="../media/image54.png"/><Relationship Id="rId7" Type="http://schemas.openxmlformats.org/officeDocument/2006/relationships/image" Target="../media/image45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jpeg"/><Relationship Id="rId18" Type="http://schemas.openxmlformats.org/officeDocument/2006/relationships/image" Target="../media/image28.jpeg"/><Relationship Id="rId26" Type="http://schemas.openxmlformats.org/officeDocument/2006/relationships/image" Target="../media/image33.emf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0.jpeg"/><Relationship Id="rId34" Type="http://schemas.openxmlformats.org/officeDocument/2006/relationships/image" Target="../media/image40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24.png"/><Relationship Id="rId17" Type="http://schemas.openxmlformats.org/officeDocument/2006/relationships/image" Target="../media/image27.png"/><Relationship Id="rId25" Type="http://schemas.microsoft.com/office/2007/relationships/hdphoto" Target="../media/hdphoto2.wdp"/><Relationship Id="rId33" Type="http://schemas.openxmlformats.org/officeDocument/2006/relationships/image" Target="../media/image39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6.png"/><Relationship Id="rId20" Type="http://schemas.openxmlformats.org/officeDocument/2006/relationships/image" Target="../media/image29.wmf"/><Relationship Id="rId29" Type="http://schemas.openxmlformats.org/officeDocument/2006/relationships/image" Target="../media/image35.jpe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3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2.png"/><Relationship Id="rId23" Type="http://schemas.microsoft.com/office/2007/relationships/hdphoto" Target="../media/hdphoto1.wdp"/><Relationship Id="rId28" Type="http://schemas.openxmlformats.org/officeDocument/2006/relationships/image" Target="../media/image34.png"/><Relationship Id="rId10" Type="http://schemas.openxmlformats.org/officeDocument/2006/relationships/image" Target="../media/image22.png"/><Relationship Id="rId19" Type="http://schemas.openxmlformats.org/officeDocument/2006/relationships/image" Target="../media/image9.png"/><Relationship Id="rId31" Type="http://schemas.openxmlformats.org/officeDocument/2006/relationships/image" Target="../media/image37.png"/><Relationship Id="rId4" Type="http://schemas.openxmlformats.org/officeDocument/2006/relationships/diagramData" Target="../diagrams/data1.xml"/><Relationship Id="rId9" Type="http://schemas.openxmlformats.org/officeDocument/2006/relationships/image" Target="../media/image21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31.png"/><Relationship Id="rId27" Type="http://schemas.openxmlformats.org/officeDocument/2006/relationships/oleObject" Target="../embeddings/oleObject3.bin"/><Relationship Id="rId30" Type="http://schemas.openxmlformats.org/officeDocument/2006/relationships/image" Target="../media/image36.jpeg"/><Relationship Id="rId8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2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48.jpeg"/><Relationship Id="rId5" Type="http://schemas.openxmlformats.org/officeDocument/2006/relationships/image" Target="../media/image42.wmf"/><Relationship Id="rId10" Type="http://schemas.openxmlformats.org/officeDocument/2006/relationships/image" Target="../media/image47.png"/><Relationship Id="rId4" Type="http://schemas.openxmlformats.org/officeDocument/2006/relationships/image" Target="../media/image10.png"/><Relationship Id="rId9" Type="http://schemas.openxmlformats.org/officeDocument/2006/relationships/image" Target="../media/image46.wmf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67178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4DC972D-AE54-4C85-A52D-033A8E6D30B0}"/>
              </a:ext>
            </a:extLst>
          </p:cNvPr>
          <p:cNvSpPr/>
          <p:nvPr/>
        </p:nvSpPr>
        <p:spPr>
          <a:xfrm>
            <a:off x="10183368" y="57353"/>
            <a:ext cx="3352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Before: Total time using: 3 min/60 * 20 * 1060 pcs = 1060 h/month</a:t>
            </a:r>
          </a:p>
          <a:p>
            <a:pPr algn="ctr"/>
            <a:r>
              <a:rPr lang="en-US" dirty="0"/>
              <a:t>After: Total time using: 0.5 s/60 * 20 * 1060 pcs = 176 h/month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7D78E-2F61-4A04-9616-49EC14C58653}"/>
              </a:ext>
            </a:extLst>
          </p:cNvPr>
          <p:cNvSpPr/>
          <p:nvPr/>
        </p:nvSpPr>
        <p:spPr>
          <a:xfrm>
            <a:off x="10030968" y="2312690"/>
            <a:ext cx="3505200" cy="149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Inventory pc:</a:t>
            </a:r>
          </a:p>
          <a:p>
            <a:pPr algn="ctr"/>
            <a:r>
              <a:rPr lang="en-US" sz="1600" dirty="0"/>
              <a:t>Before: </a:t>
            </a: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</a:t>
            </a:r>
            <a:r>
              <a:rPr lang="en-US" sz="1600" dirty="0">
                <a:solidFill>
                  <a:srgbClr val="0000FF"/>
                </a:solidFill>
              </a:rPr>
              <a:t>Save time and manpower: 65 * 2.5*4=650$/Year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802368" y="4007937"/>
            <a:ext cx="3962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develop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1h 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1h * 4per = 4hour 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4 * 2.5 = 240$ / 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Or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0.5h * 4per = 2hour / day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12 * 4 * 2.5 = 120$ / Y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6" y="5606020"/>
            <a:ext cx="3483752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7912" y="514496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C8E4FFB-B873-4A76-88D8-9BABA1461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865" y="4742661"/>
            <a:ext cx="1981200" cy="1860888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23" y="5197119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259375248"/>
              </p:ext>
            </p:extLst>
          </p:nvPr>
        </p:nvGraphicFramePr>
        <p:xfrm>
          <a:off x="6640091" y="1423510"/>
          <a:ext cx="2436170" cy="2534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Rectangle 32"/>
          <p:cNvSpPr/>
          <p:nvPr/>
        </p:nvSpPr>
        <p:spPr>
          <a:xfrm>
            <a:off x="7601336" y="2126979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12334" y="2004493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45 % Normal support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2103" y="938435"/>
            <a:ext cx="8925236" cy="28715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25249" y="73201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417319" y="1518222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7575" y="3984344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4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25249" y="3844772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:Asset Life Cycle Management System (ALCMS)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219157" y="4762907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219157" y="5191353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210072" y="5606020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58137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system to a mobile application system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GA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83" y="1813352"/>
            <a:ext cx="4345148" cy="2185222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76201" y="5981700"/>
            <a:ext cx="4343399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 eaLnBrk="0" hangingPunct="0">
              <a:spcBef>
                <a:spcPct val="20000"/>
              </a:spcBef>
              <a:buFontTx/>
              <a:buChar char="-"/>
            </a:pPr>
            <a:r>
              <a:rPr lang="en-US" altLang="ja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50" y="5983625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-"/>
            </a:pPr>
            <a:r>
              <a:rPr lang="en-US" sz="1200" dirty="0">
                <a:solidFill>
                  <a:srgbClr val="0000FF"/>
                </a:solidFill>
              </a:rPr>
              <a:t>Save time and manpower: 65 * 2.5*4=650$/Year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Tran Thi Thao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US" altLang="ja-JP" sz="16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Saving: 650 $/Y</a:t>
              </a:r>
              <a:endParaRPr lang="en-US" altLang="ja-JP" sz="15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Striped Right Arrow 55"/>
          <p:cNvSpPr/>
          <p:nvPr/>
        </p:nvSpPr>
        <p:spPr>
          <a:xfrm>
            <a:off x="2276401" y="2666110"/>
            <a:ext cx="314399" cy="367552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32387" y="2495717"/>
            <a:ext cx="153481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Count Manual When PC Inventory Quarterly</a:t>
            </a:r>
          </a:p>
        </p:txBody>
      </p:sp>
      <p:sp>
        <p:nvSpPr>
          <p:cNvPr id="59" name="角丸四角形 7"/>
          <p:cNvSpPr/>
          <p:nvPr/>
        </p:nvSpPr>
        <p:spPr>
          <a:xfrm>
            <a:off x="4963434" y="2262645"/>
            <a:ext cx="3679348" cy="256648"/>
          </a:xfrm>
          <a:prstGeom prst="roundRect">
            <a:avLst>
              <a:gd name="adj" fmla="val 8130"/>
            </a:avLst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solidFill>
              <a:srgbClr val="00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 collecting automatically software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416150" y="4415242"/>
            <a:ext cx="3698650" cy="1028309"/>
          </a:xfrm>
          <a:prstGeom prst="wedgeRectCallout">
            <a:avLst>
              <a:gd name="adj1" fmla="val -26971"/>
              <a:gd name="adj2" fmla="val -13635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Count and record PC information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Input information to Excel </a:t>
            </a:r>
          </a:p>
        </p:txBody>
      </p:sp>
      <p:sp>
        <p:nvSpPr>
          <p:cNvPr id="7" name="Star: 6 Points 6">
            <a:extLst>
              <a:ext uri="{FF2B5EF4-FFF2-40B4-BE49-F238E27FC236}">
                <a16:creationId xmlns:a16="http://schemas.microsoft.com/office/drawing/2014/main" id="{A8BC2EEC-4904-42F0-82D0-B2C87927D516}"/>
              </a:ext>
            </a:extLst>
          </p:cNvPr>
          <p:cNvSpPr/>
          <p:nvPr/>
        </p:nvSpPr>
        <p:spPr>
          <a:xfrm>
            <a:off x="4562475" y="4061161"/>
            <a:ext cx="2170592" cy="1736469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and get all PC information</a:t>
            </a:r>
            <a:endParaRPr lang="en-US" sz="13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exactly, anytime </a:t>
            </a:r>
            <a:endParaRPr lang="en-US" sz="13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A1C830-F775-4D83-ADAC-4BFF625AD39C}"/>
              </a:ext>
            </a:extLst>
          </p:cNvPr>
          <p:cNvCxnSpPr>
            <a:cxnSpLocks/>
          </p:cNvCxnSpPr>
          <p:nvPr/>
        </p:nvCxnSpPr>
        <p:spPr>
          <a:xfrm>
            <a:off x="6477000" y="3476313"/>
            <a:ext cx="993362" cy="1100191"/>
          </a:xfrm>
          <a:prstGeom prst="straightConnector1">
            <a:avLst/>
          </a:prstGeom>
          <a:ln w="44450" cap="flat" cmpd="sng" algn="ctr">
            <a:solidFill>
              <a:srgbClr val="1717F7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" y="1784574"/>
            <a:ext cx="1971675" cy="1811717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8B8A58B-E51B-4F90-A2D1-E244CBBA1F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5600" y="4648200"/>
          <a:ext cx="2287108" cy="880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14">
                  <a:extLst>
                    <a:ext uri="{9D8B030D-6E8A-4147-A177-3AD203B41FA5}">
                      <a16:colId xmlns:a16="http://schemas.microsoft.com/office/drawing/2014/main" val="2394387282"/>
                    </a:ext>
                  </a:extLst>
                </a:gridCol>
                <a:gridCol w="632998">
                  <a:extLst>
                    <a:ext uri="{9D8B030D-6E8A-4147-A177-3AD203B41FA5}">
                      <a16:colId xmlns:a16="http://schemas.microsoft.com/office/drawing/2014/main" val="3617407965"/>
                    </a:ext>
                  </a:extLst>
                </a:gridCol>
                <a:gridCol w="1119896">
                  <a:extLst>
                    <a:ext uri="{9D8B030D-6E8A-4147-A177-3AD203B41FA5}">
                      <a16:colId xmlns:a16="http://schemas.microsoft.com/office/drawing/2014/main" val="380086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Serial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PC Name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519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FTVCHY1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Win 7 Pro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DT-DE1602108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2967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C00DHJ2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Win10 Pro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DT-DE1709009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6216570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92960"/>
            <a:ext cx="1122152" cy="841614"/>
          </a:xfrm>
          <a:prstGeom prst="rect">
            <a:avLst/>
          </a:prstGeom>
        </p:spPr>
      </p:pic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Apply: Nov 2018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Auto Inventory PC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400" b="1" dirty="0">
                <a:solidFill>
                  <a:srgbClr val="FFFFFF"/>
                </a:solidFill>
              </a:rPr>
              <a:t>1/5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software inventory all PC</a:t>
            </a:r>
          </a:p>
        </p:txBody>
      </p:sp>
    </p:spTree>
    <p:extLst>
      <p:ext uri="{BB962C8B-B14F-4D97-AF65-F5344CB8AC3E}">
        <p14:creationId xmlns:p14="http://schemas.microsoft.com/office/powerpoint/2010/main" val="15378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886174" y="4070827"/>
            <a:ext cx="3457226" cy="1598411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2925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ea typeface="ＭＳ Ｐゴシック" pitchFamily="34" charset="-128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277256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1" lang="en-US" altLang="ja-JP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itchFamily="34" charset="-128"/>
              </a:rPr>
              <a:t>◆</a:t>
            </a:r>
            <a:r>
              <a:rPr kumimoji="1" lang="en-US" altLang="ja-JP" sz="2000">
                <a:solidFill>
                  <a:schemeClr val="bg1"/>
                </a:solidFill>
                <a:latin typeface="ＭＳ Ｐゴシック" pitchFamily="34" charset="-128"/>
                <a:ea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19613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ea typeface="ＭＳ Ｐゴシック" pitchFamily="34" charset="-128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553075" y="1277256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1" lang="en-US" altLang="ja-JP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itchFamily="34" charset="-128"/>
              </a:rPr>
              <a:t>◆ </a:t>
            </a:r>
            <a:r>
              <a:rPr kumimoji="1" lang="en-US" altLang="ja-JP" sz="2000">
                <a:solidFill>
                  <a:schemeClr val="bg1"/>
                </a:solidFill>
                <a:latin typeface="ＭＳ Ｐゴシック" pitchFamily="34" charset="-128"/>
                <a:ea typeface="ＭＳ Ｐゴシック" pitchFamily="34" charset="-128"/>
              </a:rPr>
              <a:t>After </a:t>
            </a:r>
            <a:endParaRPr kumimoji="1" lang="en-US" altLang="ja-JP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  <a:ea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46038" y="5983625"/>
            <a:ext cx="4383087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20000"/>
              </a:spcBef>
            </a:pPr>
            <a:r>
              <a:rPr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Total time using: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3 min/60 * 20 * 1060 pcs = 1060 h/month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06913" y="5983625"/>
            <a:ext cx="44894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ja-JP" sz="1600" u="sng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time using:</a:t>
            </a:r>
          </a:p>
          <a:p>
            <a:pPr>
              <a:spcBef>
                <a:spcPct val="20000"/>
              </a:spcBef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0.5 s/60 * 20 * 1060 pcs = 176 h/month</a:t>
            </a:r>
          </a:p>
        </p:txBody>
      </p:sp>
      <p:sp>
        <p:nvSpPr>
          <p:cNvPr id="117" name="Text Box 2"/>
          <p:cNvSpPr txBox="1">
            <a:spLocks noChangeArrowheads="1"/>
          </p:cNvSpPr>
          <p:nvPr/>
        </p:nvSpPr>
        <p:spPr bwMode="auto">
          <a:xfrm>
            <a:off x="-14990" y="0"/>
            <a:ext cx="9163050" cy="460717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/>
          <a:p>
            <a:pPr>
              <a:lnSpc>
                <a:spcPct val="90000"/>
              </a:lnSpc>
            </a:pPr>
            <a:r>
              <a:rPr kumimoji="0" lang="en-US" altLang="ja-JP" sz="2000" b="1" cap="all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    Inventory pc</a:t>
            </a:r>
            <a:r>
              <a:rPr lang="en-US" altLang="ja-JP" sz="2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SYSTEM</a:t>
            </a:r>
          </a:p>
        </p:txBody>
      </p:sp>
      <p:sp>
        <p:nvSpPr>
          <p:cNvPr id="118" name="Rectangle 257"/>
          <p:cNvSpPr>
            <a:spLocks noChangeArrowheads="1"/>
          </p:cNvSpPr>
          <p:nvPr/>
        </p:nvSpPr>
        <p:spPr bwMode="auto">
          <a:xfrm>
            <a:off x="42160" y="53535"/>
            <a:ext cx="1447800" cy="333375"/>
          </a:xfrm>
          <a:prstGeom prst="rect">
            <a:avLst/>
          </a:prstGeom>
          <a:solidFill>
            <a:schemeClr val="bg1">
              <a:alpha val="0"/>
            </a:schemeClr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dirty="0">
                <a:solidFill>
                  <a:srgbClr val="FFFFFF"/>
                </a:solidFill>
                <a:ea typeface="ＭＳ Ｐゴシック" pitchFamily="34" charset="-128"/>
              </a:rPr>
              <a:t>  Report item:11 </a:t>
            </a:r>
            <a:r>
              <a:rPr kumimoji="1" lang="en-US" altLang="ja-JP" sz="1800" dirty="0">
                <a:solidFill>
                  <a:srgbClr val="FFFFFF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63499" y="515080"/>
            <a:ext cx="9015167" cy="34852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ja-JP" sz="16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saving, Accuracy , Speed  by using Inventory System</a:t>
            </a:r>
            <a:endParaRPr lang="en-US" altLang="ja-JP" sz="1600" dirty="0">
              <a:solidFill>
                <a:srgbClr val="0000FF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6175" y="3643086"/>
            <a:ext cx="361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5856" y="1792399"/>
            <a:ext cx="3344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PC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1801511" y="910772"/>
            <a:ext cx="2420097" cy="27350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Developer: Nguyen Thai </a:t>
            </a: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Thinh</a:t>
            </a:r>
            <a:endParaRPr kumimoji="1" lang="en-US" altLang="ja-JP" dirty="0">
              <a:effectLst>
                <a:outerShdw blurRad="38100" dist="38100" dir="2700000" algn="tl">
                  <a:srgbClr val="FFFFFF"/>
                </a:outerShdw>
              </a:effectLst>
              <a:ea typeface="MS PGothic" pitchFamily="34" charset="-128"/>
              <a:sym typeface="Wingdings" pitchFamily="2" charset="2"/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4279900" y="910794"/>
            <a:ext cx="1400139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Date: May/2016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5727501" y="910374"/>
            <a:ext cx="960185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Expn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: N/A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60036" y="911332"/>
            <a:ext cx="1691360" cy="27294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P.I.C: ISG I team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6738486" y="910772"/>
            <a:ext cx="2340181" cy="27350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Save: 176h/year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100" y="1810394"/>
            <a:ext cx="40029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P.I.C go to PC to collect information of PC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024082" y="2714170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5400000">
            <a:off x="3080114" y="3501500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021484" y="3944151"/>
            <a:ext cx="2660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System</a:t>
            </a:r>
            <a:endParaRPr lang="en-US" sz="1600" dirty="0"/>
          </a:p>
        </p:txBody>
      </p:sp>
      <p:sp>
        <p:nvSpPr>
          <p:cNvPr id="42" name="Down Arrow 41"/>
          <p:cNvSpPr/>
          <p:nvPr/>
        </p:nvSpPr>
        <p:spPr>
          <a:xfrm flipV="1">
            <a:off x="7731125" y="3619118"/>
            <a:ext cx="190151" cy="298341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90" y="2267410"/>
            <a:ext cx="1796458" cy="122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6174" y="2535683"/>
            <a:ext cx="865222" cy="69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2" t="27542"/>
          <a:stretch/>
        </p:blipFill>
        <p:spPr>
          <a:xfrm>
            <a:off x="7807012" y="3341337"/>
            <a:ext cx="834381" cy="853902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>
            <a:off x="6516642" y="3364784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0104" y="3186297"/>
            <a:ext cx="865222" cy="69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5444480" y="2734873"/>
            <a:ext cx="2900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 go to PC to scan barcode</a:t>
            </a:r>
          </a:p>
        </p:txBody>
      </p:sp>
      <p:sp>
        <p:nvSpPr>
          <p:cNvPr id="53" name="Right Arrow 52"/>
          <p:cNvSpPr/>
          <p:nvPr/>
        </p:nvSpPr>
        <p:spPr>
          <a:xfrm rot="5400000">
            <a:off x="5070782" y="2904815"/>
            <a:ext cx="242713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37" y="4368590"/>
            <a:ext cx="3045063" cy="133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785" y="3069045"/>
            <a:ext cx="546696" cy="2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二等辺三角形 7172"/>
          <p:cNvSpPr>
            <a:spLocks noChangeArrowheads="1"/>
          </p:cNvSpPr>
          <p:nvPr/>
        </p:nvSpPr>
        <p:spPr bwMode="auto">
          <a:xfrm rot="-1800000" flipV="1">
            <a:off x="7817131" y="3151094"/>
            <a:ext cx="221274" cy="345831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</a:pPr>
            <a:endParaRPr lang="en-SG" b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21929" y="2142234"/>
            <a:ext cx="2974666" cy="436789"/>
            <a:chOff x="4921929" y="2142234"/>
            <a:chExt cx="2974666" cy="43678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4921929" y="2143419"/>
              <a:ext cx="741459" cy="43560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5665364" y="2142234"/>
              <a:ext cx="741459" cy="43560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6403926" y="2142234"/>
              <a:ext cx="741459" cy="43560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7155136" y="2142338"/>
              <a:ext cx="741459" cy="435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680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56555" y="1986906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832755"/>
            <a:ext cx="2" cy="7941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306" y="2349748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69342" y="1524000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0" cy="10566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09800"/>
            <a:ext cx="0" cy="539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6243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0283" y="1295400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489046" y="1283541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2018072429"/>
              </p:ext>
            </p:extLst>
          </p:nvPr>
        </p:nvGraphicFramePr>
        <p:xfrm>
          <a:off x="5375258" y="1566443"/>
          <a:ext cx="2392455" cy="1812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63661" y="2133928"/>
            <a:ext cx="951112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08907" y="2185151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68016" y="1727670"/>
            <a:ext cx="151721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397" y="4419599"/>
            <a:ext cx="9107488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850178" y="3495587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4282" y="3642786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481" y="332336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8013228" y="3185229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7733570" y="3747112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06995" y="4277932"/>
            <a:ext cx="6419486" cy="31493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486427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434708" cy="113959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506432" y="3893962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1408746" cy="61855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412824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823036" y="3734020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6492" y="4714022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7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22249" y="5290139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215" y="5825330"/>
            <a:ext cx="1447800" cy="626114"/>
          </a:xfrm>
          <a:prstGeom prst="rect">
            <a:avLst/>
          </a:prstGeom>
        </p:spPr>
      </p:pic>
      <p:pic>
        <p:nvPicPr>
          <p:cNvPr id="96" name="Picture 95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390171" y="5308313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3" y="5136144"/>
            <a:ext cx="675224" cy="287963"/>
          </a:xfrm>
          <a:prstGeom prst="rect">
            <a:avLst/>
          </a:prstGeom>
        </p:spPr>
      </p:pic>
      <p:pic>
        <p:nvPicPr>
          <p:cNvPr id="10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49" y="5524314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868" y="5473288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1950175" y="4727028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5" name="Right Arrow 114"/>
          <p:cNvSpPr/>
          <p:nvPr/>
        </p:nvSpPr>
        <p:spPr>
          <a:xfrm>
            <a:off x="5057622" y="5007535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83162" y="4722508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17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585604" y="5102128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64470" y="5919615"/>
            <a:ext cx="583835" cy="509883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6685189" y="4722508"/>
            <a:ext cx="2385483" cy="1753808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960" y="332336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301228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7799" y="608849"/>
            <a:ext cx="7648360" cy="5437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Develop new system for IT department to manage equipment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178759"/>
            <a:ext cx="9064036" cy="238866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268" y="3612236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84778" y="3649947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597" y="4324096"/>
            <a:ext cx="3454578" cy="2106086"/>
            <a:chOff x="178710" y="4651848"/>
            <a:chExt cx="3454578" cy="2106086"/>
          </a:xfrm>
        </p:grpSpPr>
        <p:sp>
          <p:nvSpPr>
            <p:cNvPr id="41" name="Freeform: Shape 6">
              <a:extLst>
                <a:ext uri="{FF2B5EF4-FFF2-40B4-BE49-F238E27FC236}">
                  <a16:creationId xmlns:a16="http://schemas.microsoft.com/office/drawing/2014/main" id="{00000000-0008-0000-0000-000007000000}"/>
                </a:ext>
              </a:extLst>
            </p:cNvPr>
            <p:cNvSpPr/>
            <p:nvPr/>
          </p:nvSpPr>
          <p:spPr>
            <a:xfrm>
              <a:off x="1775444" y="4980485"/>
              <a:ext cx="1337729" cy="1777449"/>
            </a:xfrm>
            <a:custGeom>
              <a:avLst/>
              <a:gdLst>
                <a:gd name="textAreaLeft" fmla="*/ 0 w 1434240"/>
                <a:gd name="textAreaRight" fmla="*/ 1434600 w 1434240"/>
                <a:gd name="textAreaTop" fmla="*/ 0 h 1046520"/>
                <a:gd name="textAreaBottom" fmla="*/ 1046880 h 1046520"/>
              </a:gdLst>
              <a:ahLst/>
              <a:cxnLst/>
              <a:rect l="textAreaLeft" t="textAreaTop" r="textAreaRight" b="textAreaBottom"/>
              <a:pathLst>
                <a:path w="3284576" h="3284576">
                  <a:moveTo>
                    <a:pt x="2444186" y="209085"/>
                  </a:moveTo>
                  <a:arcTo wR="1642288" hR="1642288" stAng="17953659" swAng="1211183"/>
                </a:path>
              </a:pathLst>
            </a:custGeom>
            <a:noFill/>
            <a:ln w="9360">
              <a:solidFill>
                <a:srgbClr val="C0504D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8710" y="4651848"/>
              <a:ext cx="3454578" cy="2093529"/>
              <a:chOff x="178710" y="4651848"/>
              <a:chExt cx="3454578" cy="209352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C9672D5-E255-432A-838C-A0E82F71B9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6002" y="5086236"/>
                <a:ext cx="1390897" cy="1390650"/>
              </a:xfrm>
              <a:prstGeom prst="rect">
                <a:avLst/>
              </a:prstGeom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178710" y="4651848"/>
                <a:ext cx="3454578" cy="2093529"/>
                <a:chOff x="178710" y="4651848"/>
                <a:chExt cx="3454578" cy="2093529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78710" y="4651848"/>
                  <a:ext cx="3454578" cy="2093529"/>
                  <a:chOff x="178710" y="4651848"/>
                  <a:chExt cx="3454578" cy="2093529"/>
                </a:xfrm>
              </p:grpSpPr>
              <p:sp>
                <p:nvSpPr>
                  <p:cNvPr id="27" name="Rectangle: Rounded Corners 5">
                    <a:extLst>
                      <a:ext uri="{FF2B5EF4-FFF2-40B4-BE49-F238E27FC236}">
                        <a16:creationId xmlns:a16="http://schemas.microsoft.com/office/drawing/2014/main" id="{00000000-0008-0000-0000-000006000000}"/>
                      </a:ext>
                    </a:extLst>
                  </p:cNvPr>
                  <p:cNvSpPr/>
                  <p:nvPr/>
                </p:nvSpPr>
                <p:spPr>
                  <a:xfrm>
                    <a:off x="1143000" y="4651848"/>
                    <a:ext cx="1289285" cy="33572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ED7D31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Good receipt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Rectangle: Rounded Corners 7">
                    <a:extLst>
                      <a:ext uri="{FF2B5EF4-FFF2-40B4-BE49-F238E27FC236}">
                        <a16:creationId xmlns:a16="http://schemas.microsoft.com/office/drawing/2014/main" id="{00000000-0008-0000-0000-000008000000}"/>
                      </a:ext>
                    </a:extLst>
                  </p:cNvPr>
                  <p:cNvSpPr/>
                  <p:nvPr/>
                </p:nvSpPr>
                <p:spPr>
                  <a:xfrm>
                    <a:off x="2540981" y="5472655"/>
                    <a:ext cx="1042761" cy="33950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A5A5A5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Transfer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Rectangle: Rounded Corners 9">
                    <a:extLst>
                      <a:ext uri="{FF2B5EF4-FFF2-40B4-BE49-F238E27FC236}">
                        <a16:creationId xmlns:a16="http://schemas.microsoft.com/office/drawing/2014/main" id="{00000000-0008-0000-0000-00000A000000}"/>
                      </a:ext>
                    </a:extLst>
                  </p:cNvPr>
                  <p:cNvSpPr/>
                  <p:nvPr/>
                </p:nvSpPr>
                <p:spPr>
                  <a:xfrm>
                    <a:off x="2389015" y="6403864"/>
                    <a:ext cx="1244273" cy="3276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Maintenance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Rectangle: Rounded Corners 11">
                    <a:extLst>
                      <a:ext uri="{FF2B5EF4-FFF2-40B4-BE49-F238E27FC236}">
                        <a16:creationId xmlns:a16="http://schemas.microsoft.com/office/drawing/2014/main" id="{00000000-0008-0000-0000-00000C000000}"/>
                      </a:ext>
                    </a:extLst>
                  </p:cNvPr>
                  <p:cNvSpPr/>
                  <p:nvPr/>
                </p:nvSpPr>
                <p:spPr>
                  <a:xfrm>
                    <a:off x="178710" y="6417739"/>
                    <a:ext cx="1028461" cy="3276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472C4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0" strike="noStrike" spc="-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Inventory</a:t>
                    </a:r>
                    <a:endParaRPr lang="en-US" sz="1400" b="0" strike="noStrike" spc="-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Rectangle: Rounded Corners 13">
                    <a:extLst>
                      <a:ext uri="{FF2B5EF4-FFF2-40B4-BE49-F238E27FC236}">
                        <a16:creationId xmlns:a16="http://schemas.microsoft.com/office/drawing/2014/main" id="{00000000-0008-0000-0000-00000E000000}"/>
                      </a:ext>
                    </a:extLst>
                  </p:cNvPr>
                  <p:cNvSpPr/>
                  <p:nvPr/>
                </p:nvSpPr>
                <p:spPr>
                  <a:xfrm>
                    <a:off x="238368" y="5425676"/>
                    <a:ext cx="803552" cy="3809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2D050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/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Scrap</a:t>
                    </a:r>
                  </a:p>
                </p:txBody>
              </p:sp>
              <p:sp>
                <p:nvSpPr>
                  <p:cNvPr id="40" name="Freeform: Shape 14">
                    <a:extLst>
                      <a:ext uri="{FF2B5EF4-FFF2-40B4-BE49-F238E27FC236}">
                        <a16:creationId xmlns:a16="http://schemas.microsoft.com/office/drawing/2014/main" id="{00000000-0008-0000-0000-00000F000000}"/>
                      </a:ext>
                    </a:extLst>
                  </p:cNvPr>
                  <p:cNvSpPr/>
                  <p:nvPr/>
                </p:nvSpPr>
                <p:spPr>
                  <a:xfrm>
                    <a:off x="488859" y="4976017"/>
                    <a:ext cx="1366782" cy="1699781"/>
                  </a:xfrm>
                  <a:custGeom>
                    <a:avLst/>
                    <a:gdLst>
                      <a:gd name="textAreaLeft" fmla="*/ 0 w 1434240"/>
                      <a:gd name="textAreaRight" fmla="*/ 1434600 w 1434240"/>
                      <a:gd name="textAreaTop" fmla="*/ 0 h 1046520"/>
                      <a:gd name="textAreaBottom" fmla="*/ 1046880 h 1046520"/>
                    </a:gdLst>
                    <a:ahLst/>
                    <a:cxnLst/>
                    <a:rect l="textAreaLeft" t="textAreaTop" r="textAreaRight" b="textAreaBottom"/>
                    <a:pathLst>
                      <a:path w="3284576" h="3284576">
                        <a:moveTo>
                          <a:pt x="395084" y="573834"/>
                        </a:moveTo>
                        <a:arcTo wR="1642288" hR="1642288" stAng="13235158" swAng="1211183"/>
                      </a:path>
                    </a:pathLst>
                  </a:custGeom>
                  <a:noFill/>
                  <a:ln w="9360">
                    <a:solidFill>
                      <a:srgbClr val="F79646"/>
                    </a:solidFill>
                    <a:round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8" name="Freeform: Shape 8">
                    <a:extLst>
                      <a:ext uri="{FF2B5EF4-FFF2-40B4-BE49-F238E27FC236}">
                        <a16:creationId xmlns:a16="http://schemas.microsoft.com/office/drawing/2014/main" id="{00000000-0008-0000-0000-000009000000}"/>
                      </a:ext>
                    </a:extLst>
                  </p:cNvPr>
                  <p:cNvSpPr/>
                  <p:nvPr/>
                </p:nvSpPr>
                <p:spPr>
                  <a:xfrm rot="614271">
                    <a:off x="1601465" y="5267361"/>
                    <a:ext cx="1345659" cy="1198939"/>
                  </a:xfrm>
                  <a:custGeom>
                    <a:avLst/>
                    <a:gdLst>
                      <a:gd name="textAreaLeft" fmla="*/ 0 w 1434240"/>
                      <a:gd name="textAreaRight" fmla="*/ 1434600 w 1434240"/>
                      <a:gd name="textAreaTop" fmla="*/ 0 h 1046520"/>
                      <a:gd name="textAreaBottom" fmla="*/ 1046880 h 1046520"/>
                    </a:gdLst>
                    <a:ahLst/>
                    <a:cxnLst/>
                    <a:rect l="textAreaLeft" t="textAreaTop" r="textAreaRight" b="textAreaBottom"/>
                    <a:pathLst>
                      <a:path w="3284576" h="3284576">
                        <a:moveTo>
                          <a:pt x="3280633" y="1756028"/>
                        </a:moveTo>
                        <a:arcTo wR="1642288" hR="1642288" stAng="21838279" swAng="1359451"/>
                      </a:path>
                    </a:pathLst>
                  </a:custGeom>
                  <a:noFill/>
                  <a:ln w="9360">
                    <a:solidFill>
                      <a:srgbClr val="9BBB59"/>
                    </a:solidFill>
                    <a:round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89" name="Freeform: Shape 12">
              <a:extLst>
                <a:ext uri="{FF2B5EF4-FFF2-40B4-BE49-F238E27FC236}">
                  <a16:creationId xmlns:a16="http://schemas.microsoft.com/office/drawing/2014/main" id="{00000000-0008-0000-0000-00000D000000}"/>
                </a:ext>
              </a:extLst>
            </p:cNvPr>
            <p:cNvSpPr/>
            <p:nvPr/>
          </p:nvSpPr>
          <p:spPr>
            <a:xfrm>
              <a:off x="655678" y="5367473"/>
              <a:ext cx="1465793" cy="1193061"/>
            </a:xfrm>
            <a:custGeom>
              <a:avLst/>
              <a:gdLst>
                <a:gd name="textAreaLeft" fmla="*/ 0 w 1434240"/>
                <a:gd name="textAreaRight" fmla="*/ 1434600 w 1434240"/>
                <a:gd name="textAreaTop" fmla="*/ 0 h 1046520"/>
                <a:gd name="textAreaBottom" fmla="*/ 1046880 h 1046520"/>
              </a:gdLst>
              <a:ahLst/>
              <a:cxnLst/>
              <a:rect l="textAreaLeft" t="textAreaTop" r="textAreaRight" b="textAreaBottom"/>
              <a:pathLst>
                <a:path w="3284576" h="3284576">
                  <a:moveTo>
                    <a:pt x="174199" y="2378376"/>
                  </a:moveTo>
                  <a:arcTo wR="1642288" hR="1642288" stAng="9202269" swAng="1359451"/>
                </a:path>
              </a:pathLst>
            </a:custGeom>
            <a:noFill/>
            <a:ln w="9360">
              <a:solidFill>
                <a:srgbClr val="4BACC6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84778" y="4105434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6625" y="4299485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6790" y="4515583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081660" y="4104883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086880"/>
              </p:ext>
            </p:extLst>
          </p:nvPr>
        </p:nvGraphicFramePr>
        <p:xfrm>
          <a:off x="7278494" y="4547070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494" y="4547070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07397" y="4690168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089" y="5369508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941" y="4732703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69225" y="454219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610319" y="5056017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6249" y="4407938"/>
            <a:ext cx="356412" cy="587031"/>
          </a:xfrm>
          <a:prstGeom prst="rect">
            <a:avLst/>
          </a:prstGeom>
        </p:spPr>
      </p:pic>
      <p:sp>
        <p:nvSpPr>
          <p:cNvPr id="5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48811" y="603581"/>
            <a:ext cx="1408746" cy="548495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46" name="AutoShape 6">
            <a:extLst>
              <a:ext uri="{FF2B5EF4-FFF2-40B4-BE49-F238E27FC236}">
                <a16:creationId xmlns:a16="http://schemas.microsoft.com/office/drawing/2014/main" id="{8377E87E-354A-4046-AEE2-6552C5D81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4309" y="934361"/>
            <a:ext cx="2596789" cy="1213124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20000"/>
              </a:spcBef>
            </a:pPr>
            <a:r>
              <a:rPr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Total time using: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3 min/60 * 20 * 1060 pcs = 1060 h/month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7" name="AutoShape 6">
            <a:extLst>
              <a:ext uri="{FF2B5EF4-FFF2-40B4-BE49-F238E27FC236}">
                <a16:creationId xmlns:a16="http://schemas.microsoft.com/office/drawing/2014/main" id="{92AC600C-9B94-4284-A0B6-6B1245856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4308" y="2359738"/>
            <a:ext cx="2636095" cy="10692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ja-JP" sz="1600" u="sng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time using:</a:t>
            </a:r>
          </a:p>
          <a:p>
            <a:pPr>
              <a:spcBef>
                <a:spcPct val="20000"/>
              </a:spcBef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0.5 s/60 * 20 * 1060 pcs = 176 h/month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9D013A-8FD9-45B9-A636-4F35CCAD4386}"/>
              </a:ext>
            </a:extLst>
          </p:cNvPr>
          <p:cNvSpPr/>
          <p:nvPr/>
        </p:nvSpPr>
        <p:spPr>
          <a:xfrm>
            <a:off x="143759" y="1576853"/>
            <a:ext cx="1211314" cy="420538"/>
          </a:xfrm>
          <a:custGeom>
            <a:avLst/>
            <a:gdLst>
              <a:gd name="connsiteX0" fmla="*/ 0 w 1462100"/>
              <a:gd name="connsiteY0" fmla="*/ 0 h 460800"/>
              <a:gd name="connsiteX1" fmla="*/ 1462100 w 1462100"/>
              <a:gd name="connsiteY1" fmla="*/ 0 h 460800"/>
              <a:gd name="connsiteX2" fmla="*/ 1462100 w 1462100"/>
              <a:gd name="connsiteY2" fmla="*/ 460800 h 460800"/>
              <a:gd name="connsiteX3" fmla="*/ 0 w 1462100"/>
              <a:gd name="connsiteY3" fmla="*/ 460800 h 460800"/>
              <a:gd name="connsiteX4" fmla="*/ 0 w 1462100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460800">
                <a:moveTo>
                  <a:pt x="0" y="0"/>
                </a:moveTo>
                <a:lnTo>
                  <a:pt x="1462100" y="0"/>
                </a:lnTo>
                <a:lnTo>
                  <a:pt x="1462100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5024" rIns="0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Good receipt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0A91E9-34D6-4ADF-8D66-8387D78F5C2B}"/>
              </a:ext>
            </a:extLst>
          </p:cNvPr>
          <p:cNvSpPr/>
          <p:nvPr/>
        </p:nvSpPr>
        <p:spPr>
          <a:xfrm>
            <a:off x="143760" y="2026918"/>
            <a:ext cx="1211314" cy="1467444"/>
          </a:xfrm>
          <a:custGeom>
            <a:avLst/>
            <a:gdLst>
              <a:gd name="connsiteX0" fmla="*/ 0 w 1462100"/>
              <a:gd name="connsiteY0" fmla="*/ 0 h 1599648"/>
              <a:gd name="connsiteX1" fmla="*/ 1462100 w 1462100"/>
              <a:gd name="connsiteY1" fmla="*/ 0 h 1599648"/>
              <a:gd name="connsiteX2" fmla="*/ 1462100 w 1462100"/>
              <a:gd name="connsiteY2" fmla="*/ 1599648 h 1599648"/>
              <a:gd name="connsiteX3" fmla="*/ 0 w 1462100"/>
              <a:gd name="connsiteY3" fmla="*/ 1599648 h 1599648"/>
              <a:gd name="connsiteX4" fmla="*/ 0 w 1462100"/>
              <a:gd name="connsiteY4" fmla="*/ 0 h 15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1599648">
                <a:moveTo>
                  <a:pt x="0" y="0"/>
                </a:moveTo>
                <a:lnTo>
                  <a:pt x="1462100" y="0"/>
                </a:lnTo>
                <a:lnTo>
                  <a:pt x="1462100" y="1599648"/>
                </a:lnTo>
                <a:lnTo>
                  <a:pt x="0" y="15996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113792" bIns="128016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Purchase a new one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Approve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Report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126A35D-57EB-4AC1-A511-45F2054579A2}"/>
              </a:ext>
            </a:extLst>
          </p:cNvPr>
          <p:cNvSpPr/>
          <p:nvPr/>
        </p:nvSpPr>
        <p:spPr>
          <a:xfrm>
            <a:off x="1422535" y="1576852"/>
            <a:ext cx="1263578" cy="421235"/>
          </a:xfrm>
          <a:custGeom>
            <a:avLst/>
            <a:gdLst>
              <a:gd name="connsiteX0" fmla="*/ 0 w 1462100"/>
              <a:gd name="connsiteY0" fmla="*/ 0 h 460800"/>
              <a:gd name="connsiteX1" fmla="*/ 1462100 w 1462100"/>
              <a:gd name="connsiteY1" fmla="*/ 0 h 460800"/>
              <a:gd name="connsiteX2" fmla="*/ 1462100 w 1462100"/>
              <a:gd name="connsiteY2" fmla="*/ 460800 h 460800"/>
              <a:gd name="connsiteX3" fmla="*/ 0 w 1462100"/>
              <a:gd name="connsiteY3" fmla="*/ 460800 h 460800"/>
              <a:gd name="connsiteX4" fmla="*/ 0 w 1462100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460800">
                <a:moveTo>
                  <a:pt x="0" y="0"/>
                </a:moveTo>
                <a:lnTo>
                  <a:pt x="1462100" y="0"/>
                </a:lnTo>
                <a:lnTo>
                  <a:pt x="1462100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Transfer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F240C9-67B3-4785-ACC9-B9FB8F89EA52}"/>
              </a:ext>
            </a:extLst>
          </p:cNvPr>
          <p:cNvSpPr/>
          <p:nvPr/>
        </p:nvSpPr>
        <p:spPr>
          <a:xfrm>
            <a:off x="1428190" y="2029149"/>
            <a:ext cx="1258099" cy="1448776"/>
          </a:xfrm>
          <a:custGeom>
            <a:avLst/>
            <a:gdLst>
              <a:gd name="connsiteX0" fmla="*/ 0 w 1462100"/>
              <a:gd name="connsiteY0" fmla="*/ 0 h 1599648"/>
              <a:gd name="connsiteX1" fmla="*/ 1462100 w 1462100"/>
              <a:gd name="connsiteY1" fmla="*/ 0 h 1599648"/>
              <a:gd name="connsiteX2" fmla="*/ 1462100 w 1462100"/>
              <a:gd name="connsiteY2" fmla="*/ 1599648 h 1599648"/>
              <a:gd name="connsiteX3" fmla="*/ 0 w 1462100"/>
              <a:gd name="connsiteY3" fmla="*/ 1599648 h 1599648"/>
              <a:gd name="connsiteX4" fmla="*/ 0 w 1462100"/>
              <a:gd name="connsiteY4" fmla="*/ 0 h 15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1599648">
                <a:moveTo>
                  <a:pt x="0" y="0"/>
                </a:moveTo>
                <a:lnTo>
                  <a:pt x="1462100" y="0"/>
                </a:lnTo>
                <a:lnTo>
                  <a:pt x="1462100" y="1599648"/>
                </a:lnTo>
                <a:lnTo>
                  <a:pt x="0" y="15996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113792" bIns="128016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Transfer to section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Approve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Report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1427D39-2DAC-461D-A119-286FC2CDFB58}"/>
              </a:ext>
            </a:extLst>
          </p:cNvPr>
          <p:cNvSpPr/>
          <p:nvPr/>
        </p:nvSpPr>
        <p:spPr>
          <a:xfrm>
            <a:off x="2792769" y="1576852"/>
            <a:ext cx="1268412" cy="440241"/>
          </a:xfrm>
          <a:custGeom>
            <a:avLst/>
            <a:gdLst>
              <a:gd name="connsiteX0" fmla="*/ 0 w 1462100"/>
              <a:gd name="connsiteY0" fmla="*/ 0 h 460800"/>
              <a:gd name="connsiteX1" fmla="*/ 1462100 w 1462100"/>
              <a:gd name="connsiteY1" fmla="*/ 0 h 460800"/>
              <a:gd name="connsiteX2" fmla="*/ 1462100 w 1462100"/>
              <a:gd name="connsiteY2" fmla="*/ 460800 h 460800"/>
              <a:gd name="connsiteX3" fmla="*/ 0 w 1462100"/>
              <a:gd name="connsiteY3" fmla="*/ 460800 h 460800"/>
              <a:gd name="connsiteX4" fmla="*/ 0 w 1462100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460800">
                <a:moveTo>
                  <a:pt x="0" y="0"/>
                </a:moveTo>
                <a:lnTo>
                  <a:pt x="1462100" y="0"/>
                </a:lnTo>
                <a:lnTo>
                  <a:pt x="1462100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5024" rIns="0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Maintenance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7908362-7400-4A62-AD8F-ABA46C1CE5E7}"/>
              </a:ext>
            </a:extLst>
          </p:cNvPr>
          <p:cNvSpPr/>
          <p:nvPr/>
        </p:nvSpPr>
        <p:spPr>
          <a:xfrm>
            <a:off x="2792769" y="2010145"/>
            <a:ext cx="1268412" cy="1467780"/>
          </a:xfrm>
          <a:custGeom>
            <a:avLst/>
            <a:gdLst>
              <a:gd name="connsiteX0" fmla="*/ 0 w 1462100"/>
              <a:gd name="connsiteY0" fmla="*/ 0 h 1599648"/>
              <a:gd name="connsiteX1" fmla="*/ 1462100 w 1462100"/>
              <a:gd name="connsiteY1" fmla="*/ 0 h 1599648"/>
              <a:gd name="connsiteX2" fmla="*/ 1462100 w 1462100"/>
              <a:gd name="connsiteY2" fmla="*/ 1599648 h 1599648"/>
              <a:gd name="connsiteX3" fmla="*/ 0 w 1462100"/>
              <a:gd name="connsiteY3" fmla="*/ 1599648 h 1599648"/>
              <a:gd name="connsiteX4" fmla="*/ 0 w 1462100"/>
              <a:gd name="connsiteY4" fmla="*/ 0 h 15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1599648">
                <a:moveTo>
                  <a:pt x="0" y="0"/>
                </a:moveTo>
                <a:lnTo>
                  <a:pt x="1462100" y="0"/>
                </a:lnTo>
                <a:lnTo>
                  <a:pt x="1462100" y="1599648"/>
                </a:lnTo>
                <a:lnTo>
                  <a:pt x="0" y="15996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0" bIns="45720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Update information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Update Serial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Approve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Report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74F9AF-7622-40ED-9A98-8B90603A360B}"/>
              </a:ext>
            </a:extLst>
          </p:cNvPr>
          <p:cNvSpPr/>
          <p:nvPr/>
        </p:nvSpPr>
        <p:spPr>
          <a:xfrm>
            <a:off x="4154878" y="1567154"/>
            <a:ext cx="1122675" cy="431742"/>
          </a:xfrm>
          <a:custGeom>
            <a:avLst/>
            <a:gdLst>
              <a:gd name="connsiteX0" fmla="*/ 0 w 1462100"/>
              <a:gd name="connsiteY0" fmla="*/ 0 h 460800"/>
              <a:gd name="connsiteX1" fmla="*/ 1462100 w 1462100"/>
              <a:gd name="connsiteY1" fmla="*/ 0 h 460800"/>
              <a:gd name="connsiteX2" fmla="*/ 1462100 w 1462100"/>
              <a:gd name="connsiteY2" fmla="*/ 460800 h 460800"/>
              <a:gd name="connsiteX3" fmla="*/ 0 w 1462100"/>
              <a:gd name="connsiteY3" fmla="*/ 460800 h 460800"/>
              <a:gd name="connsiteX4" fmla="*/ 0 w 1462100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460800">
                <a:moveTo>
                  <a:pt x="0" y="0"/>
                </a:moveTo>
                <a:lnTo>
                  <a:pt x="1462100" y="0"/>
                </a:lnTo>
                <a:lnTo>
                  <a:pt x="1462100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Inventory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19A046C-D4D4-49E7-A2D0-6159F2BB4134}"/>
              </a:ext>
            </a:extLst>
          </p:cNvPr>
          <p:cNvSpPr/>
          <p:nvPr/>
        </p:nvSpPr>
        <p:spPr>
          <a:xfrm>
            <a:off x="4154879" y="2026918"/>
            <a:ext cx="1122674" cy="1452002"/>
          </a:xfrm>
          <a:custGeom>
            <a:avLst/>
            <a:gdLst>
              <a:gd name="connsiteX0" fmla="*/ 0 w 1462100"/>
              <a:gd name="connsiteY0" fmla="*/ 0 h 1599648"/>
              <a:gd name="connsiteX1" fmla="*/ 1462100 w 1462100"/>
              <a:gd name="connsiteY1" fmla="*/ 0 h 1599648"/>
              <a:gd name="connsiteX2" fmla="*/ 1462100 w 1462100"/>
              <a:gd name="connsiteY2" fmla="*/ 1599648 h 1599648"/>
              <a:gd name="connsiteX3" fmla="*/ 0 w 1462100"/>
              <a:gd name="connsiteY3" fmla="*/ 1599648 h 1599648"/>
              <a:gd name="connsiteX4" fmla="*/ 0 w 1462100"/>
              <a:gd name="connsiteY4" fmla="*/ 0 h 15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1599648">
                <a:moveTo>
                  <a:pt x="0" y="0"/>
                </a:moveTo>
                <a:lnTo>
                  <a:pt x="1462100" y="0"/>
                </a:lnTo>
                <a:lnTo>
                  <a:pt x="1462100" y="1599648"/>
                </a:lnTo>
                <a:lnTo>
                  <a:pt x="0" y="15996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113792" bIns="128016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kern="1200" dirty="0"/>
              <a:t>Inventory checking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Approve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kern="1200" dirty="0"/>
              <a:t>Report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20B4D0-920C-4560-818D-AC866FB8F1EE}"/>
              </a:ext>
            </a:extLst>
          </p:cNvPr>
          <p:cNvSpPr/>
          <p:nvPr/>
        </p:nvSpPr>
        <p:spPr>
          <a:xfrm>
            <a:off x="5389821" y="1554674"/>
            <a:ext cx="1254956" cy="437974"/>
          </a:xfrm>
          <a:custGeom>
            <a:avLst/>
            <a:gdLst>
              <a:gd name="connsiteX0" fmla="*/ 0 w 1462100"/>
              <a:gd name="connsiteY0" fmla="*/ 0 h 460800"/>
              <a:gd name="connsiteX1" fmla="*/ 1462100 w 1462100"/>
              <a:gd name="connsiteY1" fmla="*/ 0 h 460800"/>
              <a:gd name="connsiteX2" fmla="*/ 1462100 w 1462100"/>
              <a:gd name="connsiteY2" fmla="*/ 460800 h 460800"/>
              <a:gd name="connsiteX3" fmla="*/ 0 w 1462100"/>
              <a:gd name="connsiteY3" fmla="*/ 460800 h 460800"/>
              <a:gd name="connsiteX4" fmla="*/ 0 w 1462100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460800">
                <a:moveTo>
                  <a:pt x="0" y="0"/>
                </a:moveTo>
                <a:lnTo>
                  <a:pt x="1462100" y="0"/>
                </a:lnTo>
                <a:lnTo>
                  <a:pt x="1462100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Scrap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3F522DA-5C71-42CA-BDEC-740410CAB55A}"/>
              </a:ext>
            </a:extLst>
          </p:cNvPr>
          <p:cNvSpPr/>
          <p:nvPr/>
        </p:nvSpPr>
        <p:spPr>
          <a:xfrm>
            <a:off x="5389821" y="2017093"/>
            <a:ext cx="1254956" cy="1470445"/>
          </a:xfrm>
          <a:custGeom>
            <a:avLst/>
            <a:gdLst>
              <a:gd name="connsiteX0" fmla="*/ 0 w 1462100"/>
              <a:gd name="connsiteY0" fmla="*/ 0 h 1599648"/>
              <a:gd name="connsiteX1" fmla="*/ 1462100 w 1462100"/>
              <a:gd name="connsiteY1" fmla="*/ 0 h 1599648"/>
              <a:gd name="connsiteX2" fmla="*/ 1462100 w 1462100"/>
              <a:gd name="connsiteY2" fmla="*/ 1599648 h 1599648"/>
              <a:gd name="connsiteX3" fmla="*/ 0 w 1462100"/>
              <a:gd name="connsiteY3" fmla="*/ 1599648 h 1599648"/>
              <a:gd name="connsiteX4" fmla="*/ 0 w 1462100"/>
              <a:gd name="connsiteY4" fmla="*/ 0 h 15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1599648">
                <a:moveTo>
                  <a:pt x="0" y="0"/>
                </a:moveTo>
                <a:lnTo>
                  <a:pt x="1462100" y="0"/>
                </a:lnTo>
                <a:lnTo>
                  <a:pt x="1462100" y="1599648"/>
                </a:lnTo>
                <a:lnTo>
                  <a:pt x="0" y="15996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113792" bIns="128016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When Scrapping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Approve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Report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4F24E59-5C0C-48CA-9710-AFFEA310D5E7}"/>
              </a:ext>
            </a:extLst>
          </p:cNvPr>
          <p:cNvSpPr/>
          <p:nvPr/>
        </p:nvSpPr>
        <p:spPr>
          <a:xfrm>
            <a:off x="6727238" y="1539131"/>
            <a:ext cx="1124950" cy="453517"/>
          </a:xfrm>
          <a:custGeom>
            <a:avLst/>
            <a:gdLst>
              <a:gd name="connsiteX0" fmla="*/ 0 w 1462100"/>
              <a:gd name="connsiteY0" fmla="*/ 0 h 460800"/>
              <a:gd name="connsiteX1" fmla="*/ 1462100 w 1462100"/>
              <a:gd name="connsiteY1" fmla="*/ 0 h 460800"/>
              <a:gd name="connsiteX2" fmla="*/ 1462100 w 1462100"/>
              <a:gd name="connsiteY2" fmla="*/ 460800 h 460800"/>
              <a:gd name="connsiteX3" fmla="*/ 0 w 1462100"/>
              <a:gd name="connsiteY3" fmla="*/ 460800 h 460800"/>
              <a:gd name="connsiteX4" fmla="*/ 0 w 1462100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460800">
                <a:moveTo>
                  <a:pt x="0" y="0"/>
                </a:moveTo>
                <a:lnTo>
                  <a:pt x="1462100" y="0"/>
                </a:lnTo>
                <a:lnTo>
                  <a:pt x="1462100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5024" rIns="0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dirty="0"/>
              <a:t>Stationery</a:t>
            </a:r>
            <a:endParaRPr lang="en-US" sz="1600" kern="12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30EEBEB-BEE5-4FD3-B264-E29B50DF2C89}"/>
              </a:ext>
            </a:extLst>
          </p:cNvPr>
          <p:cNvSpPr/>
          <p:nvPr/>
        </p:nvSpPr>
        <p:spPr>
          <a:xfrm>
            <a:off x="6728453" y="1998896"/>
            <a:ext cx="1122674" cy="1470445"/>
          </a:xfrm>
          <a:custGeom>
            <a:avLst/>
            <a:gdLst>
              <a:gd name="connsiteX0" fmla="*/ 0 w 1462100"/>
              <a:gd name="connsiteY0" fmla="*/ 0 h 1599648"/>
              <a:gd name="connsiteX1" fmla="*/ 1462100 w 1462100"/>
              <a:gd name="connsiteY1" fmla="*/ 0 h 1599648"/>
              <a:gd name="connsiteX2" fmla="*/ 1462100 w 1462100"/>
              <a:gd name="connsiteY2" fmla="*/ 1599648 h 1599648"/>
              <a:gd name="connsiteX3" fmla="*/ 0 w 1462100"/>
              <a:gd name="connsiteY3" fmla="*/ 1599648 h 1599648"/>
              <a:gd name="connsiteX4" fmla="*/ 0 w 1462100"/>
              <a:gd name="connsiteY4" fmla="*/ 0 h 15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1599648">
                <a:moveTo>
                  <a:pt x="0" y="0"/>
                </a:moveTo>
                <a:lnTo>
                  <a:pt x="1462100" y="0"/>
                </a:lnTo>
                <a:lnTo>
                  <a:pt x="1462100" y="1599648"/>
                </a:lnTo>
                <a:lnTo>
                  <a:pt x="0" y="159964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113792" bIns="128016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Import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dirty="0"/>
              <a:t>Export</a:t>
            </a:r>
            <a:endParaRPr lang="en-US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Report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70BEC19-647B-4E21-BF6E-B56FE6DB47B7}"/>
              </a:ext>
            </a:extLst>
          </p:cNvPr>
          <p:cNvSpPr/>
          <p:nvPr/>
        </p:nvSpPr>
        <p:spPr>
          <a:xfrm>
            <a:off x="7921761" y="1539131"/>
            <a:ext cx="1124950" cy="473501"/>
          </a:xfrm>
          <a:custGeom>
            <a:avLst/>
            <a:gdLst>
              <a:gd name="connsiteX0" fmla="*/ 0 w 1462100"/>
              <a:gd name="connsiteY0" fmla="*/ 0 h 460800"/>
              <a:gd name="connsiteX1" fmla="*/ 1462100 w 1462100"/>
              <a:gd name="connsiteY1" fmla="*/ 0 h 460800"/>
              <a:gd name="connsiteX2" fmla="*/ 1462100 w 1462100"/>
              <a:gd name="connsiteY2" fmla="*/ 460800 h 460800"/>
              <a:gd name="connsiteX3" fmla="*/ 0 w 1462100"/>
              <a:gd name="connsiteY3" fmla="*/ 460800 h 460800"/>
              <a:gd name="connsiteX4" fmla="*/ 0 w 1462100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460800">
                <a:moveTo>
                  <a:pt x="0" y="0"/>
                </a:moveTo>
                <a:lnTo>
                  <a:pt x="1462100" y="0"/>
                </a:lnTo>
                <a:lnTo>
                  <a:pt x="1462100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Borro</a:t>
            </a:r>
            <a:r>
              <a:rPr lang="en-US" sz="1600" dirty="0"/>
              <a:t>w &amp; Return</a:t>
            </a:r>
            <a:endParaRPr lang="en-US" sz="1600" kern="12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924B92C-24F5-4250-942A-A5A19F0FA22F}"/>
              </a:ext>
            </a:extLst>
          </p:cNvPr>
          <p:cNvSpPr/>
          <p:nvPr/>
        </p:nvSpPr>
        <p:spPr>
          <a:xfrm>
            <a:off x="7922976" y="2012632"/>
            <a:ext cx="1122674" cy="1461388"/>
          </a:xfrm>
          <a:custGeom>
            <a:avLst/>
            <a:gdLst>
              <a:gd name="connsiteX0" fmla="*/ 0 w 1462100"/>
              <a:gd name="connsiteY0" fmla="*/ 0 h 1599648"/>
              <a:gd name="connsiteX1" fmla="*/ 1462100 w 1462100"/>
              <a:gd name="connsiteY1" fmla="*/ 0 h 1599648"/>
              <a:gd name="connsiteX2" fmla="*/ 1462100 w 1462100"/>
              <a:gd name="connsiteY2" fmla="*/ 1599648 h 1599648"/>
              <a:gd name="connsiteX3" fmla="*/ 0 w 1462100"/>
              <a:gd name="connsiteY3" fmla="*/ 1599648 h 1599648"/>
              <a:gd name="connsiteX4" fmla="*/ 0 w 1462100"/>
              <a:gd name="connsiteY4" fmla="*/ 0 h 15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1599648">
                <a:moveTo>
                  <a:pt x="0" y="0"/>
                </a:moveTo>
                <a:lnTo>
                  <a:pt x="1462100" y="0"/>
                </a:lnTo>
                <a:lnTo>
                  <a:pt x="1462100" y="1599648"/>
                </a:lnTo>
                <a:lnTo>
                  <a:pt x="0" y="159964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113792" bIns="128016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Borrow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dirty="0"/>
              <a:t>Return</a:t>
            </a:r>
            <a:endParaRPr lang="en-US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Report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136908" y="1198337"/>
            <a:ext cx="3146846" cy="33369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b="1" dirty="0"/>
              <a:t>Current Process Analysis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F610416-77DC-40BD-96D2-0631D287F46B}"/>
              </a:ext>
            </a:extLst>
          </p:cNvPr>
          <p:cNvSpPr/>
          <p:nvPr/>
        </p:nvSpPr>
        <p:spPr>
          <a:xfrm>
            <a:off x="309355" y="6512678"/>
            <a:ext cx="8056345" cy="2795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Mission: Build standardization for asset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92459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policy company FY23,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313" y="1797827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Upgrade to android Mobile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599" y="1854647"/>
            <a:ext cx="50292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7349" y="2391465"/>
            <a:ext cx="2316087" cy="109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-OS Win CE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2325" y="3833786"/>
            <a:ext cx="2478340" cy="168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278B0-B896-44D9-9B6C-1307043959A0}"/>
              </a:ext>
            </a:extLst>
          </p:cNvPr>
          <p:cNvGrpSpPr/>
          <p:nvPr/>
        </p:nvGrpSpPr>
        <p:grpSpPr>
          <a:xfrm>
            <a:off x="5306356" y="5005496"/>
            <a:ext cx="2343951" cy="1511358"/>
            <a:chOff x="5046079" y="4790982"/>
            <a:chExt cx="2591081" cy="1818334"/>
          </a:xfrm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00000000-0008-0000-0000-000023000000}"/>
                </a:ext>
              </a:extLst>
            </p:cNvPr>
            <p:cNvSpPr/>
            <p:nvPr/>
          </p:nvSpPr>
          <p:spPr>
            <a:xfrm>
              <a:off x="5056627" y="4961273"/>
              <a:ext cx="2393970" cy="1648043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D1877B-9281-4C80-AC47-7285DCD2A2D1}"/>
                </a:ext>
              </a:extLst>
            </p:cNvPr>
            <p:cNvGrpSpPr/>
            <p:nvPr/>
          </p:nvGrpSpPr>
          <p:grpSpPr>
            <a:xfrm>
              <a:off x="5046079" y="4790982"/>
              <a:ext cx="2591081" cy="1756230"/>
              <a:chOff x="5165156" y="4419600"/>
              <a:chExt cx="2591081" cy="1756230"/>
            </a:xfrm>
          </p:grpSpPr>
          <p:sp>
            <p:nvSpPr>
              <p:cNvPr id="32" name="Rectangle: Rounded Corners 39">
                <a:extLst>
                  <a:ext uri="{FF2B5EF4-FFF2-40B4-BE49-F238E27FC236}">
                    <a16:creationId xmlns:a16="http://schemas.microsoft.com/office/drawing/2014/main" id="{00000000-0008-0000-0000-000028000000}"/>
                  </a:ext>
                </a:extLst>
              </p:cNvPr>
              <p:cNvSpPr/>
              <p:nvPr/>
            </p:nvSpPr>
            <p:spPr>
              <a:xfrm>
                <a:off x="5715000" y="4419600"/>
                <a:ext cx="1389538" cy="328688"/>
              </a:xfrm>
              <a:prstGeom prst="roundRect">
                <a:avLst>
                  <a:gd name="adj" fmla="val 16667"/>
                </a:avLst>
              </a:prstGeom>
              <a:solidFill>
                <a:srgbClr val="E8F2A1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 dirty="0">
                    <a:solidFill>
                      <a:srgbClr val="780373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Efficiency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000000-0008-0000-0000-000025000000}"/>
                  </a:ext>
                </a:extLst>
              </p:cNvPr>
              <p:cNvSpPr/>
              <p:nvPr/>
            </p:nvSpPr>
            <p:spPr>
              <a:xfrm>
                <a:off x="5181600" y="4721479"/>
                <a:ext cx="2574637" cy="363019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Follow company policy</a:t>
                </a:r>
                <a:endParaRPr lang="en-US" sz="1400" b="0" strike="noStrike" spc="-1" dirty="0"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000000-0008-0000-0000-000024000000}"/>
                  </a:ext>
                </a:extLst>
              </p:cNvPr>
              <p:cNvSpPr/>
              <p:nvPr/>
            </p:nvSpPr>
            <p:spPr>
              <a:xfrm>
                <a:off x="5165156" y="5107541"/>
                <a:ext cx="2577218" cy="215235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Increase Develop  time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SpPr/>
              <p:nvPr/>
            </p:nvSpPr>
            <p:spPr>
              <a:xfrm>
                <a:off x="5166153" y="5375528"/>
                <a:ext cx="2393970" cy="270533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</a:rPr>
                  <a:t> 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Reduce Support time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000000-0008-0000-0000-000027000000}"/>
                  </a:ext>
                </a:extLst>
              </p:cNvPr>
              <p:cNvSpPr/>
              <p:nvPr/>
            </p:nvSpPr>
            <p:spPr>
              <a:xfrm>
                <a:off x="5165156" y="5726010"/>
                <a:ext cx="2337264" cy="449820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Make Faster, stable, smarter Software</a:t>
                </a:r>
              </a:p>
            </p:txBody>
          </p:sp>
        </p:grpSp>
      </p:grp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90628" y="6565500"/>
            <a:ext cx="47827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9343" y="3801904"/>
            <a:ext cx="9444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05354" y="4842199"/>
            <a:ext cx="13244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6974" y="2301948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  <p:sp>
        <p:nvSpPr>
          <p:cNvPr id="49" name="Google Shape;403;p23">
            <a:extLst>
              <a:ext uri="{FF2B5EF4-FFF2-40B4-BE49-F238E27FC236}">
                <a16:creationId xmlns:a16="http://schemas.microsoft.com/office/drawing/2014/main" id="{445BDD30-6FEF-4385-868E-A5621F930986}"/>
              </a:ext>
            </a:extLst>
          </p:cNvPr>
          <p:cNvSpPr txBox="1">
            <a:spLocks/>
          </p:cNvSpPr>
          <p:nvPr/>
        </p:nvSpPr>
        <p:spPr>
          <a:xfrm>
            <a:off x="2514355" y="2138294"/>
            <a:ext cx="5016199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F91446F-BA3B-45B3-A0A7-1174D3EB6A20}"/>
              </a:ext>
            </a:extLst>
          </p:cNvPr>
          <p:cNvSpPr/>
          <p:nvPr/>
        </p:nvSpPr>
        <p:spPr>
          <a:xfrm>
            <a:off x="2677187" y="2884927"/>
            <a:ext cx="2298730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Activity Comparation</a:t>
            </a:r>
          </a:p>
        </p:txBody>
      </p:sp>
      <p:sp>
        <p:nvSpPr>
          <p:cNvPr id="52" name="Text Box 80">
            <a:extLst>
              <a:ext uri="{FF2B5EF4-FFF2-40B4-BE49-F238E27FC236}">
                <a16:creationId xmlns:a16="http://schemas.microsoft.com/office/drawing/2014/main" id="{58E4F51E-B4FB-485C-84EF-977CF8D2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017" y="474413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53" name="Rectangle: Rounded Corners 63">
            <a:extLst>
              <a:ext uri="{FF2B5EF4-FFF2-40B4-BE49-F238E27FC236}">
                <a16:creationId xmlns:a16="http://schemas.microsoft.com/office/drawing/2014/main" id="{ACC49B27-DD66-467D-BF28-B2743B82765B}"/>
              </a:ext>
            </a:extLst>
          </p:cNvPr>
          <p:cNvSpPr/>
          <p:nvPr/>
        </p:nvSpPr>
        <p:spPr>
          <a:xfrm>
            <a:off x="2614951" y="5046525"/>
            <a:ext cx="1177400" cy="4194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4" name="Rectangle: Rounded Corners 64">
            <a:extLst>
              <a:ext uri="{FF2B5EF4-FFF2-40B4-BE49-F238E27FC236}">
                <a16:creationId xmlns:a16="http://schemas.microsoft.com/office/drawing/2014/main" id="{57D62726-76B6-4447-9759-CE8B659C749E}"/>
              </a:ext>
            </a:extLst>
          </p:cNvPr>
          <p:cNvSpPr/>
          <p:nvPr/>
        </p:nvSpPr>
        <p:spPr>
          <a:xfrm>
            <a:off x="3834151" y="5057437"/>
            <a:ext cx="1219200" cy="4289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5" name="Shape 2">
            <a:extLst>
              <a:ext uri="{FF2B5EF4-FFF2-40B4-BE49-F238E27FC236}">
                <a16:creationId xmlns:a16="http://schemas.microsoft.com/office/drawing/2014/main" id="{EC74E86E-5F7F-4CE1-943C-7A98FB0CA6D5}"/>
              </a:ext>
            </a:extLst>
          </p:cNvPr>
          <p:cNvSpPr/>
          <p:nvPr/>
        </p:nvSpPr>
        <p:spPr>
          <a:xfrm>
            <a:off x="3554296" y="5178039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sp>
        <p:nvSpPr>
          <p:cNvPr id="56" name="Shape 1">
            <a:extLst>
              <a:ext uri="{FF2B5EF4-FFF2-40B4-BE49-F238E27FC236}">
                <a16:creationId xmlns:a16="http://schemas.microsoft.com/office/drawing/2014/main" id="{B9C01E1B-0448-40BB-B7E9-26E7A95F8F19}"/>
              </a:ext>
            </a:extLst>
          </p:cNvPr>
          <p:cNvSpPr/>
          <p:nvPr/>
        </p:nvSpPr>
        <p:spPr>
          <a:xfrm>
            <a:off x="4744591" y="5178092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pic>
        <p:nvPicPr>
          <p:cNvPr id="57" name="Image 3">
            <a:extLst>
              <a:ext uri="{FF2B5EF4-FFF2-40B4-BE49-F238E27FC236}">
                <a16:creationId xmlns:a16="http://schemas.microsoft.com/office/drawing/2014/main" id="{CC29644E-C1A0-41D4-A17A-419A5D87F12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632429" y="5546638"/>
            <a:ext cx="2353056" cy="922264"/>
          </a:xfrm>
          <a:prstGeom prst="rect">
            <a:avLst/>
          </a:prstGeom>
          <a:ln w="0">
            <a:noFill/>
          </a:ln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5540254" y="2906247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1B7BC6-AC7D-4CF5-B907-F10C5ABC7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417" y="3250162"/>
            <a:ext cx="2741295" cy="14666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5AA1A9-7751-4256-9E6E-BB8BE58C3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169" y="3313288"/>
            <a:ext cx="2087562" cy="1505160"/>
          </a:xfrm>
          <a:prstGeom prst="rect">
            <a:avLst/>
          </a:prstGeom>
        </p:spPr>
      </p:pic>
      <p:sp>
        <p:nvSpPr>
          <p:cNvPr id="47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9300087" y="1636665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 &amp;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Embedded,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lot time to support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62CFD9-4875-4B5C-B3F1-FC09C62E7010}"/>
              </a:ext>
            </a:extLst>
          </p:cNvPr>
          <p:cNvSpPr/>
          <p:nvPr/>
        </p:nvSpPr>
        <p:spPr>
          <a:xfrm>
            <a:off x="133329" y="3478649"/>
            <a:ext cx="2264742" cy="609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C67301-B5DA-487A-891A-5B87F075B7B7}"/>
              </a:ext>
            </a:extLst>
          </p:cNvPr>
          <p:cNvSpPr/>
          <p:nvPr/>
        </p:nvSpPr>
        <p:spPr>
          <a:xfrm>
            <a:off x="80101" y="5440336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Select new language, new OS to develop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Comply company policy</a:t>
            </a:r>
          </a:p>
        </p:txBody>
      </p:sp>
    </p:spTree>
    <p:extLst>
      <p:ext uri="{BB962C8B-B14F-4D97-AF65-F5344CB8AC3E}">
        <p14:creationId xmlns:p14="http://schemas.microsoft.com/office/powerpoint/2010/main" val="138056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820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933" y="3458627"/>
            <a:ext cx="2264742" cy="662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b="1" dirty="0">
                <a:solidFill>
                  <a:srgbClr val="0000FF"/>
                </a:solidFill>
              </a:rPr>
              <a:t>Material Control System Process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1195" y="2415282"/>
            <a:ext cx="2361050" cy="11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the process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9720" y="402793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 to develop.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(Otc.2023)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929073" y="4165741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31306"/>
              </p:ext>
            </p:extLst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65%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35%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4AC8D3-9D1E-439F-A522-78373E5A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02" y="4272917"/>
            <a:ext cx="3215677" cy="2023051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5B57F07-BC6E-44F4-BA8F-4202B068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001084"/>
              </p:ext>
            </p:extLst>
          </p:nvPr>
        </p:nvGraphicFramePr>
        <p:xfrm>
          <a:off x="5691393" y="4446339"/>
          <a:ext cx="180709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497613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92218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3DC54A33-E734-4683-9371-82F31C790109}"/>
              </a:ext>
            </a:extLst>
          </p:cNvPr>
          <p:cNvSpPr/>
          <p:nvPr/>
        </p:nvSpPr>
        <p:spPr>
          <a:xfrm>
            <a:off x="79720" y="5414982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complete new software keep on time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upgrade all device</a:t>
            </a:r>
          </a:p>
        </p:txBody>
      </p:sp>
    </p:spTree>
    <p:extLst>
      <p:ext uri="{BB962C8B-B14F-4D97-AF65-F5344CB8AC3E}">
        <p14:creationId xmlns:p14="http://schemas.microsoft.com/office/powerpoint/2010/main" val="140246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3965" y="1810712"/>
            <a:ext cx="2264742" cy="932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353" y="4290824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722501" y="2817169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725507" y="471392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6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" name="ｸﾘｯﾌﾟ" r:id="rId27" imgW="1666667" imgH="1695238" progId="">
                  <p:embed/>
                </p:oleObj>
              </mc:Choice>
              <mc:Fallback>
                <p:oleObj name="ｸﾘｯﾌﾟ" r:id="rId27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33E4B3D-03B3-4DDD-AE05-DA350D94F5F4}"/>
              </a:ext>
            </a:extLst>
          </p:cNvPr>
          <p:cNvGrpSpPr/>
          <p:nvPr/>
        </p:nvGrpSpPr>
        <p:grpSpPr>
          <a:xfrm>
            <a:off x="-11323" y="2653134"/>
            <a:ext cx="2625967" cy="1570453"/>
            <a:chOff x="-3736" y="2166134"/>
            <a:chExt cx="2651131" cy="1570453"/>
          </a:xfrm>
        </p:grpSpPr>
        <p:sp>
          <p:nvSpPr>
            <p:cNvPr id="130" name="Text Box 250">
              <a:extLst>
                <a:ext uri="{FF2B5EF4-FFF2-40B4-BE49-F238E27FC236}">
                  <a16:creationId xmlns:a16="http://schemas.microsoft.com/office/drawing/2014/main" id="{9D4BDA99-904E-40B3-8610-10E98CDF1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294" y="3034025"/>
              <a:ext cx="6231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rPr>
                <a:t>Print report</a:t>
              </a:r>
              <a:endParaRPr kumimoji="1" lang="en-US" altLang="ja-JP" sz="1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11DDD02-8317-4A82-B6E2-9CAC5EFC120F}"/>
                </a:ext>
              </a:extLst>
            </p:cNvPr>
            <p:cNvGrpSpPr/>
            <p:nvPr/>
          </p:nvGrpSpPr>
          <p:grpSpPr>
            <a:xfrm>
              <a:off x="-3736" y="2166134"/>
              <a:ext cx="2229207" cy="1570453"/>
              <a:chOff x="7137" y="2109674"/>
              <a:chExt cx="2229207" cy="1570453"/>
            </a:xfrm>
          </p:grpSpPr>
          <p:pic>
            <p:nvPicPr>
              <p:cNvPr id="151" name="Picture 4">
                <a:extLst>
                  <a:ext uri="{FF2B5EF4-FFF2-40B4-BE49-F238E27FC236}">
                    <a16:creationId xmlns:a16="http://schemas.microsoft.com/office/drawing/2014/main" id="{FBCB35EA-1C9E-4AE5-99CE-EBF3F4FE2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3" y="2183140"/>
                <a:ext cx="623101" cy="419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A7A22951-AA56-4E34-83AB-ACA7A1FD3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9008" y="3107029"/>
                <a:ext cx="642344" cy="573098"/>
              </a:xfrm>
              <a:prstGeom prst="rect">
                <a:avLst/>
              </a:prstGeom>
            </p:spPr>
          </p:pic>
          <p:pic>
            <p:nvPicPr>
              <p:cNvPr id="153" name="Picture 15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16F0096C-1174-41A0-80AC-F4D1B1CB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566" y="2969605"/>
                <a:ext cx="496519" cy="588387"/>
              </a:xfrm>
              <a:prstGeom prst="rect">
                <a:avLst/>
              </a:prstGeom>
            </p:spPr>
          </p:pic>
          <p:sp>
            <p:nvSpPr>
              <p:cNvPr id="154" name="Text Box 250">
                <a:extLst>
                  <a:ext uri="{FF2B5EF4-FFF2-40B4-BE49-F238E27FC236}">
                    <a16:creationId xmlns:a16="http://schemas.microsoft.com/office/drawing/2014/main" id="{D1000E33-21AC-4949-BA9B-7C7BAE883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" y="3157882"/>
                <a:ext cx="721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Record Paper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55" name="Arrow: Down 154">
                <a:extLst>
                  <a:ext uri="{FF2B5EF4-FFF2-40B4-BE49-F238E27FC236}">
                    <a16:creationId xmlns:a16="http://schemas.microsoft.com/office/drawing/2014/main" id="{3E138293-7DFC-4D96-BCD0-8659F3653FAE}"/>
                  </a:ext>
                </a:extLst>
              </p:cNvPr>
              <p:cNvSpPr/>
              <p:nvPr/>
            </p:nvSpPr>
            <p:spPr>
              <a:xfrm>
                <a:off x="794409" y="2811322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row: Down 157">
                <a:extLst>
                  <a:ext uri="{FF2B5EF4-FFF2-40B4-BE49-F238E27FC236}">
                    <a16:creationId xmlns:a16="http://schemas.microsoft.com/office/drawing/2014/main" id="{3A6E9B75-42B2-4F7C-97A9-978AB638BF7D}"/>
                  </a:ext>
                </a:extLst>
              </p:cNvPr>
              <p:cNvSpPr/>
              <p:nvPr/>
            </p:nvSpPr>
            <p:spPr>
              <a:xfrm>
                <a:off x="1679851" y="2697795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1C70E09C-6594-4FDC-B22F-F95E4035D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4"/>
              <a:srcRect l="16602" t="3190" r="14224" b="8872"/>
              <a:stretch/>
            </p:blipFill>
            <p:spPr>
              <a:xfrm>
                <a:off x="669158" y="2109674"/>
                <a:ext cx="592635" cy="662259"/>
              </a:xfrm>
              <a:prstGeom prst="rect">
                <a:avLst/>
              </a:prstGeom>
            </p:spPr>
          </p:pic>
          <p:sp>
            <p:nvSpPr>
              <p:cNvPr id="161" name="Text Box 250">
                <a:extLst>
                  <a:ext uri="{FF2B5EF4-FFF2-40B4-BE49-F238E27FC236}">
                    <a16:creationId xmlns:a16="http://schemas.microsoft.com/office/drawing/2014/main" id="{5A2A398C-9DF2-405F-B923-6CE39C538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99" y="2191707"/>
                <a:ext cx="787967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Tick to check sheet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62" name="Arrow: Right 7">
                <a:extLst>
                  <a:ext uri="{FF2B5EF4-FFF2-40B4-BE49-F238E27FC236}">
                    <a16:creationId xmlns:a16="http://schemas.microsoft.com/office/drawing/2014/main" id="{040CDFA4-ED50-4FEB-8698-E0550671DC6B}"/>
                  </a:ext>
                </a:extLst>
              </p:cNvPr>
              <p:cNvSpPr/>
              <p:nvPr/>
            </p:nvSpPr>
            <p:spPr>
              <a:xfrm>
                <a:off x="1351195" y="2366364"/>
                <a:ext cx="204200" cy="1436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3" name="Google Shape;403;p23">
            <a:extLst>
              <a:ext uri="{FF2B5EF4-FFF2-40B4-BE49-F238E27FC236}">
                <a16:creationId xmlns:a16="http://schemas.microsoft.com/office/drawing/2014/main" id="{08A158FC-96BB-4BB4-88DB-9B678CA78D15}"/>
              </a:ext>
            </a:extLst>
          </p:cNvPr>
          <p:cNvSpPr txBox="1">
            <a:spLocks/>
          </p:cNvSpPr>
          <p:nvPr/>
        </p:nvSpPr>
        <p:spPr>
          <a:xfrm>
            <a:off x="40501" y="4878817"/>
            <a:ext cx="2376159" cy="58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 barcode tool create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F3CAD70-DF5D-4F15-A5F3-51E54342900B}"/>
              </a:ext>
            </a:extLst>
          </p:cNvPr>
          <p:cNvSpPr/>
          <p:nvPr/>
        </p:nvSpPr>
        <p:spPr>
          <a:xfrm>
            <a:off x="92353" y="5489987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Clear process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Issue barcode to identify equipment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Build database</a:t>
            </a:r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02640" y="1737726"/>
            <a:ext cx="2357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320683"/>
            <a:ext cx="909772" cy="655228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5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650137" y="2499235"/>
            <a:ext cx="2449721" cy="227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Count and record PC, equipment information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Manage stationery by excel, check sheet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time to inventory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papers to record, make report</a:t>
            </a:r>
          </a:p>
          <a:p>
            <a:pPr algn="l"/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-Export and get all PC information</a:t>
            </a:r>
            <a:endParaRPr lang="en-US" sz="1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exactly, anytime </a:t>
            </a:r>
            <a:endParaRPr 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  <a:defRPr/>
            </a:pP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104A8D-3B09-FCCA-68A0-9C1C8177492C}"/>
              </a:ext>
            </a:extLst>
          </p:cNvPr>
          <p:cNvSpPr/>
          <p:nvPr/>
        </p:nvSpPr>
        <p:spPr>
          <a:xfrm>
            <a:off x="2704060" y="3847729"/>
            <a:ext cx="4763540" cy="1447457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8E2033-3132-1EA3-84D7-1F29432E14FA}"/>
              </a:ext>
            </a:extLst>
          </p:cNvPr>
          <p:cNvSpPr/>
          <p:nvPr/>
        </p:nvSpPr>
        <p:spPr>
          <a:xfrm>
            <a:off x="2740276" y="3683139"/>
            <a:ext cx="1329483" cy="301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software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5934381" y="3668397"/>
            <a:ext cx="1450165" cy="282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Auto Report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255368" y="4091901"/>
            <a:ext cx="675483" cy="466448"/>
          </a:xfrm>
          <a:prstGeom prst="rect">
            <a:avLst/>
          </a:prstGeom>
          <a:ln w="0">
            <a:noFill/>
          </a:ln>
        </p:spPr>
      </p:pic>
      <p:pic>
        <p:nvPicPr>
          <p:cNvPr id="65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54" y="4147323"/>
            <a:ext cx="507645" cy="3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フローチャート : 磁気ディスク 12"/>
          <p:cNvSpPr/>
          <p:nvPr/>
        </p:nvSpPr>
        <p:spPr>
          <a:xfrm>
            <a:off x="2839482" y="4780207"/>
            <a:ext cx="1106013" cy="453027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3314498" y="4439548"/>
            <a:ext cx="223241" cy="3223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4277315" y="3681118"/>
            <a:ext cx="1450165" cy="289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Visualize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F5CE1-3CF5-41B6-B333-E7090C289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546" y="4038554"/>
            <a:ext cx="1452710" cy="113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4DE91-E916-4990-8C66-02E1B3E28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552" y="4026044"/>
            <a:ext cx="1452710" cy="1142920"/>
          </a:xfrm>
          <a:prstGeom prst="rect">
            <a:avLst/>
          </a:prstGeom>
        </p:spPr>
      </p:pic>
      <p:sp>
        <p:nvSpPr>
          <p:cNvPr id="66" name="Google Shape;403;p23">
            <a:extLst>
              <a:ext uri="{FF2B5EF4-FFF2-40B4-BE49-F238E27FC236}">
                <a16:creationId xmlns:a16="http://schemas.microsoft.com/office/drawing/2014/main" id="{727F2107-D061-4321-B477-FF1D509C96CE}"/>
              </a:ext>
            </a:extLst>
          </p:cNvPr>
          <p:cNvSpPr txBox="1">
            <a:spLocks/>
          </p:cNvSpPr>
          <p:nvPr/>
        </p:nvSpPr>
        <p:spPr>
          <a:xfrm>
            <a:off x="56290" y="2768481"/>
            <a:ext cx="2449721" cy="164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Transfer &amp; inventory  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Read barcode of Serial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Select function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Select Device type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Fix location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Read barcode of Serial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Google Shape;403;p23">
            <a:extLst>
              <a:ext uri="{FF2B5EF4-FFF2-40B4-BE49-F238E27FC236}">
                <a16:creationId xmlns:a16="http://schemas.microsoft.com/office/drawing/2014/main" id="{01A1B475-4383-4151-8863-B31F1F9DB73A}"/>
              </a:ext>
            </a:extLst>
          </p:cNvPr>
          <p:cNvSpPr txBox="1">
            <a:spLocks/>
          </p:cNvSpPr>
          <p:nvPr/>
        </p:nvSpPr>
        <p:spPr>
          <a:xfrm>
            <a:off x="64780" y="1931166"/>
            <a:ext cx="2449721" cy="101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Issue barcode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Scan card identify user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9" name="Google Shape;403;p23">
            <a:extLst>
              <a:ext uri="{FF2B5EF4-FFF2-40B4-BE49-F238E27FC236}">
                <a16:creationId xmlns:a16="http://schemas.microsoft.com/office/drawing/2014/main" id="{16FAE88E-FDD2-46F1-B48C-DAE2B3A54ED1}"/>
              </a:ext>
            </a:extLst>
          </p:cNvPr>
          <p:cNvSpPr txBox="1">
            <a:spLocks/>
          </p:cNvSpPr>
          <p:nvPr/>
        </p:nvSpPr>
        <p:spPr>
          <a:xfrm>
            <a:off x="45931" y="4310455"/>
            <a:ext cx="2449721" cy="115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Stationery warehouse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Import equipment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Export equipment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Report monthly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166353-044D-4864-B76D-590E548B1035}"/>
              </a:ext>
            </a:extLst>
          </p:cNvPr>
          <p:cNvSpPr/>
          <p:nvPr/>
        </p:nvSpPr>
        <p:spPr>
          <a:xfrm>
            <a:off x="2645649" y="1955234"/>
            <a:ext cx="2073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equipment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F6C64E-C8FD-4E9A-A304-49CDDA14E53D}"/>
              </a:ext>
            </a:extLst>
          </p:cNvPr>
          <p:cNvSpPr/>
          <p:nvPr/>
        </p:nvSpPr>
        <p:spPr>
          <a:xfrm>
            <a:off x="5638938" y="2014725"/>
            <a:ext cx="17432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 go to PC to scan barcode</a:t>
            </a: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04FAEABB-23CD-4E8A-924D-E5E0FC55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47" y="2085929"/>
            <a:ext cx="546696" cy="2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7D56C8F-1CE3-48DC-AF1E-8301693C7936}"/>
              </a:ext>
            </a:extLst>
          </p:cNvPr>
          <p:cNvSpPr/>
          <p:nvPr/>
        </p:nvSpPr>
        <p:spPr>
          <a:xfrm>
            <a:off x="2599365" y="3038365"/>
            <a:ext cx="15238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System</a:t>
            </a:r>
            <a:endParaRPr lang="en-US" sz="1600" dirty="0"/>
          </a:p>
        </p:txBody>
      </p:sp>
      <p:pic>
        <p:nvPicPr>
          <p:cNvPr id="85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D48D4104-468A-43F1-A93B-73DBB3F8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4169" y="3025576"/>
            <a:ext cx="650700" cy="52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ight Arrow 52">
            <a:extLst>
              <a:ext uri="{FF2B5EF4-FFF2-40B4-BE49-F238E27FC236}">
                <a16:creationId xmlns:a16="http://schemas.microsoft.com/office/drawing/2014/main" id="{452A5A65-F2AE-4313-A7CA-B0D9FD60FFA4}"/>
              </a:ext>
            </a:extLst>
          </p:cNvPr>
          <p:cNvSpPr/>
          <p:nvPr/>
        </p:nvSpPr>
        <p:spPr>
          <a:xfrm rot="5400000">
            <a:off x="5882262" y="2600894"/>
            <a:ext cx="273902" cy="24824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A1F1FF-65CC-4BE9-B0CC-02B29AFE4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0675" y="2482296"/>
            <a:ext cx="1448002" cy="324177"/>
          </a:xfrm>
          <a:prstGeom prst="rect">
            <a:avLst/>
          </a:prstGeom>
        </p:spPr>
      </p:pic>
      <p:sp>
        <p:nvSpPr>
          <p:cNvPr id="87" name="Right Arrow 45">
            <a:extLst>
              <a:ext uri="{FF2B5EF4-FFF2-40B4-BE49-F238E27FC236}">
                <a16:creationId xmlns:a16="http://schemas.microsoft.com/office/drawing/2014/main" id="{8DF4D6CC-8CC8-47A8-AF25-9DA13BC49A4D}"/>
              </a:ext>
            </a:extLst>
          </p:cNvPr>
          <p:cNvSpPr/>
          <p:nvPr/>
        </p:nvSpPr>
        <p:spPr>
          <a:xfrm>
            <a:off x="4470060" y="2509800"/>
            <a:ext cx="276633" cy="247178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5F81502-A42E-47AE-9FE6-15C7F433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26" y="2951631"/>
            <a:ext cx="458576" cy="57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6850FBC-389B-475B-ADE0-1A1CD488BDEF}"/>
              </a:ext>
            </a:extLst>
          </p:cNvPr>
          <p:cNvSpPr/>
          <p:nvPr/>
        </p:nvSpPr>
        <p:spPr>
          <a:xfrm>
            <a:off x="6366797" y="2974721"/>
            <a:ext cx="1259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 Server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E7BD208-76E5-4099-A369-03BE8F413634}"/>
              </a:ext>
            </a:extLst>
          </p:cNvPr>
          <p:cNvSpPr/>
          <p:nvPr/>
        </p:nvSpPr>
        <p:spPr>
          <a:xfrm>
            <a:off x="5046690" y="3205544"/>
            <a:ext cx="301456" cy="264690"/>
          </a:xfrm>
          <a:prstGeom prst="lef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CBAD760-18CE-498E-B97F-8D38E3D741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0952" y="2359912"/>
            <a:ext cx="260166" cy="51825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F109461-67D7-425C-8545-0A2104A6FA6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567" l="0" r="100000">
                        <a14:foregroundMark x1="57604" y1="40837" x2="57604" y2="40837"/>
                        <a14:foregroundMark x1="47083" y1="64214" x2="47083" y2="64214"/>
                        <a14:foregroundMark x1="49688" y1="92208" x2="49688" y2="92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623">
            <a:off x="5367222" y="2203433"/>
            <a:ext cx="160226" cy="3405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CD2A11-1C6A-4A57-BA07-9320C3ACC973}"/>
              </a:ext>
            </a:extLst>
          </p:cNvPr>
          <p:cNvSpPr/>
          <p:nvPr/>
        </p:nvSpPr>
        <p:spPr>
          <a:xfrm>
            <a:off x="92030" y="5530798"/>
            <a:ext cx="2399844" cy="11418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Apply barcode for all operating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Training staff use soft</a:t>
            </a:r>
          </a:p>
        </p:txBody>
      </p:sp>
      <p:sp>
        <p:nvSpPr>
          <p:cNvPr id="92" name="Google Shape;403;p23">
            <a:extLst>
              <a:ext uri="{FF2B5EF4-FFF2-40B4-BE49-F238E27FC236}">
                <a16:creationId xmlns:a16="http://schemas.microsoft.com/office/drawing/2014/main" id="{63A1077C-47BD-4972-8790-7BECFC53A945}"/>
              </a:ext>
            </a:extLst>
          </p:cNvPr>
          <p:cNvSpPr txBox="1">
            <a:spLocks/>
          </p:cNvSpPr>
          <p:nvPr/>
        </p:nvSpPr>
        <p:spPr>
          <a:xfrm>
            <a:off x="9753600" y="475735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6" name="Google Shape;403;p23">
            <a:extLst>
              <a:ext uri="{FF2B5EF4-FFF2-40B4-BE49-F238E27FC236}">
                <a16:creationId xmlns:a16="http://schemas.microsoft.com/office/drawing/2014/main" id="{7B2F7D1F-F9D9-4880-9EAA-30358E4D77EA}"/>
              </a:ext>
            </a:extLst>
          </p:cNvPr>
          <p:cNvSpPr txBox="1">
            <a:spLocks/>
          </p:cNvSpPr>
          <p:nvPr/>
        </p:nvSpPr>
        <p:spPr>
          <a:xfrm>
            <a:off x="9608515" y="4987306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  <p:sp>
        <p:nvSpPr>
          <p:cNvPr id="97" name="Google Shape;403;p23">
            <a:extLst>
              <a:ext uri="{FF2B5EF4-FFF2-40B4-BE49-F238E27FC236}">
                <a16:creationId xmlns:a16="http://schemas.microsoft.com/office/drawing/2014/main" id="{7B65DB40-A0D6-494E-AB9D-D7D2403382F5}"/>
              </a:ext>
            </a:extLst>
          </p:cNvPr>
          <p:cNvSpPr txBox="1">
            <a:spLocks/>
          </p:cNvSpPr>
          <p:nvPr/>
        </p:nvSpPr>
        <p:spPr>
          <a:xfrm>
            <a:off x="-3090107" y="5168964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494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53023</TotalTime>
  <Words>3737</Words>
  <Application>Microsoft Office PowerPoint</Application>
  <PresentationFormat>On-screen Show (4:3)</PresentationFormat>
  <Paragraphs>652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3" baseType="lpstr">
      <vt:lpstr>HGP創英角ｺﾞｼｯｸUB</vt:lpstr>
      <vt:lpstr>HGP創英角ｺﾞｼｯｸUB</vt:lpstr>
      <vt:lpstr>HGSSoeiKakugothicUB</vt:lpstr>
      <vt:lpstr>Meiryo UI</vt:lpstr>
      <vt:lpstr>Microsoft YaHei</vt:lpstr>
      <vt:lpstr>ＭＳ Ｐゴシック</vt:lpstr>
      <vt:lpstr>ＭＳ Ｐゴシック</vt:lpstr>
      <vt:lpstr>ＭＳ Ｐ明朝</vt:lpstr>
      <vt:lpstr>Arial</vt:lpstr>
      <vt:lpstr>Arial </vt:lpstr>
      <vt:lpstr>Arial Black</vt:lpstr>
      <vt:lpstr>Calibri</vt:lpstr>
      <vt:lpstr>Fira Sans Extra Condensed</vt:lpstr>
      <vt:lpstr>Tahoma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4301</cp:revision>
  <cp:lastPrinted>2023-03-01T01:59:53Z</cp:lastPrinted>
  <dcterms:created xsi:type="dcterms:W3CDTF">2016-12-21T06:42:40Z</dcterms:created>
  <dcterms:modified xsi:type="dcterms:W3CDTF">2024-01-27T10:06:07Z</dcterms:modified>
</cp:coreProperties>
</file>