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8" r:id="rId2"/>
    <p:sldId id="1622" r:id="rId3"/>
    <p:sldId id="1637" r:id="rId4"/>
    <p:sldId id="1634" r:id="rId5"/>
    <p:sldId id="1615" r:id="rId6"/>
    <p:sldId id="1638" r:id="rId7"/>
    <p:sldId id="1639" r:id="rId8"/>
    <p:sldId id="1640" r:id="rId9"/>
    <p:sldId id="1641" r:id="rId10"/>
    <p:sldId id="1587" r:id="rId11"/>
    <p:sldId id="1626" r:id="rId12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08B8"/>
    <a:srgbClr val="000077"/>
    <a:srgbClr val="FF6600"/>
    <a:srgbClr val="0070C0"/>
    <a:srgbClr val="AEF46E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4" autoAdjust="0"/>
    <p:restoredTop sz="70364" autoAdjust="0"/>
  </p:normalViewPr>
  <p:slideViewPr>
    <p:cSldViewPr>
      <p:cViewPr varScale="1">
        <p:scale>
          <a:sx n="52" d="100"/>
          <a:sy n="52" d="100"/>
        </p:scale>
        <p:origin x="1788" y="60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0.5m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Good </a:t>
            </a:r>
            <a:r>
              <a:rPr lang="en-US" sz="600" dirty="0"/>
              <a:t>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</a:t>
            </a:r>
            <a:endParaRPr lang="en-US" sz="6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My </a:t>
            </a:r>
            <a:r>
              <a:rPr lang="en-US" sz="600" dirty="0"/>
              <a:t>name is Minh ,member of IT</a:t>
            </a:r>
            <a:r>
              <a:rPr lang="en-US" sz="600" baseline="0" dirty="0"/>
              <a:t> section. Today, I am very honored to be here to present my promotion report. </a:t>
            </a:r>
            <a:endParaRPr lang="en-US" sz="6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 smtClean="0"/>
              <a:t>My </a:t>
            </a:r>
            <a:r>
              <a:rPr lang="en-US" sz="600" baseline="0" dirty="0"/>
              <a:t>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r>
              <a:rPr lang="en-US" sz="800" baseline="0" dirty="0" smtClean="0"/>
              <a:t>My presentation have to 5 parts.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 dirty="0" smtClean="0"/>
              <a:t>Let’s start with part 1: I talk </a:t>
            </a:r>
            <a:r>
              <a:rPr lang="en-US" altLang="en-US" sz="8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about my self.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0.5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Following the schedule: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</a:t>
            </a: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1:…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Result: normal support reduce form 45 -&gt; 35, develop time increase 55 -&gt; 65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 2:…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 time inventory:</a:t>
            </a: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1142 Hour =&gt; 380h,</a:t>
            </a:r>
            <a:r>
              <a:rPr lang="en-US" altLang="ja-JP" sz="1200" b="0" baseline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Reduce paper : 70ram -&gt; 10ram</a:t>
            </a:r>
            <a:endParaRPr lang="en-US" altLang="ja-JP" sz="1200" b="1" baseline="0" dirty="0" smtClean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======== // calculator // ======</a:t>
            </a:r>
            <a:endParaRPr lang="en-US" altLang="ja-JP" sz="1200" b="1" dirty="0" smtClean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</a:t>
            </a: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Time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develop: </a:t>
            </a:r>
            <a:r>
              <a:rPr lang="en-US" sz="1200" b="0" dirty="0">
                <a:solidFill>
                  <a:srgbClr val="0000FF"/>
                </a:solidFill>
                <a:latin typeface="Arial" charset="0"/>
                <a:cs typeface="Arial" charset="0"/>
              </a:rPr>
              <a:t>1h * 4per = 4hour / day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FF"/>
                </a:solidFill>
                <a:latin typeface="Arial" charset="0"/>
                <a:ea typeface="Tahoma" pitchFamily="34" charset="0"/>
                <a:cs typeface="Arial" charset="0"/>
              </a:rPr>
              <a:t>Save cost: </a:t>
            </a:r>
            <a:r>
              <a:rPr lang="en-US" sz="1200" b="0" dirty="0">
                <a:solidFill>
                  <a:srgbClr val="0000FF"/>
                </a:solidFill>
                <a:latin typeface="Arial" charset="0"/>
                <a:cs typeface="Arial" charset="0"/>
              </a:rPr>
              <a:t>20 * 4 * 2.5 = 200$/ M ~ 2400$ /Y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Inventory pc: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Before: </a:t>
            </a:r>
            <a:r>
              <a:rPr lang="en-US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en-US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using: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3min/60*20*1142 pcs =1142 Hour / 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After: 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1min/60*20*1142 pcs = 380.6 Hour /month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Total paper using : before  = 70ram, after = 10ram</a:t>
            </a:r>
            <a:endParaRPr lang="en-US" altLang="ja-JP" sz="1200" b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1m</a:t>
            </a:r>
          </a:p>
          <a:p>
            <a:r>
              <a:rPr lang="en-US" baseline="0" dirty="0" smtClean="0"/>
              <a:t>….</a:t>
            </a:r>
          </a:p>
          <a:p>
            <a:r>
              <a:rPr lang="en-US" baseline="0" dirty="0" smtClean="0"/>
              <a:t>That </a:t>
            </a:r>
            <a:r>
              <a:rPr lang="en-US" baseline="0" dirty="0"/>
              <a:t>all my report. Thanks for your listening! </a:t>
            </a:r>
          </a:p>
          <a:p>
            <a:r>
              <a:rPr lang="en-US" baseline="0" dirty="0"/>
              <a:t>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0.5m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, the first content.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you see in the ISD Organization, I’m working in Develop team. There are 4 peoples in my team. I’m a </a:t>
            </a:r>
            <a:r>
              <a:rPr lang="en-US" baseline="0" dirty="0"/>
              <a:t>in charge of Software development and support all system of IT.</a:t>
            </a:r>
            <a:r>
              <a:rPr lang="en-US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(1m)</a:t>
            </a:r>
          </a:p>
          <a:p>
            <a:pPr defTabSz="915406">
              <a:defRPr/>
            </a:pPr>
            <a:r>
              <a:rPr lang="en-US" dirty="0" smtClean="0"/>
              <a:t>The </a:t>
            </a:r>
            <a:r>
              <a:rPr lang="en-US" dirty="0"/>
              <a:t>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defTabSz="915406">
              <a:defRPr/>
            </a:pPr>
            <a:r>
              <a:rPr lang="en-US" altLang="en-US" dirty="0" smtClean="0"/>
              <a:t>- Let's </a:t>
            </a:r>
            <a:r>
              <a:rPr lang="en-US" altLang="en-US" dirty="0"/>
              <a:t>look </a:t>
            </a:r>
            <a:r>
              <a:rPr lang="en-US" altLang="en-US" dirty="0" smtClean="0"/>
              <a:t>Project</a:t>
            </a:r>
            <a:r>
              <a:rPr lang="en-US" altLang="en-US" baseline="0" dirty="0" smtClean="0"/>
              <a:t> summary </a:t>
            </a:r>
            <a:r>
              <a:rPr lang="en-US" altLang="en-US" dirty="0" smtClean="0"/>
              <a:t>in 5-year. </a:t>
            </a:r>
            <a:r>
              <a:rPr lang="en-US" altLang="en-US" baseline="0" dirty="0"/>
              <a:t>IT </a:t>
            </a:r>
            <a:r>
              <a:rPr lang="en-US" altLang="en-US" b="0" dirty="0"/>
              <a:t>received a lot</a:t>
            </a:r>
            <a:r>
              <a:rPr lang="en-US" altLang="en-US" b="0" baseline="0" dirty="0"/>
              <a:t> of</a:t>
            </a:r>
            <a:r>
              <a:rPr lang="en-US" altLang="en-US" b="0" dirty="0"/>
              <a:t> number request</a:t>
            </a:r>
            <a:r>
              <a:rPr lang="en-US" altLang="en-US" b="0" baseline="0" dirty="0"/>
              <a:t> </a:t>
            </a:r>
            <a:r>
              <a:rPr lang="en-US" altLang="en-US" b="0" dirty="0"/>
              <a:t>. There</a:t>
            </a:r>
            <a:r>
              <a:rPr lang="en-US" altLang="en-US" b="0" baseline="0" dirty="0"/>
              <a:t> is small of request is </a:t>
            </a:r>
            <a:r>
              <a:rPr lang="en-US" altLang="en-US" b="0" dirty="0"/>
              <a:t>selected.. </a:t>
            </a:r>
          </a:p>
          <a:p>
            <a:pPr defTabSz="915406">
              <a:defRPr/>
            </a:pPr>
            <a:r>
              <a:rPr lang="en-US" altLang="en-US" b="0" baseline="0" dirty="0"/>
              <a:t>Target : increase project but actual the develop time still </a:t>
            </a:r>
            <a:r>
              <a:rPr lang="en-US" altLang="en-US" b="0" baseline="0" dirty="0">
                <a:solidFill>
                  <a:srgbClr val="FF0000"/>
                </a:solidFill>
              </a:rPr>
              <a:t>not </a:t>
            </a:r>
            <a:r>
              <a:rPr lang="en-US" altLang="en-US" b="0" baseline="0" dirty="0" smtClean="0">
                <a:solidFill>
                  <a:srgbClr val="FF0000"/>
                </a:solidFill>
              </a:rPr>
              <a:t>enough</a:t>
            </a:r>
            <a:r>
              <a:rPr lang="en-US" altLang="en-US" b="0" baseline="0" dirty="0" smtClean="0"/>
              <a:t>.</a:t>
            </a:r>
            <a:endParaRPr lang="en-US" altLang="en-US" b="0" baseline="0" dirty="0"/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 smtClean="0"/>
              <a:t>Normal </a:t>
            </a:r>
            <a:r>
              <a:rPr lang="en-US" altLang="en-US" b="1" baseline="0" dirty="0"/>
              <a:t>support is very </a:t>
            </a:r>
            <a:r>
              <a:rPr lang="en-US" altLang="en-US" b="1" baseline="0" dirty="0" smtClean="0"/>
              <a:t>height</a:t>
            </a:r>
            <a:r>
              <a:rPr lang="en-US" altLang="en-US" b="0" baseline="0" dirty="0" smtClean="0"/>
              <a:t> because all </a:t>
            </a:r>
            <a:r>
              <a:rPr lang="en-US" altLang="en-US" b="0" baseline="0" dirty="0"/>
              <a:t>application running </a:t>
            </a:r>
            <a:r>
              <a:rPr lang="en-US" altLang="en-US" b="1" baseline="0" dirty="0"/>
              <a:t>on Handy terminal</a:t>
            </a:r>
            <a:r>
              <a:rPr lang="en-US" altLang="en-US" b="0" baseline="0" dirty="0"/>
              <a:t>. </a:t>
            </a:r>
            <a:r>
              <a:rPr lang="en-US" altLang="en-US" b="0" dirty="0">
                <a:solidFill>
                  <a:srgbClr val="FF0000"/>
                </a:solidFill>
              </a:rPr>
              <a:t>Difficult to develop soft on them. Take long time to modify and build program. Sometime repair and setup Operation </a:t>
            </a:r>
            <a:r>
              <a:rPr lang="en-US" altLang="en-US" b="0" dirty="0" smtClean="0">
                <a:solidFill>
                  <a:srgbClr val="FF0000"/>
                </a:solidFill>
              </a:rPr>
              <a:t>system when error</a:t>
            </a:r>
            <a:r>
              <a:rPr lang="en-US" altLang="en-US" b="0" dirty="0" smtClean="0"/>
              <a:t>.  </a:t>
            </a:r>
            <a:r>
              <a:rPr lang="en-US" altLang="en-US" b="0" dirty="0"/>
              <a:t>(</a:t>
            </a:r>
            <a:r>
              <a:rPr lang="en-US" dirty="0"/>
              <a:t>There are a lot of software  need support during operation. human error, machine error, or system error. </a:t>
            </a:r>
            <a:r>
              <a:rPr lang="en-US" dirty="0" smtClean="0"/>
              <a:t>I </a:t>
            </a:r>
            <a:r>
              <a:rPr lang="en-US" dirty="0"/>
              <a:t>need to solve it for the system running again</a:t>
            </a:r>
            <a:r>
              <a:rPr lang="en-US" dirty="0" smtClean="0"/>
              <a:t>..)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aseline="0" dirty="0" smtClean="0"/>
              <a:t>The advantage of this action : reduce support time and increase develop time.</a:t>
            </a:r>
            <a:endParaRPr lang="en-US" altLang="en-US" b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- other reason, Win </a:t>
            </a:r>
            <a:r>
              <a:rPr lang="en-US" b="1" dirty="0"/>
              <a:t>CE end of line 2023</a:t>
            </a:r>
            <a:r>
              <a:rPr lang="en-US" dirty="0"/>
              <a:t>.  to comply company policy </a:t>
            </a:r>
            <a:r>
              <a:rPr lang="en-US" dirty="0" smtClean="0"/>
              <a:t>We </a:t>
            </a:r>
            <a:r>
              <a:rPr lang="en-US" dirty="0"/>
              <a:t>need to upgrade win CE to android Operation</a:t>
            </a:r>
            <a:r>
              <a:rPr lang="en-US" baseline="0" dirty="0"/>
              <a:t> system</a:t>
            </a:r>
            <a:r>
              <a:rPr lang="en-US" baseline="0" dirty="0" smtClean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There is a large system of the factory that needs to be upgraded  is</a:t>
            </a:r>
            <a:r>
              <a:rPr lang="en-US" b="1" baseline="0" dirty="0" smtClean="0"/>
              <a:t> FOSS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>
                <a:sym typeface="Wingdings" panose="05000000000000000000" pitchFamily="2" charset="2"/>
              </a:rPr>
              <a:t> This is reason </a:t>
            </a:r>
            <a:r>
              <a:rPr lang="en-US" b="0" baseline="0" dirty="0" smtClean="0">
                <a:sym typeface="Wingdings" panose="05000000000000000000" pitchFamily="2" charset="2"/>
              </a:rPr>
              <a:t>I</a:t>
            </a:r>
            <a:r>
              <a:rPr lang="en-US" baseline="0" dirty="0" smtClean="0"/>
              <a:t> select issue 1.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Next slide, I talk about the background issue 2.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7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(1m)</a:t>
            </a:r>
            <a:r>
              <a:rPr lang="en-US" altLang="en-US" baseline="0" dirty="0" smtClean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- we are look at the ratio development team project: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A mount of work follow KPI annual we must complete is 30%, in addition to 10% of urgent projects . The rest of request is 60% of the requirements of other departments. Its content related to:….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-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Current Asset Management IT:</a:t>
            </a:r>
            <a:r>
              <a:rPr lang="en-US" sz="12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manual job, excel file and check sheet, papers.</a:t>
            </a:r>
            <a:endParaRPr lang="en-US" alt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we see current process:  </a:t>
            </a:r>
            <a:r>
              <a:rPr lang="en-US" altLang="en-US" baseline="0" dirty="0"/>
              <a:t>GR, Transfer, inventory</a:t>
            </a:r>
            <a:r>
              <a:rPr lang="en-US" altLang="en-US" baseline="0" dirty="0" smtClean="0"/>
              <a:t>, maintenance, scrap.=&gt; In total, more than 1 thousand devices need to be managed.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- All </a:t>
            </a:r>
            <a:r>
              <a:rPr lang="en-US" altLang="en-US" dirty="0"/>
              <a:t>these activities are manual job through papers, check sheet and</a:t>
            </a:r>
            <a:r>
              <a:rPr lang="en-US" altLang="en-US" baseline="0" dirty="0"/>
              <a:t> excel file</a:t>
            </a:r>
            <a:r>
              <a:rPr lang="en-US" altLang="en-US" dirty="0"/>
              <a:t>. It takes a lot of time to manage monthly inventory.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=&gt; For </a:t>
            </a:r>
            <a:r>
              <a:rPr lang="en-US" altLang="en-US" b="1" dirty="0"/>
              <a:t>this reason, I want to make an asset management </a:t>
            </a:r>
            <a:r>
              <a:rPr lang="en-US" altLang="en-US" dirty="0"/>
              <a:t>software system for the department </a:t>
            </a:r>
            <a:r>
              <a:rPr lang="en-US" altLang="en-US" b="1" dirty="0"/>
              <a:t>using by barcode technology</a:t>
            </a:r>
            <a:r>
              <a:rPr lang="en-US" altLang="en-US" dirty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</a:t>
            </a:r>
            <a:r>
              <a:rPr lang="en-US" baseline="0" dirty="0" smtClean="0"/>
              <a:t>new </a:t>
            </a:r>
            <a:r>
              <a:rPr lang="en-US" baseline="0" dirty="0"/>
              <a:t>system, We save time management, reduce papers</a:t>
            </a:r>
            <a:r>
              <a:rPr lang="en-US" baseline="0" dirty="0" smtClean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8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 smtClean="0"/>
              <a:t>0.5m</a:t>
            </a:r>
          </a:p>
          <a:p>
            <a:pPr defTabSz="915406">
              <a:defRPr/>
            </a:pPr>
            <a:r>
              <a:rPr lang="en-US" altLang="en-US" dirty="0" smtClean="0"/>
              <a:t>Next </a:t>
            </a:r>
            <a:r>
              <a:rPr lang="en-US" altLang="en-US" dirty="0"/>
              <a:t>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issue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how to upgrade to FOSS from win CE to </a:t>
            </a:r>
            <a:r>
              <a:rPr lang="en-US" altLang="en-US" dirty="0" smtClean="0"/>
              <a:t>android. </a:t>
            </a:r>
            <a:endParaRPr lang="en-US" altLang="en-US" dirty="0"/>
          </a:p>
          <a:p>
            <a:pPr defTabSz="915406">
              <a:defRPr/>
            </a:pPr>
            <a:r>
              <a:rPr lang="en-US" altLang="en-US" dirty="0"/>
              <a:t>[2] we have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 </a:t>
            </a:r>
            <a:r>
              <a:rPr lang="en-US" altLang="en-US" b="1" dirty="0" smtClean="0"/>
              <a:t>-&gt; </a:t>
            </a:r>
            <a:r>
              <a:rPr lang="en-US" altLang="en-US" b="1" dirty="0"/>
              <a:t>action: I split function GR, Store, kitting, supply -&gt; the last : I</a:t>
            </a:r>
            <a:r>
              <a:rPr lang="en-US" altLang="en-US" b="1" baseline="0" dirty="0"/>
              <a:t> develop on new device</a:t>
            </a:r>
            <a:endParaRPr lang="en-US" altLang="en-US" dirty="0"/>
          </a:p>
          <a:p>
            <a:pPr defTabSz="915406">
              <a:defRPr/>
            </a:pPr>
            <a:r>
              <a:rPr lang="en-US" altLang="en-US" b="1" dirty="0"/>
              <a:t>The issue 2</a:t>
            </a:r>
            <a:r>
              <a:rPr lang="en-US" altLang="en-US" dirty="0"/>
              <a:t>, </a:t>
            </a:r>
            <a:r>
              <a:rPr lang="en-US" altLang="en-US" baseline="0" dirty="0"/>
              <a:t>I </a:t>
            </a:r>
            <a:r>
              <a:rPr lang="en-US" altLang="en-US" b="1" baseline="0" dirty="0"/>
              <a:t>survey all process </a:t>
            </a:r>
            <a:r>
              <a:rPr lang="en-US" altLang="en-US" baseline="0" dirty="0"/>
              <a:t>and </a:t>
            </a:r>
            <a:r>
              <a:rPr lang="en-US" altLang="en-US" b="1" baseline="0" dirty="0"/>
              <a:t>build standard management</a:t>
            </a:r>
            <a:r>
              <a:rPr lang="en-US" altLang="en-US" baseline="0" dirty="0"/>
              <a:t>. After that </a:t>
            </a:r>
            <a:r>
              <a:rPr lang="en-US" altLang="en-US" baseline="0" dirty="0" smtClean="0"/>
              <a:t>, I select the device and develop </a:t>
            </a:r>
            <a:r>
              <a:rPr lang="en-US" altLang="en-US" baseline="0" dirty="0"/>
              <a:t>software.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baseline="0" dirty="0" smtClean="0"/>
              <a:t>Next slide, I will explain more detail for issue 1.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1m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About issue 1, </a:t>
            </a:r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FY23 company policy,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 CE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Current situation: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are running on Wince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is very height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- Select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OS -&gt; develop new software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solidFill>
                  <a:srgbClr val="0000FF"/>
                </a:solidFill>
              </a:rPr>
              <a:t>upgrade FOSS =&gt; reduce</a:t>
            </a:r>
            <a:r>
              <a:rPr lang="en-US" baseline="0" dirty="0" smtClean="0">
                <a:solidFill>
                  <a:srgbClr val="0000FF"/>
                </a:solidFill>
              </a:rPr>
              <a:t> support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 smtClean="0">
                <a:solidFill>
                  <a:srgbClr val="0000FF"/>
                </a:solidFill>
              </a:rPr>
              <a:t>My action </a:t>
            </a:r>
            <a:r>
              <a:rPr lang="en-US" altLang="en-US" baseline="0" dirty="0" smtClean="0">
                <a:solidFill>
                  <a:srgbClr val="0000FF"/>
                </a:solidFill>
              </a:rPr>
              <a:t>:</a:t>
            </a:r>
            <a:endParaRPr lang="en-US" altLang="en-US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I </a:t>
            </a:r>
            <a:r>
              <a:rPr lang="en-US" altLang="en-US" dirty="0"/>
              <a:t>have choose</a:t>
            </a:r>
            <a:r>
              <a:rPr lang="en-US" altLang="en-US" baseline="0" dirty="0"/>
              <a:t> </a:t>
            </a:r>
            <a:r>
              <a:rPr lang="en-US" altLang="en-US" b="1" dirty="0"/>
              <a:t>Flutter</a:t>
            </a:r>
            <a:r>
              <a:rPr lang="en-US" altLang="en-US" dirty="0"/>
              <a:t> language.</a:t>
            </a:r>
            <a:r>
              <a:rPr lang="en-US" altLang="en-US" baseline="0" dirty="0"/>
              <a:t> Because it</a:t>
            </a:r>
            <a:r>
              <a:rPr lang="en-US" altLang="en-US" dirty="0"/>
              <a:t> is used to develop applications for mobile devices. Runs on both Android and IOS platform, desktop applications and web applications.  (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software slow,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system, Regularly repair and setup window again)</a:t>
            </a:r>
            <a:endParaRPr lang="en-US" altLang="en-US" dirty="0"/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Limit Wince : …. =&gt; The</a:t>
            </a:r>
            <a:r>
              <a:rPr lang="en-US" altLang="en-US" sz="1200" b="1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</a:t>
            </a:r>
            <a:r>
              <a:rPr lang="en-US" alt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109PCS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</a:t>
            </a:r>
            <a:r>
              <a:rPr lang="en-US" altLang="en-US" baseline="0" dirty="0" smtClean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Increate develop time , reduce support time</a:t>
            </a:r>
            <a:endParaRPr lang="en-US" altLang="en-US" sz="1200" b="1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0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baseline="0" dirty="0" smtClean="0"/>
              <a:t>1m</a:t>
            </a:r>
          </a:p>
          <a:p>
            <a:pPr marL="0" indent="0">
              <a:buFontTx/>
              <a:buNone/>
            </a:pPr>
            <a:r>
              <a:rPr lang="en-US" b="0" baseline="0" dirty="0" smtClean="0"/>
              <a:t>Next slide, I talk a bout the detail of </a:t>
            </a:r>
            <a:r>
              <a:rPr lang="en-US" b="1" baseline="0" dirty="0" smtClean="0"/>
              <a:t>FOSS</a:t>
            </a:r>
            <a:r>
              <a:rPr lang="en-US" baseline="0" dirty="0" smtClean="0"/>
              <a:t> 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Current situation: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/>
              <a:t>FOSS </a:t>
            </a:r>
            <a:r>
              <a:rPr lang="en-US" altLang="en-US" sz="1200" dirty="0"/>
              <a:t>includes </a:t>
            </a:r>
            <a:r>
              <a:rPr lang="en-US" altLang="en-US" sz="1200" b="1" dirty="0"/>
              <a:t>4 stage</a:t>
            </a:r>
            <a:r>
              <a:rPr lang="en-US" altLang="en-US" sz="1200" dirty="0"/>
              <a:t>. </a:t>
            </a:r>
            <a:r>
              <a:rPr lang="en-US" altLang="en-US" sz="1200" b="1" dirty="0"/>
              <a:t>GR, storage, kitting and </a:t>
            </a:r>
            <a:r>
              <a:rPr lang="en-US" altLang="en-US" sz="1200" b="1" dirty="0" smtClean="0"/>
              <a:t>supply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 lot of functions (65 screens)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are many similar functions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Many request improvement quality activities from the department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lang="en-US" altLang="en-US" b="1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system</a:t>
            </a:r>
            <a:endParaRPr kumimoji="1" lang="en-US" altLang="ja-JP" dirty="0" smtClean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 smtClean="0"/>
              <a:t>Action: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cs typeface="Arial" panose="020B0604020202020204" pitchFamily="34" charset="0"/>
              </a:rPr>
              <a:t>After </a:t>
            </a:r>
            <a:r>
              <a:rPr lang="en-US" sz="1200" dirty="0">
                <a:cs typeface="Arial" panose="020B0604020202020204" pitchFamily="34" charset="0"/>
              </a:rPr>
              <a:t>analyze , discus with pic MCS we combine some the same function, reduce screen, optimize the process to reduce the operators. </a:t>
            </a:r>
            <a:r>
              <a:rPr lang="en-US" sz="1200" dirty="0" smtClean="0">
                <a:cs typeface="Arial" panose="020B0604020202020204" pitchFamily="34" charset="0"/>
              </a:rPr>
              <a:t> =&gt; make new software to upgrade on mobile.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 smtClean="0">
                <a:cs typeface="Arial" panose="020B0604020202020204" pitchFamily="34" charset="0"/>
              </a:rPr>
              <a:t>Result:</a:t>
            </a:r>
            <a:endParaRPr lang="en-US" altLang="en-US" sz="1200" b="1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sz="1200" dirty="0"/>
              <a:t>Total function reduce 65 to 32</a:t>
            </a:r>
            <a:r>
              <a:rPr lang="en-US" altLang="en-US" sz="1200" b="1" dirty="0"/>
              <a:t>.  </a:t>
            </a:r>
            <a:r>
              <a:rPr lang="en-US" altLang="en-US" sz="1200" b="0" dirty="0"/>
              <a:t>(</a:t>
            </a:r>
            <a:r>
              <a:rPr lang="en-US" sz="1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Amount of working is big to develop.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new technology to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own.)</a:t>
            </a:r>
            <a:endParaRPr 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- Support time</a:t>
            </a:r>
            <a:r>
              <a:rPr lang="en-US" altLang="en-US" baseline="0" dirty="0" smtClean="0"/>
              <a:t> reduce 35%.</a:t>
            </a:r>
            <a:endParaRPr lang="en-US" altLang="en-US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Now I move to next issue</a:t>
            </a:r>
            <a:r>
              <a:rPr lang="en-US" altLang="en-US" b="1" baseline="0" dirty="0" smtClean="0"/>
              <a:t> 2</a:t>
            </a:r>
            <a:r>
              <a:rPr lang="en-US" altLang="en-US" b="1" dirty="0" smtClean="0"/>
              <a:t>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77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</a:t>
            </a:r>
            <a:r>
              <a:rPr lang="en-US" baseline="0" dirty="0" smtClean="0"/>
              <a:t> </a:t>
            </a:r>
            <a:r>
              <a:rPr lang="en-US" baseline="0" dirty="0"/>
              <a:t>slide I talk about the asset management system of IT</a:t>
            </a:r>
            <a:r>
              <a:rPr lang="en-US" dirty="0"/>
              <a:t>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Current</a:t>
            </a:r>
            <a:r>
              <a:rPr lang="en-US" altLang="en-US" b="1" baseline="0" dirty="0" smtClean="0"/>
              <a:t> situation: 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dirty="0" smtClean="0"/>
              <a:t>IT </a:t>
            </a:r>
            <a:r>
              <a:rPr lang="en-US" altLang="en-US" dirty="0"/>
              <a:t>department</a:t>
            </a:r>
            <a:r>
              <a:rPr lang="en-US" altLang="en-US" baseline="0" dirty="0"/>
              <a:t> has 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 much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a long time to  make report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clear process 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Solution: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0" dirty="0" smtClean="0"/>
              <a:t>Discuss</a:t>
            </a:r>
            <a:r>
              <a:rPr lang="en-US" altLang="en-US" b="0" baseline="0" dirty="0"/>
              <a:t>, Q&amp;A and find solution with other members of </a:t>
            </a:r>
            <a:r>
              <a:rPr lang="en-US" altLang="en-US" b="0" baseline="0" dirty="0" smtClean="0"/>
              <a:t>IT</a:t>
            </a:r>
            <a:r>
              <a:rPr lang="en-US" altLang="en-US" baseline="0" dirty="0" smtClean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Build </a:t>
            </a:r>
            <a:r>
              <a:rPr lang="en-US" altLang="en-US" baseline="0" dirty="0"/>
              <a:t>standard process of manage asset </a:t>
            </a:r>
            <a:endParaRPr lang="en-US" altLang="en-US" baseline="0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 smtClean="0"/>
              <a:t>Action: </a:t>
            </a:r>
            <a:endParaRPr lang="en-US" altLang="en-US" b="1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+ Borrow and return equipment by barcode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+ GR, Transfer, Maintenance, inventory, scrap.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+ input, output </a:t>
            </a:r>
            <a:r>
              <a:rPr lang="en-US" altLang="en-US" b="1" baseline="0" dirty="0"/>
              <a:t>stationery</a:t>
            </a:r>
            <a:r>
              <a:rPr lang="en-US" altLang="en-US" baseline="0" dirty="0" smtClean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 smtClean="0"/>
              <a:t>Result:</a:t>
            </a:r>
            <a:endParaRPr lang="en-US" altLang="en-US" b="1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Standardization all process</a:t>
            </a:r>
            <a:endParaRPr lang="en-US" alt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Next slide</a:t>
            </a:r>
            <a:r>
              <a:rPr lang="en-US" altLang="en-US" dirty="0"/>
              <a:t> I will explain</a:t>
            </a:r>
            <a:r>
              <a:rPr lang="en-US" altLang="en-US" baseline="0" dirty="0"/>
              <a:t> detail process of new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40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1m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</a:t>
            </a:r>
            <a:r>
              <a:rPr lang="en-US" baseline="0" dirty="0"/>
              <a:t>slide I talk about detail </a:t>
            </a:r>
            <a:r>
              <a:rPr lang="en-US" baseline="0" dirty="0" smtClean="0"/>
              <a:t>activities: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Current</a:t>
            </a:r>
            <a:r>
              <a:rPr lang="en-US" altLang="en-US" b="1" baseline="0" dirty="0" smtClean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Tack a long time to inventory, make report and trace history.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Current</a:t>
            </a:r>
            <a:r>
              <a:rPr lang="en-US" altLang="en-US" b="1" baseline="0" dirty="0" smtClean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 paste on equipment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>
                <a:solidFill>
                  <a:schemeClr val="tx1"/>
                </a:solidFill>
              </a:rPr>
              <a:t>Analyze system, design, build database, develop software.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 smtClean="0"/>
              <a:t>Action: </a:t>
            </a:r>
            <a:endParaRPr lang="en-US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For </a:t>
            </a:r>
            <a:r>
              <a:rPr lang="en-US" baseline="0" dirty="0"/>
              <a:t>each step, I identify the device with a barcode. When transfer or inventory ,user scan the barcode equipment and  user's card and fix location.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With </a:t>
            </a:r>
            <a:r>
              <a:rPr lang="en-US" baseline="0" dirty="0"/>
              <a:t>stationery warehouses, input and output items, have to scan barcodes.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=&gt; Data </a:t>
            </a:r>
            <a:r>
              <a:rPr lang="en-US" baseline="0" dirty="0"/>
              <a:t>result auto save database server via access point. Reports </a:t>
            </a:r>
            <a:r>
              <a:rPr lang="en-US" b="1" baseline="0" dirty="0"/>
              <a:t>auto </a:t>
            </a:r>
            <a:r>
              <a:rPr lang="en-US" b="1" baseline="0" dirty="0" smtClean="0"/>
              <a:t>visualizat</a:t>
            </a:r>
            <a:r>
              <a:rPr lang="en-US" baseline="0" dirty="0" smtClean="0"/>
              <a:t>ion on </a:t>
            </a:r>
            <a:r>
              <a:rPr lang="en-US" baseline="0" dirty="0"/>
              <a:t>website.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Merit 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Apply </a:t>
            </a:r>
            <a:r>
              <a:rPr lang="en-US" baseline="0" dirty="0"/>
              <a:t>this system, you will control easy and specially </a:t>
            </a:r>
            <a:r>
              <a:rPr lang="en-US" b="1" baseline="0" dirty="0"/>
              <a:t>we will save 60% time management and 80% print paper</a:t>
            </a:r>
            <a:r>
              <a:rPr lang="en-US" baseline="0" dirty="0"/>
              <a:t>. </a:t>
            </a:r>
          </a:p>
          <a:p>
            <a:pPr defTabSz="915406">
              <a:defRPr/>
            </a:pPr>
            <a:r>
              <a:rPr lang="en-US" altLang="en-US" sz="1200" b="1" baseline="0" dirty="0" smtClean="0"/>
              <a:t>The </a:t>
            </a:r>
            <a:r>
              <a:rPr lang="en-US" altLang="en-US" sz="1200" b="1" baseline="0" dirty="0"/>
              <a:t>next slide to confirm result.</a:t>
            </a:r>
            <a:endParaRPr lang="en-US" b="1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3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11" Type="http://schemas.openxmlformats.org/officeDocument/2006/relationships/image" Target="../media/image18.jpe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image" Target="../media/image33.png"/><Relationship Id="rId18" Type="http://schemas.openxmlformats.org/officeDocument/2006/relationships/image" Target="../media/image12.png"/><Relationship Id="rId26" Type="http://schemas.openxmlformats.org/officeDocument/2006/relationships/image" Target="../media/image38.png"/><Relationship Id="rId3" Type="http://schemas.openxmlformats.org/officeDocument/2006/relationships/notesSlide" Target="../notesSlides/notesSlide8.xml"/><Relationship Id="rId21" Type="http://schemas.openxmlformats.org/officeDocument/2006/relationships/diagramLayout" Target="../diagrams/layout1.xml"/><Relationship Id="rId7" Type="http://schemas.openxmlformats.org/officeDocument/2006/relationships/image" Target="../media/image28.png"/><Relationship Id="rId12" Type="http://schemas.openxmlformats.org/officeDocument/2006/relationships/image" Target="../media/image32.jpeg"/><Relationship Id="rId17" Type="http://schemas.openxmlformats.org/officeDocument/2006/relationships/oleObject" Target="../embeddings/oleObject2.bin"/><Relationship Id="rId25" Type="http://schemas.openxmlformats.org/officeDocument/2006/relationships/image" Target="../media/image37.png"/><Relationship Id="rId2" Type="http://schemas.openxmlformats.org/officeDocument/2006/relationships/slideLayout" Target="../slideLayouts/slideLayout12.xml"/><Relationship Id="rId16" Type="http://schemas.microsoft.com/office/2007/relationships/hdphoto" Target="../media/hdphoto3.wdp"/><Relationship Id="rId20" Type="http://schemas.openxmlformats.org/officeDocument/2006/relationships/diagramData" Target="../diagrams/data1.xml"/><Relationship Id="rId29" Type="http://schemas.openxmlformats.org/officeDocument/2006/relationships/image" Target="../media/image40.jpeg"/><Relationship Id="rId1" Type="http://schemas.openxmlformats.org/officeDocument/2006/relationships/vmlDrawing" Target="../drawings/vmlDrawing2.vml"/><Relationship Id="rId6" Type="http://schemas.openxmlformats.org/officeDocument/2006/relationships/image" Target="../media/image27.emf"/><Relationship Id="rId11" Type="http://schemas.openxmlformats.org/officeDocument/2006/relationships/image" Target="../media/image31.wmf"/><Relationship Id="rId24" Type="http://schemas.microsoft.com/office/2007/relationships/diagramDrawing" Target="../diagrams/drawing1.xml"/><Relationship Id="rId5" Type="http://schemas.openxmlformats.org/officeDocument/2006/relationships/image" Target="../media/image26.png"/><Relationship Id="rId15" Type="http://schemas.openxmlformats.org/officeDocument/2006/relationships/image" Target="../media/image34.png"/><Relationship Id="rId23" Type="http://schemas.openxmlformats.org/officeDocument/2006/relationships/diagramColors" Target="../diagrams/colors1.xml"/><Relationship Id="rId28" Type="http://schemas.openxmlformats.org/officeDocument/2006/relationships/image" Target="../media/image16.wmf"/><Relationship Id="rId10" Type="http://schemas.openxmlformats.org/officeDocument/2006/relationships/image" Target="../media/image30.jpeg"/><Relationship Id="rId19" Type="http://schemas.openxmlformats.org/officeDocument/2006/relationships/image" Target="../media/image35.jpeg"/><Relationship Id="rId31" Type="http://schemas.openxmlformats.org/officeDocument/2006/relationships/image" Target="../media/image42.png"/><Relationship Id="rId4" Type="http://schemas.openxmlformats.org/officeDocument/2006/relationships/image" Target="../media/image25.png"/><Relationship Id="rId9" Type="http://schemas.openxmlformats.org/officeDocument/2006/relationships/image" Target="../media/image9.png"/><Relationship Id="rId14" Type="http://schemas.microsoft.com/office/2007/relationships/hdphoto" Target="../media/hdphoto2.wdp"/><Relationship Id="rId22" Type="http://schemas.openxmlformats.org/officeDocument/2006/relationships/diagramQuickStyle" Target="../diagrams/quickStyle1.xml"/><Relationship Id="rId27" Type="http://schemas.openxmlformats.org/officeDocument/2006/relationships/image" Target="../media/image39.png"/><Relationship Id="rId30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10.png"/><Relationship Id="rId18" Type="http://schemas.openxmlformats.org/officeDocument/2006/relationships/image" Target="../media/image22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jpe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4.png"/><Relationship Id="rId10" Type="http://schemas.openxmlformats.org/officeDocument/2006/relationships/image" Target="../media/image50.png"/><Relationship Id="rId19" Type="http://schemas.openxmlformats.org/officeDocument/2006/relationships/image" Target="../media/image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5~8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9~10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87394"/>
              </p:ext>
            </p:extLst>
          </p:nvPr>
        </p:nvGraphicFramePr>
        <p:xfrm>
          <a:off x="43944" y="585966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485" y="475956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Borrow &amp; return Equipment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4686" y="4291770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42218" y="4299522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27327" y="4313324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2218" y="478299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12/2023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706" y="5606020"/>
            <a:ext cx="3483752" cy="8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Good receive, Transfer, Inventory, Scrap, Maintenance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47912" y="5144964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01/2024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1127" y="1184498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73793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27327" y="1193683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836" y="1674796"/>
            <a:ext cx="3348072" cy="171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Select new language &amp; OS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GR local &amp; GR Oversea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Storing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&amp; Supply (FA,DIP)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Other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Temporary Free Location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7623" y="5197119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Manage stationery warehouse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23589" y="5578821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02/2024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47912" y="1547268"/>
            <a:ext cx="191663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08/2023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10/2023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500827" y="2135321"/>
            <a:ext cx="1426003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65 % Development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24453" y="2015716"/>
            <a:ext cx="1499101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35 % Normal support</a:t>
            </a:r>
          </a:p>
        </p:txBody>
      </p:sp>
      <p:sp>
        <p:nvSpPr>
          <p:cNvPr id="37" name="Rounded Rectangle 22">
            <a:extLst>
              <a:ext uri="{FF2B5EF4-FFF2-40B4-BE49-F238E27FC236}">
                <a16:creationId xmlns:a16="http://schemas.microsoft.com/office/drawing/2014/main" id="{CC386B5F-4CA9-46D5-B515-B35EB39F071D}"/>
              </a:ext>
            </a:extLst>
          </p:cNvPr>
          <p:cNvSpPr/>
          <p:nvPr/>
        </p:nvSpPr>
        <p:spPr>
          <a:xfrm>
            <a:off x="5300560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2B1B0-0EFA-4EC1-86BC-A55114ABDAFC}"/>
              </a:ext>
            </a:extLst>
          </p:cNvPr>
          <p:cNvSpPr/>
          <p:nvPr/>
        </p:nvSpPr>
        <p:spPr>
          <a:xfrm>
            <a:off x="5399121" y="1520623"/>
            <a:ext cx="127526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</p:txBody>
      </p:sp>
      <p:sp>
        <p:nvSpPr>
          <p:cNvPr id="41" name="Rounded Rectangle 22">
            <a:extLst>
              <a:ext uri="{FF2B5EF4-FFF2-40B4-BE49-F238E27FC236}">
                <a16:creationId xmlns:a16="http://schemas.microsoft.com/office/drawing/2014/main" id="{0C65B8F3-F7F9-4428-809E-93EE77509EF3}"/>
              </a:ext>
            </a:extLst>
          </p:cNvPr>
          <p:cNvSpPr/>
          <p:nvPr/>
        </p:nvSpPr>
        <p:spPr>
          <a:xfrm>
            <a:off x="5295486" y="4322379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B54BF7-739C-4041-B625-FC87130E55B7}"/>
              </a:ext>
            </a:extLst>
          </p:cNvPr>
          <p:cNvSpPr/>
          <p:nvPr/>
        </p:nvSpPr>
        <p:spPr>
          <a:xfrm>
            <a:off x="5398170" y="476480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EAF730-A1F0-4980-8D77-BD93E4345EB1}"/>
              </a:ext>
            </a:extLst>
          </p:cNvPr>
          <p:cNvSpPr/>
          <p:nvPr/>
        </p:nvSpPr>
        <p:spPr>
          <a:xfrm>
            <a:off x="5371738" y="5193397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435BA-E229-4A40-BEE8-C62F300257A9}"/>
              </a:ext>
            </a:extLst>
          </p:cNvPr>
          <p:cNvSpPr/>
          <p:nvPr/>
        </p:nvSpPr>
        <p:spPr>
          <a:xfrm>
            <a:off x="5412275" y="5605399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354" y="4716803"/>
            <a:ext cx="2111650" cy="1970897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E861AD8-8DF6-4B3D-BE7E-D16EC6726053}"/>
              </a:ext>
            </a:extLst>
          </p:cNvPr>
          <p:cNvSpPr/>
          <p:nvPr/>
        </p:nvSpPr>
        <p:spPr>
          <a:xfrm>
            <a:off x="91836" y="4023366"/>
            <a:ext cx="8925236" cy="271949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06F69627-8E7D-47C4-881A-1CDA726AA929}"/>
              </a:ext>
            </a:extLst>
          </p:cNvPr>
          <p:cNvSpPr/>
          <p:nvPr/>
        </p:nvSpPr>
        <p:spPr>
          <a:xfrm>
            <a:off x="690000" y="3807997"/>
            <a:ext cx="690207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Issue 2 :Asset Life Cycle Management System (ALCMS)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507" y="1611628"/>
            <a:ext cx="2264041" cy="2091543"/>
          </a:xfrm>
          <a:prstGeom prst="rect">
            <a:avLst/>
          </a:prstGeom>
        </p:spPr>
      </p:pic>
      <p:sp>
        <p:nvSpPr>
          <p:cNvPr id="42" name="Rectangle: Rounded Corners 4">
            <a:extLst>
              <a:ext uri="{FF2B5EF4-FFF2-40B4-BE49-F238E27FC236}">
                <a16:creationId xmlns:a16="http://schemas.microsoft.com/office/drawing/2014/main" id="{52CA698A-A735-4C1E-B556-49864C9B266D}"/>
              </a:ext>
            </a:extLst>
          </p:cNvPr>
          <p:cNvSpPr/>
          <p:nvPr/>
        </p:nvSpPr>
        <p:spPr>
          <a:xfrm>
            <a:off x="108936" y="921045"/>
            <a:ext cx="8925236" cy="281179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92">
            <a:extLst>
              <a:ext uri="{FF2B5EF4-FFF2-40B4-BE49-F238E27FC236}">
                <a16:creationId xmlns:a16="http://schemas.microsoft.com/office/drawing/2014/main" id="{E221FA53-B603-4EAC-9A91-2026A514571D}"/>
              </a:ext>
            </a:extLst>
          </p:cNvPr>
          <p:cNvSpPr/>
          <p:nvPr/>
        </p:nvSpPr>
        <p:spPr>
          <a:xfrm>
            <a:off x="643710" y="700475"/>
            <a:ext cx="7901427" cy="36569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1: Upgrade Factory Operation  Support System (FOSS)</a:t>
            </a: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Building team work and improving spiritual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970909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 FOSS to mobile application system.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management system</a:t>
                      </a:r>
                      <a:r>
                        <a:rPr lang="en-US" sz="1600" baseline="0" dirty="0"/>
                        <a:t> to mobile.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management system GA.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4538757" y="4724400"/>
            <a:ext cx="338043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157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5819690" y="1905000"/>
            <a:ext cx="0" cy="841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8077200" y="1905000"/>
            <a:ext cx="0" cy="820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>
            <a:cxnSpLocks/>
          </p:cNvCxnSpPr>
          <p:nvPr/>
        </p:nvCxnSpPr>
        <p:spPr>
          <a:xfrm>
            <a:off x="6689485" y="137160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689484" y="1945844"/>
            <a:ext cx="2" cy="8735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51828" y="2520373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83613" y="2390453"/>
            <a:ext cx="740330" cy="2473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2200" y="5112444"/>
            <a:ext cx="2918692" cy="16693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printing label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154735" y="5112444"/>
            <a:ext cx="2971800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sub-material(16.8K$)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E0298B-2C47-48D0-91E5-04BE959397A2}"/>
              </a:ext>
            </a:extLst>
          </p:cNvPr>
          <p:cNvCxnSpPr>
            <a:cxnSpLocks/>
          </p:cNvCxnSpPr>
          <p:nvPr/>
        </p:nvCxnSpPr>
        <p:spPr>
          <a:xfrm>
            <a:off x="4953000" y="1905000"/>
            <a:ext cx="3124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998E89B-ADF2-42D5-A835-78165411B2BB}"/>
              </a:ext>
            </a:extLst>
          </p:cNvPr>
          <p:cNvSpPr/>
          <p:nvPr/>
        </p:nvSpPr>
        <p:spPr>
          <a:xfrm>
            <a:off x="5256230" y="1509289"/>
            <a:ext cx="2900899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3E8548-344D-4BA4-B75E-18F5EB2AC332}"/>
              </a:ext>
            </a:extLst>
          </p:cNvPr>
          <p:cNvCxnSpPr>
            <a:cxnSpLocks/>
          </p:cNvCxnSpPr>
          <p:nvPr/>
        </p:nvCxnSpPr>
        <p:spPr>
          <a:xfrm>
            <a:off x="4953000" y="1902701"/>
            <a:ext cx="0" cy="1546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DA11EC-BD63-4264-83E7-480AF3A2FB8E}"/>
              </a:ext>
            </a:extLst>
          </p:cNvPr>
          <p:cNvCxnSpPr/>
          <p:nvPr/>
        </p:nvCxnSpPr>
        <p:spPr>
          <a:xfrm>
            <a:off x="4953000" y="2253175"/>
            <a:ext cx="0" cy="4900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0715E8B-58B7-49DA-8C35-04A0B47D550D}"/>
              </a:ext>
            </a:extLst>
          </p:cNvPr>
          <p:cNvSpPr/>
          <p:nvPr/>
        </p:nvSpPr>
        <p:spPr>
          <a:xfrm>
            <a:off x="53108" y="5112445"/>
            <a:ext cx="3071091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Reduce 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Stock card by Mobile printer for MCS(2pax)</a:t>
            </a: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87549" y="2057400"/>
            <a:ext cx="1177589" cy="228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90601" y="608849"/>
            <a:ext cx="8105558" cy="5995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development time ratio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reduce time support to get more cost down.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 CE.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495" y="1298570"/>
            <a:ext cx="3599175" cy="351981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FY2023 Project Summary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616407" y="1282721"/>
            <a:ext cx="3196086" cy="351077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/>
          </p:nvPr>
        </p:nvGraphicFramePr>
        <p:xfrm>
          <a:off x="4703190" y="1579289"/>
          <a:ext cx="3597878" cy="164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5694800" y="1936960"/>
            <a:ext cx="951112" cy="517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18857" y="2169814"/>
            <a:ext cx="1209538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3626" y="3445091"/>
            <a:ext cx="1172847" cy="658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Normal support </a:t>
            </a:r>
            <a:r>
              <a:rPr lang="en-US" sz="1200" b="1" dirty="0">
                <a:solidFill>
                  <a:srgbClr val="FF0000"/>
                </a:solidFill>
              </a:rPr>
              <a:t>is very height (45%) 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745331" y="3365896"/>
            <a:ext cx="925512" cy="731950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210" y="1913335"/>
            <a:ext cx="998391" cy="674873"/>
          </a:xfrm>
          <a:prstGeom prst="rect">
            <a:avLst/>
          </a:prstGeom>
        </p:spPr>
      </p:pic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228" y="1679848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997358" y="3058048"/>
            <a:ext cx="1071629" cy="1097582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 rot="5400000">
            <a:off x="8367866" y="2660368"/>
            <a:ext cx="29558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387" y="2667871"/>
            <a:ext cx="1180160" cy="951360"/>
          </a:xfrm>
          <a:prstGeom prst="rect">
            <a:avLst/>
          </a:prstGeom>
        </p:spPr>
      </p:pic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14655"/>
            <a:ext cx="951547" cy="614893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C2E9C-B033-4AD3-951B-B1DFD8F599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42" y="1727670"/>
            <a:ext cx="3990725" cy="232634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3782464" y="1489962"/>
            <a:ext cx="204799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enough</a:t>
            </a:r>
          </a:p>
        </p:txBody>
      </p:sp>
      <p:sp>
        <p:nvSpPr>
          <p:cNvPr id="73" name="Right Arrow 72"/>
          <p:cNvSpPr/>
          <p:nvPr/>
        </p:nvSpPr>
        <p:spPr>
          <a:xfrm>
            <a:off x="6744008" y="3619231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709" y="3150872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TERMINAL</a:t>
            </a:r>
          </a:p>
        </p:txBody>
      </p:sp>
      <p:sp>
        <p:nvSpPr>
          <p:cNvPr id="59" name="Rounded Rectangle 13">
            <a:extLst>
              <a:ext uri="{FF2B5EF4-FFF2-40B4-BE49-F238E27FC236}">
                <a16:creationId xmlns:a16="http://schemas.microsoft.com/office/drawing/2014/main" id="{77AFF5F2-780D-4792-868B-228554C7A342}"/>
              </a:ext>
            </a:extLst>
          </p:cNvPr>
          <p:cNvSpPr/>
          <p:nvPr/>
        </p:nvSpPr>
        <p:spPr>
          <a:xfrm>
            <a:off x="3243378" y="3690748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123" y="6448605"/>
            <a:ext cx="9064035" cy="4093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Mission: Make new software to reduce support time, save time inventory and comply policy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6232" y="4294062"/>
            <a:ext cx="9053340" cy="210419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128123" y="4130277"/>
            <a:ext cx="6419486" cy="377745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Upgrade Factory Operation  Support System (FOSS)</a:t>
            </a:r>
          </a:p>
        </p:txBody>
      </p:sp>
      <p:sp>
        <p:nvSpPr>
          <p:cNvPr id="124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2302" y="4605096"/>
            <a:ext cx="1677727" cy="339886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25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738059" y="5181213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25" y="5716404"/>
            <a:ext cx="1447800" cy="626114"/>
          </a:xfrm>
          <a:prstGeom prst="rect">
            <a:avLst/>
          </a:prstGeom>
        </p:spPr>
      </p:pic>
      <p:pic>
        <p:nvPicPr>
          <p:cNvPr id="127" name="Picture 126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9"/>
          <a:srcRect l="10877" t="3289" r="9323" b="4605"/>
          <a:stretch/>
        </p:blipFill>
        <p:spPr>
          <a:xfrm flipH="1">
            <a:off x="405981" y="5199387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93" y="5027218"/>
            <a:ext cx="675224" cy="287963"/>
          </a:xfrm>
          <a:prstGeom prst="rect">
            <a:avLst/>
          </a:prstGeom>
        </p:spPr>
      </p:pic>
      <p:pic>
        <p:nvPicPr>
          <p:cNvPr id="129" name="図 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59" y="5415388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78" y="5364362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Rectangle 130"/>
          <p:cNvSpPr/>
          <p:nvPr/>
        </p:nvSpPr>
        <p:spPr>
          <a:xfrm>
            <a:off x="1876244" y="4588861"/>
            <a:ext cx="3026911" cy="1749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OS is not update in the future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Development Software is quite slow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Not responsive to big data system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The stable of the device is poor, often repaired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2" name="Right Arrow 131"/>
          <p:cNvSpPr/>
          <p:nvPr/>
        </p:nvSpPr>
        <p:spPr>
          <a:xfrm>
            <a:off x="5019250" y="4811684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77520" y="4596334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13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3"/>
          <a:stretch/>
        </p:blipFill>
        <p:spPr>
          <a:xfrm>
            <a:off x="5478381" y="4972286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34774" y="5787797"/>
            <a:ext cx="583835" cy="509883"/>
          </a:xfrm>
          <a:prstGeom prst="rect">
            <a:avLst/>
          </a:prstGeom>
        </p:spPr>
      </p:pic>
      <p:sp>
        <p:nvSpPr>
          <p:cNvPr id="136" name="Rectangle 135"/>
          <p:cNvSpPr/>
          <p:nvPr/>
        </p:nvSpPr>
        <p:spPr>
          <a:xfrm>
            <a:off x="6666391" y="4566376"/>
            <a:ext cx="2359097" cy="1776141"/>
          </a:xfrm>
          <a:prstGeom prst="rect">
            <a:avLst/>
          </a:prstGeom>
          <a:noFill/>
          <a:ln w="19050">
            <a:solidFill>
              <a:srgbClr val="15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environment(Android)</a:t>
            </a:r>
          </a:p>
        </p:txBody>
      </p:sp>
    </p:spTree>
    <p:extLst>
      <p:ext uri="{BB962C8B-B14F-4D97-AF65-F5344CB8AC3E}">
        <p14:creationId xmlns:p14="http://schemas.microsoft.com/office/powerpoint/2010/main" val="6783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2999" y="608848"/>
            <a:ext cx="7953159" cy="682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Build standardization for asset management system.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Save time to inventory, reduce manual job, papers and ensure quality.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2123" y="3967325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15627" y="3772528"/>
            <a:ext cx="6048628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2: Asset Life Cycle Management System (ALCMS)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05417D-7A75-4C35-A05B-A90E2AA5B13F}"/>
              </a:ext>
            </a:extLst>
          </p:cNvPr>
          <p:cNvGrpSpPr/>
          <p:nvPr/>
        </p:nvGrpSpPr>
        <p:grpSpPr>
          <a:xfrm>
            <a:off x="61222" y="4661701"/>
            <a:ext cx="3125944" cy="2052724"/>
            <a:chOff x="178710" y="4651848"/>
            <a:chExt cx="3427763" cy="2152790"/>
          </a:xfrm>
        </p:grpSpPr>
        <p:sp>
          <p:nvSpPr>
            <p:cNvPr id="31" name="Rectangle: Rounded Corners 13">
              <a:extLst>
                <a:ext uri="{FF2B5EF4-FFF2-40B4-BE49-F238E27FC236}">
                  <a16:creationId xmlns:a16="http://schemas.microsoft.com/office/drawing/2014/main" id="{00000000-0008-0000-0000-00000E000000}"/>
                </a:ext>
              </a:extLst>
            </p:cNvPr>
            <p:cNvSpPr/>
            <p:nvPr/>
          </p:nvSpPr>
          <p:spPr>
            <a:xfrm>
              <a:off x="238368" y="5425676"/>
              <a:ext cx="803552" cy="38099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255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7240" tIns="57240" rIns="57240" bIns="57240" numCol="1" spcCol="1440" anchor="ctr">
              <a:noAutofit/>
            </a:bodyPr>
            <a:lstStyle/>
            <a:p>
              <a:pPr algn="ctr" defTabSz="666720">
                <a:lnSpc>
                  <a:spcPct val="90000"/>
                </a:lnSpc>
                <a:spcAft>
                  <a:spcPts val="524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002060"/>
                  </a:solidFill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rPr>
                <a:t>Scrap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D9DF9C-78CB-4BAF-8DCC-C94D6E6B213C}"/>
                </a:ext>
              </a:extLst>
            </p:cNvPr>
            <p:cNvGrpSpPr/>
            <p:nvPr/>
          </p:nvGrpSpPr>
          <p:grpSpPr>
            <a:xfrm>
              <a:off x="178710" y="4651848"/>
              <a:ext cx="3427763" cy="2152790"/>
              <a:chOff x="178710" y="4651848"/>
              <a:chExt cx="3427763" cy="2152790"/>
            </a:xfrm>
          </p:grpSpPr>
          <p:sp>
            <p:nvSpPr>
              <p:cNvPr id="29" name="Rectangle: Rounded Corners 9">
                <a:extLst>
                  <a:ext uri="{FF2B5EF4-FFF2-40B4-BE49-F238E27FC236}">
                    <a16:creationId xmlns:a16="http://schemas.microsoft.com/office/drawing/2014/main" id="{00000000-0008-0000-0000-00000A000000}"/>
                  </a:ext>
                </a:extLst>
              </p:cNvPr>
              <p:cNvSpPr/>
              <p:nvPr/>
            </p:nvSpPr>
            <p:spPr>
              <a:xfrm>
                <a:off x="2239692" y="6477000"/>
                <a:ext cx="1366781" cy="32763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2556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57240" tIns="57240" rIns="57240" bIns="57240" numCol="1" spcCol="144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6720">
                  <a:lnSpc>
                    <a:spcPct val="90000"/>
                  </a:lnSpc>
                  <a:spcAft>
                    <a:spcPts val="524"/>
                  </a:spcAft>
                  <a:tabLst>
                    <a:tab pos="0" algn="l"/>
                  </a:tabLst>
                </a:pPr>
                <a:r>
                  <a:rPr lang="en-US" sz="1400" b="1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Maintenance</a:t>
                </a:r>
                <a:endParaRPr lang="en-US" sz="1400" b="0" strike="noStrike" spc="-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DFB7025-7BBD-4554-AED5-4E7A8946E7FB}"/>
                  </a:ext>
                </a:extLst>
              </p:cNvPr>
              <p:cNvGrpSpPr/>
              <p:nvPr/>
            </p:nvGrpSpPr>
            <p:grpSpPr>
              <a:xfrm>
                <a:off x="178710" y="4651848"/>
                <a:ext cx="3405032" cy="2115693"/>
                <a:chOff x="178710" y="4651848"/>
                <a:chExt cx="3405032" cy="2115693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C9672D5-E255-432A-838C-A0E82F71B9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96002" y="5086236"/>
                  <a:ext cx="1390897" cy="1390650"/>
                </a:xfrm>
                <a:prstGeom prst="rect">
                  <a:avLst/>
                </a:prstGeom>
              </p:spPr>
            </p:pic>
            <p:sp>
              <p:nvSpPr>
                <p:cNvPr id="27" name="Rectangle: Rounded Corners 5">
                  <a:extLst>
                    <a:ext uri="{FF2B5EF4-FFF2-40B4-BE49-F238E27FC236}">
                      <a16:creationId xmlns:a16="http://schemas.microsoft.com/office/drawing/2014/main" id="{00000000-0008-0000-0000-000006000000}"/>
                    </a:ext>
                  </a:extLst>
                </p:cNvPr>
                <p:cNvSpPr/>
                <p:nvPr/>
              </p:nvSpPr>
              <p:spPr>
                <a:xfrm>
                  <a:off x="1143000" y="4651848"/>
                  <a:ext cx="1397981" cy="33572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D7D31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Good receipt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Rectangle: Rounded Corners 7">
                  <a:extLst>
                    <a:ext uri="{FF2B5EF4-FFF2-40B4-BE49-F238E27FC236}">
                      <a16:creationId xmlns:a16="http://schemas.microsoft.com/office/drawing/2014/main" id="{00000000-0008-0000-0000-000008000000}"/>
                    </a:ext>
                  </a:extLst>
                </p:cNvPr>
                <p:cNvSpPr/>
                <p:nvPr/>
              </p:nvSpPr>
              <p:spPr>
                <a:xfrm>
                  <a:off x="2540981" y="5472655"/>
                  <a:ext cx="1042761" cy="3395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5A5A5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Transfer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Rectangle: Rounded Corners 11">
                  <a:extLst>
                    <a:ext uri="{FF2B5EF4-FFF2-40B4-BE49-F238E27FC236}">
                      <a16:creationId xmlns:a16="http://schemas.microsoft.com/office/drawing/2014/main" id="{00000000-0008-0000-0000-00000C000000}"/>
                    </a:ext>
                  </a:extLst>
                </p:cNvPr>
                <p:cNvSpPr/>
                <p:nvPr/>
              </p:nvSpPr>
              <p:spPr>
                <a:xfrm>
                  <a:off x="178710" y="6417739"/>
                  <a:ext cx="1028461" cy="3276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72C4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0" strike="noStrike" spc="-1" dirty="0">
                      <a:solidFill>
                        <a:schemeClr val="lt1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Inventory</a:t>
                  </a:r>
                  <a:endParaRPr lang="en-US" sz="1400" b="0" strike="noStrike" spc="-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Freeform: Shape 14">
                  <a:extLst>
                    <a:ext uri="{FF2B5EF4-FFF2-40B4-BE49-F238E27FC236}">
                      <a16:creationId xmlns:a16="http://schemas.microsoft.com/office/drawing/2014/main" id="{00000000-0008-0000-0000-00000F000000}"/>
                    </a:ext>
                  </a:extLst>
                </p:cNvPr>
                <p:cNvSpPr/>
                <p:nvPr/>
              </p:nvSpPr>
              <p:spPr>
                <a:xfrm>
                  <a:off x="488859" y="4976017"/>
                  <a:ext cx="1366782" cy="169978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95084" y="573834"/>
                      </a:moveTo>
                      <a:arcTo wR="1642288" hR="1642288" stAng="13235158" swAng="1211183"/>
                    </a:path>
                  </a:pathLst>
                </a:custGeom>
                <a:noFill/>
                <a:ln w="9360">
                  <a:solidFill>
                    <a:srgbClr val="F7964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00000000-0008-0000-0000-000007000000}"/>
                    </a:ext>
                  </a:extLst>
                </p:cNvPr>
                <p:cNvSpPr/>
                <p:nvPr/>
              </p:nvSpPr>
              <p:spPr>
                <a:xfrm>
                  <a:off x="1725035" y="4990092"/>
                  <a:ext cx="1337729" cy="177744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2444186" y="209085"/>
                      </a:moveTo>
                      <a:arcTo wR="1642288" hR="1642288" stAng="17953659" swAng="1211183"/>
                    </a:path>
                  </a:pathLst>
                </a:custGeom>
                <a:noFill/>
                <a:ln w="9360">
                  <a:solidFill>
                    <a:srgbClr val="C0504D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: Shape 8">
                  <a:extLst>
                    <a:ext uri="{FF2B5EF4-FFF2-40B4-BE49-F238E27FC236}">
                      <a16:creationId xmlns:a16="http://schemas.microsoft.com/office/drawing/2014/main" id="{00000000-0008-0000-0000-000009000000}"/>
                    </a:ext>
                  </a:extLst>
                </p:cNvPr>
                <p:cNvSpPr/>
                <p:nvPr/>
              </p:nvSpPr>
              <p:spPr>
                <a:xfrm rot="614271">
                  <a:off x="1601465" y="5267361"/>
                  <a:ext cx="1345659" cy="119893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280633" y="1756028"/>
                      </a:moveTo>
                      <a:arcTo wR="1642288" hR="1642288" stAng="21838279" swAng="1359451"/>
                    </a:path>
                  </a:pathLst>
                </a:custGeom>
                <a:noFill/>
                <a:ln w="9360">
                  <a:solidFill>
                    <a:srgbClr val="9BBB59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: Shape 10">
                  <a:extLst>
                    <a:ext uri="{FF2B5EF4-FFF2-40B4-BE49-F238E27FC236}">
                      <a16:creationId xmlns:a16="http://schemas.microsoft.com/office/drawing/2014/main" id="{00000000-0008-0000-0000-00000B000000}"/>
                    </a:ext>
                  </a:extLst>
                </p:cNvPr>
                <p:cNvSpPr/>
                <p:nvPr/>
              </p:nvSpPr>
              <p:spPr>
                <a:xfrm>
                  <a:off x="952480" y="5499338"/>
                  <a:ext cx="1757930" cy="112673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843741" y="3272173"/>
                      </a:moveTo>
                      <a:arcTo wR="1642288" hR="1642288" stAng="4977240" swAng="845520"/>
                    </a:path>
                  </a:pathLst>
                </a:custGeom>
                <a:noFill/>
                <a:ln w="9360">
                  <a:solidFill>
                    <a:srgbClr val="8064A2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: Shape 12">
                  <a:extLst>
                    <a:ext uri="{FF2B5EF4-FFF2-40B4-BE49-F238E27FC236}">
                      <a16:creationId xmlns:a16="http://schemas.microsoft.com/office/drawing/2014/main" id="{00000000-0008-0000-0000-00000D000000}"/>
                    </a:ext>
                  </a:extLst>
                </p:cNvPr>
                <p:cNvSpPr/>
                <p:nvPr/>
              </p:nvSpPr>
              <p:spPr>
                <a:xfrm>
                  <a:off x="655678" y="5367473"/>
                  <a:ext cx="1465793" cy="119306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74199" y="2378376"/>
                      </a:moveTo>
                      <a:arcTo wR="1642288" hR="1642288" stAng="9202269" swAng="1359451"/>
                    </a:path>
                  </a:pathLst>
                </a:custGeom>
                <a:noFill/>
                <a:ln w="9360">
                  <a:solidFill>
                    <a:srgbClr val="4BACC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131746" y="4238037"/>
            <a:ext cx="1701174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process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277625" y="5410200"/>
            <a:ext cx="2792731" cy="1347734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Manual job, lost papers.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Tack time to inventory.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control in-out.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Easy mistake.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31649" y="4629411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6990461" y="4153499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062600"/>
              </p:ext>
            </p:extLst>
          </p:nvPr>
        </p:nvGraphicFramePr>
        <p:xfrm>
          <a:off x="7272629" y="4619291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4" name="ｸﾘｯﾌﾟ" r:id="rId5" imgW="1666667" imgH="1695238" progId="">
                  <p:embed/>
                </p:oleObj>
              </mc:Choice>
              <mc:Fallback>
                <p:oleObj name="ｸﾘｯﾌﾟ" r:id="rId5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629" y="4619291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4688321"/>
            <a:ext cx="169805" cy="328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877" y="5424257"/>
            <a:ext cx="2828060" cy="133367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Save time management &amp; ensure quality.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GB" sz="1400" dirty="0">
                <a:cs typeface="Arial" panose="020B0604020202020204" pitchFamily="34" charset="0"/>
              </a:rPr>
              <a:t>Easy manage operation and trace history.</a:t>
            </a:r>
            <a:endParaRPr lang="en-US" sz="1400" dirty="0"/>
          </a:p>
        </p:txBody>
      </p:sp>
      <p:sp>
        <p:nvSpPr>
          <p:cNvPr id="109" name="Right Arrow 108"/>
          <p:cNvSpPr/>
          <p:nvPr/>
        </p:nvSpPr>
        <p:spPr>
          <a:xfrm>
            <a:off x="6164255" y="4329932"/>
            <a:ext cx="253082" cy="913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72227" y="4615624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4484" y="5104154"/>
            <a:ext cx="1112788" cy="2694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228" y="4457080"/>
            <a:ext cx="356412" cy="587031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35E92C-7666-4FE0-827E-79D7A9531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542604"/>
              </p:ext>
            </p:extLst>
          </p:nvPr>
        </p:nvGraphicFramePr>
        <p:xfrm>
          <a:off x="2780999" y="4240391"/>
          <a:ext cx="3288843" cy="1064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01">
                  <a:extLst>
                    <a:ext uri="{9D8B030D-6E8A-4147-A177-3AD203B41FA5}">
                      <a16:colId xmlns:a16="http://schemas.microsoft.com/office/drawing/2014/main" val="1010512353"/>
                    </a:ext>
                  </a:extLst>
                </a:gridCol>
                <a:gridCol w="660415">
                  <a:extLst>
                    <a:ext uri="{9D8B030D-6E8A-4147-A177-3AD203B41FA5}">
                      <a16:colId xmlns:a16="http://schemas.microsoft.com/office/drawing/2014/main" val="3702626767"/>
                    </a:ext>
                  </a:extLst>
                </a:gridCol>
                <a:gridCol w="1447027">
                  <a:extLst>
                    <a:ext uri="{9D8B030D-6E8A-4147-A177-3AD203B41FA5}">
                      <a16:colId xmlns:a16="http://schemas.microsoft.com/office/drawing/2014/main" val="2997400905"/>
                    </a:ext>
                  </a:extLst>
                </a:gridCol>
              </a:tblGrid>
              <a:tr h="499863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inventory </a:t>
                      </a:r>
                    </a:p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month (hours)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2477666841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Stationery Item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1077102673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 Equipment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3916954793"/>
                  </a:ext>
                </a:extLst>
              </a:tr>
            </a:tbl>
          </a:graphicData>
        </a:graphic>
      </p:graphicFrame>
      <p:pic>
        <p:nvPicPr>
          <p:cNvPr id="51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276" y="1894793"/>
            <a:ext cx="2602630" cy="1670104"/>
          </a:xfrm>
          <a:prstGeom prst="rect">
            <a:avLst/>
          </a:prstGeom>
        </p:spPr>
      </p:pic>
      <p:sp>
        <p:nvSpPr>
          <p:cNvPr id="52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61222" y="1382417"/>
            <a:ext cx="4486143" cy="361224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Ratio of development team projects</a:t>
            </a:r>
          </a:p>
        </p:txBody>
      </p:sp>
      <p:sp>
        <p:nvSpPr>
          <p:cNvPr id="5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2915934" y="1831299"/>
            <a:ext cx="1864250" cy="1775158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50000"/>
              </a:lnSpc>
            </a:pPr>
            <a:r>
              <a:rPr lang="en-US" sz="1400" b="1" u="sng" dirty="0">
                <a:cs typeface="Arial" panose="020B0604020202020204" pitchFamily="34" charset="0"/>
              </a:rPr>
              <a:t>Other Request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Manual job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 software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Not clear process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Improve quality</a:t>
            </a:r>
          </a:p>
        </p:txBody>
      </p:sp>
      <p:sp>
        <p:nvSpPr>
          <p:cNvPr id="54" name="Rectangle: Rounded Corners 22">
            <a:extLst>
              <a:ext uri="{FF2B5EF4-FFF2-40B4-BE49-F238E27FC236}">
                <a16:creationId xmlns:a16="http://schemas.microsoft.com/office/drawing/2014/main" id="{7335A4E1-6BF2-441A-81E3-444E1A6F4B65}"/>
              </a:ext>
            </a:extLst>
          </p:cNvPr>
          <p:cNvSpPr/>
          <p:nvPr/>
        </p:nvSpPr>
        <p:spPr>
          <a:xfrm>
            <a:off x="4648200" y="1380699"/>
            <a:ext cx="3173437" cy="37656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7931649" y="1380698"/>
            <a:ext cx="1092288" cy="377059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pic>
        <p:nvPicPr>
          <p:cNvPr id="57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0819" y="2129678"/>
            <a:ext cx="600275" cy="48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076918" y="1826710"/>
            <a:ext cx="2607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Excel manage equipment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9" name="Right Arrow 58"/>
          <p:cNvSpPr/>
          <p:nvPr/>
        </p:nvSpPr>
        <p:spPr>
          <a:xfrm>
            <a:off x="6252045" y="2226699"/>
            <a:ext cx="190820" cy="2335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7E1AD7E-0FA5-437F-B5E6-524A9802A4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5267" y="2097545"/>
            <a:ext cx="499549" cy="48123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6535495" y="2985867"/>
            <a:ext cx="964842" cy="487013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5197243" y="3013531"/>
            <a:ext cx="13148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Paper  </a:t>
            </a:r>
          </a:p>
        </p:txBody>
      </p:sp>
      <p:sp>
        <p:nvSpPr>
          <p:cNvPr id="63" name="Down Arrow 62"/>
          <p:cNvSpPr/>
          <p:nvPr/>
        </p:nvSpPr>
        <p:spPr>
          <a:xfrm>
            <a:off x="6964855" y="2701508"/>
            <a:ext cx="279618" cy="20608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>
            <a:off x="5570521" y="2738426"/>
            <a:ext cx="284158" cy="21497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7938926" y="2001643"/>
            <a:ext cx="994364" cy="853840"/>
          </a:xfrm>
          <a:prstGeom prst="rect">
            <a:avLst/>
          </a:prstGeom>
          <a:ln w="0">
            <a:noFill/>
          </a:ln>
        </p:spPr>
      </p:pic>
      <p:sp>
        <p:nvSpPr>
          <p:cNvPr id="67" name="Rounded Rectangle 66"/>
          <p:cNvSpPr/>
          <p:nvPr/>
        </p:nvSpPr>
        <p:spPr>
          <a:xfrm>
            <a:off x="7853394" y="2905974"/>
            <a:ext cx="1192387" cy="726846"/>
          </a:xfrm>
          <a:prstGeom prst="round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1508B8"/>
                </a:solidFill>
              </a:rPr>
              <a:t>Manage Equipment by barcode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884526" y="2187833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2123" y="615515"/>
            <a:ext cx="1110876" cy="69550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7609907" y="2194530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727763"/>
              </p:ext>
            </p:extLst>
          </p:nvPr>
        </p:nvGraphicFramePr>
        <p:xfrm>
          <a:off x="28987" y="625541"/>
          <a:ext cx="9067753" cy="587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kern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Meiryo UI" panose="020B0604030504040204" pitchFamily="50" charset="-128"/>
                          <a:cs typeface="Arial" pitchFamily="34" charset="0"/>
                        </a:rPr>
                        <a:t>Issue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Items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other OS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Deciding on a new language</a:t>
                      </a: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software &amp; install on new devices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 "/>
                        </a:rPr>
                        <a:t>Study management asset of IT.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 "/>
                        </a:rPr>
                        <a:t>Develop software to manage asset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reduce time management, papers &amp; manual jobs</a:t>
                      </a:r>
                    </a:p>
                  </a:txBody>
                  <a:tcPr marL="45720" marR="45720"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82028" y="1365973"/>
            <a:ext cx="458868" cy="10630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lvl="0" algn="ctr">
              <a:defRPr/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69531" y="4282392"/>
            <a:ext cx="483866" cy="106308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lang="en-US" altLang="ja-JP" dirty="0" smtClean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9"/>
            <a:ext cx="7968296" cy="758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FY23 company policy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Foss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Wince to new OS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mobile.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76790" y="1433623"/>
            <a:ext cx="4192118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Situation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691261" y="1433623"/>
            <a:ext cx="4369484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584" y="1908776"/>
            <a:ext cx="4192118" cy="7714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running on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Wince.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is very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91261" y="1920029"/>
            <a:ext cx="4369484" cy="7569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Make new software </a:t>
            </a:r>
            <a:r>
              <a:rPr lang="en-US" dirty="0">
                <a:solidFill>
                  <a:srgbClr val="0000FF"/>
                </a:solidFill>
              </a:rPr>
              <a:t>upgrade </a:t>
            </a:r>
            <a:r>
              <a:rPr lang="en-US" dirty="0" smtClean="0">
                <a:solidFill>
                  <a:srgbClr val="0000FF"/>
                </a:solidFill>
              </a:rPr>
              <a:t>FOSS.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2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4691261" y="3900475"/>
            <a:ext cx="4335374" cy="94685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Develop  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time. </a:t>
            </a:r>
            <a:endParaRPr lang="en-US" sz="1600" spc="-1" dirty="0">
              <a:solidFill>
                <a:srgbClr val="1717F7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Support 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time.</a:t>
            </a:r>
            <a:endParaRPr lang="en-US" sz="1600" spc="-1" dirty="0">
              <a:solidFill>
                <a:srgbClr val="1717F7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Faster, stable, smarter 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Software.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4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805687" y="3635403"/>
            <a:ext cx="2247531" cy="34754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Flutter Efficiency</a:t>
            </a:r>
          </a:p>
        </p:txBody>
      </p:sp>
      <p:sp>
        <p:nvSpPr>
          <p:cNvPr id="22" name="Text Box 80">
            <a:extLst>
              <a:ext uri="{FF2B5EF4-FFF2-40B4-BE49-F238E27FC236}">
                <a16:creationId xmlns:a16="http://schemas.microsoft.com/office/drawing/2014/main" id="{F53D4787-B360-4335-8612-236B2914D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" y="2723250"/>
            <a:ext cx="5768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environment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F064B334-5BCC-4636-8A7C-60189256ADB9}"/>
              </a:ext>
            </a:extLst>
          </p:cNvPr>
          <p:cNvSpPr txBox="1">
            <a:spLocks/>
          </p:cNvSpPr>
          <p:nvPr/>
        </p:nvSpPr>
        <p:spPr>
          <a:xfrm>
            <a:off x="31093" y="2943159"/>
            <a:ext cx="9012884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runs on both Android and IOS. </a:t>
            </a:r>
          </a:p>
          <a:p>
            <a:pPr algn="l">
              <a:lnSpc>
                <a:spcPct val="130000"/>
              </a:lnSpc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and integrates many scanning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Rounded Corners 40">
            <a:extLst>
              <a:ext uri="{FF2B5EF4-FFF2-40B4-BE49-F238E27FC236}">
                <a16:creationId xmlns:a16="http://schemas.microsoft.com/office/drawing/2014/main" id="{77F542B9-EED7-44C4-BDD8-861A2E9281DA}"/>
              </a:ext>
            </a:extLst>
          </p:cNvPr>
          <p:cNvSpPr/>
          <p:nvPr/>
        </p:nvSpPr>
        <p:spPr>
          <a:xfrm>
            <a:off x="93798" y="3900475"/>
            <a:ext cx="4211831" cy="904606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develop for big system.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Tack a long time to support when error.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Poor memory, catch poor signal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WIFI.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8" name="Rectangle: Rounded Corners 39">
            <a:extLst>
              <a:ext uri="{FF2B5EF4-FFF2-40B4-BE49-F238E27FC236}">
                <a16:creationId xmlns:a16="http://schemas.microsoft.com/office/drawing/2014/main" id="{806C232E-396B-4374-A038-40D31185EA70}"/>
              </a:ext>
            </a:extLst>
          </p:cNvPr>
          <p:cNvSpPr/>
          <p:nvPr/>
        </p:nvSpPr>
        <p:spPr>
          <a:xfrm>
            <a:off x="914400" y="3633820"/>
            <a:ext cx="2228545" cy="346903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Limit </a:t>
            </a:r>
            <a:r>
              <a:rPr lang="en-US" spc="-1" dirty="0" smtClean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Wince</a:t>
            </a:r>
            <a:endParaRPr lang="en-US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76ADCBE-549F-4C64-91CE-656B753AF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036" y="5273582"/>
            <a:ext cx="3914085" cy="1505471"/>
          </a:xfrm>
          <a:prstGeom prst="rect">
            <a:avLst/>
          </a:prstGeom>
        </p:spPr>
      </p:pic>
      <p:sp>
        <p:nvSpPr>
          <p:cNvPr id="44" name="Text Box 80">
            <a:extLst>
              <a:ext uri="{FF2B5EF4-FFF2-40B4-BE49-F238E27FC236}">
                <a16:creationId xmlns:a16="http://schemas.microsoft.com/office/drawing/2014/main" id="{F714B75C-5224-472C-914E-08BE38ABA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467" y="5029135"/>
            <a:ext cx="3428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Compliance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company policy</a:t>
            </a:r>
            <a:endParaRPr lang="en-US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4335E4-8794-4BD1-9722-CEE8C891FF53}"/>
              </a:ext>
            </a:extLst>
          </p:cNvPr>
          <p:cNvSpPr/>
          <p:nvPr/>
        </p:nvSpPr>
        <p:spPr>
          <a:xfrm>
            <a:off x="4654585" y="5091181"/>
            <a:ext cx="4335374" cy="169524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60">
            <a:extLst>
              <a:ext uri="{FF2B5EF4-FFF2-40B4-BE49-F238E27FC236}">
                <a16:creationId xmlns:a16="http://schemas.microsoft.com/office/drawing/2014/main" id="{EEB0B3AE-516B-4DB0-B3E3-52857C9EF466}"/>
              </a:ext>
            </a:extLst>
          </p:cNvPr>
          <p:cNvSpPr/>
          <p:nvPr/>
        </p:nvSpPr>
        <p:spPr>
          <a:xfrm>
            <a:off x="5845048" y="4908585"/>
            <a:ext cx="2168810" cy="343226"/>
          </a:xfrm>
          <a:prstGeom prst="roundRect">
            <a:avLst/>
          </a:prstGeom>
          <a:solidFill>
            <a:srgbClr val="0000FF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600" b="1" spc="-1" dirty="0">
                <a:solidFill>
                  <a:schemeClr val="bg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Improvement</a:t>
            </a:r>
            <a:r>
              <a:rPr lang="en-US" sz="1400" b="1" spc="-1" dirty="0">
                <a:solidFill>
                  <a:schemeClr val="bg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Result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19442" y="2028774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24677" y="4097368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6467" y="5458479"/>
            <a:ext cx="4160235" cy="1135675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Total devices need to Upgrade: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MCS Dep : </a:t>
            </a:r>
            <a:r>
              <a:rPr lang="en-US" b="1" dirty="0" smtClean="0">
                <a:solidFill>
                  <a:schemeClr val="tx1"/>
                </a:solidFill>
              </a:rPr>
              <a:t>109 pcs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Other Dep: </a:t>
            </a:r>
            <a:r>
              <a:rPr lang="en-US" b="1" dirty="0" smtClean="0">
                <a:solidFill>
                  <a:schemeClr val="tx1"/>
                </a:solidFill>
              </a:rPr>
              <a:t>6 pcs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88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4"/>
            <a:ext cx="7953740" cy="660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Arial "/>
              </a:rPr>
              <a:t>Analyze </a:t>
            </a:r>
            <a:r>
              <a:rPr lang="en-US" dirty="0">
                <a:solidFill>
                  <a:schemeClr val="tx1"/>
                </a:solidFill>
                <a:latin typeface="Arial "/>
              </a:rPr>
              <a:t>&amp; </a:t>
            </a:r>
            <a:r>
              <a:rPr lang="en-US" dirty="0" smtClean="0">
                <a:solidFill>
                  <a:srgbClr val="FF0000"/>
                </a:solidFill>
                <a:latin typeface="Arial "/>
              </a:rPr>
              <a:t>Optimize FOSS to </a:t>
            </a:r>
            <a:r>
              <a:rPr kumimoji="1" lang="en-US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</a:t>
            </a:r>
            <a:r>
              <a:rPr kumimoji="1" lang="en-US" altLang="ja-JP" dirty="0" smtClean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evelop 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new software 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on new devices.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There 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are 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 lot 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of function to develop and 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2"/>
            <a:ext cx="1116107" cy="654508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69" name="Rounded Rectangle 42">
            <a:extLst>
              <a:ext uri="{FF2B5EF4-FFF2-40B4-BE49-F238E27FC236}">
                <a16:creationId xmlns:a16="http://schemas.microsoft.com/office/drawing/2014/main" id="{7144E216-3946-4514-BB66-72C382113E61}"/>
              </a:ext>
            </a:extLst>
          </p:cNvPr>
          <p:cNvSpPr/>
          <p:nvPr/>
        </p:nvSpPr>
        <p:spPr>
          <a:xfrm>
            <a:off x="58316" y="1325230"/>
            <a:ext cx="4046958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Situation</a:t>
            </a:r>
          </a:p>
        </p:txBody>
      </p:sp>
      <p:sp>
        <p:nvSpPr>
          <p:cNvPr id="75" name="Rounded Rectangle 44">
            <a:extLst>
              <a:ext uri="{FF2B5EF4-FFF2-40B4-BE49-F238E27FC236}">
                <a16:creationId xmlns:a16="http://schemas.microsoft.com/office/drawing/2014/main" id="{5CE39E92-7442-4AF5-A700-F48F4C8AD5D6}"/>
              </a:ext>
            </a:extLst>
          </p:cNvPr>
          <p:cNvSpPr/>
          <p:nvPr/>
        </p:nvSpPr>
        <p:spPr>
          <a:xfrm>
            <a:off x="4615108" y="1325231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9D4EF4-55D6-43FA-A933-3F3AA1B38878}"/>
              </a:ext>
            </a:extLst>
          </p:cNvPr>
          <p:cNvSpPr/>
          <p:nvPr/>
        </p:nvSpPr>
        <p:spPr>
          <a:xfrm>
            <a:off x="74813" y="1752598"/>
            <a:ext cx="4046958" cy="13611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all Process of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FOSS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 lot of functions (65 screens)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many similar functions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request improvement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activities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department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33F375-A944-49D3-BD4D-CCEBBEB0C700}"/>
              </a:ext>
            </a:extLst>
          </p:cNvPr>
          <p:cNvSpPr/>
          <p:nvPr/>
        </p:nvSpPr>
        <p:spPr>
          <a:xfrm>
            <a:off x="4615108" y="1723807"/>
            <a:ext cx="4446025" cy="138998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system</a:t>
            </a:r>
            <a:endParaRPr kumimoji="1" lang="en-US" altLang="ja-JP" dirty="0" smtClean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Analysis </a:t>
            </a:r>
            <a:r>
              <a:rPr lang="en-US" sz="1600" dirty="0">
                <a:solidFill>
                  <a:schemeClr val="tx1"/>
                </a:solidFill>
              </a:rPr>
              <a:t>deeply and optimize process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combine some the same function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Discuss and clear process to develop software to ensure </a:t>
            </a:r>
            <a:r>
              <a:rPr lang="en-US" sz="1600" dirty="0" smtClean="0">
                <a:solidFill>
                  <a:schemeClr val="tx1"/>
                </a:solidFill>
              </a:rPr>
              <a:t>quality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75C062-1A8F-4139-8CF1-216C0A8EBF8A}"/>
              </a:ext>
            </a:extLst>
          </p:cNvPr>
          <p:cNvSpPr/>
          <p:nvPr/>
        </p:nvSpPr>
        <p:spPr>
          <a:xfrm>
            <a:off x="74813" y="3160990"/>
            <a:ext cx="4143395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bg1"/>
                </a:solidFill>
              </a:rPr>
              <a:t>Develop Material Control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5FFDC2B9-1763-42F3-91FE-843EA204CF65}"/>
              </a:ext>
            </a:extLst>
          </p:cNvPr>
          <p:cNvSpPr/>
          <p:nvPr/>
        </p:nvSpPr>
        <p:spPr>
          <a:xfrm>
            <a:off x="4261119" y="1940894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BA8FA8A-2553-4113-A7E8-C5025F002C85}"/>
              </a:ext>
            </a:extLst>
          </p:cNvPr>
          <p:cNvGrpSpPr/>
          <p:nvPr/>
        </p:nvGrpSpPr>
        <p:grpSpPr>
          <a:xfrm>
            <a:off x="74813" y="3553364"/>
            <a:ext cx="6512069" cy="1141626"/>
            <a:chOff x="2568680" y="2625237"/>
            <a:chExt cx="4942458" cy="1032363"/>
          </a:xfrm>
        </p:grpSpPr>
        <p:sp>
          <p:nvSpPr>
            <p:cNvPr id="90" name="Rectangle 28">
              <a:extLst>
                <a:ext uri="{FF2B5EF4-FFF2-40B4-BE49-F238E27FC236}">
                  <a16:creationId xmlns:a16="http://schemas.microsoft.com/office/drawing/2014/main" id="{6E83C6F0-EFB9-47D2-9B23-E3C8574BF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3468" y="2667000"/>
              <a:ext cx="669941" cy="37337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G/R</a:t>
              </a:r>
              <a:endParaRPr lang="ja-JP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6E0E726-5EAA-49EA-B57E-1D7E10E0B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9" y="2670050"/>
              <a:ext cx="728697" cy="370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Storing</a:t>
              </a:r>
              <a:endParaRPr lang="ja-JP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203C7A3-A7E1-4D54-8F34-CFF92DFD7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11" y="2667000"/>
              <a:ext cx="743299" cy="3528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Kitting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87D5539-0103-4128-8903-60B2D140D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13" y="2667000"/>
              <a:ext cx="881725" cy="3528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Supply</a:t>
              </a:r>
              <a:endParaRPr lang="ja-JP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CDA99538-72FB-443B-9162-829B92DB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8680" y="2625237"/>
              <a:ext cx="843508" cy="449929"/>
            </a:xfrm>
            <a:prstGeom prst="rect">
              <a:avLst/>
            </a:prstGeom>
          </p:spPr>
        </p:pic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534B680E-A8DE-41F7-8B84-C8BD8F2B1E11}"/>
                </a:ext>
              </a:extLst>
            </p:cNvPr>
            <p:cNvCxnSpPr>
              <a:cxnSpLocks/>
              <a:stCxn id="95" idx="3"/>
              <a:endCxn id="90" idx="1"/>
            </p:cNvCxnSpPr>
            <p:nvPr/>
          </p:nvCxnSpPr>
          <p:spPr>
            <a:xfrm>
              <a:off x="3412188" y="2850202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3F00936-86CB-4476-9FF2-11B4C66FEE63}"/>
                </a:ext>
              </a:extLst>
            </p:cNvPr>
            <p:cNvCxnSpPr>
              <a:cxnSpLocks/>
            </p:cNvCxnSpPr>
            <p:nvPr/>
          </p:nvCxnSpPr>
          <p:spPr>
            <a:xfrm>
              <a:off x="4397845" y="2835876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38B2ADDA-1A7B-4B91-BD54-8480E0E1A5D2}"/>
                </a:ext>
              </a:extLst>
            </p:cNvPr>
            <p:cNvCxnSpPr/>
            <p:nvPr/>
          </p:nvCxnSpPr>
          <p:spPr>
            <a:xfrm>
              <a:off x="5391508" y="2850201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A99F35E0-5393-4DF0-9F5C-76E3399BDAB9}"/>
                </a:ext>
              </a:extLst>
            </p:cNvPr>
            <p:cNvCxnSpPr/>
            <p:nvPr/>
          </p:nvCxnSpPr>
          <p:spPr>
            <a:xfrm>
              <a:off x="6393235" y="2856695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28">
              <a:extLst>
                <a:ext uri="{FF2B5EF4-FFF2-40B4-BE49-F238E27FC236}">
                  <a16:creationId xmlns:a16="http://schemas.microsoft.com/office/drawing/2014/main" id="{02FB8CD8-CF79-4616-AA3C-9DE8E50F9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8" y="3210003"/>
              <a:ext cx="1040076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Temporary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Location</a:t>
              </a:r>
              <a:endParaRPr lang="ja-JP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Rectangle 28">
              <a:extLst>
                <a:ext uri="{FF2B5EF4-FFF2-40B4-BE49-F238E27FC236}">
                  <a16:creationId xmlns:a16="http://schemas.microsoft.com/office/drawing/2014/main" id="{60EB0C60-CE29-4BD9-9935-A0632DEA2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412" y="3215316"/>
              <a:ext cx="994595" cy="442284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GR local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&amp; Oversea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6C11F98-B05D-431A-A1C1-94A296935DF7}"/>
                </a:ext>
              </a:extLst>
            </p:cNvPr>
            <p:cNvCxnSpPr>
              <a:cxnSpLocks/>
              <a:stCxn id="90" idx="2"/>
              <a:endCxn id="100" idx="0"/>
            </p:cNvCxnSpPr>
            <p:nvPr/>
          </p:nvCxnSpPr>
          <p:spPr>
            <a:xfrm>
              <a:off x="4008437" y="3040370"/>
              <a:ext cx="397807" cy="16963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541F028-E630-4683-836B-B8A683CD2213}"/>
                </a:ext>
              </a:extLst>
            </p:cNvPr>
            <p:cNvCxnSpPr>
              <a:cxnSpLocks/>
              <a:stCxn id="90" idx="2"/>
              <a:endCxn id="101" idx="0"/>
            </p:cNvCxnSpPr>
            <p:nvPr/>
          </p:nvCxnSpPr>
          <p:spPr>
            <a:xfrm flipH="1">
              <a:off x="3312710" y="3040370"/>
              <a:ext cx="695727" cy="1749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28">
              <a:extLst>
                <a:ext uri="{FF2B5EF4-FFF2-40B4-BE49-F238E27FC236}">
                  <a16:creationId xmlns:a16="http://schemas.microsoft.com/office/drawing/2014/main" id="{7D1D8895-BD0E-441F-82CA-6107F1E78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9" y="3210003"/>
              <a:ext cx="780102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Kitting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FA</a:t>
              </a:r>
            </a:p>
          </p:txBody>
        </p:sp>
        <p:sp>
          <p:nvSpPr>
            <p:cNvPr id="105" name="Rectangle 28">
              <a:extLst>
                <a:ext uri="{FF2B5EF4-FFF2-40B4-BE49-F238E27FC236}">
                  <a16:creationId xmlns:a16="http://schemas.microsoft.com/office/drawing/2014/main" id="{BFEA71ED-CCEA-4813-9B83-59E9B8F20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10" y="3210003"/>
              <a:ext cx="780102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Kitting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Dip</a:t>
              </a:r>
            </a:p>
          </p:txBody>
        </p:sp>
        <p:sp>
          <p:nvSpPr>
            <p:cNvPr id="106" name="Rectangle 28">
              <a:extLst>
                <a:ext uri="{FF2B5EF4-FFF2-40B4-BE49-F238E27FC236}">
                  <a16:creationId xmlns:a16="http://schemas.microsoft.com/office/drawing/2014/main" id="{56A41814-2F4B-4A3F-9642-06D87AA06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13" y="3210003"/>
              <a:ext cx="780102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Kitting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Others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5C9C6892-2E2F-4B77-8D95-6F8053A8D2C2}"/>
                </a:ext>
              </a:extLst>
            </p:cNvPr>
            <p:cNvCxnSpPr>
              <a:stCxn id="92" idx="2"/>
              <a:endCxn id="104" idx="0"/>
            </p:cNvCxnSpPr>
            <p:nvPr/>
          </p:nvCxnSpPr>
          <p:spPr>
            <a:xfrm flipH="1">
              <a:off x="5419259" y="3019841"/>
              <a:ext cx="591200" cy="19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581E61D-59E0-424A-84A2-66EEB26D3E94}"/>
                </a:ext>
              </a:extLst>
            </p:cNvPr>
            <p:cNvCxnSpPr>
              <a:stCxn id="92" idx="2"/>
              <a:endCxn id="106" idx="0"/>
            </p:cNvCxnSpPr>
            <p:nvPr/>
          </p:nvCxnSpPr>
          <p:spPr>
            <a:xfrm>
              <a:off x="6010457" y="3019841"/>
              <a:ext cx="1085202" cy="19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5420F22-1C4F-4C46-9513-6A604219FC9B}"/>
                </a:ext>
              </a:extLst>
            </p:cNvPr>
            <p:cNvCxnSpPr>
              <a:stCxn id="92" idx="2"/>
              <a:endCxn id="105" idx="0"/>
            </p:cNvCxnSpPr>
            <p:nvPr/>
          </p:nvCxnSpPr>
          <p:spPr>
            <a:xfrm>
              <a:off x="6010449" y="3019841"/>
              <a:ext cx="247001" cy="19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93246155-980E-4368-855C-409137F69183}"/>
              </a:ext>
            </a:extLst>
          </p:cNvPr>
          <p:cNvSpPr/>
          <p:nvPr/>
        </p:nvSpPr>
        <p:spPr>
          <a:xfrm>
            <a:off x="6719243" y="4061444"/>
            <a:ext cx="167073" cy="772121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04FF27-20DE-4D6F-9AB1-D455B6EB794D}"/>
              </a:ext>
            </a:extLst>
          </p:cNvPr>
          <p:cNvGrpSpPr/>
          <p:nvPr/>
        </p:nvGrpSpPr>
        <p:grpSpPr>
          <a:xfrm>
            <a:off x="7015958" y="3599547"/>
            <a:ext cx="1986838" cy="1141306"/>
            <a:chOff x="7076909" y="3912687"/>
            <a:chExt cx="1986838" cy="1141306"/>
          </a:xfrm>
        </p:grpSpPr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3206E7C0-AC8C-40EF-9A9C-B51BFE2A60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019" b="88704" l="28958" r="71823"/>
                      </a14:imgEffect>
                    </a14:imgLayer>
                  </a14:imgProps>
                </a:ext>
              </a:extLst>
            </a:blip>
            <a:srcRect l="27856" t="8121" r="27299" b="12294"/>
            <a:stretch/>
          </p:blipFill>
          <p:spPr>
            <a:xfrm>
              <a:off x="8239203" y="4662363"/>
              <a:ext cx="508765" cy="391630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E4C4BAAB-D587-4814-9798-34C89D8F4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39363" y="4352636"/>
              <a:ext cx="308443" cy="34018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694B20D-70E1-47E7-9787-D7C903A8D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57891" y="4373621"/>
              <a:ext cx="376592" cy="680372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A6DD999-278B-43D8-B707-53A09BAECDC9}"/>
                </a:ext>
              </a:extLst>
            </p:cNvPr>
            <p:cNvSpPr/>
            <p:nvPr/>
          </p:nvSpPr>
          <p:spPr>
            <a:xfrm>
              <a:off x="7076909" y="3912687"/>
              <a:ext cx="1986838" cy="39018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Apply new software</a:t>
              </a: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13DBC1E9-1478-4B05-9059-F9FD934B0B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6607" r="22240"/>
            <a:stretch/>
          </p:blipFill>
          <p:spPr>
            <a:xfrm>
              <a:off x="7848627" y="4417585"/>
              <a:ext cx="376592" cy="576702"/>
            </a:xfrm>
            <a:prstGeom prst="rect">
              <a:avLst/>
            </a:prstGeom>
          </p:spPr>
        </p:pic>
      </p:grp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3A672B67-3DA9-4FD9-91CC-73066691A101}"/>
              </a:ext>
            </a:extLst>
          </p:cNvPr>
          <p:cNvSpPr/>
          <p:nvPr/>
        </p:nvSpPr>
        <p:spPr>
          <a:xfrm>
            <a:off x="89038" y="4760834"/>
            <a:ext cx="4143395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ja-JP" b="1" dirty="0">
                <a:solidFill>
                  <a:schemeClr val="bg1"/>
                </a:solidFill>
              </a:rPr>
              <a:t>Total Functions FOSS Upgrade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9B42A283-3433-4211-90A9-86EE22236C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633" y="5192964"/>
            <a:ext cx="4074575" cy="1665036"/>
          </a:xfrm>
          <a:prstGeom prst="rect">
            <a:avLst/>
          </a:prstGeom>
        </p:spPr>
      </p:pic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8DD42089-C2F2-4B33-B9B4-06E9165CD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97062"/>
              </p:ext>
            </p:extLst>
          </p:nvPr>
        </p:nvGraphicFramePr>
        <p:xfrm>
          <a:off x="4697416" y="5654304"/>
          <a:ext cx="1943203" cy="969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287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527092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636824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38120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588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4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4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120" name="Rounded Rectangle 69">
            <a:extLst>
              <a:ext uri="{FF2B5EF4-FFF2-40B4-BE49-F238E27FC236}">
                <a16:creationId xmlns:a16="http://schemas.microsoft.com/office/drawing/2014/main" id="{AAF68750-F20D-4AF9-8DE9-CF2703ACC57F}"/>
              </a:ext>
            </a:extLst>
          </p:cNvPr>
          <p:cNvSpPr/>
          <p:nvPr/>
        </p:nvSpPr>
        <p:spPr>
          <a:xfrm>
            <a:off x="4704717" y="5319933"/>
            <a:ext cx="1935902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Result upgrade</a:t>
            </a:r>
          </a:p>
        </p:txBody>
      </p: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24D3AE34-FDFA-4E6F-B9E2-C7CA037DDB2E}"/>
              </a:ext>
            </a:extLst>
          </p:cNvPr>
          <p:cNvSpPr/>
          <p:nvPr/>
        </p:nvSpPr>
        <p:spPr>
          <a:xfrm>
            <a:off x="6702291" y="5649847"/>
            <a:ext cx="157620" cy="85717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432172B-3D18-44BC-973B-6687E29C3C6F}"/>
              </a:ext>
            </a:extLst>
          </p:cNvPr>
          <p:cNvSpPr/>
          <p:nvPr/>
        </p:nvSpPr>
        <p:spPr>
          <a:xfrm>
            <a:off x="6921583" y="5624053"/>
            <a:ext cx="2175157" cy="9928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Merits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 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time: 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65%</a:t>
            </a:r>
          </a:p>
          <a:p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time: 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35%</a:t>
            </a:r>
          </a:p>
        </p:txBody>
      </p:sp>
    </p:spTree>
    <p:extLst>
      <p:ext uri="{BB962C8B-B14F-4D97-AF65-F5344CB8AC3E}">
        <p14:creationId xmlns:p14="http://schemas.microsoft.com/office/powerpoint/2010/main" val="40220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Arrow: Right 180">
            <a:extLst>
              <a:ext uri="{FF2B5EF4-FFF2-40B4-BE49-F238E27FC236}">
                <a16:creationId xmlns:a16="http://schemas.microsoft.com/office/drawing/2014/main" id="{FF4C21CF-A049-4C96-A1B2-782C47182967}"/>
              </a:ext>
            </a:extLst>
          </p:cNvPr>
          <p:cNvSpPr/>
          <p:nvPr/>
        </p:nvSpPr>
        <p:spPr>
          <a:xfrm>
            <a:off x="3970495" y="3401876"/>
            <a:ext cx="319752" cy="134061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219200" y="607575"/>
            <a:ext cx="7877390" cy="7484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the department's 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asset management system of IT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 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Provide a standard process to optimize the management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正方形/長方形 5">
            <a:extLst>
              <a:ext uri="{FF2B5EF4-FFF2-40B4-BE49-F238E27FC236}">
                <a16:creationId xmlns:a16="http://schemas.microsoft.com/office/drawing/2014/main" id="{A0F6063C-0AD1-4C96-882A-C072B5877908}"/>
              </a:ext>
            </a:extLst>
          </p:cNvPr>
          <p:cNvSpPr/>
          <p:nvPr/>
        </p:nvSpPr>
        <p:spPr>
          <a:xfrm>
            <a:off x="26893" y="625651"/>
            <a:ext cx="1192307" cy="745297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176" name="Rounded Rectangle 42">
            <a:extLst>
              <a:ext uri="{FF2B5EF4-FFF2-40B4-BE49-F238E27FC236}">
                <a16:creationId xmlns:a16="http://schemas.microsoft.com/office/drawing/2014/main" id="{8E1E4FCB-755C-40C2-981D-003A9EDA8A83}"/>
              </a:ext>
            </a:extLst>
          </p:cNvPr>
          <p:cNvSpPr/>
          <p:nvPr/>
        </p:nvSpPr>
        <p:spPr>
          <a:xfrm>
            <a:off x="59453" y="1444524"/>
            <a:ext cx="4046958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Situation</a:t>
            </a:r>
          </a:p>
        </p:txBody>
      </p:sp>
      <p:sp>
        <p:nvSpPr>
          <p:cNvPr id="178" name="Rounded Rectangle 44">
            <a:extLst>
              <a:ext uri="{FF2B5EF4-FFF2-40B4-BE49-F238E27FC236}">
                <a16:creationId xmlns:a16="http://schemas.microsoft.com/office/drawing/2014/main" id="{A94328E1-3EEA-496C-8BA7-B19C3EE70D9A}"/>
              </a:ext>
            </a:extLst>
          </p:cNvPr>
          <p:cNvSpPr/>
          <p:nvPr/>
        </p:nvSpPr>
        <p:spPr>
          <a:xfrm>
            <a:off x="4609207" y="1457115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1FB934A-D6A1-4B87-8D98-4A71940D011F}"/>
              </a:ext>
            </a:extLst>
          </p:cNvPr>
          <p:cNvSpPr/>
          <p:nvPr/>
        </p:nvSpPr>
        <p:spPr>
          <a:xfrm>
            <a:off x="59453" y="1884495"/>
            <a:ext cx="4036060" cy="75803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 manual job, papers, excel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 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D9B4DF1-9568-49B9-B715-4AB859121257}"/>
              </a:ext>
            </a:extLst>
          </p:cNvPr>
          <p:cNvSpPr/>
          <p:nvPr/>
        </p:nvSpPr>
        <p:spPr>
          <a:xfrm>
            <a:off x="4605750" y="1895584"/>
            <a:ext cx="4446025" cy="73861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defTabSz="915406">
              <a:buFont typeface="Wingdings" panose="05000000000000000000" pitchFamily="2" charset="2"/>
              <a:buChar char="ü"/>
              <a:defRPr/>
            </a:pPr>
            <a:r>
              <a:rPr lang="en-US" altLang="en-US" sz="1600" dirty="0" smtClean="0">
                <a:solidFill>
                  <a:schemeClr val="tx1"/>
                </a:solidFill>
              </a:rPr>
              <a:t>Build </a:t>
            </a:r>
            <a:r>
              <a:rPr lang="en-US" altLang="en-US" sz="1600" dirty="0">
                <a:solidFill>
                  <a:schemeClr val="tx1"/>
                </a:solidFill>
              </a:rPr>
              <a:t>standard process of manage </a:t>
            </a:r>
            <a:r>
              <a:rPr lang="en-US" altLang="en-US" sz="1600" dirty="0" smtClean="0">
                <a:solidFill>
                  <a:schemeClr val="tx1"/>
                </a:solidFill>
              </a:rPr>
              <a:t>asset. 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181" name="Arrow: Right 180">
            <a:extLst>
              <a:ext uri="{FF2B5EF4-FFF2-40B4-BE49-F238E27FC236}">
                <a16:creationId xmlns:a16="http://schemas.microsoft.com/office/drawing/2014/main" id="{FF4C21CF-A049-4C96-A1B2-782C47182967}"/>
              </a:ext>
            </a:extLst>
          </p:cNvPr>
          <p:cNvSpPr/>
          <p:nvPr/>
        </p:nvSpPr>
        <p:spPr>
          <a:xfrm>
            <a:off x="4263993" y="1923343"/>
            <a:ext cx="165972" cy="782511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80">
            <a:extLst>
              <a:ext uri="{FF2B5EF4-FFF2-40B4-BE49-F238E27FC236}">
                <a16:creationId xmlns:a16="http://schemas.microsoft.com/office/drawing/2014/main" id="{7AEDCBEB-7346-461B-9B55-989AC70C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800" y="2725491"/>
            <a:ext cx="44835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Process of ALCMS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44572" y="3063472"/>
            <a:ext cx="4895415" cy="2296405"/>
            <a:chOff x="16497" y="3213252"/>
            <a:chExt cx="5011782" cy="253053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4440314-A867-47F0-B401-9E407FE1140A}"/>
                </a:ext>
              </a:extLst>
            </p:cNvPr>
            <p:cNvSpPr/>
            <p:nvPr/>
          </p:nvSpPr>
          <p:spPr>
            <a:xfrm>
              <a:off x="229144" y="3224113"/>
              <a:ext cx="773041" cy="38332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rgbClr val="0E067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Issue Barcode</a:t>
              </a:r>
            </a:p>
          </p:txBody>
        </p:sp>
        <p:sp>
          <p:nvSpPr>
            <p:cNvPr id="65" name="Text Box 78">
              <a:extLst>
                <a:ext uri="{FF2B5EF4-FFF2-40B4-BE49-F238E27FC236}">
                  <a16:creationId xmlns:a16="http://schemas.microsoft.com/office/drawing/2014/main" id="{EA8CE04B-A308-413B-96ED-1C292DE6A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406" y="3213252"/>
              <a:ext cx="1144262" cy="30777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ja-JP" sz="1400" dirty="0">
                  <a:solidFill>
                    <a:srgbClr val="0E067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Transfer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6497" y="3293511"/>
              <a:ext cx="5011782" cy="2450278"/>
              <a:chOff x="16497" y="3293511"/>
              <a:chExt cx="5011782" cy="2450278"/>
            </a:xfrm>
          </p:grpSpPr>
          <p:sp>
            <p:nvSpPr>
              <p:cNvPr id="31" name="フローチャート : 磁気ディスク 12">
                <a:extLst>
                  <a:ext uri="{FF2B5EF4-FFF2-40B4-BE49-F238E27FC236}">
                    <a16:creationId xmlns:a16="http://schemas.microsoft.com/office/drawing/2014/main" id="{797589A5-145C-4419-9DAA-9F3DCAE9E891}"/>
                  </a:ext>
                </a:extLst>
              </p:cNvPr>
              <p:cNvSpPr/>
              <p:nvPr/>
            </p:nvSpPr>
            <p:spPr>
              <a:xfrm>
                <a:off x="2019110" y="4285793"/>
                <a:ext cx="1161886" cy="627076"/>
              </a:xfrm>
              <a:prstGeom prst="flowChartMagneticDisk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SQL Server</a:t>
                </a:r>
              </a:p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(ALCMS)</a:t>
                </a:r>
                <a:endParaRPr lang="en-SG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ストライプ矢印 113">
                <a:extLst>
                  <a:ext uri="{FF2B5EF4-FFF2-40B4-BE49-F238E27FC236}">
                    <a16:creationId xmlns:a16="http://schemas.microsoft.com/office/drawing/2014/main" id="{C3BC0A75-2164-462F-BCD1-ACA1FAD48788}"/>
                  </a:ext>
                </a:extLst>
              </p:cNvPr>
              <p:cNvSpPr/>
              <p:nvPr/>
            </p:nvSpPr>
            <p:spPr bwMode="auto">
              <a:xfrm rot="1726571">
                <a:off x="1129953" y="4184984"/>
                <a:ext cx="572981" cy="141806"/>
              </a:xfrm>
              <a:prstGeom prst="stripedRightArrow">
                <a:avLst>
                  <a:gd name="adj1" fmla="val 57854"/>
                  <a:gd name="adj2" fmla="val 85710"/>
                </a:avLst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ja-JP" altLang="en-US" sz="2200" kern="0">
                  <a:solidFill>
                    <a:prstClr val="black"/>
                  </a:solidFill>
                  <a:latin typeface="Arial" pitchFamily="34" charset="0"/>
                  <a:ea typeface="HGP創英角ｺﾞｼｯｸUB" pitchFamily="50" charset="-128"/>
                  <a:cs typeface="Arial" pitchFamily="34" charset="0"/>
                </a:endParaRPr>
              </a:p>
            </p:txBody>
          </p:sp>
          <p:sp>
            <p:nvSpPr>
              <p:cNvPr id="33" name="ストライプ矢印 113">
                <a:extLst>
                  <a:ext uri="{FF2B5EF4-FFF2-40B4-BE49-F238E27FC236}">
                    <a16:creationId xmlns:a16="http://schemas.microsoft.com/office/drawing/2014/main" id="{227296A5-FD6F-4BAA-BD20-C6ABA722B980}"/>
                  </a:ext>
                </a:extLst>
              </p:cNvPr>
              <p:cNvSpPr/>
              <p:nvPr/>
            </p:nvSpPr>
            <p:spPr bwMode="auto">
              <a:xfrm rot="3450795">
                <a:off x="1648086" y="4117538"/>
                <a:ext cx="404868" cy="146010"/>
              </a:xfrm>
              <a:prstGeom prst="stripedRightArrow">
                <a:avLst>
                  <a:gd name="adj1" fmla="val 57854"/>
                  <a:gd name="adj2" fmla="val 85710"/>
                </a:avLst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ja-JP" altLang="en-US" sz="2200" kern="0">
                  <a:solidFill>
                    <a:prstClr val="black"/>
                  </a:solidFill>
                  <a:latin typeface="Arial" pitchFamily="34" charset="0"/>
                  <a:ea typeface="HGP創英角ｺﾞｼｯｸUB" pitchFamily="50" charset="-128"/>
                  <a:cs typeface="Arial" pitchFamily="34" charset="0"/>
                </a:endParaRPr>
              </a:p>
            </p:txBody>
          </p:sp>
          <p:sp>
            <p:nvSpPr>
              <p:cNvPr id="34" name="ストライプ矢印 113">
                <a:extLst>
                  <a:ext uri="{FF2B5EF4-FFF2-40B4-BE49-F238E27FC236}">
                    <a16:creationId xmlns:a16="http://schemas.microsoft.com/office/drawing/2014/main" id="{4ECB6E44-E79C-4DD6-B259-9D007848B834}"/>
                  </a:ext>
                </a:extLst>
              </p:cNvPr>
              <p:cNvSpPr/>
              <p:nvPr/>
            </p:nvSpPr>
            <p:spPr bwMode="auto">
              <a:xfrm rot="5400000">
                <a:off x="2514459" y="4070074"/>
                <a:ext cx="293082" cy="121530"/>
              </a:xfrm>
              <a:prstGeom prst="stripedRightArrow">
                <a:avLst>
                  <a:gd name="adj1" fmla="val 57854"/>
                  <a:gd name="adj2" fmla="val 85710"/>
                </a:avLst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ja-JP" altLang="en-US" sz="2200" kern="0">
                  <a:solidFill>
                    <a:prstClr val="black"/>
                  </a:solidFill>
                  <a:latin typeface="Arial" pitchFamily="34" charset="0"/>
                  <a:ea typeface="HGP創英角ｺﾞｼｯｸUB" pitchFamily="50" charset="-128"/>
                  <a:cs typeface="Arial" pitchFamily="34" charset="0"/>
                </a:endParaRPr>
              </a:p>
            </p:txBody>
          </p:sp>
          <p:sp>
            <p:nvSpPr>
              <p:cNvPr id="35" name="ストライプ矢印 113">
                <a:extLst>
                  <a:ext uri="{FF2B5EF4-FFF2-40B4-BE49-F238E27FC236}">
                    <a16:creationId xmlns:a16="http://schemas.microsoft.com/office/drawing/2014/main" id="{207BF6C8-E450-4652-9C88-EA48E1655BD0}"/>
                  </a:ext>
                </a:extLst>
              </p:cNvPr>
              <p:cNvSpPr/>
              <p:nvPr/>
            </p:nvSpPr>
            <p:spPr bwMode="auto">
              <a:xfrm rot="9141564">
                <a:off x="3190488" y="4150153"/>
                <a:ext cx="646758" cy="142975"/>
              </a:xfrm>
              <a:prstGeom prst="stripedRightArrow">
                <a:avLst>
                  <a:gd name="adj1" fmla="val 57854"/>
                  <a:gd name="adj2" fmla="val 85710"/>
                </a:avLst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ja-JP" altLang="en-US" sz="2200" kern="0">
                  <a:solidFill>
                    <a:prstClr val="black"/>
                  </a:solidFill>
                  <a:latin typeface="Arial" pitchFamily="34" charset="0"/>
                  <a:ea typeface="HGP創英角ｺﾞｼｯｸUB" pitchFamily="50" charset="-128"/>
                  <a:cs typeface="Arial" pitchFamily="34" charset="0"/>
                </a:endParaRPr>
              </a:p>
            </p:txBody>
          </p:sp>
          <p:sp>
            <p:nvSpPr>
              <p:cNvPr id="36" name="ストライプ矢印 113">
                <a:extLst>
                  <a:ext uri="{FF2B5EF4-FFF2-40B4-BE49-F238E27FC236}">
                    <a16:creationId xmlns:a16="http://schemas.microsoft.com/office/drawing/2014/main" id="{3D2C542D-FDDD-4C10-B96A-344C5D88533F}"/>
                  </a:ext>
                </a:extLst>
              </p:cNvPr>
              <p:cNvSpPr/>
              <p:nvPr/>
            </p:nvSpPr>
            <p:spPr bwMode="auto">
              <a:xfrm rot="10800000">
                <a:off x="3266997" y="4550752"/>
                <a:ext cx="646758" cy="148347"/>
              </a:xfrm>
              <a:prstGeom prst="stripedRightArrow">
                <a:avLst>
                  <a:gd name="adj1" fmla="val 57854"/>
                  <a:gd name="adj2" fmla="val 85710"/>
                </a:avLst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ja-JP" altLang="en-US" sz="2200" kern="0">
                  <a:solidFill>
                    <a:prstClr val="black"/>
                  </a:solidFill>
                  <a:latin typeface="Arial" pitchFamily="34" charset="0"/>
                  <a:ea typeface="HGP創英角ｺﾞｼｯｸUB" pitchFamily="50" charset="-128"/>
                  <a:cs typeface="Arial" pitchFamily="34" charset="0"/>
                </a:endParaRPr>
              </a:p>
            </p:txBody>
          </p:sp>
          <p:sp>
            <p:nvSpPr>
              <p:cNvPr id="37" name="ストライプ矢印 113">
                <a:extLst>
                  <a:ext uri="{FF2B5EF4-FFF2-40B4-BE49-F238E27FC236}">
                    <a16:creationId xmlns:a16="http://schemas.microsoft.com/office/drawing/2014/main" id="{FDD30103-8D6F-4444-B4A8-6EF5A9AC23B2}"/>
                  </a:ext>
                </a:extLst>
              </p:cNvPr>
              <p:cNvSpPr/>
              <p:nvPr/>
            </p:nvSpPr>
            <p:spPr bwMode="auto">
              <a:xfrm rot="12851547">
                <a:off x="3131032" y="4960626"/>
                <a:ext cx="646758" cy="130624"/>
              </a:xfrm>
              <a:prstGeom prst="stripedRightArrow">
                <a:avLst>
                  <a:gd name="adj1" fmla="val 57854"/>
                  <a:gd name="adj2" fmla="val 85710"/>
                </a:avLst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ja-JP" altLang="en-US" sz="2200" kern="0">
                  <a:solidFill>
                    <a:prstClr val="black"/>
                  </a:solidFill>
                  <a:latin typeface="Arial" pitchFamily="34" charset="0"/>
                  <a:ea typeface="HGP創英角ｺﾞｼｯｸUB" pitchFamily="50" charset="-128"/>
                  <a:cs typeface="Arial" pitchFamily="34" charset="0"/>
                </a:endParaRPr>
              </a:p>
            </p:txBody>
          </p:sp>
          <p:sp>
            <p:nvSpPr>
              <p:cNvPr id="38" name="ストライプ矢印 113">
                <a:extLst>
                  <a:ext uri="{FF2B5EF4-FFF2-40B4-BE49-F238E27FC236}">
                    <a16:creationId xmlns:a16="http://schemas.microsoft.com/office/drawing/2014/main" id="{93C748DD-B6B0-4E66-BB6D-08EE8C62D8FA}"/>
                  </a:ext>
                </a:extLst>
              </p:cNvPr>
              <p:cNvSpPr/>
              <p:nvPr/>
            </p:nvSpPr>
            <p:spPr bwMode="auto">
              <a:xfrm rot="20474094">
                <a:off x="1289664" y="4811112"/>
                <a:ext cx="630258" cy="155405"/>
              </a:xfrm>
              <a:prstGeom prst="stripedRightArrow">
                <a:avLst>
                  <a:gd name="adj1" fmla="val 57854"/>
                  <a:gd name="adj2" fmla="val 85710"/>
                </a:avLst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ja-JP" altLang="en-US" sz="2200" kern="0">
                  <a:solidFill>
                    <a:prstClr val="black"/>
                  </a:solidFill>
                  <a:latin typeface="Arial" pitchFamily="34" charset="0"/>
                  <a:ea typeface="HGP創英角ｺﾞｼｯｸUB" pitchFamily="50" charset="-128"/>
                  <a:cs typeface="Arial" pitchFamily="34" charset="0"/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62B80A1-857A-41EE-B132-BE84F97A49D5}"/>
                  </a:ext>
                </a:extLst>
              </p:cNvPr>
              <p:cNvGrpSpPr/>
              <p:nvPr/>
            </p:nvGrpSpPr>
            <p:grpSpPr>
              <a:xfrm>
                <a:off x="237490" y="3718310"/>
                <a:ext cx="699866" cy="386995"/>
                <a:chOff x="3068447" y="2395054"/>
                <a:chExt cx="699866" cy="435479"/>
              </a:xfrm>
            </p:grpSpPr>
            <p:pic>
              <p:nvPicPr>
                <p:cNvPr id="62" name="Picture 2">
                  <a:extLst>
                    <a:ext uri="{FF2B5EF4-FFF2-40B4-BE49-F238E27FC236}">
                      <a16:creationId xmlns:a16="http://schemas.microsoft.com/office/drawing/2014/main" id="{2A65418E-33B0-420A-8334-160238D38D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0322" b="10990"/>
                <a:stretch/>
              </p:blipFill>
              <p:spPr bwMode="auto">
                <a:xfrm>
                  <a:off x="3120241" y="2395054"/>
                  <a:ext cx="648072" cy="4354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C7C2148F-58C9-4CD6-BDE5-59F02806205D}"/>
                    </a:ext>
                  </a:extLst>
                </p:cNvPr>
                <p:cNvSpPr/>
                <p:nvPr/>
              </p:nvSpPr>
              <p:spPr>
                <a:xfrm>
                  <a:off x="3068447" y="2544974"/>
                  <a:ext cx="304665" cy="176789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AA98F1EA-EEFB-4C8E-829B-5756E84E67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9174" y="3684103"/>
                <a:ext cx="589474" cy="314442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C78CA589-53ED-427E-8F21-AD8E4736BC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94" t="6939" r="58894" b="48249"/>
              <a:stretch/>
            </p:blipFill>
            <p:spPr bwMode="auto">
              <a:xfrm>
                <a:off x="375493" y="4543409"/>
                <a:ext cx="584702" cy="4419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4EE57110-EFB0-450B-9CD4-961BA71973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1022" y="3782742"/>
                <a:ext cx="291261" cy="18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DD7B6730-3CD3-4DF7-B8A3-CAF8F69A63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22763" y="4451111"/>
                <a:ext cx="541810" cy="32121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</p:pic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61DE4FD4-899C-4B96-AF82-20CCC3BB9B15}"/>
                  </a:ext>
                </a:extLst>
              </p:cNvPr>
              <p:cNvGrpSpPr/>
              <p:nvPr/>
            </p:nvGrpSpPr>
            <p:grpSpPr>
              <a:xfrm>
                <a:off x="3673783" y="3691148"/>
                <a:ext cx="479945" cy="402704"/>
                <a:chOff x="5992068" y="2471902"/>
                <a:chExt cx="479945" cy="402704"/>
              </a:xfrm>
            </p:grpSpPr>
            <p:pic>
              <p:nvPicPr>
                <p:cNvPr id="56" name="図 48">
                  <a:extLst>
                    <a:ext uri="{FF2B5EF4-FFF2-40B4-BE49-F238E27FC236}">
                      <a16:creationId xmlns:a16="http://schemas.microsoft.com/office/drawing/2014/main" id="{4E9CBF8A-AB29-4420-9F85-47F1A4063F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92068" y="2484980"/>
                  <a:ext cx="479945" cy="3896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7" name="図 49">
                  <a:extLst>
                    <a:ext uri="{FF2B5EF4-FFF2-40B4-BE49-F238E27FC236}">
                      <a16:creationId xmlns:a16="http://schemas.microsoft.com/office/drawing/2014/main" id="{3BCA836D-937B-494D-8549-E517A21636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97240" y="2471902"/>
                  <a:ext cx="249957" cy="2707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CF90A8EE-2F2C-4F9C-ADDF-2F21CF6F7B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1585" y="3889872"/>
                <a:ext cx="0" cy="2484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EF325717-EC03-480E-8DA9-70C2FC761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991" y="5351887"/>
                <a:ext cx="291261" cy="18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258F1F0B-62B1-4CB4-B0FC-A6154DF782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8826" y="5363291"/>
                <a:ext cx="64156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" name="Picture 2" descr="C:\Users\pcv-2010835.VN\Desktop\6655320.jpg">
                <a:extLst>
                  <a:ext uri="{FF2B5EF4-FFF2-40B4-BE49-F238E27FC236}">
                    <a16:creationId xmlns:a16="http://schemas.microsoft.com/office/drawing/2014/main" id="{09DAB888-1922-4616-8483-10C5C1533E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025"/>
              <a:stretch/>
            </p:blipFill>
            <p:spPr bwMode="auto">
              <a:xfrm>
                <a:off x="3875428" y="4992923"/>
                <a:ext cx="651382" cy="48644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F9172009-3121-4E3B-B3A1-14460A9B90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3003" y="4755409"/>
                <a:ext cx="0" cy="2484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570062F1-2FAF-412A-8FC8-F5FD2E10CD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9442" y="3795444"/>
                <a:ext cx="291261" cy="18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5CAC167-A083-4350-9096-37FF139AF7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5180" y="3808026"/>
                <a:ext cx="291261" cy="18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Group 1"/>
              <p:cNvGrpSpPr/>
              <p:nvPr/>
            </p:nvGrpSpPr>
            <p:grpSpPr>
              <a:xfrm>
                <a:off x="1440897" y="3479951"/>
                <a:ext cx="695771" cy="538249"/>
                <a:chOff x="2552445" y="3300406"/>
                <a:chExt cx="695771" cy="538249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AC5922B9-42B8-4DAD-8F3C-3E443068066C}"/>
                    </a:ext>
                  </a:extLst>
                </p:cNvPr>
                <p:cNvGrpSpPr/>
                <p:nvPr/>
              </p:nvGrpSpPr>
              <p:grpSpPr>
                <a:xfrm>
                  <a:off x="2552445" y="3300406"/>
                  <a:ext cx="408623" cy="364295"/>
                  <a:chOff x="5513507" y="3308389"/>
                  <a:chExt cx="408623" cy="364295"/>
                </a:xfrm>
              </p:grpSpPr>
              <p:pic>
                <p:nvPicPr>
                  <p:cNvPr id="67" name="Picture 2" descr="C:\Users\ogami\AppData\Local\Microsoft\Windows\Temporary Internet Files\Content.IE5\CL7WH4UZ\MC900361732[1].wmf">
                    <a:extLst>
                      <a:ext uri="{FF2B5EF4-FFF2-40B4-BE49-F238E27FC236}">
                        <a16:creationId xmlns:a16="http://schemas.microsoft.com/office/drawing/2014/main" id="{B1C0AD86-177A-4C8F-ADAC-D604C249D2A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7187678">
                    <a:off x="5535671" y="3286225"/>
                    <a:ext cx="364295" cy="40862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8" name="図 49">
                    <a:extLst>
                      <a:ext uri="{FF2B5EF4-FFF2-40B4-BE49-F238E27FC236}">
                        <a16:creationId xmlns:a16="http://schemas.microsoft.com/office/drawing/2014/main" id="{69ADA2B2-C0E5-4CF1-AA56-9BF2DD8EA0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71825" y="3323139"/>
                    <a:ext cx="180535" cy="1955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DD1F7F9A-0E8A-44CB-90FB-75D84D55A82C}"/>
                    </a:ext>
                  </a:extLst>
                </p:cNvPr>
                <p:cNvGrpSpPr/>
                <p:nvPr/>
              </p:nvGrpSpPr>
              <p:grpSpPr>
                <a:xfrm>
                  <a:off x="2760401" y="3419559"/>
                  <a:ext cx="487815" cy="419096"/>
                  <a:chOff x="3833958" y="4191555"/>
                  <a:chExt cx="487815" cy="419096"/>
                </a:xfrm>
              </p:grpSpPr>
              <p:sp>
                <p:nvSpPr>
                  <p:cNvPr id="71" name="object 199">
                    <a:extLst>
                      <a:ext uri="{FF2B5EF4-FFF2-40B4-BE49-F238E27FC236}">
                        <a16:creationId xmlns:a16="http://schemas.microsoft.com/office/drawing/2014/main" id="{E486B52F-9415-423C-A4CF-92B52CBFF60F}"/>
                      </a:ext>
                    </a:extLst>
                  </p:cNvPr>
                  <p:cNvSpPr/>
                  <p:nvPr/>
                </p:nvSpPr>
                <p:spPr>
                  <a:xfrm flipH="1">
                    <a:off x="3921759" y="4191555"/>
                    <a:ext cx="400014" cy="419096"/>
                  </a:xfrm>
                  <a:prstGeom prst="rect">
                    <a:avLst/>
                  </a:prstGeom>
                  <a:blipFill>
                    <a:blip r:embed="rId13" cstate="print">
                      <a:extLst>
                        <a:ext uri="{BEBA8EAE-BF5A-486C-A8C5-ECC9F3942E4B}">
                          <a14:imgProps xmlns:a14="http://schemas.microsoft.com/office/drawing/2010/main">
                            <a14:imgLayer r:embed="rId14">
                              <a14:imgEffect>
                                <a14:backgroundRemoval t="10000" b="90000" l="0" r="75956"/>
                              </a14:imgEffect>
                            </a14:imgLayer>
                          </a14:imgProps>
                        </a:ext>
                      </a:extLst>
                    </a:blip>
                    <a:stretch>
                      <a:fillRect/>
                    </a:stretch>
                  </a:blipFill>
                </p:spPr>
                <p:txBody>
                  <a:bodyPr wrap="square" lIns="0" tIns="0" rIns="0" bIns="0" rtlCol="0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sz="1000" dirty="0"/>
                  </a:p>
                </p:txBody>
              </p:sp>
              <p:pic>
                <p:nvPicPr>
                  <p:cNvPr id="72" name="Picture 71">
                    <a:extLst>
                      <a:ext uri="{FF2B5EF4-FFF2-40B4-BE49-F238E27FC236}">
                        <a16:creationId xmlns:a16="http://schemas.microsoft.com/office/drawing/2014/main" id="{2B53F58D-0843-4F09-BCAE-06637DFBC3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6">
                            <a14:imgEffect>
                              <a14:backgroundRemoval t="0" b="99567" l="0" r="100000">
                                <a14:foregroundMark x1="57604" y1="40837" x2="57604" y2="40837"/>
                                <a14:foregroundMark x1="47083" y1="64214" x2="47083" y2="64214"/>
                                <a14:foregroundMark x1="49688" y1="92208" x2="49688" y2="92208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7803524">
                    <a:off x="3906786" y="4155467"/>
                    <a:ext cx="129456" cy="275111"/>
                  </a:xfrm>
                  <a:prstGeom prst="rect">
                    <a:avLst/>
                  </a:prstGeom>
                </p:spPr>
              </p:pic>
            </p:grpSp>
          </p:grpSp>
          <p:graphicFrame>
            <p:nvGraphicFramePr>
              <p:cNvPr id="74" name="Object 73">
                <a:extLst>
                  <a:ext uri="{FF2B5EF4-FFF2-40B4-BE49-F238E27FC236}">
                    <a16:creationId xmlns:a16="http://schemas.microsoft.com/office/drawing/2014/main" id="{EFA7BBAD-98CD-446D-8A9B-DE2EDDA1260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33483351"/>
                  </p:ext>
                </p:extLst>
              </p:nvPr>
            </p:nvGraphicFramePr>
            <p:xfrm>
              <a:off x="208524" y="4519938"/>
              <a:ext cx="307473" cy="213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65" name="ｸﾘｯﾌﾟ" r:id="rId17" imgW="1666667" imgH="1695238" progId="">
                      <p:embed/>
                    </p:oleObj>
                  </mc:Choice>
                  <mc:Fallback>
                    <p:oleObj name="ｸﾘｯﾌﾟ" r:id="rId17" imgW="1666667" imgH="1695238" progId="">
                      <p:embed/>
                      <p:pic>
                        <p:nvPicPr>
                          <p:cNvPr id="129" name="Object 128">
                            <a:extLst>
                              <a:ext uri="{FF2B5EF4-FFF2-40B4-BE49-F238E27FC236}">
                                <a16:creationId xmlns:a16="http://schemas.microsoft.com/office/drawing/2014/main" id="{EFA7BBAD-98CD-446D-8A9B-DE2EDDA1260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8524" y="4519938"/>
                            <a:ext cx="307473" cy="213175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28575">
                            <a:solidFill>
                              <a:srgbClr val="00B0F0"/>
                            </a:solidFill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630BE254-D15B-4449-9A6F-A00944BB5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163" y="4153812"/>
                <a:ext cx="8968" cy="3419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1A08563E-B23C-4546-B0A4-50C50DE6CD66}"/>
                  </a:ext>
                </a:extLst>
              </p:cNvPr>
              <p:cNvGrpSpPr/>
              <p:nvPr/>
            </p:nvGrpSpPr>
            <p:grpSpPr>
              <a:xfrm rot="2175204">
                <a:off x="311436" y="4958367"/>
                <a:ext cx="494897" cy="400590"/>
                <a:chOff x="3833958" y="4191555"/>
                <a:chExt cx="487815" cy="419096"/>
              </a:xfrm>
            </p:grpSpPr>
            <p:sp>
              <p:nvSpPr>
                <p:cNvPr id="78" name="object 199">
                  <a:extLst>
                    <a:ext uri="{FF2B5EF4-FFF2-40B4-BE49-F238E27FC236}">
                      <a16:creationId xmlns:a16="http://schemas.microsoft.com/office/drawing/2014/main" id="{2741D67D-9BD1-4294-A5C0-B8D2E13B257F}"/>
                    </a:ext>
                  </a:extLst>
                </p:cNvPr>
                <p:cNvSpPr/>
                <p:nvPr/>
              </p:nvSpPr>
              <p:spPr>
                <a:xfrm flipH="1">
                  <a:off x="3921759" y="4191555"/>
                  <a:ext cx="400014" cy="419096"/>
                </a:xfrm>
                <a:prstGeom prst="rect">
                  <a:avLst/>
                </a:prstGeom>
                <a:blipFill>
                  <a:blip r:embed="rId1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4">
                            <a14:imgEffect>
                              <a14:backgroundRemoval t="10000" b="90000" l="0" r="75956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sz="1000" dirty="0"/>
                </a:p>
              </p:txBody>
            </p:sp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F9E00545-1818-4C36-9C7D-E390F61569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BEBA8EAE-BF5A-486C-A8C5-ECC9F3942E4B}">
                      <a14:imgProps xmlns:a14="http://schemas.microsoft.com/office/drawing/2010/main">
                        <a14:imgLayer r:embed="rId16">
                          <a14:imgEffect>
                            <a14:backgroundRemoval t="0" b="99567" l="0" r="100000">
                              <a14:foregroundMark x1="57604" y1="40837" x2="57604" y2="40837"/>
                              <a14:foregroundMark x1="47083" y1="64214" x2="47083" y2="64214"/>
                              <a14:foregroundMark x1="49688" y1="92208" x2="49688" y2="9220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03524">
                  <a:off x="3906786" y="4155467"/>
                  <a:ext cx="129456" cy="275111"/>
                </a:xfrm>
                <a:prstGeom prst="rect">
                  <a:avLst/>
                </a:prstGeom>
              </p:spPr>
            </p:pic>
          </p:grp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83A6C4C-D0C3-43CD-846D-4523DA4EF81F}"/>
                  </a:ext>
                </a:extLst>
              </p:cNvPr>
              <p:cNvSpPr/>
              <p:nvPr/>
            </p:nvSpPr>
            <p:spPr>
              <a:xfrm>
                <a:off x="2044378" y="3293511"/>
                <a:ext cx="1260802" cy="231762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rgbClr val="0E067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Inventory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DA85E32-78F7-48B9-8642-43E047E0AF7B}"/>
                  </a:ext>
                </a:extLst>
              </p:cNvPr>
              <p:cNvSpPr/>
              <p:nvPr/>
            </p:nvSpPr>
            <p:spPr>
              <a:xfrm>
                <a:off x="3203105" y="3298246"/>
                <a:ext cx="1260801" cy="23851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rgbClr val="0E067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Maintenance</a:t>
                </a:r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1A08563E-B23C-4546-B0A4-50C50DE6CD66}"/>
                  </a:ext>
                </a:extLst>
              </p:cNvPr>
              <p:cNvGrpSpPr/>
              <p:nvPr/>
            </p:nvGrpSpPr>
            <p:grpSpPr>
              <a:xfrm>
                <a:off x="2932276" y="3806663"/>
                <a:ext cx="494897" cy="400590"/>
                <a:chOff x="3833958" y="4191555"/>
                <a:chExt cx="487815" cy="419096"/>
              </a:xfrm>
            </p:grpSpPr>
            <p:sp>
              <p:nvSpPr>
                <p:cNvPr id="83" name="object 199">
                  <a:extLst>
                    <a:ext uri="{FF2B5EF4-FFF2-40B4-BE49-F238E27FC236}">
                      <a16:creationId xmlns:a16="http://schemas.microsoft.com/office/drawing/2014/main" id="{2741D67D-9BD1-4294-A5C0-B8D2E13B257F}"/>
                    </a:ext>
                  </a:extLst>
                </p:cNvPr>
                <p:cNvSpPr/>
                <p:nvPr/>
              </p:nvSpPr>
              <p:spPr>
                <a:xfrm flipH="1">
                  <a:off x="3921759" y="4191555"/>
                  <a:ext cx="400014" cy="419096"/>
                </a:xfrm>
                <a:prstGeom prst="rect">
                  <a:avLst/>
                </a:prstGeom>
                <a:blipFill>
                  <a:blip r:embed="rId1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4">
                            <a14:imgEffect>
                              <a14:backgroundRemoval t="10000" b="90000" l="0" r="75956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sz="1000" dirty="0"/>
                </a:p>
              </p:txBody>
            </p:sp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F9E00545-1818-4C36-9C7D-E390F61569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BEBA8EAE-BF5A-486C-A8C5-ECC9F3942E4B}">
                      <a14:imgProps xmlns:a14="http://schemas.microsoft.com/office/drawing/2010/main">
                        <a14:imgLayer r:embed="rId16">
                          <a14:imgEffect>
                            <a14:backgroundRemoval t="0" b="99567" l="0" r="100000">
                              <a14:foregroundMark x1="57604" y1="40837" x2="57604" y2="40837"/>
                              <a14:foregroundMark x1="47083" y1="64214" x2="47083" y2="64214"/>
                              <a14:foregroundMark x1="49688" y1="92208" x2="49688" y2="9220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03524">
                  <a:off x="3906786" y="4155467"/>
                  <a:ext cx="129456" cy="275111"/>
                </a:xfrm>
                <a:prstGeom prst="rect">
                  <a:avLst/>
                </a:prstGeom>
              </p:spPr>
            </p:pic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1A08563E-B23C-4546-B0A4-50C50DE6CD66}"/>
                  </a:ext>
                </a:extLst>
              </p:cNvPr>
              <p:cNvGrpSpPr/>
              <p:nvPr/>
            </p:nvGrpSpPr>
            <p:grpSpPr>
              <a:xfrm>
                <a:off x="3994127" y="3733751"/>
                <a:ext cx="494897" cy="400590"/>
                <a:chOff x="3833958" y="4191555"/>
                <a:chExt cx="487815" cy="419096"/>
              </a:xfrm>
            </p:grpSpPr>
            <p:sp>
              <p:nvSpPr>
                <p:cNvPr id="86" name="object 199">
                  <a:extLst>
                    <a:ext uri="{FF2B5EF4-FFF2-40B4-BE49-F238E27FC236}">
                      <a16:creationId xmlns:a16="http://schemas.microsoft.com/office/drawing/2014/main" id="{2741D67D-9BD1-4294-A5C0-B8D2E13B257F}"/>
                    </a:ext>
                  </a:extLst>
                </p:cNvPr>
                <p:cNvSpPr/>
                <p:nvPr/>
              </p:nvSpPr>
              <p:spPr>
                <a:xfrm flipH="1">
                  <a:off x="3921759" y="4191555"/>
                  <a:ext cx="400014" cy="419096"/>
                </a:xfrm>
                <a:prstGeom prst="rect">
                  <a:avLst/>
                </a:prstGeom>
                <a:blipFill>
                  <a:blip r:embed="rId1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4">
                            <a14:imgEffect>
                              <a14:backgroundRemoval t="10000" b="90000" l="0" r="75956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sz="1000" dirty="0"/>
                </a:p>
              </p:txBody>
            </p:sp>
            <p:pic>
              <p:nvPicPr>
                <p:cNvPr id="87" name="Picture 86">
                  <a:extLst>
                    <a:ext uri="{FF2B5EF4-FFF2-40B4-BE49-F238E27FC236}">
                      <a16:creationId xmlns:a16="http://schemas.microsoft.com/office/drawing/2014/main" id="{F9E00545-1818-4C36-9C7D-E390F61569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BEBA8EAE-BF5A-486C-A8C5-ECC9F3942E4B}">
                      <a14:imgProps xmlns:a14="http://schemas.microsoft.com/office/drawing/2010/main">
                        <a14:imgLayer r:embed="rId16">
                          <a14:imgEffect>
                            <a14:backgroundRemoval t="0" b="99567" l="0" r="100000">
                              <a14:foregroundMark x1="57604" y1="40837" x2="57604" y2="40837"/>
                              <a14:foregroundMark x1="47083" y1="64214" x2="47083" y2="64214"/>
                              <a14:foregroundMark x1="49688" y1="92208" x2="49688" y2="9220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03524">
                  <a:off x="3906786" y="4155467"/>
                  <a:ext cx="129456" cy="275111"/>
                </a:xfrm>
                <a:prstGeom prst="rect">
                  <a:avLst/>
                </a:prstGeom>
              </p:spPr>
            </p:pic>
          </p:grp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A73EE7F4-4541-48BD-8C33-4D7D45B223C0}"/>
                  </a:ext>
                </a:extLst>
              </p:cNvPr>
              <p:cNvSpPr/>
              <p:nvPr/>
            </p:nvSpPr>
            <p:spPr>
              <a:xfrm>
                <a:off x="3954317" y="4182529"/>
                <a:ext cx="1073962" cy="198131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rgbClr val="0E067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Scrap</a:t>
                </a:r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1A08563E-B23C-4546-B0A4-50C50DE6CD66}"/>
                  </a:ext>
                </a:extLst>
              </p:cNvPr>
              <p:cNvGrpSpPr/>
              <p:nvPr/>
            </p:nvGrpSpPr>
            <p:grpSpPr>
              <a:xfrm>
                <a:off x="4296498" y="4723595"/>
                <a:ext cx="440552" cy="472846"/>
                <a:chOff x="3657424" y="4248685"/>
                <a:chExt cx="434248" cy="494690"/>
              </a:xfrm>
            </p:grpSpPr>
            <p:sp>
              <p:nvSpPr>
                <p:cNvPr id="90" name="object 199">
                  <a:extLst>
                    <a:ext uri="{FF2B5EF4-FFF2-40B4-BE49-F238E27FC236}">
                      <a16:creationId xmlns:a16="http://schemas.microsoft.com/office/drawing/2014/main" id="{2741D67D-9BD1-4294-A5C0-B8D2E13B257F}"/>
                    </a:ext>
                  </a:extLst>
                </p:cNvPr>
                <p:cNvSpPr/>
                <p:nvPr/>
              </p:nvSpPr>
              <p:spPr>
                <a:xfrm flipH="1">
                  <a:off x="3676264" y="4390468"/>
                  <a:ext cx="415408" cy="352907"/>
                </a:xfrm>
                <a:prstGeom prst="rect">
                  <a:avLst/>
                </a:prstGeom>
                <a:blipFill>
                  <a:blip r:embed="rId1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4">
                            <a14:imgEffect>
                              <a14:backgroundRemoval t="10000" b="90000" l="0" r="75956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sz="1000" dirty="0"/>
                </a:p>
              </p:txBody>
            </p:sp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F9E00545-1818-4C36-9C7D-E390F61569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BEBA8EAE-BF5A-486C-A8C5-ECC9F3942E4B}">
                      <a14:imgProps xmlns:a14="http://schemas.microsoft.com/office/drawing/2010/main">
                        <a14:imgLayer r:embed="rId16">
                          <a14:imgEffect>
                            <a14:backgroundRemoval t="0" b="99567" l="0" r="100000">
                              <a14:foregroundMark x1="57604" y1="40837" x2="57604" y2="40837"/>
                              <a14:foregroundMark x1="47083" y1="64214" x2="47083" y2="64214"/>
                              <a14:foregroundMark x1="49688" y1="92208" x2="49688" y2="9220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03524">
                  <a:off x="3730252" y="4175857"/>
                  <a:ext cx="129456" cy="275111"/>
                </a:xfrm>
                <a:prstGeom prst="rect">
                  <a:avLst/>
                </a:prstGeom>
              </p:spPr>
            </p:pic>
          </p:grpSp>
          <p:graphicFrame>
            <p:nvGraphicFramePr>
              <p:cNvPr id="92" name="Object 91">
                <a:extLst>
                  <a:ext uri="{FF2B5EF4-FFF2-40B4-BE49-F238E27FC236}">
                    <a16:creationId xmlns:a16="http://schemas.microsoft.com/office/drawing/2014/main" id="{EFA7BBAD-98CD-446D-8A9B-DE2EDDA1260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2859534"/>
                  </p:ext>
                </p:extLst>
              </p:nvPr>
            </p:nvGraphicFramePr>
            <p:xfrm>
              <a:off x="4307678" y="4577504"/>
              <a:ext cx="208036" cy="144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66" name="ｸﾘｯﾌﾟ" r:id="rId17" imgW="1666667" imgH="1695238" progId="">
                      <p:embed/>
                    </p:oleObj>
                  </mc:Choice>
                  <mc:Fallback>
                    <p:oleObj name="ｸﾘｯﾌﾟ" r:id="rId17" imgW="1666667" imgH="1695238" progId="">
                      <p:embed/>
                      <p:pic>
                        <p:nvPicPr>
                          <p:cNvPr id="74" name="Object 73">
                            <a:extLst>
                              <a:ext uri="{FF2B5EF4-FFF2-40B4-BE49-F238E27FC236}">
                                <a16:creationId xmlns:a16="http://schemas.microsoft.com/office/drawing/2014/main" id="{EFA7BBAD-98CD-446D-8A9B-DE2EDDA1260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07678" y="4577504"/>
                            <a:ext cx="208036" cy="144234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28575">
                            <a:solidFill>
                              <a:srgbClr val="00B0F0"/>
                            </a:solidFill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4" name="object 254">
                <a:extLst>
                  <a:ext uri="{FF2B5EF4-FFF2-40B4-BE49-F238E27FC236}">
                    <a16:creationId xmlns:a16="http://schemas.microsoft.com/office/drawing/2014/main" id="{5F49E4D5-BCCE-4882-AAF5-C7DEE19E2FD2}"/>
                  </a:ext>
                </a:extLst>
              </p:cNvPr>
              <p:cNvSpPr txBox="1"/>
              <p:nvPr/>
            </p:nvSpPr>
            <p:spPr>
              <a:xfrm>
                <a:off x="3820058" y="5514880"/>
                <a:ext cx="806850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GB" sz="1400" dirty="0">
                    <a:solidFill>
                      <a:srgbClr val="0E067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Report</a:t>
                </a:r>
                <a:endParaRPr sz="1400" dirty="0">
                  <a:solidFill>
                    <a:srgbClr val="0E067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object 254">
                <a:extLst>
                  <a:ext uri="{FF2B5EF4-FFF2-40B4-BE49-F238E27FC236}">
                    <a16:creationId xmlns:a16="http://schemas.microsoft.com/office/drawing/2014/main" id="{EE6859F1-FCA4-4618-9880-DEF988B39F44}"/>
                  </a:ext>
                </a:extLst>
              </p:cNvPr>
              <p:cNvSpPr txBox="1"/>
              <p:nvPr/>
            </p:nvSpPr>
            <p:spPr>
              <a:xfrm>
                <a:off x="1634439" y="5400425"/>
                <a:ext cx="1737774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 sz="1400" dirty="0">
                    <a:solidFill>
                      <a:srgbClr val="0E067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Export stationery</a:t>
                </a:r>
                <a:endParaRPr sz="1400" dirty="0">
                  <a:solidFill>
                    <a:srgbClr val="0E067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7C6D2506-1C19-4842-A567-EF5B8F581EFB}"/>
                  </a:ext>
                </a:extLst>
              </p:cNvPr>
              <p:cNvGrpSpPr/>
              <p:nvPr/>
            </p:nvGrpSpPr>
            <p:grpSpPr>
              <a:xfrm>
                <a:off x="1991767" y="5003838"/>
                <a:ext cx="447407" cy="383264"/>
                <a:chOff x="5992068" y="2471902"/>
                <a:chExt cx="479945" cy="402704"/>
              </a:xfrm>
            </p:grpSpPr>
            <p:pic>
              <p:nvPicPr>
                <p:cNvPr id="97" name="図 48">
                  <a:extLst>
                    <a:ext uri="{FF2B5EF4-FFF2-40B4-BE49-F238E27FC236}">
                      <a16:creationId xmlns:a16="http://schemas.microsoft.com/office/drawing/2014/main" id="{F9254756-DDA9-4042-ABEB-874A8718F6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92068" y="2484980"/>
                  <a:ext cx="479945" cy="3896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8" name="図 49">
                  <a:extLst>
                    <a:ext uri="{FF2B5EF4-FFF2-40B4-BE49-F238E27FC236}">
                      <a16:creationId xmlns:a16="http://schemas.microsoft.com/office/drawing/2014/main" id="{ACBF05A9-5C97-487B-9473-E41292E73E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97240" y="2471902"/>
                  <a:ext cx="249957" cy="2707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1A08563E-B23C-4546-B0A4-50C50DE6CD66}"/>
                  </a:ext>
                </a:extLst>
              </p:cNvPr>
              <p:cNvGrpSpPr/>
              <p:nvPr/>
            </p:nvGrpSpPr>
            <p:grpSpPr>
              <a:xfrm>
                <a:off x="2226893" y="5089928"/>
                <a:ext cx="494897" cy="400590"/>
                <a:chOff x="3833958" y="4191555"/>
                <a:chExt cx="487815" cy="419096"/>
              </a:xfrm>
            </p:grpSpPr>
            <p:sp>
              <p:nvSpPr>
                <p:cNvPr id="100" name="object 199">
                  <a:extLst>
                    <a:ext uri="{FF2B5EF4-FFF2-40B4-BE49-F238E27FC236}">
                      <a16:creationId xmlns:a16="http://schemas.microsoft.com/office/drawing/2014/main" id="{2741D67D-9BD1-4294-A5C0-B8D2E13B257F}"/>
                    </a:ext>
                  </a:extLst>
                </p:cNvPr>
                <p:cNvSpPr/>
                <p:nvPr/>
              </p:nvSpPr>
              <p:spPr>
                <a:xfrm flipH="1">
                  <a:off x="3921759" y="4191555"/>
                  <a:ext cx="400014" cy="419096"/>
                </a:xfrm>
                <a:prstGeom prst="rect">
                  <a:avLst/>
                </a:prstGeom>
                <a:blipFill>
                  <a:blip r:embed="rId1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4">
                            <a14:imgEffect>
                              <a14:backgroundRemoval t="10000" b="90000" l="0" r="75956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sz="1000" dirty="0"/>
                </a:p>
              </p:txBody>
            </p:sp>
            <p:pic>
              <p:nvPicPr>
                <p:cNvPr id="101" name="Picture 100">
                  <a:extLst>
                    <a:ext uri="{FF2B5EF4-FFF2-40B4-BE49-F238E27FC236}">
                      <a16:creationId xmlns:a16="http://schemas.microsoft.com/office/drawing/2014/main" id="{F9E00545-1818-4C36-9C7D-E390F61569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BEBA8EAE-BF5A-486C-A8C5-ECC9F3942E4B}">
                      <a14:imgProps xmlns:a14="http://schemas.microsoft.com/office/drawing/2010/main">
                        <a14:imgLayer r:embed="rId16">
                          <a14:imgEffect>
                            <a14:backgroundRemoval t="0" b="99567" l="0" r="100000">
                              <a14:foregroundMark x1="57604" y1="40837" x2="57604" y2="40837"/>
                              <a14:foregroundMark x1="47083" y1="64214" x2="47083" y2="64214"/>
                              <a14:foregroundMark x1="49688" y1="92208" x2="49688" y2="9220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03524">
                  <a:off x="3906786" y="4155467"/>
                  <a:ext cx="129456" cy="275111"/>
                </a:xfrm>
                <a:prstGeom prst="rect">
                  <a:avLst/>
                </a:prstGeom>
              </p:spPr>
            </p:pic>
          </p:grpSp>
          <p:sp>
            <p:nvSpPr>
              <p:cNvPr id="102" name="object 254">
                <a:extLst>
                  <a:ext uri="{FF2B5EF4-FFF2-40B4-BE49-F238E27FC236}">
                    <a16:creationId xmlns:a16="http://schemas.microsoft.com/office/drawing/2014/main" id="{89186D8C-7203-46EC-81B3-FEC237B3B49F}"/>
                  </a:ext>
                </a:extLst>
              </p:cNvPr>
              <p:cNvSpPr txBox="1"/>
              <p:nvPr/>
            </p:nvSpPr>
            <p:spPr>
              <a:xfrm>
                <a:off x="16497" y="5407742"/>
                <a:ext cx="1530906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>
                <a:defPPr>
                  <a:defRPr lang="en-US"/>
                </a:defPPr>
                <a:lvl1pPr indent="0" algn="ctr">
                  <a:spcBef>
                    <a:spcPct val="50000"/>
                  </a:spcBef>
                  <a:defRPr sz="1600">
                    <a:solidFill>
                      <a:srgbClr val="0E067C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en-GB" sz="1400" dirty="0"/>
                  <a:t>Import stationery</a:t>
                </a:r>
                <a:endParaRPr sz="1400" dirty="0"/>
              </a:p>
            </p:txBody>
          </p:sp>
        </p:grpSp>
      </p:grpSp>
      <p:grpSp>
        <p:nvGrpSpPr>
          <p:cNvPr id="119" name="Group 118"/>
          <p:cNvGrpSpPr/>
          <p:nvPr/>
        </p:nvGrpSpPr>
        <p:grpSpPr>
          <a:xfrm>
            <a:off x="130316" y="3249823"/>
            <a:ext cx="3659385" cy="1931401"/>
            <a:chOff x="2469854" y="2160577"/>
            <a:chExt cx="3659385" cy="1931401"/>
          </a:xfrm>
        </p:grpSpPr>
        <p:sp>
          <p:nvSpPr>
            <p:cNvPr id="120" name="Callout: Bent Line 4278">
              <a:extLst>
                <a:ext uri="{FF2B5EF4-FFF2-40B4-BE49-F238E27FC236}">
                  <a16:creationId xmlns:a16="http://schemas.microsoft.com/office/drawing/2014/main" id="{4259CEBB-7591-0B78-C9E5-C78C069081E4}"/>
                </a:ext>
              </a:extLst>
            </p:cNvPr>
            <p:cNvSpPr/>
            <p:nvPr/>
          </p:nvSpPr>
          <p:spPr>
            <a:xfrm>
              <a:off x="4906034" y="2234609"/>
              <a:ext cx="1223205" cy="515731"/>
            </a:xfrm>
            <a:prstGeom prst="borderCallout2">
              <a:avLst>
                <a:gd name="adj1" fmla="val 37838"/>
                <a:gd name="adj2" fmla="val -3573"/>
                <a:gd name="adj3" fmla="val 39741"/>
                <a:gd name="adj4" fmla="val -9369"/>
                <a:gd name="adj5" fmla="val 129395"/>
                <a:gd name="adj6" fmla="val -9191"/>
              </a:avLst>
            </a:prstGeom>
            <a:noFill/>
            <a:ln>
              <a:solidFill>
                <a:srgbClr val="51637B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 "/>
                </a:rPr>
                <a:t>System Solutions</a:t>
              </a: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2469854" y="2160577"/>
              <a:ext cx="3620288" cy="1931401"/>
              <a:chOff x="2469854" y="2160577"/>
              <a:chExt cx="3620288" cy="1931401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F9CDFBAC-2A29-E681-518C-447CD2E21D6D}"/>
                  </a:ext>
                </a:extLst>
              </p:cNvPr>
              <p:cNvGrpSpPr/>
              <p:nvPr/>
            </p:nvGrpSpPr>
            <p:grpSpPr>
              <a:xfrm>
                <a:off x="5268460" y="2699225"/>
                <a:ext cx="821682" cy="881824"/>
                <a:chOff x="878683" y="2721692"/>
                <a:chExt cx="793236" cy="372779"/>
              </a:xfrm>
            </p:grpSpPr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414FBDC5-34C4-4A27-F4E8-8409D79710EB}"/>
                    </a:ext>
                  </a:extLst>
                </p:cNvPr>
                <p:cNvSpPr txBox="1"/>
                <p:nvPr/>
              </p:nvSpPr>
              <p:spPr>
                <a:xfrm>
                  <a:off x="878683" y="2930122"/>
                  <a:ext cx="793236" cy="164349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noAutofit/>
                </a:bodyPr>
                <a:lstStyle/>
                <a:p>
                  <a:r>
                    <a:rPr lang="en-US" sz="1400" dirty="0"/>
                    <a:t>PIC, Leader</a:t>
                  </a:r>
                </a:p>
              </p:txBody>
            </p:sp>
            <p:graphicFrame>
              <p:nvGraphicFramePr>
                <p:cNvPr id="135" name="Diagram 134">
                  <a:extLst>
                    <a:ext uri="{FF2B5EF4-FFF2-40B4-BE49-F238E27FC236}">
                      <a16:creationId xmlns:a16="http://schemas.microsoft.com/office/drawing/2014/main" id="{464C8BD0-F85D-D733-D886-9BEAC1C15DF7}"/>
                    </a:ext>
                  </a:extLst>
                </p:cNvPr>
                <p:cNvGraphicFramePr/>
                <p:nvPr>
                  <p:extLst/>
                </p:nvPr>
              </p:nvGraphicFramePr>
              <p:xfrm>
                <a:off x="897021" y="2721692"/>
                <a:ext cx="263999" cy="232385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0" r:lo="rId21" r:qs="rId22" r:cs="rId23"/>
                </a:graphicData>
              </a:graphic>
            </p:graphicFrame>
          </p:grpSp>
          <p:pic>
            <p:nvPicPr>
              <p:cNvPr id="123" name="Picture 122" descr="Icon&#10;&#10;Description automatically generated">
                <a:extLst>
                  <a:ext uri="{FF2B5EF4-FFF2-40B4-BE49-F238E27FC236}">
                    <a16:creationId xmlns:a16="http://schemas.microsoft.com/office/drawing/2014/main" id="{5A26B48B-004B-3C09-27A4-B76A0F9DE2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3774" y="2971800"/>
                <a:ext cx="458843" cy="194436"/>
              </a:xfrm>
              <a:prstGeom prst="rect">
                <a:avLst/>
              </a:prstGeom>
            </p:spPr>
          </p:pic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1F5F23A-A0CB-7018-2A50-D92ABC474BC9}"/>
                  </a:ext>
                </a:extLst>
              </p:cNvPr>
              <p:cNvSpPr txBox="1"/>
              <p:nvPr/>
            </p:nvSpPr>
            <p:spPr>
              <a:xfrm>
                <a:off x="4493362" y="3310388"/>
                <a:ext cx="1027107" cy="2732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sz="1400" b="1" dirty="0"/>
                  <a:t>Discuss</a:t>
                </a:r>
              </a:p>
              <a:p>
                <a:endParaRPr lang="en-US" sz="1400" b="1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2EC2972-BFFB-5608-45D8-09BE825414FD}"/>
                  </a:ext>
                </a:extLst>
              </p:cNvPr>
              <p:cNvSpPr txBox="1"/>
              <p:nvPr/>
            </p:nvSpPr>
            <p:spPr>
              <a:xfrm>
                <a:off x="2469854" y="2867142"/>
                <a:ext cx="1649195" cy="6645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noAutofit/>
              </a:bodyPr>
              <a:lstStyle/>
              <a:p>
                <a:r>
                  <a:rPr lang="en-US" b="1" dirty="0"/>
                  <a:t>    </a:t>
                </a:r>
                <a:r>
                  <a:rPr lang="en-US" b="1" dirty="0">
                    <a:solidFill>
                      <a:srgbClr val="1508B8"/>
                    </a:solidFill>
                  </a:rPr>
                  <a:t>Study</a:t>
                </a:r>
                <a:r>
                  <a:rPr lang="en-US" sz="1200" dirty="0"/>
                  <a:t> </a:t>
                </a:r>
              </a:p>
              <a:p>
                <a:r>
                  <a:rPr lang="en-US" sz="1400" dirty="0"/>
                  <a:t>Operating </a:t>
                </a:r>
              </a:p>
              <a:p>
                <a:r>
                  <a:rPr lang="en-US" sz="1400" dirty="0"/>
                  <a:t>system ?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7D11EE5-ED58-6343-D0DE-4384B064382C}"/>
                  </a:ext>
                </a:extLst>
              </p:cNvPr>
              <p:cNvSpPr txBox="1"/>
              <p:nvPr/>
            </p:nvSpPr>
            <p:spPr>
              <a:xfrm>
                <a:off x="3186207" y="3433102"/>
                <a:ext cx="1227063" cy="6588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noAutofit/>
              </a:bodyPr>
              <a:lstStyle/>
              <a:p>
                <a:r>
                  <a:rPr lang="en-US" b="1" dirty="0">
                    <a:solidFill>
                      <a:srgbClr val="1508B8"/>
                    </a:solidFill>
                  </a:rPr>
                  <a:t>Explain</a:t>
                </a:r>
              </a:p>
              <a:p>
                <a:r>
                  <a:rPr lang="en-US" sz="1400" dirty="0"/>
                  <a:t>new operations 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B1163B5-5A47-5A2C-9E77-498DA10E77F7}"/>
                  </a:ext>
                </a:extLst>
              </p:cNvPr>
              <p:cNvSpPr txBox="1"/>
              <p:nvPr/>
            </p:nvSpPr>
            <p:spPr>
              <a:xfrm>
                <a:off x="2656124" y="2160577"/>
                <a:ext cx="1665795" cy="5417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noAutofit/>
              </a:bodyPr>
              <a:lstStyle/>
              <a:p>
                <a:r>
                  <a:rPr lang="en-US" b="1" dirty="0">
                    <a:solidFill>
                      <a:srgbClr val="1508B8"/>
                    </a:solidFill>
                  </a:rPr>
                  <a:t>   List Job</a:t>
                </a:r>
                <a:r>
                  <a:rPr lang="en-US" b="1" dirty="0"/>
                  <a:t> </a:t>
                </a:r>
              </a:p>
              <a:p>
                <a:r>
                  <a:rPr lang="en-US" sz="1400" dirty="0"/>
                  <a:t>Document, operators,</a:t>
                </a:r>
              </a:p>
              <a:p>
                <a:r>
                  <a:rPr lang="en-US" sz="1400" dirty="0"/>
                  <a:t> reports</a:t>
                </a:r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4157F9F9-7F72-57E0-15E3-7E5541927503}"/>
                  </a:ext>
                </a:extLst>
              </p:cNvPr>
              <p:cNvGrpSpPr/>
              <p:nvPr/>
            </p:nvGrpSpPr>
            <p:grpSpPr>
              <a:xfrm>
                <a:off x="3988673" y="2642250"/>
                <a:ext cx="666492" cy="744412"/>
                <a:chOff x="7529327" y="1895268"/>
                <a:chExt cx="723844" cy="760089"/>
              </a:xfrm>
            </p:grpSpPr>
            <p:pic>
              <p:nvPicPr>
                <p:cNvPr id="132" name="Picture 131" descr="Icon&#10;&#10;Description automatically generated">
                  <a:extLst>
                    <a:ext uri="{FF2B5EF4-FFF2-40B4-BE49-F238E27FC236}">
                      <a16:creationId xmlns:a16="http://schemas.microsoft.com/office/drawing/2014/main" id="{ED89A75C-77A8-B1D4-FEF6-66E41AFCC0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29327" y="1895268"/>
                  <a:ext cx="723844" cy="760089"/>
                </a:xfrm>
                <a:prstGeom prst="rect">
                  <a:avLst/>
                </a:prstGeom>
              </p:spPr>
            </p:pic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6D89C655-7BD4-D5E9-1119-F1BA242D67E5}"/>
                    </a:ext>
                  </a:extLst>
                </p:cNvPr>
                <p:cNvSpPr txBox="1"/>
                <p:nvPr/>
              </p:nvSpPr>
              <p:spPr>
                <a:xfrm>
                  <a:off x="7797651" y="2226234"/>
                  <a:ext cx="357047" cy="292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IT</a:t>
                  </a:r>
                </a:p>
              </p:txBody>
            </p:sp>
          </p:grp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A720B565-3D51-AB02-3B36-6DBB9B14EE6C}"/>
                  </a:ext>
                </a:extLst>
              </p:cNvPr>
              <p:cNvCxnSpPr>
                <a:cxnSpLocks/>
                <a:endCxn id="127" idx="2"/>
              </p:cNvCxnSpPr>
              <p:nvPr/>
            </p:nvCxnSpPr>
            <p:spPr>
              <a:xfrm flipH="1" flipV="1">
                <a:off x="3489022" y="2702370"/>
                <a:ext cx="531079" cy="228312"/>
              </a:xfrm>
              <a:prstGeom prst="straightConnector1">
                <a:avLst/>
              </a:prstGeom>
              <a:ln w="12700">
                <a:solidFill>
                  <a:srgbClr val="4E5F77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A720B565-3D51-AB02-3B36-6DBB9B14EE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32423" y="3039872"/>
                <a:ext cx="502319" cy="4644"/>
              </a:xfrm>
              <a:prstGeom prst="straightConnector1">
                <a:avLst/>
              </a:prstGeom>
              <a:ln w="12700">
                <a:solidFill>
                  <a:srgbClr val="4E5F77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A720B565-3D51-AB02-3B36-6DBB9B14EE6C}"/>
                  </a:ext>
                </a:extLst>
              </p:cNvPr>
              <p:cNvCxnSpPr>
                <a:cxnSpLocks/>
                <a:endCxn id="126" idx="0"/>
              </p:cNvCxnSpPr>
              <p:nvPr/>
            </p:nvCxnSpPr>
            <p:spPr>
              <a:xfrm flipH="1">
                <a:off x="3799739" y="3110984"/>
                <a:ext cx="258231" cy="322118"/>
              </a:xfrm>
              <a:prstGeom prst="straightConnector1">
                <a:avLst/>
              </a:prstGeom>
              <a:ln w="12700">
                <a:solidFill>
                  <a:srgbClr val="4E5F77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7" name="Text Box 80"/>
          <p:cNvSpPr txBox="1">
            <a:spLocks noChangeArrowheads="1"/>
          </p:cNvSpPr>
          <p:nvPr/>
        </p:nvSpPr>
        <p:spPr bwMode="auto">
          <a:xfrm>
            <a:off x="-27668" y="2676089"/>
            <a:ext cx="402064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A166353-044D-4864-B76D-590E548B1035}"/>
              </a:ext>
            </a:extLst>
          </p:cNvPr>
          <p:cNvSpPr/>
          <p:nvPr/>
        </p:nvSpPr>
        <p:spPr>
          <a:xfrm>
            <a:off x="122394" y="6228453"/>
            <a:ext cx="23911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&amp; Paste Barcode to each equipment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7F6C64E-C8FD-4E9A-A304-49CDDA14E53D}"/>
              </a:ext>
            </a:extLst>
          </p:cNvPr>
          <p:cNvSpPr/>
          <p:nvPr/>
        </p:nvSpPr>
        <p:spPr>
          <a:xfrm>
            <a:off x="2883440" y="6245022"/>
            <a:ext cx="21834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barcode, user’s card &amp; fix location</a:t>
            </a:r>
          </a:p>
        </p:txBody>
      </p:sp>
      <p:pic>
        <p:nvPicPr>
          <p:cNvPr id="171" name="Picture 2">
            <a:extLst>
              <a:ext uri="{FF2B5EF4-FFF2-40B4-BE49-F238E27FC236}">
                <a16:creationId xmlns:a16="http://schemas.microsoft.com/office/drawing/2014/main" id="{04FAEABB-23CD-4E8A-924D-E5E0FC557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009" y="5692078"/>
            <a:ext cx="792518" cy="33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2" name="Rectangle 171">
            <a:extLst>
              <a:ext uri="{FF2B5EF4-FFF2-40B4-BE49-F238E27FC236}">
                <a16:creationId xmlns:a16="http://schemas.microsoft.com/office/drawing/2014/main" id="{F7D56C8F-1CE3-48DC-AF1E-8301693C7936}"/>
              </a:ext>
            </a:extLst>
          </p:cNvPr>
          <p:cNvSpPr/>
          <p:nvPr/>
        </p:nvSpPr>
        <p:spPr>
          <a:xfrm>
            <a:off x="7217756" y="6249490"/>
            <a:ext cx="19061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ja-JP" sz="16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Inventory, Make report </a:t>
            </a: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System</a:t>
            </a:r>
            <a:endParaRPr lang="en-US" sz="1600" dirty="0"/>
          </a:p>
        </p:txBody>
      </p:sp>
      <p:pic>
        <p:nvPicPr>
          <p:cNvPr id="173" name="Picture 17" descr="C:\Program Files\Microsoft Office\MEDIA\CAGCAT10\j0195384.wmf">
            <a:extLst>
              <a:ext uri="{FF2B5EF4-FFF2-40B4-BE49-F238E27FC236}">
                <a16:creationId xmlns:a16="http://schemas.microsoft.com/office/drawing/2014/main" id="{D48D4104-468A-43F1-A93B-73DBB3F85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98738" y="5548125"/>
            <a:ext cx="777268" cy="62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15F81502-A42E-47AE-9FE6-15C7F4338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585" y="5537781"/>
            <a:ext cx="765247" cy="742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" name="Rectangle 181">
            <a:extLst>
              <a:ext uri="{FF2B5EF4-FFF2-40B4-BE49-F238E27FC236}">
                <a16:creationId xmlns:a16="http://schemas.microsoft.com/office/drawing/2014/main" id="{16850FBC-389B-475B-ADE0-1A1CD488BDEF}"/>
              </a:ext>
            </a:extLst>
          </p:cNvPr>
          <p:cNvSpPr/>
          <p:nvPr/>
        </p:nvSpPr>
        <p:spPr>
          <a:xfrm>
            <a:off x="5185059" y="6280024"/>
            <a:ext cx="18257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base Server</a:t>
            </a: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BCBAD760-18CE-498E-B97F-8D38E3D741D0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271925" y="5806695"/>
            <a:ext cx="260166" cy="518250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71A1F1FF-65CC-4BE9-B0CC-02B29AFE43F5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51851" y="5701639"/>
            <a:ext cx="1952525" cy="408709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488824" y="5798567"/>
            <a:ext cx="374823" cy="348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ight Arrow 186"/>
          <p:cNvSpPr/>
          <p:nvPr/>
        </p:nvSpPr>
        <p:spPr>
          <a:xfrm>
            <a:off x="4904840" y="5834305"/>
            <a:ext cx="374823" cy="348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ight Arrow 187"/>
          <p:cNvSpPr/>
          <p:nvPr/>
        </p:nvSpPr>
        <p:spPr>
          <a:xfrm>
            <a:off x="6841186" y="5830616"/>
            <a:ext cx="374823" cy="348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8021" y="5450900"/>
            <a:ext cx="9024825" cy="136559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: Rounded Corners 116">
            <a:extLst>
              <a:ext uri="{FF2B5EF4-FFF2-40B4-BE49-F238E27FC236}">
                <a16:creationId xmlns:a16="http://schemas.microsoft.com/office/drawing/2014/main" id="{3A672B67-3DA9-4FD9-91CC-73066691A101}"/>
              </a:ext>
            </a:extLst>
          </p:cNvPr>
          <p:cNvSpPr/>
          <p:nvPr/>
        </p:nvSpPr>
        <p:spPr>
          <a:xfrm>
            <a:off x="282530" y="5288533"/>
            <a:ext cx="4143395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8A06FF6E-FDB6-4449-AED9-8DBD12551DC6}"/>
              </a:ext>
            </a:extLst>
          </p:cNvPr>
          <p:cNvSpPr>
            <a:spLocks noChangeArrowheads="1"/>
          </p:cNvSpPr>
          <p:nvPr/>
        </p:nvSpPr>
        <p:spPr bwMode="auto">
          <a:xfrm rot="6573031">
            <a:off x="4072688" y="5776416"/>
            <a:ext cx="143632" cy="294066"/>
          </a:xfrm>
          <a:prstGeom prst="triangle">
            <a:avLst>
              <a:gd name="adj" fmla="val 92281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en-SG" altLang="en-US" sz="1351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93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Develop software to m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Asset of 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IT.</a:t>
            </a:r>
            <a:endParaRPr kumimoji="1" lang="en-US" altLang="ja-JP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Optimize all manual jobs by using a management system.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2" name="Rounded Rectangle 42">
            <a:extLst>
              <a:ext uri="{FF2B5EF4-FFF2-40B4-BE49-F238E27FC236}">
                <a16:creationId xmlns:a16="http://schemas.microsoft.com/office/drawing/2014/main" id="{8E1E4FCB-755C-40C2-981D-003A9EDA8A83}"/>
              </a:ext>
            </a:extLst>
          </p:cNvPr>
          <p:cNvSpPr/>
          <p:nvPr/>
        </p:nvSpPr>
        <p:spPr>
          <a:xfrm>
            <a:off x="61458" y="1339281"/>
            <a:ext cx="4046958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Situation</a:t>
            </a:r>
          </a:p>
        </p:txBody>
      </p:sp>
      <p:sp>
        <p:nvSpPr>
          <p:cNvPr id="96" name="Rounded Rectangle 44">
            <a:extLst>
              <a:ext uri="{FF2B5EF4-FFF2-40B4-BE49-F238E27FC236}">
                <a16:creationId xmlns:a16="http://schemas.microsoft.com/office/drawing/2014/main" id="{A94328E1-3EEA-496C-8BA7-B19C3EE70D9A}"/>
              </a:ext>
            </a:extLst>
          </p:cNvPr>
          <p:cNvSpPr/>
          <p:nvPr/>
        </p:nvSpPr>
        <p:spPr>
          <a:xfrm>
            <a:off x="4625163" y="1339402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1FB934A-D6A1-4B87-8D98-4A71940D011F}"/>
              </a:ext>
            </a:extLst>
          </p:cNvPr>
          <p:cNvSpPr/>
          <p:nvPr/>
        </p:nvSpPr>
        <p:spPr>
          <a:xfrm>
            <a:off x="72356" y="1739733"/>
            <a:ext cx="4036060" cy="79774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equipment is not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barcoded.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Tack a long time to inventory, make report and trace history.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9B4DF1-9568-49B9-B715-4AB859121257}"/>
              </a:ext>
            </a:extLst>
          </p:cNvPr>
          <p:cNvSpPr/>
          <p:nvPr/>
        </p:nvSpPr>
        <p:spPr>
          <a:xfrm>
            <a:off x="4618250" y="1765930"/>
            <a:ext cx="4446025" cy="78729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 paste on equipment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defTabSz="915406">
              <a:buFont typeface="Wingdings" panose="05000000000000000000" pitchFamily="2" charset="2"/>
              <a:buChar char="ü"/>
              <a:defRPr/>
            </a:pPr>
            <a:r>
              <a:rPr lang="en-US" altLang="en-US" sz="1600" dirty="0" smtClean="0">
                <a:solidFill>
                  <a:schemeClr val="tx1"/>
                </a:solidFill>
              </a:rPr>
              <a:t>Analyze </a:t>
            </a:r>
            <a:r>
              <a:rPr lang="en-US" altLang="en-US" sz="1600" dirty="0">
                <a:solidFill>
                  <a:schemeClr val="tx1"/>
                </a:solidFill>
              </a:rPr>
              <a:t>system, design, build database, develop </a:t>
            </a:r>
            <a:r>
              <a:rPr lang="en-US" altLang="en-US" sz="1600" dirty="0" smtClean="0">
                <a:solidFill>
                  <a:schemeClr val="tx1"/>
                </a:solidFill>
              </a:rPr>
              <a:t>software.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Arrow: Right 180">
            <a:extLst>
              <a:ext uri="{FF2B5EF4-FFF2-40B4-BE49-F238E27FC236}">
                <a16:creationId xmlns:a16="http://schemas.microsoft.com/office/drawing/2014/main" id="{FF4C21CF-A049-4C96-A1B2-782C47182967}"/>
              </a:ext>
            </a:extLst>
          </p:cNvPr>
          <p:cNvSpPr/>
          <p:nvPr/>
        </p:nvSpPr>
        <p:spPr>
          <a:xfrm>
            <a:off x="4259469" y="1624233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 Box 80"/>
          <p:cNvSpPr txBox="1">
            <a:spLocks noChangeArrowheads="1"/>
          </p:cNvSpPr>
          <p:nvPr/>
        </p:nvSpPr>
        <p:spPr bwMode="auto">
          <a:xfrm>
            <a:off x="2224" y="2521830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Develop ALCMS</a:t>
            </a:r>
            <a:endParaRPr kumimoji="1" lang="en-US" altLang="ja-JP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89353" y="3244019"/>
            <a:ext cx="2701816" cy="1096343"/>
            <a:chOff x="89353" y="3244019"/>
            <a:chExt cx="2701816" cy="1096343"/>
          </a:xfrm>
        </p:grpSpPr>
        <p:grpSp>
          <p:nvGrpSpPr>
            <p:cNvPr id="29" name="Group 28"/>
            <p:cNvGrpSpPr/>
            <p:nvPr/>
          </p:nvGrpSpPr>
          <p:grpSpPr>
            <a:xfrm>
              <a:off x="89353" y="3244019"/>
              <a:ext cx="2701816" cy="1096343"/>
              <a:chOff x="89353" y="3244019"/>
              <a:chExt cx="2701816" cy="1096343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89353" y="3244019"/>
                <a:ext cx="2701816" cy="1096343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1" name="Picture 110" descr="Icon&#10;&#10;Description automatically generated">
                <a:extLst>
                  <a:ext uri="{FF2B5EF4-FFF2-40B4-BE49-F238E27FC236}">
                    <a16:creationId xmlns:a16="http://schemas.microsoft.com/office/drawing/2014/main" id="{526023ED-AD8E-4C7E-B758-B01D7915A0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7821" y="3468298"/>
                <a:ext cx="481759" cy="501480"/>
              </a:xfrm>
              <a:prstGeom prst="rect">
                <a:avLst/>
              </a:prstGeom>
            </p:spPr>
          </p:pic>
          <p:pic>
            <p:nvPicPr>
              <p:cNvPr id="112" name="Picture 111" descr="Icon&#10;&#10;Description automatically generated">
                <a:extLst>
                  <a:ext uri="{FF2B5EF4-FFF2-40B4-BE49-F238E27FC236}">
                    <a16:creationId xmlns:a16="http://schemas.microsoft.com/office/drawing/2014/main" id="{3961C732-CD51-4B32-BFC5-D5747587B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384" y="3435337"/>
                <a:ext cx="441148" cy="502965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8300" y="3359178"/>
                <a:ext cx="796351" cy="396474"/>
              </a:xfrm>
              <a:prstGeom prst="rect">
                <a:avLst/>
              </a:prstGeom>
            </p:spPr>
          </p:pic>
          <p:cxnSp>
            <p:nvCxnSpPr>
              <p:cNvPr id="114" name="Straight Arrow Connector 113"/>
              <p:cNvCxnSpPr/>
              <p:nvPr/>
            </p:nvCxnSpPr>
            <p:spPr>
              <a:xfrm>
                <a:off x="1086832" y="3863177"/>
                <a:ext cx="671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1100319" y="4037056"/>
                <a:ext cx="6798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6" name="Picture 11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802" t="11456" r="20365" b="8615"/>
              <a:stretch/>
            </p:blipFill>
            <p:spPr>
              <a:xfrm>
                <a:off x="1219866" y="4071092"/>
                <a:ext cx="560337" cy="209753"/>
              </a:xfrm>
              <a:prstGeom prst="rect">
                <a:avLst/>
              </a:prstGeom>
            </p:spPr>
          </p:pic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27E87CB-6C3C-4DE0-ABFA-D1839CB57D27}"/>
                  </a:ext>
                </a:extLst>
              </p:cNvPr>
              <p:cNvSpPr/>
              <p:nvPr/>
            </p:nvSpPr>
            <p:spPr>
              <a:xfrm>
                <a:off x="264875" y="4037056"/>
                <a:ext cx="731139" cy="230047"/>
              </a:xfrm>
              <a:prstGeom prst="rect">
                <a:avLst/>
              </a:prstGeom>
              <a:solidFill>
                <a:srgbClr val="92D05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IT</a:t>
                </a: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A8C14F7-77B1-41C2-98D6-D156BB08AC46}"/>
                </a:ext>
              </a:extLst>
            </p:cNvPr>
            <p:cNvSpPr/>
            <p:nvPr/>
          </p:nvSpPr>
          <p:spPr>
            <a:xfrm>
              <a:off x="1905282" y="4025945"/>
              <a:ext cx="731139" cy="230047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pic>
        <p:nvPicPr>
          <p:cNvPr id="119" name="Picture 118">
            <a:extLst>
              <a:ext uri="{FF2B5EF4-FFF2-40B4-BE49-F238E27FC236}">
                <a16:creationId xmlns:a16="http://schemas.microsoft.com/office/drawing/2014/main" id="{861FD16B-8BEA-4EE9-9A34-D846723681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49" y="3288532"/>
            <a:ext cx="1013875" cy="519232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3328448" y="3807763"/>
            <a:ext cx="2410942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ja-JP" sz="1400" b="0" dirty="0">
                <a:solidFill>
                  <a:srgbClr val="FF0000"/>
                </a:solidFill>
              </a:rPr>
              <a:t>Count Manual When PC Inventory Quarterly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CC85229-4784-48E7-A273-97927C3565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322" y="3321165"/>
            <a:ext cx="1047296" cy="506702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3228437" y="3249365"/>
            <a:ext cx="2579318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6173935" y="3275350"/>
            <a:ext cx="2701816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319372" y="3394349"/>
            <a:ext cx="2372401" cy="902108"/>
            <a:chOff x="102640" y="5081532"/>
            <a:chExt cx="2372401" cy="902108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1526834-F517-4FC3-A9B7-26FF5DE68B61}"/>
                </a:ext>
              </a:extLst>
            </p:cNvPr>
            <p:cNvCxnSpPr>
              <a:cxnSpLocks/>
            </p:cNvCxnSpPr>
            <p:nvPr/>
          </p:nvCxnSpPr>
          <p:spPr>
            <a:xfrm>
              <a:off x="732761" y="5372199"/>
              <a:ext cx="8381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0AB9C18F-FA70-4AF0-9FA3-CB8B26F4B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4377" y="5479585"/>
              <a:ext cx="377850" cy="379348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A43AB80B-5922-4504-8993-6FA65AA39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7547" y="5473396"/>
              <a:ext cx="611070" cy="392109"/>
            </a:xfrm>
            <a:prstGeom prst="rect">
              <a:avLst/>
            </a:prstGeom>
          </p:spPr>
        </p:pic>
        <p:sp>
          <p:nvSpPr>
            <p:cNvPr id="128" name="Google Shape;403;p23">
              <a:extLst>
                <a:ext uri="{FF2B5EF4-FFF2-40B4-BE49-F238E27FC236}">
                  <a16:creationId xmlns:a16="http://schemas.microsoft.com/office/drawing/2014/main" id="{7B2F7D1F-F9D9-4880-9EAA-30358E4D77EA}"/>
                </a:ext>
              </a:extLst>
            </p:cNvPr>
            <p:cNvSpPr txBox="1">
              <a:spLocks/>
            </p:cNvSpPr>
            <p:nvPr/>
          </p:nvSpPr>
          <p:spPr>
            <a:xfrm>
              <a:off x="621602" y="5081532"/>
              <a:ext cx="1332491" cy="2300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9pPr>
            </a:lstStyle>
            <a:p>
              <a:pPr algn="l">
                <a:defRPr/>
              </a:pPr>
              <a:r>
                <a:rPr kumimoji="1" lang="en-US" altLang="ja-JP" sz="1400" dirty="0">
                  <a:latin typeface="Arial" panose="020B0604020202020204" pitchFamily="34" charset="0"/>
                  <a:ea typeface="HGP創英角ｺﾞｼｯｸUB" pitchFamily="50" charset="-128"/>
                  <a:cs typeface="Arial" panose="020B0604020202020204" pitchFamily="34" charset="0"/>
                </a:rPr>
                <a:t>Manual check</a:t>
              </a:r>
              <a:endParaRPr kumimoji="1"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endParaRPr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726501EA-057D-448E-979B-0C5A8ADBA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4545" y="5138033"/>
              <a:ext cx="500096" cy="507135"/>
            </a:xfrm>
            <a:prstGeom prst="rect">
              <a:avLst/>
            </a:prstGeom>
          </p:spPr>
        </p:pic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27E87CB-6C3C-4DE0-ABFA-D1839CB57D27}"/>
                </a:ext>
              </a:extLst>
            </p:cNvPr>
            <p:cNvSpPr/>
            <p:nvPr/>
          </p:nvSpPr>
          <p:spPr>
            <a:xfrm>
              <a:off x="102640" y="5719046"/>
              <a:ext cx="473955" cy="223306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IT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34099" y="5120639"/>
              <a:ext cx="640942" cy="863001"/>
            </a:xfrm>
            <a:prstGeom prst="rect">
              <a:avLst/>
            </a:prstGeom>
          </p:spPr>
        </p:pic>
      </p:grpSp>
      <p:sp>
        <p:nvSpPr>
          <p:cNvPr id="31" name="Rounded Rectangle 30"/>
          <p:cNvSpPr/>
          <p:nvPr/>
        </p:nvSpPr>
        <p:spPr>
          <a:xfrm>
            <a:off x="591876" y="2882125"/>
            <a:ext cx="1828800" cy="3244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Borrow &amp; return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3324253" y="2866951"/>
            <a:ext cx="2377981" cy="3244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Transfer &amp; inventory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6200628" y="2815570"/>
            <a:ext cx="2610124" cy="37293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Stationery warehouse</a:t>
            </a:r>
            <a:endParaRPr kumimoji="1" lang="en-US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2895600" y="3548148"/>
            <a:ext cx="152400" cy="592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Arrow 133"/>
          <p:cNvSpPr/>
          <p:nvPr/>
        </p:nvSpPr>
        <p:spPr>
          <a:xfrm>
            <a:off x="5920321" y="3521752"/>
            <a:ext cx="152400" cy="592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151283" y="4843116"/>
            <a:ext cx="4650911" cy="1557684"/>
            <a:chOff x="2704060" y="3681118"/>
            <a:chExt cx="4781793" cy="1614068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0104A8D-3B09-FCCA-68A0-9C1C8177492C}"/>
                </a:ext>
              </a:extLst>
            </p:cNvPr>
            <p:cNvSpPr/>
            <p:nvPr/>
          </p:nvSpPr>
          <p:spPr>
            <a:xfrm>
              <a:off x="2704060" y="3847729"/>
              <a:ext cx="4763540" cy="1447457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A8E2033-3132-1EA3-84D7-1F29432E14FA}"/>
                </a:ext>
              </a:extLst>
            </p:cNvPr>
            <p:cNvSpPr/>
            <p:nvPr/>
          </p:nvSpPr>
          <p:spPr>
            <a:xfrm>
              <a:off x="2740276" y="3683139"/>
              <a:ext cx="1329483" cy="3013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software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6035688" y="3717530"/>
              <a:ext cx="1450165" cy="282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Auto Report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39" name="Image 2">
              <a:extLst>
                <a:ext uri="{FF2B5EF4-FFF2-40B4-BE49-F238E27FC236}">
                  <a16:creationId xmlns:a16="http://schemas.microsoft.com/office/drawing/2014/main" id="{00000000-0008-0000-0000-000021000000}"/>
                </a:ext>
              </a:extLst>
            </p:cNvPr>
            <p:cNvPicPr/>
            <p:nvPr/>
          </p:nvPicPr>
          <p:blipFill>
            <a:blip r:embed="rId13"/>
            <a:stretch/>
          </p:blipFill>
          <p:spPr>
            <a:xfrm>
              <a:off x="3307529" y="3999580"/>
              <a:ext cx="675483" cy="466448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1" name="Picture 7" descr="C:\Program Files\Microsoft Office\MEDIA\CAGCAT10\j0285750.wm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9884" y="4065901"/>
              <a:ext cx="507645" cy="335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" name="フローチャート : 磁気ディスク 12"/>
            <p:cNvSpPr/>
            <p:nvPr/>
          </p:nvSpPr>
          <p:spPr>
            <a:xfrm>
              <a:off x="2825303" y="4768318"/>
              <a:ext cx="1106013" cy="453027"/>
            </a:xfrm>
            <a:prstGeom prst="flowChartMagneticDisk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Database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4277315" y="3681118"/>
              <a:ext cx="1450165" cy="289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Visualize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F6F5CE1-3CF5-41B6-B333-E7090C289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296183" y="4038554"/>
              <a:ext cx="1452710" cy="1130890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5B04DE91-E916-4990-8C66-02E1B3E28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004936" y="4038554"/>
              <a:ext cx="1452710" cy="1142920"/>
            </a:xfrm>
            <a:prstGeom prst="rect">
              <a:avLst/>
            </a:prstGeom>
          </p:spPr>
        </p:pic>
      </p:grpSp>
      <p:sp>
        <p:nvSpPr>
          <p:cNvPr id="148" name="Text Box 80"/>
          <p:cNvSpPr txBox="1">
            <a:spLocks noChangeArrowheads="1"/>
          </p:cNvSpPr>
          <p:nvPr/>
        </p:nvSpPr>
        <p:spPr bwMode="auto">
          <a:xfrm>
            <a:off x="-30433" y="4384756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Auto </a:t>
            </a: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report &amp; visualization system</a:t>
            </a:r>
          </a:p>
        </p:txBody>
      </p:sp>
      <p:sp>
        <p:nvSpPr>
          <p:cNvPr id="33" name="Up-Down Arrow 32"/>
          <p:cNvSpPr/>
          <p:nvPr/>
        </p:nvSpPr>
        <p:spPr>
          <a:xfrm>
            <a:off x="723462" y="5461819"/>
            <a:ext cx="282341" cy="3592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4053" y="4408300"/>
            <a:ext cx="151715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50465" y="4348726"/>
            <a:ext cx="499653" cy="44357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913438" y="4803586"/>
            <a:ext cx="4117401" cy="1475865"/>
            <a:chOff x="4953000" y="4922670"/>
            <a:chExt cx="4117401" cy="1475865"/>
          </a:xfrm>
        </p:grpSpPr>
        <p:sp>
          <p:nvSpPr>
            <p:cNvPr id="154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996062"/>
              <a:ext cx="1896169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Reduce paper: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8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5145187" y="5153103"/>
              <a:ext cx="609599" cy="845577"/>
            </a:xfrm>
            <a:prstGeom prst="can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Paper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9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6031730" y="5754618"/>
              <a:ext cx="609599" cy="227998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cs typeface="Times New Roman" panose="02020603050405020304" pitchFamily="18" charset="0"/>
                </a:rPr>
                <a:t>20%</a:t>
              </a: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6050120" y="4922670"/>
              <a:ext cx="632801" cy="839740"/>
              <a:chOff x="4572033" y="5747501"/>
              <a:chExt cx="646431" cy="482032"/>
            </a:xfrm>
          </p:grpSpPr>
          <p:sp>
            <p:nvSpPr>
              <p:cNvPr id="171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6"/>
                <a:ext cx="646431" cy="311687"/>
              </a:xfrm>
              <a:prstGeom prst="can">
                <a:avLst>
                  <a:gd name="adj" fmla="val 26994"/>
                </a:avLst>
              </a:prstGeom>
              <a:solidFill>
                <a:schemeClr val="tx1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80%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2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</p:grpSpPr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5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0958" y="5996244"/>
              <a:ext cx="2179443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 smtClean="0">
                  <a:solidFill>
                    <a:schemeClr val="bg1"/>
                  </a:solidFill>
                  <a:cs typeface="Times New Roman" panose="02020603050405020304" pitchFamily="18" charset="0"/>
                </a:rPr>
                <a:t>Save time inventory: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6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7366419" y="5153285"/>
              <a:ext cx="609599" cy="845577"/>
            </a:xfrm>
            <a:prstGeom prst="can">
              <a:avLst/>
            </a:prstGeom>
            <a:solidFill>
              <a:srgbClr val="000077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 smtClean="0">
                  <a:solidFill>
                    <a:schemeClr val="bg1"/>
                  </a:solidFill>
                  <a:cs typeface="Times New Roman" panose="02020603050405020304" pitchFamily="18" charset="0"/>
                </a:rPr>
                <a:t>Time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7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8252962" y="5695375"/>
              <a:ext cx="609599" cy="287423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 smtClean="0">
                  <a:cs typeface="Times New Roman" panose="02020603050405020304" pitchFamily="18" charset="0"/>
                </a:rPr>
                <a:t>33,3%</a:t>
              </a:r>
              <a:endParaRPr lang="en-US" sz="1400" b="1" dirty="0">
                <a:cs typeface="Times New Roman" panose="02020603050405020304" pitchFamily="18" charset="0"/>
              </a:endParaRP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8244372" y="4953000"/>
              <a:ext cx="632801" cy="742375"/>
              <a:chOff x="4572033" y="5747501"/>
              <a:chExt cx="646431" cy="482035"/>
            </a:xfrm>
            <a:solidFill>
              <a:srgbClr val="0000FF"/>
            </a:solidFill>
          </p:grpSpPr>
          <p:sp>
            <p:nvSpPr>
              <p:cNvPr id="179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9"/>
                <a:ext cx="646431" cy="311687"/>
              </a:xfrm>
              <a:prstGeom prst="can">
                <a:avLst>
                  <a:gd name="adj" fmla="val 26994"/>
                </a:avLst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66,7%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0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  <a:grpFill/>
            </p:grpSpPr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3" name="Rounded Rectangle 182"/>
          <p:cNvSpPr/>
          <p:nvPr/>
        </p:nvSpPr>
        <p:spPr>
          <a:xfrm>
            <a:off x="22113" y="6454362"/>
            <a:ext cx="9064035" cy="3886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software to management asset, save time inventory and reduce 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papers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5243" y="3375621"/>
            <a:ext cx="245292" cy="443158"/>
          </a:xfrm>
          <a:prstGeom prst="rect">
            <a:avLst/>
          </a:prstGeom>
        </p:spPr>
      </p:pic>
      <p:sp>
        <p:nvSpPr>
          <p:cNvPr id="76" name="二等辺三角形 7172"/>
          <p:cNvSpPr>
            <a:spLocks noChangeArrowheads="1"/>
          </p:cNvSpPr>
          <p:nvPr/>
        </p:nvSpPr>
        <p:spPr bwMode="auto">
          <a:xfrm rot="15933329">
            <a:off x="1268713" y="3359205"/>
            <a:ext cx="203731" cy="19514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77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967" y="3355007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41809" y="3372087"/>
            <a:ext cx="214551" cy="387620"/>
          </a:xfrm>
          <a:prstGeom prst="rect">
            <a:avLst/>
          </a:prstGeom>
        </p:spPr>
      </p:pic>
      <p:pic>
        <p:nvPicPr>
          <p:cNvPr id="79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779" y="3290734"/>
            <a:ext cx="172720" cy="18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二等辺三角形 7172"/>
          <p:cNvSpPr>
            <a:spLocks noChangeArrowheads="1"/>
          </p:cNvSpPr>
          <p:nvPr/>
        </p:nvSpPr>
        <p:spPr bwMode="auto">
          <a:xfrm rot="15933329" flipV="1">
            <a:off x="5428699" y="3209842"/>
            <a:ext cx="165047" cy="24093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49617" y="3930320"/>
            <a:ext cx="223860" cy="404438"/>
          </a:xfrm>
          <a:prstGeom prst="rect">
            <a:avLst/>
          </a:prstGeom>
        </p:spPr>
      </p:pic>
      <p:sp>
        <p:nvSpPr>
          <p:cNvPr id="82" name="二等辺三角形 7172"/>
          <p:cNvSpPr>
            <a:spLocks noChangeArrowheads="1"/>
          </p:cNvSpPr>
          <p:nvPr/>
        </p:nvSpPr>
        <p:spPr bwMode="auto">
          <a:xfrm rot="15933329">
            <a:off x="8002924" y="3861328"/>
            <a:ext cx="173212" cy="17809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3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400" y="3806698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57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56161</TotalTime>
  <Words>2910</Words>
  <Application>Microsoft Office PowerPoint</Application>
  <PresentationFormat>On-screen Show (4:3)</PresentationFormat>
  <Paragraphs>546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30" baseType="lpstr">
      <vt:lpstr>Microsoft YaHei</vt:lpstr>
      <vt:lpstr>ＭＳ Ｐゴシック</vt:lpstr>
      <vt:lpstr>Arial</vt:lpstr>
      <vt:lpstr>Arial </vt:lpstr>
      <vt:lpstr>Arial Black</vt:lpstr>
      <vt:lpstr>Calibri</vt:lpstr>
      <vt:lpstr>Fira Sans Extra Condensed</vt:lpstr>
      <vt:lpstr>HGPSoeiKakugothicUB</vt:lpstr>
      <vt:lpstr>HGPSoeiKakugothicUB</vt:lpstr>
      <vt:lpstr>HGSSoeiKakugothicUB</vt:lpstr>
      <vt:lpstr>Meiryo UI</vt:lpstr>
      <vt:lpstr>ＭＳ Ｐ明朝</vt:lpstr>
      <vt:lpstr>Symbol</vt:lpstr>
      <vt:lpstr>Tahoma</vt:lpstr>
      <vt:lpstr>Times New Roman</vt:lpstr>
      <vt:lpstr>Wingdings</vt:lpstr>
      <vt:lpstr>Wingdings 2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ACER</cp:lastModifiedBy>
  <cp:revision>4507</cp:revision>
  <cp:lastPrinted>2023-03-01T01:59:53Z</cp:lastPrinted>
  <dcterms:created xsi:type="dcterms:W3CDTF">2016-12-21T06:42:40Z</dcterms:created>
  <dcterms:modified xsi:type="dcterms:W3CDTF">2024-02-08T22:02:58Z</dcterms:modified>
</cp:coreProperties>
</file>