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48" r:id="rId2"/>
    <p:sldId id="1622" r:id="rId3"/>
    <p:sldId id="1631" r:id="rId4"/>
    <p:sldId id="1632" r:id="rId5"/>
    <p:sldId id="1623" r:id="rId6"/>
    <p:sldId id="1634" r:id="rId7"/>
    <p:sldId id="1635" r:id="rId8"/>
    <p:sldId id="1615" r:id="rId9"/>
    <p:sldId id="1628" r:id="rId10"/>
    <p:sldId id="1625" r:id="rId11"/>
    <p:sldId id="1620" r:id="rId12"/>
    <p:sldId id="1629" r:id="rId13"/>
    <p:sldId id="1587" r:id="rId14"/>
    <p:sldId id="1633" r:id="rId15"/>
    <p:sldId id="1630" r:id="rId16"/>
    <p:sldId id="1626" r:id="rId17"/>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508B8"/>
    <a:srgbClr val="0070C0"/>
    <a:srgbClr val="AEF46E"/>
    <a:srgbClr val="FF6600"/>
    <a:srgbClr val="000077"/>
    <a:srgbClr val="51637B"/>
    <a:srgbClr val="E46C0A"/>
    <a:srgbClr val="CDB5CD"/>
    <a:srgbClr val="7A3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273" autoAdjust="0"/>
  </p:normalViewPr>
  <p:slideViewPr>
    <p:cSldViewPr>
      <p:cViewPr>
        <p:scale>
          <a:sx n="75" d="100"/>
          <a:sy n="75" d="100"/>
        </p:scale>
        <p:origin x="534" y="-366"/>
      </p:cViewPr>
      <p:guideLst>
        <p:guide orient="horz" pos="3456"/>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080"/>
    </p:cViewPr>
  </p:sorterViewPr>
  <p:notesViewPr>
    <p:cSldViewPr>
      <p:cViewPr varScale="1">
        <p:scale>
          <a:sx n="52" d="100"/>
          <a:sy n="52" d="100"/>
        </p:scale>
        <p:origin x="28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333201521634259E-2"/>
          <c:y val="5.2095584265498554E-2"/>
          <c:w val="0.91666666666666663"/>
          <c:h val="0.9196973215579064"/>
        </c:manualLayout>
      </c:layout>
      <c:pie3DChart>
        <c:varyColors val="1"/>
        <c:ser>
          <c:idx val="0"/>
          <c:order val="0"/>
          <c:tx>
            <c:strRef>
              <c:f>Sheet1!$B$1</c:f>
              <c:strCache>
                <c:ptCount val="1"/>
                <c:pt idx="0">
                  <c:v>Column2</c:v>
                </c:pt>
              </c:strCache>
            </c:strRef>
          </c:tx>
          <c:spPr>
            <a:solidFill>
              <a:srgbClr val="FFFF00"/>
            </a:solidFill>
          </c:spPr>
          <c:dPt>
            <c:idx val="0"/>
            <c:bubble3D val="0"/>
            <c:spPr>
              <a:solidFill>
                <a:schemeClr val="accent4">
                  <a:lumMod val="40000"/>
                  <a:lumOff val="6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3-9F99-40B5-9C2E-2CC709C70E33}"/>
              </c:ext>
            </c:extLst>
          </c:dPt>
          <c:dPt>
            <c:idx val="1"/>
            <c:bubble3D val="0"/>
            <c:spPr>
              <a:solidFill>
                <a:srgbClr val="FFFF00"/>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6315-4EB6-99A8-FEAD3637FCC8}"/>
              </c:ext>
            </c:extLst>
          </c:dPt>
          <c:dPt>
            <c:idx val="2"/>
            <c:bubble3D val="0"/>
            <c:spPr>
              <a:solidFill>
                <a:srgbClr val="FFFF00"/>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4-9F99-40B5-9C2E-2CC709C70E33}"/>
              </c:ext>
            </c:extLst>
          </c:dPt>
          <c:dPt>
            <c:idx val="3"/>
            <c:bubble3D val="0"/>
            <c:spPr>
              <a:solidFill>
                <a:srgbClr val="FFFF00"/>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6315-4EB6-99A8-FEAD3637FCC8}"/>
              </c:ext>
            </c:extLst>
          </c:dPt>
          <c:cat>
            <c:strRef>
              <c:f>Sheet1!$A$2:$A$3</c:f>
              <c:strCache>
                <c:ptCount val="2"/>
                <c:pt idx="0">
                  <c:v>Development (S)</c:v>
                </c:pt>
                <c:pt idx="1">
                  <c:v>Normal support (S)</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0-9F99-40B5-9C2E-2CC709C70E33}"/>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a:t>Network request</a:t>
            </a:r>
          </a:p>
        </c:rich>
      </c:tx>
      <c:layout>
        <c:manualLayout>
          <c:xMode val="edge"/>
          <c:yMode val="edge"/>
          <c:x val="2.0370283637754123E-2"/>
          <c:y val="2.9395774594464751E-2"/>
        </c:manualLayout>
      </c:layout>
      <c:overlay val="1"/>
    </c:title>
    <c:autoTitleDeleted val="0"/>
    <c:view3D>
      <c:rotX val="30"/>
      <c:rotY val="120"/>
      <c:rAngAx val="0"/>
    </c:view3D>
    <c:floor>
      <c:thickness val="0"/>
    </c:floor>
    <c:sideWall>
      <c:thickness val="0"/>
    </c:sideWall>
    <c:backWall>
      <c:thickness val="0"/>
    </c:backWall>
    <c:plotArea>
      <c:layout>
        <c:manualLayout>
          <c:layoutTarget val="inner"/>
          <c:xMode val="edge"/>
          <c:yMode val="edge"/>
          <c:x val="8.1481134551016493E-3"/>
          <c:y val="0.20395999256960404"/>
          <c:w val="0.59715053415053998"/>
          <c:h val="0.60209111182648667"/>
        </c:manualLayout>
      </c:layout>
      <c:pie3DChart>
        <c:varyColors val="1"/>
        <c:ser>
          <c:idx val="0"/>
          <c:order val="0"/>
          <c:tx>
            <c:strRef>
              <c:f>Sheet1!$B$1</c:f>
              <c:strCache>
                <c:ptCount val="1"/>
                <c:pt idx="0">
                  <c:v>Network</c:v>
                </c:pt>
              </c:strCache>
            </c:strRef>
          </c:tx>
          <c:dPt>
            <c:idx val="0"/>
            <c:bubble3D val="0"/>
            <c:spPr>
              <a:solidFill>
                <a:schemeClr val="accent1"/>
              </a:solidFill>
            </c:spPr>
            <c:extLst>
              <c:ext xmlns:c16="http://schemas.microsoft.com/office/drawing/2014/chart" uri="{C3380CC4-5D6E-409C-BE32-E72D297353CC}">
                <c16:uniqueId val="{00000001-59A4-4BDF-A535-BC7FE2DF8B69}"/>
              </c:ext>
            </c:extLst>
          </c:dPt>
          <c:dPt>
            <c:idx val="1"/>
            <c:bubble3D val="0"/>
            <c:spPr>
              <a:solidFill>
                <a:srgbClr val="FF0000"/>
              </a:solidFill>
            </c:spPr>
            <c:extLst>
              <c:ext xmlns:c16="http://schemas.microsoft.com/office/drawing/2014/chart" uri="{C3380CC4-5D6E-409C-BE32-E72D297353CC}">
                <c16:uniqueId val="{00000003-59A4-4BDF-A535-BC7FE2DF8B69}"/>
              </c:ext>
            </c:extLst>
          </c:dPt>
          <c:dLbls>
            <c:dLbl>
              <c:idx val="0"/>
              <c:layout>
                <c:manualLayout>
                  <c:x val="0.13851792873672805"/>
                  <c:y val="-1.815760731839527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59A4-4BDF-A535-BC7FE2DF8B69}"/>
                </c:ext>
              </c:extLst>
            </c:dLbl>
            <c:dLbl>
              <c:idx val="1"/>
              <c:layout>
                <c:manualLayout>
                  <c:x val="-0.1792588168041046"/>
                  <c:y val="-0.1033713569432600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59A4-4BDF-A535-BC7FE2DF8B69}"/>
                </c:ext>
              </c:extLst>
            </c:dLbl>
            <c:dLbl>
              <c:idx val="2"/>
              <c:layout>
                <c:manualLayout>
                  <c:x val="-1.3668299924998861E-2"/>
                  <c:y val="-0.294058807736914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9A4-4BDF-A535-BC7FE2DF8B6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Ontime</c:v>
                </c:pt>
                <c:pt idx="1">
                  <c:v>Delay</c:v>
                </c:pt>
              </c:strCache>
            </c:strRef>
          </c:cat>
          <c:val>
            <c:numRef>
              <c:f>Sheet1!$B$2:$B$3</c:f>
              <c:numCache>
                <c:formatCode>General</c:formatCode>
                <c:ptCount val="2"/>
                <c:pt idx="0">
                  <c:v>510</c:v>
                </c:pt>
                <c:pt idx="1">
                  <c:v>90</c:v>
                </c:pt>
              </c:numCache>
            </c:numRef>
          </c:val>
          <c:extLst>
            <c:ext xmlns:c16="http://schemas.microsoft.com/office/drawing/2014/chart" uri="{C3380CC4-5D6E-409C-BE32-E72D297353CC}">
              <c16:uniqueId val="{00000005-59A4-4BDF-A535-BC7FE2DF8B69}"/>
            </c:ext>
          </c:extLst>
        </c:ser>
        <c:dLbls>
          <c:showLegendKey val="0"/>
          <c:showVal val="0"/>
          <c:showCatName val="0"/>
          <c:showSerName val="0"/>
          <c:showPercent val="0"/>
          <c:showBubbleSize val="0"/>
          <c:showLeaderLines val="1"/>
        </c:dLbls>
      </c:pie3DChart>
    </c:plotArea>
    <c:legend>
      <c:legendPos val="r"/>
      <c:layout>
        <c:manualLayout>
          <c:xMode val="edge"/>
          <c:yMode val="edge"/>
          <c:x val="0.58749117020382469"/>
          <c:y val="0.51671595949850657"/>
          <c:w val="0.35954607552750262"/>
          <c:h val="0.3535924055221607"/>
        </c:manualLayout>
      </c:layout>
      <c:overlay val="0"/>
    </c:legend>
    <c:plotVisOnly val="1"/>
    <c:dispBlanksAs val="gap"/>
    <c:showDLblsOverMax val="0"/>
  </c:chart>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smtClean="0"/>
              <a:t>IT Requests</a:t>
            </a:r>
            <a:endParaRPr lang="en-US" sz="2000" dirty="0"/>
          </a:p>
        </c:rich>
      </c:tx>
      <c:layout>
        <c:manualLayout>
          <c:xMode val="edge"/>
          <c:yMode val="edge"/>
          <c:x val="4.1410642731779862E-3"/>
          <c:y val="5.6012528302500378E-2"/>
        </c:manualLayout>
      </c:layout>
      <c:overlay val="1"/>
    </c:title>
    <c:autoTitleDeleted val="0"/>
    <c:view3D>
      <c:rotX val="30"/>
      <c:rotY val="0"/>
      <c:rAngAx val="0"/>
    </c:view3D>
    <c:floor>
      <c:thickness val="0"/>
    </c:floor>
    <c:sideWall>
      <c:thickness val="0"/>
    </c:sideWall>
    <c:backWall>
      <c:thickness val="0"/>
    </c:backWall>
    <c:plotArea>
      <c:layout>
        <c:manualLayout>
          <c:layoutTarget val="inner"/>
          <c:xMode val="edge"/>
          <c:yMode val="edge"/>
          <c:x val="7.5660360047993692E-3"/>
          <c:y val="0.25079623012727487"/>
          <c:w val="0.65418742762437987"/>
          <c:h val="0.66405557969045137"/>
        </c:manualLayout>
      </c:layout>
      <c:pie3DChart>
        <c:varyColors val="1"/>
        <c:ser>
          <c:idx val="0"/>
          <c:order val="0"/>
          <c:tx>
            <c:strRef>
              <c:f>Sheet1!$B$1</c:f>
              <c:strCache>
                <c:ptCount val="1"/>
                <c:pt idx="0">
                  <c:v>FY2015</c:v>
                </c:pt>
              </c:strCache>
            </c:strRef>
          </c:tx>
          <c:dPt>
            <c:idx val="0"/>
            <c:bubble3D val="0"/>
            <c:spPr>
              <a:solidFill>
                <a:schemeClr val="accent1"/>
              </a:solidFill>
            </c:spPr>
            <c:extLst>
              <c:ext xmlns:c16="http://schemas.microsoft.com/office/drawing/2014/chart" uri="{C3380CC4-5D6E-409C-BE32-E72D297353CC}">
                <c16:uniqueId val="{00000001-3CEF-49E7-B8B6-02996087BDCC}"/>
              </c:ext>
            </c:extLst>
          </c:dPt>
          <c:dPt>
            <c:idx val="1"/>
            <c:bubble3D val="0"/>
            <c:spPr>
              <a:solidFill>
                <a:schemeClr val="accent2">
                  <a:lumMod val="40000"/>
                  <a:lumOff val="60000"/>
                </a:schemeClr>
              </a:solidFill>
            </c:spPr>
            <c:extLst>
              <c:ext xmlns:c16="http://schemas.microsoft.com/office/drawing/2014/chart" uri="{C3380CC4-5D6E-409C-BE32-E72D297353CC}">
                <c16:uniqueId val="{00000003-3CEF-49E7-B8B6-02996087BDCC}"/>
              </c:ext>
            </c:extLst>
          </c:dPt>
          <c:dPt>
            <c:idx val="2"/>
            <c:bubble3D val="0"/>
            <c:spPr>
              <a:solidFill>
                <a:srgbClr val="FFC000"/>
              </a:solidFill>
            </c:spPr>
            <c:extLst>
              <c:ext xmlns:c16="http://schemas.microsoft.com/office/drawing/2014/chart" uri="{C3380CC4-5D6E-409C-BE32-E72D297353CC}">
                <c16:uniqueId val="{00000005-3CEF-49E7-B8B6-02996087BDCC}"/>
              </c:ext>
            </c:extLst>
          </c:dPt>
          <c:dLbls>
            <c:dLbl>
              <c:idx val="0"/>
              <c:layout>
                <c:manualLayout>
                  <c:x val="-0.25733101228795735"/>
                  <c:y val="-0.1455937529217122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CEF-49E7-B8B6-02996087BDCC}"/>
                </c:ext>
              </c:extLst>
            </c:dLbl>
            <c:dLbl>
              <c:idx val="1"/>
              <c:layout>
                <c:manualLayout>
                  <c:x val="0.13649148650460688"/>
                  <c:y val="-0.11640821813254128"/>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3CEF-49E7-B8B6-02996087BDCC}"/>
                </c:ext>
              </c:extLst>
            </c:dLbl>
            <c:dLbl>
              <c:idx val="2"/>
              <c:layout>
                <c:manualLayout>
                  <c:x val="8.8183006535947711E-2"/>
                  <c:y val="0.1298038702733915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3CEF-49E7-B8B6-02996087BDC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Network</c:v>
                </c:pt>
                <c:pt idx="1">
                  <c:v>SAP</c:v>
                </c:pt>
                <c:pt idx="2">
                  <c:v>Develop</c:v>
                </c:pt>
              </c:strCache>
            </c:strRef>
          </c:cat>
          <c:val>
            <c:numRef>
              <c:f>Sheet1!$B$2:$B$4</c:f>
              <c:numCache>
                <c:formatCode>General</c:formatCode>
                <c:ptCount val="3"/>
                <c:pt idx="0">
                  <c:v>600</c:v>
                </c:pt>
                <c:pt idx="1">
                  <c:v>300</c:v>
                </c:pt>
                <c:pt idx="2">
                  <c:v>120</c:v>
                </c:pt>
              </c:numCache>
            </c:numRef>
          </c:val>
          <c:extLst>
            <c:ext xmlns:c16="http://schemas.microsoft.com/office/drawing/2014/chart" uri="{C3380CC4-5D6E-409C-BE32-E72D297353CC}">
              <c16:uniqueId val="{00000006-3CEF-49E7-B8B6-02996087BDCC}"/>
            </c:ext>
          </c:extLst>
        </c:ser>
        <c:dLbls>
          <c:showLegendKey val="0"/>
          <c:showVal val="0"/>
          <c:showCatName val="0"/>
          <c:showSerName val="0"/>
          <c:showPercent val="0"/>
          <c:showBubbleSize val="0"/>
          <c:showLeaderLines val="1"/>
        </c:dLbls>
      </c:pie3DChart>
    </c:plotArea>
    <c:legend>
      <c:legendPos val="r"/>
      <c:layout>
        <c:manualLayout>
          <c:xMode val="edge"/>
          <c:yMode val="edge"/>
          <c:x val="0.64045392641523602"/>
          <c:y val="0.35707491372056438"/>
          <c:w val="0.35954607552750262"/>
          <c:h val="0.56548712034733073"/>
        </c:manualLayout>
      </c:layout>
      <c:overlay val="0"/>
      <c:txPr>
        <a:bodyPr/>
        <a:lstStyle/>
        <a:p>
          <a:pPr>
            <a:defRPr sz="2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45288353613593"/>
          <c:y val="8.0736902763012777E-2"/>
          <c:w val="0.84616145124309716"/>
          <c:h val="0.49901795316831365"/>
        </c:manualLayout>
      </c:layout>
      <c:barChart>
        <c:barDir val="col"/>
        <c:grouping val="clustered"/>
        <c:varyColors val="0"/>
        <c:ser>
          <c:idx val="0"/>
          <c:order val="0"/>
          <c:tx>
            <c:strRef>
              <c:f>Sheet1!$B$1</c:f>
              <c:strCache>
                <c:ptCount val="1"/>
                <c:pt idx="0">
                  <c:v>Data size</c:v>
                </c:pt>
              </c:strCache>
            </c:strRef>
          </c:tx>
          <c:invertIfNegative val="0"/>
          <c:cat>
            <c:strRef>
              <c:f>Sheet1!$A$2:$A$4</c:f>
              <c:strCache>
                <c:ptCount val="3"/>
                <c:pt idx="0">
                  <c:v>File</c:v>
                </c:pt>
                <c:pt idx="1">
                  <c:v>servers</c:v>
                </c:pt>
                <c:pt idx="2">
                  <c:v>Free</c:v>
                </c:pt>
              </c:strCache>
            </c:strRef>
          </c:cat>
          <c:val>
            <c:numRef>
              <c:f>Sheet1!$B$2:$B$4</c:f>
              <c:numCache>
                <c:formatCode>General</c:formatCode>
                <c:ptCount val="3"/>
                <c:pt idx="0">
                  <c:v>4571</c:v>
                </c:pt>
                <c:pt idx="1">
                  <c:v>3925</c:v>
                </c:pt>
                <c:pt idx="2">
                  <c:v>2504</c:v>
                </c:pt>
              </c:numCache>
            </c:numRef>
          </c:val>
          <c:extLst>
            <c:ext xmlns:c16="http://schemas.microsoft.com/office/drawing/2014/chart" uri="{C3380CC4-5D6E-409C-BE32-E72D297353CC}">
              <c16:uniqueId val="{00000000-6FBC-4561-9884-8C3FC974A82F}"/>
            </c:ext>
          </c:extLst>
        </c:ser>
        <c:ser>
          <c:idx val="1"/>
          <c:order val="1"/>
          <c:tx>
            <c:strRef>
              <c:f>Sheet1!$C$1</c:f>
              <c:strCache>
                <c:ptCount val="1"/>
                <c:pt idx="0">
                  <c:v>Actual space</c:v>
                </c:pt>
              </c:strCache>
            </c:strRef>
          </c:tx>
          <c:invertIfNegative val="0"/>
          <c:cat>
            <c:strRef>
              <c:f>Sheet1!$A$2:$A$4</c:f>
              <c:strCache>
                <c:ptCount val="3"/>
                <c:pt idx="0">
                  <c:v>File</c:v>
                </c:pt>
                <c:pt idx="1">
                  <c:v>servers</c:v>
                </c:pt>
                <c:pt idx="2">
                  <c:v>Free</c:v>
                </c:pt>
              </c:strCache>
            </c:strRef>
          </c:cat>
          <c:val>
            <c:numRef>
              <c:f>Sheet1!$C$2:$C$4</c:f>
              <c:numCache>
                <c:formatCode>General</c:formatCode>
                <c:ptCount val="3"/>
                <c:pt idx="0">
                  <c:v>3800</c:v>
                </c:pt>
                <c:pt idx="1">
                  <c:v>3500</c:v>
                </c:pt>
                <c:pt idx="2">
                  <c:v>3700</c:v>
                </c:pt>
              </c:numCache>
            </c:numRef>
          </c:val>
          <c:extLst>
            <c:ext xmlns:c16="http://schemas.microsoft.com/office/drawing/2014/chart" uri="{C3380CC4-5D6E-409C-BE32-E72D297353CC}">
              <c16:uniqueId val="{00000001-6FBC-4561-9884-8C3FC974A82F}"/>
            </c:ext>
          </c:extLst>
        </c:ser>
        <c:dLbls>
          <c:showLegendKey val="0"/>
          <c:showVal val="0"/>
          <c:showCatName val="0"/>
          <c:showSerName val="0"/>
          <c:showPercent val="0"/>
          <c:showBubbleSize val="0"/>
        </c:dLbls>
        <c:gapWidth val="150"/>
        <c:axId val="21992576"/>
        <c:axId val="21994112"/>
      </c:barChart>
      <c:catAx>
        <c:axId val="21992576"/>
        <c:scaling>
          <c:orientation val="minMax"/>
        </c:scaling>
        <c:delete val="0"/>
        <c:axPos val="b"/>
        <c:numFmt formatCode="General" sourceLinked="0"/>
        <c:majorTickMark val="none"/>
        <c:minorTickMark val="none"/>
        <c:tickLblPos val="nextTo"/>
        <c:spPr>
          <a:ln w="6350" cap="flat">
            <a:round/>
            <a:headEnd type="none" w="med" len="med"/>
            <a:tailEnd type="triangle"/>
          </a:ln>
        </c:spPr>
        <c:txPr>
          <a:bodyPr rot="0" vert="horz"/>
          <a:lstStyle/>
          <a:p>
            <a:pPr algn="ctr">
              <a:defRPr sz="1400"/>
            </a:pPr>
            <a:endParaRPr lang="en-US"/>
          </a:p>
        </c:txPr>
        <c:crossAx val="21994112"/>
        <c:crosses val="autoZero"/>
        <c:auto val="1"/>
        <c:lblAlgn val="ctr"/>
        <c:lblOffset val="100"/>
        <c:tickLblSkip val="1"/>
        <c:noMultiLvlLbl val="0"/>
      </c:catAx>
      <c:valAx>
        <c:axId val="21994112"/>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21992576"/>
        <c:crosses val="autoZero"/>
        <c:crossBetween val="between"/>
      </c:valAx>
    </c:plotArea>
    <c:legend>
      <c:legendPos val="r"/>
      <c:layout>
        <c:manualLayout>
          <c:xMode val="edge"/>
          <c:yMode val="edge"/>
          <c:x val="0"/>
          <c:y val="0.84052829152169939"/>
          <c:w val="1"/>
          <c:h val="0.14598818897637794"/>
        </c:manualLayout>
      </c:layout>
      <c:overlay val="0"/>
      <c:txPr>
        <a:bodyPr/>
        <a:lstStyle/>
        <a:p>
          <a:pPr>
            <a:defRPr sz="1400"/>
          </a:pPr>
          <a:endParaRPr lang="en-US"/>
        </a:p>
      </c:txPr>
    </c:legend>
    <c:plotVisOnly val="1"/>
    <c:dispBlanksAs val="gap"/>
    <c:showDLblsOverMax val="0"/>
  </c:chart>
  <c:txPr>
    <a:bodyPr/>
    <a:lstStyle/>
    <a:p>
      <a:pPr>
        <a:defRPr sz="1800">
          <a:latin typeface="Arial "/>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99A12-6A98-4752-A2A5-084FAF224A1F}" type="doc">
      <dgm:prSet loTypeId="urn:microsoft.com/office/officeart/2005/8/layout/hList2" loCatId="relationship" qsTypeId="urn:microsoft.com/office/officeart/2005/8/quickstyle/simple3" qsCatId="simple" csTypeId="urn:microsoft.com/office/officeart/2005/8/colors/accent1_2" csCatId="accent1" phldr="1"/>
      <dgm:spPr/>
      <dgm:t>
        <a:bodyPr/>
        <a:lstStyle/>
        <a:p>
          <a:endParaRPr lang="en-US"/>
        </a:p>
      </dgm:t>
    </dgm:pt>
    <dgm:pt modelId="{E6E2CEF5-6F17-45B3-A800-E0F392720245}" type="pres">
      <dgm:prSet presAssocID="{33599A12-6A98-4752-A2A5-084FAF224A1F}" presName="linearFlow" presStyleCnt="0">
        <dgm:presLayoutVars>
          <dgm:dir/>
          <dgm:animLvl val="lvl"/>
          <dgm:resizeHandles/>
        </dgm:presLayoutVars>
      </dgm:prSet>
      <dgm:spPr/>
      <dgm:t>
        <a:bodyPr/>
        <a:lstStyle/>
        <a:p>
          <a:endParaRPr lang="en-US"/>
        </a:p>
      </dgm:t>
    </dgm:pt>
  </dgm:ptLst>
  <dgm:cxnLst>
    <dgm:cxn modelId="{D789E91E-5B9A-4EC3-ACC2-6E6A86A052C6}" type="presOf" srcId="{33599A12-6A98-4752-A2A5-084FAF224A1F}" destId="{E6E2CEF5-6F17-45B3-A800-E0F392720245}" srcOrd="0" destOrd="0" presId="urn:microsoft.com/office/officeart/2005/8/layout/hList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888" cy="496888"/>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sz="quarter" idx="1"/>
          </p:nvPr>
        </p:nvSpPr>
        <p:spPr>
          <a:xfrm>
            <a:off x="3855139" y="0"/>
            <a:ext cx="2948888" cy="496888"/>
          </a:xfrm>
          <a:prstGeom prst="rect">
            <a:avLst/>
          </a:prstGeom>
        </p:spPr>
        <p:txBody>
          <a:bodyPr vert="horz" lIns="91421" tIns="45711" rIns="91421" bIns="45711" rtlCol="0"/>
          <a:lstStyle>
            <a:lvl1pPr algn="r">
              <a:defRPr sz="1200"/>
            </a:lvl1pPr>
          </a:lstStyle>
          <a:p>
            <a:fld id="{80F76F07-4DDF-4742-A599-1A1948D9D8BF}" type="datetimeFigureOut">
              <a:rPr lang="en-US" smtClean="0"/>
              <a:t>1/24/2024</a:t>
            </a:fld>
            <a:endParaRPr lang="en-US" dirty="0"/>
          </a:p>
        </p:txBody>
      </p:sp>
      <p:sp>
        <p:nvSpPr>
          <p:cNvPr id="4" name="Footer Placeholder 3"/>
          <p:cNvSpPr>
            <a:spLocks noGrp="1"/>
          </p:cNvSpPr>
          <p:nvPr>
            <p:ph type="ftr" sz="quarter" idx="2"/>
          </p:nvPr>
        </p:nvSpPr>
        <p:spPr>
          <a:xfrm>
            <a:off x="0" y="9440864"/>
            <a:ext cx="2948888" cy="496887"/>
          </a:xfrm>
          <a:prstGeom prst="rect">
            <a:avLst/>
          </a:prstGeom>
        </p:spPr>
        <p:txBody>
          <a:bodyPr vert="horz" lIns="91421" tIns="45711" rIns="91421" bIns="457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139" y="9440864"/>
            <a:ext cx="2948888" cy="496887"/>
          </a:xfrm>
          <a:prstGeom prst="rect">
            <a:avLst/>
          </a:prstGeom>
        </p:spPr>
        <p:txBody>
          <a:bodyPr vert="horz" lIns="91421" tIns="45711" rIns="91421" bIns="45711" rtlCol="0" anchor="b"/>
          <a:lstStyle>
            <a:lvl1pPr algn="r">
              <a:defRPr sz="1200"/>
            </a:lvl1pPr>
          </a:lstStyle>
          <a:p>
            <a:fld id="{138809D2-91ED-4E83-B28F-014D38BC262E}" type="slidenum">
              <a:rPr lang="en-US" smtClean="0"/>
              <a:t>‹#›</a:t>
            </a:fld>
            <a:endParaRPr lang="en-US" dirty="0"/>
          </a:p>
        </p:txBody>
      </p:sp>
    </p:spTree>
    <p:extLst>
      <p:ext uri="{BB962C8B-B14F-4D97-AF65-F5344CB8AC3E}">
        <p14:creationId xmlns:p14="http://schemas.microsoft.com/office/powerpoint/2010/main" val="3270161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099" cy="496967"/>
          </a:xfrm>
          <a:prstGeom prst="rect">
            <a:avLst/>
          </a:prstGeom>
        </p:spPr>
        <p:txBody>
          <a:bodyPr vert="horz" lIns="91421" tIns="45711" rIns="91421" bIns="45711" rtlCol="0"/>
          <a:lstStyle>
            <a:lvl1pPr algn="l">
              <a:defRPr sz="1200"/>
            </a:lvl1pPr>
          </a:lstStyle>
          <a:p>
            <a:endParaRPr lang="en-US" dirty="0"/>
          </a:p>
        </p:txBody>
      </p:sp>
      <p:sp>
        <p:nvSpPr>
          <p:cNvPr id="3" name="Date Placeholder 2"/>
          <p:cNvSpPr>
            <a:spLocks noGrp="1"/>
          </p:cNvSpPr>
          <p:nvPr>
            <p:ph type="dt" idx="1"/>
          </p:nvPr>
        </p:nvSpPr>
        <p:spPr>
          <a:xfrm>
            <a:off x="3854941" y="1"/>
            <a:ext cx="2949099" cy="496967"/>
          </a:xfrm>
          <a:prstGeom prst="rect">
            <a:avLst/>
          </a:prstGeom>
        </p:spPr>
        <p:txBody>
          <a:bodyPr vert="horz" lIns="91421" tIns="45711" rIns="91421" bIns="45711" rtlCol="0"/>
          <a:lstStyle>
            <a:lvl1pPr algn="r">
              <a:defRPr sz="1200"/>
            </a:lvl1pPr>
          </a:lstStyle>
          <a:p>
            <a:fld id="{D69DC1A8-4A29-4ED6-A8C3-F6D12A0C95F5}" type="datetimeFigureOut">
              <a:rPr lang="en-US" smtClean="0"/>
              <a:t>1/24/2024</a:t>
            </a:fld>
            <a:endParaRPr lang="en-US" dirty="0"/>
          </a:p>
        </p:txBody>
      </p:sp>
      <p:sp>
        <p:nvSpPr>
          <p:cNvPr id="4" name="Slide Image Placeholder 3"/>
          <p:cNvSpPr>
            <a:spLocks noGrp="1" noRot="1" noChangeAspect="1"/>
          </p:cNvSpPr>
          <p:nvPr>
            <p:ph type="sldImg" idx="2"/>
          </p:nvPr>
        </p:nvSpPr>
        <p:spPr>
          <a:xfrm>
            <a:off x="917575" y="746125"/>
            <a:ext cx="4970463" cy="3727450"/>
          </a:xfrm>
          <a:prstGeom prst="rect">
            <a:avLst/>
          </a:prstGeom>
          <a:noFill/>
          <a:ln w="12700">
            <a:solidFill>
              <a:prstClr val="black"/>
            </a:solidFill>
          </a:ln>
        </p:spPr>
        <p:txBody>
          <a:bodyPr vert="horz" lIns="91421" tIns="45711" rIns="91421" bIns="45711" rtlCol="0" anchor="ctr"/>
          <a:lstStyle/>
          <a:p>
            <a:endParaRPr lang="en-US"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21" tIns="45711" rIns="91421" bIns="457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7"/>
            <a:ext cx="2949099" cy="496967"/>
          </a:xfrm>
          <a:prstGeom prst="rect">
            <a:avLst/>
          </a:prstGeom>
        </p:spPr>
        <p:txBody>
          <a:bodyPr vert="horz" lIns="91421" tIns="45711" rIns="91421" bIns="4571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4941" y="9440647"/>
            <a:ext cx="2949099" cy="496967"/>
          </a:xfrm>
          <a:prstGeom prst="rect">
            <a:avLst/>
          </a:prstGeom>
        </p:spPr>
        <p:txBody>
          <a:bodyPr vert="horz" lIns="91421" tIns="45711" rIns="91421" bIns="45711" rtlCol="0" anchor="b"/>
          <a:lstStyle>
            <a:lvl1pPr algn="r">
              <a:defRPr sz="1200"/>
            </a:lvl1pPr>
          </a:lstStyle>
          <a:p>
            <a:fld id="{7526A045-34A6-4898-B5FE-2497D3664C5D}" type="slidenum">
              <a:rPr lang="en-US" smtClean="0"/>
              <a:t>‹#›</a:t>
            </a:fld>
            <a:endParaRPr lang="en-US" dirty="0"/>
          </a:p>
        </p:txBody>
      </p:sp>
    </p:spTree>
    <p:extLst>
      <p:ext uri="{BB962C8B-B14F-4D97-AF65-F5344CB8AC3E}">
        <p14:creationId xmlns:p14="http://schemas.microsoft.com/office/powerpoint/2010/main" val="285790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t>Good morning/afternoon/evening</a:t>
            </a:r>
            <a:r>
              <a:rPr lang="en-US" sz="600" baseline="0" dirty="0"/>
              <a:t> everyone, </a:t>
            </a:r>
            <a:r>
              <a:rPr lang="en-US" sz="600" dirty="0"/>
              <a:t> My name is Minh ,member of IT</a:t>
            </a:r>
            <a:r>
              <a:rPr lang="en-US" sz="600" baseline="0" dirty="0"/>
              <a:t> section. Today, I am very honored to be here to present my promotion report. My topic is : “</a:t>
            </a:r>
            <a:r>
              <a:rPr lang="en-US" sz="600" dirty="0">
                <a:solidFill>
                  <a:srgbClr val="0000FF"/>
                </a:solidFill>
              </a:rPr>
              <a:t>Upgrade </a:t>
            </a:r>
            <a:r>
              <a:rPr lang="en-US" altLang="ja-JP" sz="600" dirty="0">
                <a:solidFill>
                  <a:srgbClr val="0000FF"/>
                </a:solidFill>
              </a:rPr>
              <a:t>Factory Operation Support System (Foss)</a:t>
            </a:r>
            <a:r>
              <a:rPr lang="en-US" sz="600" dirty="0">
                <a:solidFill>
                  <a:srgbClr val="0000FF"/>
                </a:solidFill>
              </a:rPr>
              <a:t> &amp; Make Asset Life Cycle Management System</a:t>
            </a:r>
            <a:r>
              <a:rPr kumimoji="1" lang="en-US" sz="600" dirty="0">
                <a:solidFill>
                  <a:srgbClr val="0000FF"/>
                </a:solidFill>
                <a:ea typeface="HGP創英角ｺﾞｼｯｸUB" pitchFamily="50" charset="-128"/>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t>My presentation is split into 5 parts.</a:t>
            </a:r>
          </a:p>
          <a:p>
            <a:pPr marL="0" marR="0" indent="0" algn="l" defTabSz="914400" rtl="0" eaLnBrk="1" fontAlgn="auto" latinLnBrk="0" hangingPunct="1">
              <a:lnSpc>
                <a:spcPct val="100000"/>
              </a:lnSpc>
              <a:spcBef>
                <a:spcPts val="0"/>
              </a:spcBef>
              <a:spcAft>
                <a:spcPts val="0"/>
              </a:spcAft>
              <a:buClrTx/>
              <a:buSzTx/>
              <a:buFontTx/>
              <a:buNone/>
              <a:tabLst/>
              <a:defRPr/>
            </a:pPr>
            <a:r>
              <a:rPr lang="en-US" sz="600" baseline="0" dirty="0"/>
              <a:t>The beginning, I will start with job history &amp; achievement. Then I mention background of activities. After that, I  will talk about total improvement schedule. The next I talk about the detail of activities. And the last I confirm result and next activities.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600" baseline="0" dirty="0"/>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15406">
              <a:defRPr/>
            </a:pPr>
            <a:fld id="{4D9242B2-D33B-4BC5-B174-C62354462A3B}" type="slidenum">
              <a:rPr lang="en-US">
                <a:solidFill>
                  <a:prstClr val="black"/>
                </a:solidFill>
                <a:latin typeface="Calibri"/>
              </a:rPr>
              <a:pPr defTabSz="915406">
                <a:defRPr/>
              </a:pPr>
              <a:t>1</a:t>
            </a:fld>
            <a:endParaRPr lang="en-US" dirty="0">
              <a:solidFill>
                <a:prstClr val="black"/>
              </a:solidFill>
              <a:latin typeface="Calibri"/>
            </a:endParaRPr>
          </a:p>
        </p:txBody>
      </p:sp>
    </p:spTree>
    <p:extLst>
      <p:ext uri="{BB962C8B-B14F-4D97-AF65-F5344CB8AC3E}">
        <p14:creationId xmlns:p14="http://schemas.microsoft.com/office/powerpoint/2010/main" val="3082715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r>
              <a:rPr lang="en-US" baseline="0" dirty="0"/>
              <a:t>- Let's see the </a:t>
            </a:r>
            <a:r>
              <a:rPr lang="en-US" b="1" baseline="0" dirty="0"/>
              <a:t>process of FOSS</a:t>
            </a:r>
            <a:r>
              <a:rPr lang="en-US" baseline="0" dirty="0"/>
              <a:t> :</a:t>
            </a:r>
          </a:p>
          <a:p>
            <a:r>
              <a:rPr lang="en-US" baseline="0" dirty="0"/>
              <a:t>Firstly, </a:t>
            </a:r>
            <a:r>
              <a:rPr lang="en-US" b="1" baseline="0" dirty="0"/>
              <a:t>Vender have to issue and paste barco</a:t>
            </a:r>
            <a:r>
              <a:rPr lang="en-US" baseline="0" dirty="0"/>
              <a:t>de label on each box by our provided tool.</a:t>
            </a:r>
          </a:p>
          <a:p>
            <a:r>
              <a:rPr lang="en-US" baseline="0" dirty="0"/>
              <a:t>When </a:t>
            </a:r>
            <a:r>
              <a:rPr lang="en-US" b="1" baseline="0" dirty="0"/>
              <a:t>G/R MCS Section </a:t>
            </a:r>
            <a:r>
              <a:rPr lang="en-US" baseline="0" dirty="0"/>
              <a:t>will scan barcode label by HT device, result data will send automatically to FOSS Server.</a:t>
            </a:r>
          </a:p>
          <a:p>
            <a:r>
              <a:rPr lang="en-US" baseline="0" dirty="0"/>
              <a:t>When </a:t>
            </a:r>
            <a:r>
              <a:rPr lang="en-US" b="1" baseline="0" dirty="0"/>
              <a:t>storing</a:t>
            </a:r>
            <a:r>
              <a:rPr lang="en-US" baseline="0" dirty="0"/>
              <a:t>, you have to check validation between </a:t>
            </a:r>
            <a:r>
              <a:rPr lang="en-US" b="1" baseline="0" dirty="0"/>
              <a:t>position barcode </a:t>
            </a:r>
            <a:r>
              <a:rPr lang="en-US" baseline="0" dirty="0"/>
              <a:t>and a sample </a:t>
            </a:r>
            <a:r>
              <a:rPr lang="en-US" b="1" baseline="0" dirty="0"/>
              <a:t>barcode label</a:t>
            </a:r>
            <a:r>
              <a:rPr lang="en-US" baseline="0" dirty="0"/>
              <a:t>. </a:t>
            </a:r>
          </a:p>
          <a:p>
            <a:r>
              <a:rPr lang="en-US" baseline="0" dirty="0"/>
              <a:t>When kitting and supply, HT device will </a:t>
            </a:r>
            <a:r>
              <a:rPr lang="en-US" b="1" baseline="0" dirty="0"/>
              <a:t>show a plan by time and by line on the screen to instruct you</a:t>
            </a:r>
            <a:r>
              <a:rPr lang="en-US" baseline="0" dirty="0"/>
              <a:t>.  </a:t>
            </a:r>
          </a:p>
          <a:p>
            <a:pPr marL="0" indent="0">
              <a:buFontTx/>
              <a:buNone/>
            </a:pPr>
            <a:r>
              <a:rPr lang="en-US" baseline="0" dirty="0"/>
              <a:t>- We look at Total screen of old system is 65. the mount of working is big to develop new soft.</a:t>
            </a:r>
          </a:p>
          <a:p>
            <a:pPr defTabSz="915406">
              <a:defRPr/>
            </a:pPr>
            <a:r>
              <a:rPr lang="en-US" altLang="en-US" dirty="0"/>
              <a:t>FOSS includes </a:t>
            </a:r>
            <a:r>
              <a:rPr lang="en-US" altLang="en-US" b="1" dirty="0"/>
              <a:t>4 stage</a:t>
            </a:r>
            <a:r>
              <a:rPr lang="en-US" altLang="en-US" dirty="0"/>
              <a:t>. </a:t>
            </a:r>
            <a:r>
              <a:rPr lang="en-US" altLang="en-US" b="1" dirty="0"/>
              <a:t>GR, storage, kitting and supply</a:t>
            </a:r>
          </a:p>
          <a:p>
            <a:pPr defTabSz="915406">
              <a:defRPr/>
            </a:pPr>
            <a:r>
              <a:rPr lang="en-US" altLang="en-US" dirty="0"/>
              <a:t>Following schedule we will GR local in Oct.23, GR Oversea Dec.23,Free temp location Jan.24, Storing Feb.24, Kitting, supply FA Dec.23, Kitting other Feb.24 and so far ….. SMWS</a:t>
            </a:r>
            <a:r>
              <a:rPr lang="en-US" altLang="en-US" baseline="0" dirty="0"/>
              <a:t> …</a:t>
            </a:r>
            <a:r>
              <a:rPr lang="en-US" altLang="en-US" dirty="0"/>
              <a:t>is FOSS enhance.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This is all improvement activity 1. Now I move to next issue</a:t>
            </a:r>
            <a:r>
              <a:rPr lang="en-US" altLang="en-US" baseline="0" dirty="0"/>
              <a:t> 2</a:t>
            </a:r>
            <a:r>
              <a:rPr lang="en-US" altLang="en-US" dirty="0"/>
              <a:t>,</a:t>
            </a:r>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10</a:t>
            </a:fld>
            <a:endParaRPr lang="en-US" dirty="0"/>
          </a:p>
        </p:txBody>
      </p:sp>
    </p:spTree>
    <p:extLst>
      <p:ext uri="{BB962C8B-B14F-4D97-AF65-F5344CB8AC3E}">
        <p14:creationId xmlns:p14="http://schemas.microsoft.com/office/powerpoint/2010/main" val="62445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dirty="0"/>
              <a:t>Next, please look at the current issue and solution:</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1" dirty="0"/>
              <a:t>Currently,</a:t>
            </a:r>
            <a:r>
              <a:rPr lang="en-US" altLang="en-US" dirty="0"/>
              <a:t> IT department</a:t>
            </a:r>
            <a:r>
              <a:rPr lang="en-US" altLang="en-US" baseline="0" dirty="0"/>
              <a:t> has t</a:t>
            </a:r>
            <a:r>
              <a:rPr lang="en-US" sz="1200" dirty="0">
                <a:solidFill>
                  <a:schemeClr val="tx1"/>
                </a:solidFill>
                <a:latin typeface="Arial" panose="020B0604020202020204" pitchFamily="34" charset="0"/>
                <a:cs typeface="Arial" panose="020B0604020202020204" pitchFamily="34" charset="0"/>
              </a:rPr>
              <a:t>oo much </a:t>
            </a:r>
            <a:r>
              <a:rPr lang="en-US" sz="1200" b="1" dirty="0">
                <a:solidFill>
                  <a:srgbClr val="FF0000"/>
                </a:solidFill>
                <a:latin typeface="Arial" panose="020B0604020202020204" pitchFamily="34" charset="0"/>
                <a:cs typeface="Arial" panose="020B0604020202020204" pitchFamily="34" charset="0"/>
              </a:rPr>
              <a:t>manual job</a:t>
            </a:r>
            <a:r>
              <a:rPr lang="en-US" sz="1200" b="1" dirty="0">
                <a:solidFill>
                  <a:schemeClr val="tx1"/>
                </a:solidFill>
                <a:latin typeface="Arial" panose="020B0604020202020204" pitchFamily="34" charset="0"/>
                <a:cs typeface="Arial" panose="020B0604020202020204" pitchFamily="34" charset="0"/>
              </a:rPr>
              <a:t> ,use excel file, papers, check sheet to management</a:t>
            </a:r>
            <a:r>
              <a:rPr lang="en-US" sz="1200" dirty="0">
                <a:solidFill>
                  <a:schemeClr val="tx1"/>
                </a:solidFill>
                <a:latin typeface="Arial" panose="020B0604020202020204" pitchFamily="34" charset="0"/>
                <a:cs typeface="Arial" panose="020B0604020202020204" pitchFamily="34" charset="0"/>
              </a:rPr>
              <a:t>.</a:t>
            </a:r>
            <a:r>
              <a:rPr lang="en-US" sz="1200" dirty="0">
                <a:solidFill>
                  <a:srgbClr val="FF0000"/>
                </a:solidFill>
                <a:latin typeface="Arial" panose="020B0604020202020204" pitchFamily="34" charset="0"/>
                <a:cs typeface="Arial" panose="020B0604020202020204" pitchFamily="34" charset="0"/>
              </a:rPr>
              <a:t> Take a long time to  make report</a:t>
            </a:r>
            <a:r>
              <a:rPr lang="en-US" sz="1200" dirty="0">
                <a:solidFill>
                  <a:schemeClr val="tx1"/>
                </a:solidFill>
                <a:latin typeface="Arial" panose="020B0604020202020204" pitchFamily="34" charset="0"/>
                <a:cs typeface="Arial" panose="020B0604020202020204" pitchFamily="34" charset="0"/>
              </a:rPr>
              <a:t>.</a:t>
            </a:r>
          </a:p>
          <a:p>
            <a:pPr marL="0" marR="0" indent="0" algn="l" defTabSz="915406" rtl="0" eaLnBrk="1" fontAlgn="auto" latinLnBrk="0" hangingPunct="1">
              <a:lnSpc>
                <a:spcPct val="100000"/>
              </a:lnSpc>
              <a:spcBef>
                <a:spcPts val="0"/>
              </a:spcBef>
              <a:spcAft>
                <a:spcPts val="0"/>
              </a:spcAft>
              <a:buClrTx/>
              <a:buSzTx/>
              <a:buFontTx/>
              <a:buNone/>
              <a:tabLst/>
              <a:defRPr/>
            </a:pPr>
            <a:r>
              <a:rPr lang="en-US" dirty="0"/>
              <a:t>-</a:t>
            </a:r>
            <a:r>
              <a:rPr lang="en-US" baseline="0" dirty="0"/>
              <a:t> </a:t>
            </a:r>
            <a:r>
              <a:rPr lang="en-US" dirty="0"/>
              <a:t>All products do </a:t>
            </a:r>
            <a:r>
              <a:rPr lang="en-US" b="1" dirty="0"/>
              <a:t>not have barcode </a:t>
            </a:r>
            <a:r>
              <a:rPr lang="en-US" dirty="0"/>
              <a:t>for identification. The processes </a:t>
            </a:r>
            <a:r>
              <a:rPr lang="en-US" b="1" dirty="0"/>
              <a:t>are not linked to each other</a:t>
            </a:r>
            <a:r>
              <a:rPr lang="en-US" dirty="0"/>
              <a:t>.</a:t>
            </a:r>
            <a:r>
              <a:rPr lang="en-US" baseline="0" dirty="0"/>
              <a:t> </a:t>
            </a:r>
            <a:r>
              <a:rPr lang="en-US" dirty="0"/>
              <a:t>All operations are recorded on papers and note books. take a lot of time.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Solution: </a:t>
            </a:r>
            <a:r>
              <a:rPr lang="en-US" altLang="en-US" b="1" dirty="0"/>
              <a:t>Discuss</a:t>
            </a:r>
            <a:r>
              <a:rPr lang="en-US" altLang="en-US" b="1" baseline="0" dirty="0"/>
              <a:t>, Q&amp;A and find solution with other members of IT</a:t>
            </a:r>
            <a:r>
              <a:rPr lang="en-US" altLang="en-US" baseline="0" dirty="0"/>
              <a:t>. Build standard process of manage asset :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1" baseline="0" dirty="0"/>
              <a:t>with the infra team</a:t>
            </a:r>
            <a:r>
              <a:rPr lang="en-US" altLang="en-US" baseline="0" dirty="0"/>
              <a:t>: GR, Transfer, Maintenance, inventory, scrap. Borrow and return equipment by barcode.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1" baseline="0" dirty="0"/>
              <a:t>With stationery team</a:t>
            </a:r>
            <a:r>
              <a:rPr lang="en-US" altLang="en-US" baseline="0" dirty="0"/>
              <a:t>: input, output material and report.</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a:t>After identify products by barcode and clear process. I started building the database. and select new device to develop software.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Next slide I will explain</a:t>
            </a:r>
            <a:r>
              <a:rPr lang="en-US" altLang="en-US" baseline="0" dirty="0"/>
              <a:t> detail process of new system.</a:t>
            </a:r>
          </a:p>
          <a:p>
            <a:pPr marL="0" marR="0" indent="0" algn="l" defTabSz="915406" rtl="0" eaLnBrk="1" fontAlgn="auto" latinLnBrk="0" hangingPunct="1">
              <a:lnSpc>
                <a:spcPct val="100000"/>
              </a:lnSpc>
              <a:spcBef>
                <a:spcPts val="0"/>
              </a:spcBef>
              <a:spcAft>
                <a:spcPts val="0"/>
              </a:spcAft>
              <a:buClrTx/>
              <a:buSzTx/>
              <a:buFontTx/>
              <a:buNone/>
              <a:tabLst/>
              <a:defRPr/>
            </a:pPr>
            <a:endParaRPr lang="en-US" dirty="0"/>
          </a:p>
          <a:p>
            <a:pPr marL="0" marR="0" indent="0" algn="l" defTabSz="915406" rtl="0" eaLnBrk="1" fontAlgn="auto" latinLnBrk="0" hangingPunct="1">
              <a:lnSpc>
                <a:spcPct val="100000"/>
              </a:lnSpc>
              <a:spcBef>
                <a:spcPts val="0"/>
              </a:spcBef>
              <a:spcAft>
                <a:spcPts val="0"/>
              </a:spcAft>
              <a:buClrTx/>
              <a:buSzTx/>
              <a:buFontTx/>
              <a:buNone/>
              <a:tabLst/>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11</a:t>
            </a:fld>
            <a:endParaRPr lang="en-US" dirty="0"/>
          </a:p>
        </p:txBody>
      </p:sp>
    </p:spTree>
    <p:extLst>
      <p:ext uri="{BB962C8B-B14F-4D97-AF65-F5344CB8AC3E}">
        <p14:creationId xmlns:p14="http://schemas.microsoft.com/office/powerpoint/2010/main" val="140480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lvl="0" indent="0" algn="l" defTabSz="915406" rtl="0" eaLnBrk="1" fontAlgn="auto" latinLnBrk="0" hangingPunct="1">
              <a:lnSpc>
                <a:spcPct val="100000"/>
              </a:lnSpc>
              <a:spcBef>
                <a:spcPts val="0"/>
              </a:spcBef>
              <a:spcAft>
                <a:spcPts val="0"/>
              </a:spcAft>
              <a:buClrTx/>
              <a:buSzTx/>
              <a:buFontTx/>
              <a:buNone/>
              <a:tabLst/>
              <a:defRPr/>
            </a:pPr>
            <a:r>
              <a:rPr lang="en-US" altLang="en-US" baseline="0" dirty="0"/>
              <a:t>The Process of ALCMS </a:t>
            </a:r>
            <a:r>
              <a:rPr lang="en-US" altLang="en-US" b="1" baseline="0" dirty="0"/>
              <a:t>split 3 stage </a:t>
            </a:r>
            <a:r>
              <a:rPr lang="en-US" altLang="en-US" baseline="0" dirty="0"/>
              <a:t>: Borrow and return equipment, </a:t>
            </a:r>
            <a:r>
              <a:rPr kumimoji="0" lang="en-US" altLang="en-US" sz="1200" b="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stationery warehouse, </a:t>
            </a:r>
            <a:r>
              <a:rPr lang="en-US" altLang="en-US" baseline="0" dirty="0"/>
              <a:t>GR, Transfer-inventory-maintenance-scrap, stationery warehouse management.</a:t>
            </a:r>
          </a:p>
          <a:p>
            <a:pPr marL="0" marR="0" lvl="0" indent="0" algn="l" defTabSz="915406" rtl="0" eaLnBrk="1" fontAlgn="auto" latinLnBrk="0" hangingPunct="1">
              <a:lnSpc>
                <a:spcPct val="100000"/>
              </a:lnSpc>
              <a:spcBef>
                <a:spcPts val="0"/>
              </a:spcBef>
              <a:spcAft>
                <a:spcPts val="0"/>
              </a:spcAft>
              <a:buClrTx/>
              <a:buSzTx/>
              <a:buFontTx/>
              <a:buNone/>
              <a:tabLst/>
              <a:defRPr/>
            </a:pPr>
            <a:r>
              <a:rPr lang="en-US" altLang="en-US" baseline="0" dirty="0"/>
              <a:t>Action : I make </a:t>
            </a:r>
            <a:r>
              <a:rPr lang="en-US" altLang="en-US" b="1" baseline="0" dirty="0"/>
              <a:t>tool barcode to identify equipment</a:t>
            </a:r>
            <a:r>
              <a:rPr lang="en-US" altLang="en-US" baseline="0" dirty="0"/>
              <a:t>. I </a:t>
            </a:r>
            <a:r>
              <a:rPr lang="en-US" altLang="en-US" b="1" baseline="0" dirty="0"/>
              <a:t>build functions for each process</a:t>
            </a:r>
            <a:r>
              <a:rPr lang="en-US" altLang="en-US" baseline="0" dirty="0"/>
              <a:t>. Create  </a:t>
            </a:r>
            <a:r>
              <a:rPr lang="en-US" altLang="en-US" b="1" baseline="0" dirty="0"/>
              <a:t>tool scan barcode for operation borrow  and return</a:t>
            </a:r>
            <a:r>
              <a:rPr lang="en-US" altLang="en-US" baseline="0" dirty="0"/>
              <a:t>, </a:t>
            </a:r>
            <a:r>
              <a:rPr lang="en-US" altLang="en-US" b="1" baseline="0" dirty="0"/>
              <a:t>assign position for equipment </a:t>
            </a:r>
            <a:r>
              <a:rPr lang="en-US" altLang="en-US" baseline="0" dirty="0"/>
              <a:t>with function </a:t>
            </a:r>
            <a:r>
              <a:rPr lang="en-US" altLang="en-US" b="1" baseline="0" dirty="0"/>
              <a:t>transfer and inventory</a:t>
            </a:r>
            <a:r>
              <a:rPr lang="en-US" altLang="en-US" baseline="0" dirty="0"/>
              <a:t>, maintenance, scrap destroy, export and </a:t>
            </a:r>
            <a:r>
              <a:rPr lang="en-US" altLang="en-US" b="1" baseline="0" dirty="0"/>
              <a:t>import stationery warehouse</a:t>
            </a:r>
            <a:r>
              <a:rPr lang="en-US" altLang="en-US" baseline="0" dirty="0"/>
              <a:t>.</a:t>
            </a:r>
            <a:endParaRPr lang="en-US" altLang="en-US" dirty="0"/>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a:t>Result with new system, using barcode technology </a:t>
            </a:r>
            <a:r>
              <a:rPr lang="en-US" b="1" baseline="0" dirty="0"/>
              <a:t>with new devices mobile </a:t>
            </a:r>
            <a:r>
              <a:rPr lang="en-US" baseline="0" dirty="0"/>
              <a:t>that connect to database server via access point. Apply this system, you will control easy and specially </a:t>
            </a:r>
            <a:r>
              <a:rPr lang="en-US" b="1" baseline="0" dirty="0"/>
              <a:t>we will save 40% time management and 50% print paper</a:t>
            </a:r>
            <a:r>
              <a:rPr lang="en-US" baseline="0" dirty="0"/>
              <a:t>. </a:t>
            </a:r>
          </a:p>
          <a:p>
            <a:pPr defTabSz="915406">
              <a:defRPr/>
            </a:pPr>
            <a:r>
              <a:rPr lang="en-US" altLang="en-US" sz="1200" baseline="0" dirty="0"/>
              <a:t>That all my improvement for each issue .and  I move to next slide to confirm result.</a:t>
            </a:r>
            <a:endParaRPr lang="en-US" baseline="0" dirty="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12</a:t>
            </a:fld>
            <a:endParaRPr lang="en-US" dirty="0"/>
          </a:p>
        </p:txBody>
      </p:sp>
    </p:spTree>
    <p:extLst>
      <p:ext uri="{BB962C8B-B14F-4D97-AF65-F5344CB8AC3E}">
        <p14:creationId xmlns:p14="http://schemas.microsoft.com/office/powerpoint/2010/main" val="262649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lvl="0" indent="0" algn="l" defTabSz="915406" rtl="0" eaLnBrk="1" fontAlgn="auto" latinLnBrk="0" hangingPunct="1">
              <a:lnSpc>
                <a:spcPct val="100000"/>
              </a:lnSpc>
              <a:spcBef>
                <a:spcPts val="0"/>
              </a:spcBef>
              <a:spcAft>
                <a:spcPts val="0"/>
              </a:spcAft>
              <a:buClrTx/>
              <a:buSzTx/>
              <a:buFontTx/>
              <a:buNone/>
              <a:tabLst/>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Before:</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Take time:  120,000min/y (8min/PIC/m~1250 PIC)</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 Lost paper: 36RAM/y (~3RAM/m)</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 Lost cost:  ~3,450 $/y (manpower + paper)</a:t>
            </a:r>
          </a:p>
          <a:p>
            <a:pPr marL="285750" indent="-285750" eaLnBrk="0" hangingPunct="0">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Lost pager make document &amp; test exam</a:t>
            </a:r>
            <a:endPar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endParaRPr>
          </a:p>
          <a:p>
            <a:pPr marL="0" marR="0" lvl="0" indent="0" algn="l" defTabSz="915406"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After:</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Save time: 120,000min/y </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Employees no need to tick to </a:t>
            </a:r>
            <a:r>
              <a:rPr lang="en-US" altLang="ja-JP" sz="1200" dirty="0" err="1">
                <a:solidFill>
                  <a:srgbClr val="000000"/>
                </a:solidFill>
                <a:latin typeface="Times New Roman" panose="02020603050405020304" pitchFamily="18" charset="0"/>
                <a:ea typeface="Tahoma" pitchFamily="34" charset="0"/>
                <a:cs typeface="Times New Roman" panose="02020603050405020304" pitchFamily="18" charset="0"/>
              </a:rPr>
              <a:t>checksheet</a:t>
            </a: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 &amp; print paper</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Save cost: 3,450 $/y.</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200" b="0" dirty="0">
                <a:solidFill>
                  <a:prstClr val="black"/>
                </a:solidFill>
                <a:latin typeface="+mn-lt"/>
              </a:rPr>
              <a:t>Reduce system development fee : 17k$ </a:t>
            </a:r>
          </a:p>
          <a:p>
            <a:pPr>
              <a:buFont typeface="Wingdings" pitchFamily="2" charset="2"/>
              <a:buChar char="q"/>
              <a:defRPr/>
            </a:pPr>
            <a:endPar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endParaRPr>
          </a:p>
          <a:p>
            <a:pPr marL="0" marR="0" lvl="0" indent="0" algn="l" defTabSz="915406" rtl="0" eaLnBrk="1" fontAlgn="auto" latinLnBrk="0" hangingPunct="1">
              <a:lnSpc>
                <a:spcPct val="100000"/>
              </a:lnSpc>
              <a:spcBef>
                <a:spcPts val="0"/>
              </a:spcBef>
              <a:spcAft>
                <a:spcPts val="0"/>
              </a:spcAft>
              <a:buClrTx/>
              <a:buSzTx/>
              <a:buFontTx/>
              <a:buNone/>
              <a:tabLst/>
              <a:defRPr/>
            </a:pPr>
            <a:endPar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endParaRP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13</a:t>
            </a:fld>
            <a:endParaRPr lang="en-US" dirty="0"/>
          </a:p>
        </p:txBody>
      </p:sp>
    </p:spTree>
    <p:extLst>
      <p:ext uri="{BB962C8B-B14F-4D97-AF65-F5344CB8AC3E}">
        <p14:creationId xmlns:p14="http://schemas.microsoft.com/office/powerpoint/2010/main" val="1522250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14</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baseline="0" dirty="0" smtClean="0"/>
              <a:t>This page I will show you my achievement to improve IT efficiency and cost down.</a:t>
            </a:r>
          </a:p>
          <a:p>
            <a:pPr>
              <a:lnSpc>
                <a:spcPct val="90000"/>
              </a:lnSpc>
            </a:pPr>
            <a:r>
              <a:rPr lang="en-US" altLang="en-US" sz="1400" b="1" baseline="0" dirty="0" smtClean="0"/>
              <a:t>Firstly reduce delivery time of IT services</a:t>
            </a:r>
            <a:r>
              <a:rPr lang="en-US" altLang="en-US" sz="1400" baseline="0" dirty="0" smtClean="0"/>
              <a:t>, Setup PC: I combine all software setup  into one setup, no need</a:t>
            </a:r>
          </a:p>
          <a:p>
            <a:pPr>
              <a:lnSpc>
                <a:spcPct val="90000"/>
              </a:lnSpc>
            </a:pPr>
            <a:r>
              <a:rPr lang="en-US" altLang="en-US" sz="1400" baseline="0" dirty="0" smtClean="0"/>
              <a:t>To setup one by one, just one  time click. so It speed up 4 times reduce 15 minutes in one PC.</a:t>
            </a:r>
          </a:p>
          <a:p>
            <a:pPr>
              <a:lnSpc>
                <a:spcPct val="90000"/>
              </a:lnSpc>
            </a:pPr>
            <a:r>
              <a:rPr lang="en-US" altLang="en-US" sz="1400" baseline="0" dirty="0" smtClean="0"/>
              <a:t>Version up Software, To version up for more than 500 PC  I create automatic software to deploy from server.</a:t>
            </a:r>
          </a:p>
          <a:p>
            <a:pPr>
              <a:lnSpc>
                <a:spcPct val="90000"/>
              </a:lnSpc>
            </a:pPr>
            <a:r>
              <a:rPr lang="en-US" altLang="en-US" sz="1400" baseline="0" dirty="0" smtClean="0"/>
              <a:t>Avoid stop working of staff and reduce setup time 20 minutes in 1 PC.</a:t>
            </a:r>
          </a:p>
          <a:p>
            <a:pPr>
              <a:lnSpc>
                <a:spcPct val="90000"/>
              </a:lnSpc>
            </a:pPr>
            <a:r>
              <a:rPr lang="en-US" altLang="en-US" sz="1400" baseline="0" dirty="0" smtClean="0"/>
              <a:t>Unlock  user PC: I create this function for night shift, if user computer is lock, staff can ask other person  access PSNV web to unlock for him.</a:t>
            </a:r>
          </a:p>
          <a:p>
            <a:pPr>
              <a:lnSpc>
                <a:spcPct val="90000"/>
              </a:lnSpc>
            </a:pPr>
            <a:r>
              <a:rPr lang="en-US" altLang="en-US" sz="1400" baseline="0" dirty="0" smtClean="0"/>
              <a:t>Staff No need to wait until tomorrow, reduce 12 hours waiting.</a:t>
            </a:r>
          </a:p>
          <a:p>
            <a:pPr>
              <a:lnSpc>
                <a:spcPct val="90000"/>
              </a:lnSpc>
            </a:pPr>
            <a:r>
              <a:rPr lang="en-US" altLang="en-US" sz="1400" b="1" baseline="0" dirty="0" smtClean="0"/>
              <a:t>The Second, </a:t>
            </a:r>
            <a:r>
              <a:rPr lang="en-US" altLang="en-US" sz="1400" b="0" baseline="0" dirty="0" smtClean="0"/>
              <a:t>to</a:t>
            </a:r>
            <a:r>
              <a:rPr lang="en-US" altLang="en-US" sz="1400" b="1" baseline="0" dirty="0" smtClean="0"/>
              <a:t> </a:t>
            </a:r>
            <a:r>
              <a:rPr lang="en-US" altLang="en-US" sz="1400" b="0" baseline="0" dirty="0" smtClean="0"/>
              <a:t>improve server efficiency, I</a:t>
            </a:r>
            <a:r>
              <a:rPr lang="en-US" altLang="en-US" sz="1400" baseline="0" dirty="0" smtClean="0"/>
              <a:t> study new function to reduce same files in server. You may see  same file in deferent folders</a:t>
            </a:r>
          </a:p>
          <a:p>
            <a:pPr>
              <a:lnSpc>
                <a:spcPct val="90000"/>
              </a:lnSpc>
            </a:pPr>
            <a:r>
              <a:rPr lang="en-US" altLang="en-US" sz="1400" baseline="0" dirty="0" smtClean="0"/>
              <a:t>But actually store only 1 on the disk, so space reduce 17%  for file data,  reduce 11 % for servers data. Finally free space increase 33%.</a:t>
            </a:r>
          </a:p>
          <a:p>
            <a:pPr>
              <a:lnSpc>
                <a:spcPct val="90000"/>
              </a:lnSpc>
            </a:pPr>
            <a:r>
              <a:rPr lang="en-US" altLang="en-US" sz="1400" baseline="0" dirty="0" smtClean="0"/>
              <a:t>I finish achievement here and go to setup future Plan.</a:t>
            </a:r>
          </a:p>
          <a:p>
            <a:pPr>
              <a:lnSpc>
                <a:spcPct val="90000"/>
              </a:lnSpc>
            </a:pPr>
            <a:endParaRPr lang="en-US" altLang="en-US" sz="1400" baseline="0" dirty="0" smtClean="0"/>
          </a:p>
        </p:txBody>
      </p:sp>
    </p:spTree>
    <p:extLst>
      <p:ext uri="{BB962C8B-B14F-4D97-AF65-F5344CB8AC3E}">
        <p14:creationId xmlns:p14="http://schemas.microsoft.com/office/powerpoint/2010/main" val="765059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lvl="0" indent="0" algn="l" defTabSz="915406" rtl="0" eaLnBrk="1" fontAlgn="auto" latinLnBrk="0" hangingPunct="1">
              <a:lnSpc>
                <a:spcPct val="100000"/>
              </a:lnSpc>
              <a:spcBef>
                <a:spcPts val="0"/>
              </a:spcBef>
              <a:spcAft>
                <a:spcPts val="0"/>
              </a:spcAft>
              <a:buClrTx/>
              <a:buSzTx/>
              <a:buFontTx/>
              <a:buNone/>
              <a:tabLst/>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Before:</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Take time:  120,000min/y (8min/PIC/m~1250 PIC)</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 Lost paper: 36RAM/y (~3RAM/m)</a:t>
            </a:r>
          </a:p>
          <a:p>
            <a:pPr marL="285750" indent="-285750" eaLnBrk="0" hangingPunct="0">
              <a:buFont typeface="Wingdings" pitchFamily="2" charset="2"/>
              <a:buChar char="q"/>
              <a:defRPr/>
            </a:pPr>
            <a:r>
              <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rPr>
              <a:t> Lost cost:  ~3,450 $/y (manpower + paper)</a:t>
            </a:r>
          </a:p>
          <a:p>
            <a:pPr marL="285750" indent="-285750" eaLnBrk="0" hangingPunct="0">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Lost pager make document &amp; test exam</a:t>
            </a:r>
            <a:endParaRPr lang="en-US" altLang="ja-JP" sz="1200" b="1" dirty="0">
              <a:solidFill>
                <a:srgbClr val="000000"/>
              </a:solidFill>
              <a:latin typeface="Times New Roman" panose="02020603050405020304" pitchFamily="18" charset="0"/>
              <a:ea typeface="Tahoma" pitchFamily="34" charset="0"/>
              <a:cs typeface="Times New Roman" panose="02020603050405020304" pitchFamily="18" charset="0"/>
            </a:endParaRPr>
          </a:p>
          <a:p>
            <a:pPr marL="0" marR="0" lvl="0" indent="0" algn="l" defTabSz="915406" rtl="0" eaLnBrk="1" fontAlgn="auto" latinLnBrk="0" hangingPunct="1">
              <a:lnSpc>
                <a:spcPct val="100000"/>
              </a:lnSpc>
              <a:spcBef>
                <a:spcPts val="0"/>
              </a:spcBef>
              <a:spcAft>
                <a:spcPts val="0"/>
              </a:spcAft>
              <a:buClrTx/>
              <a:buSzTx/>
              <a:buFontTx/>
              <a:buNone/>
              <a:tabLst/>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After:</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Save time: 120,000min/y </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Employees no need to tick to </a:t>
            </a:r>
            <a:r>
              <a:rPr lang="en-US" altLang="ja-JP" sz="1200" dirty="0" err="1">
                <a:solidFill>
                  <a:srgbClr val="000000"/>
                </a:solidFill>
                <a:latin typeface="Times New Roman" panose="02020603050405020304" pitchFamily="18" charset="0"/>
                <a:ea typeface="Tahoma" pitchFamily="34" charset="0"/>
                <a:cs typeface="Times New Roman" panose="02020603050405020304" pitchFamily="18" charset="0"/>
              </a:rPr>
              <a:t>checksheet</a:t>
            </a: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 &amp; print paper</a:t>
            </a:r>
          </a:p>
          <a:p>
            <a:pPr>
              <a:buFont typeface="Wingdings" pitchFamily="2" charset="2"/>
              <a:buChar char="q"/>
              <a:defRPr/>
            </a:pPr>
            <a:r>
              <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rPr>
              <a:t>Save cost: 3,450 $/y.</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1200" b="0" dirty="0">
                <a:solidFill>
                  <a:prstClr val="black"/>
                </a:solidFill>
                <a:latin typeface="+mn-lt"/>
              </a:rPr>
              <a:t>Reduce system development fee : 17k$ </a:t>
            </a:r>
          </a:p>
          <a:p>
            <a:pPr>
              <a:buFont typeface="Wingdings" pitchFamily="2" charset="2"/>
              <a:buChar char="q"/>
              <a:defRPr/>
            </a:pPr>
            <a:endPar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endParaRPr>
          </a:p>
          <a:p>
            <a:pPr marL="0" marR="0" lvl="0" indent="0" algn="l" defTabSz="915406" rtl="0" eaLnBrk="1" fontAlgn="auto" latinLnBrk="0" hangingPunct="1">
              <a:lnSpc>
                <a:spcPct val="100000"/>
              </a:lnSpc>
              <a:spcBef>
                <a:spcPts val="0"/>
              </a:spcBef>
              <a:spcAft>
                <a:spcPts val="0"/>
              </a:spcAft>
              <a:buClrTx/>
              <a:buSzTx/>
              <a:buFontTx/>
              <a:buNone/>
              <a:tabLst/>
              <a:defRPr/>
            </a:pPr>
            <a:endParaRPr lang="en-US" altLang="ja-JP" sz="1200" dirty="0">
              <a:solidFill>
                <a:srgbClr val="000000"/>
              </a:solidFill>
              <a:latin typeface="Times New Roman" panose="02020603050405020304" pitchFamily="18" charset="0"/>
              <a:ea typeface="Tahoma" pitchFamily="34" charset="0"/>
              <a:cs typeface="Times New Roman" panose="02020603050405020304" pitchFamily="18" charset="0"/>
            </a:endParaRP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15</a:t>
            </a:fld>
            <a:endParaRPr lang="en-US" dirty="0"/>
          </a:p>
        </p:txBody>
      </p:sp>
    </p:spTree>
    <p:extLst>
      <p:ext uri="{BB962C8B-B14F-4D97-AF65-F5344CB8AC3E}">
        <p14:creationId xmlns:p14="http://schemas.microsoft.com/office/powerpoint/2010/main" val="4172092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r>
              <a:rPr lang="en-US" baseline="0" dirty="0"/>
              <a:t>Develop Smart Warehouse management system, control schedule to keep on time. </a:t>
            </a:r>
          </a:p>
          <a:p>
            <a:r>
              <a:rPr lang="en-US" baseline="0" dirty="0"/>
              <a:t>And the last important thing is building team work and improving spiritual.</a:t>
            </a:r>
          </a:p>
          <a:p>
            <a:r>
              <a:rPr lang="en-US" baseline="0" dirty="0"/>
              <a:t>I expect my team reduces coding time: 50% and reduces support time 30% at the end of  FY2024.</a:t>
            </a:r>
          </a:p>
          <a:p>
            <a:r>
              <a:rPr lang="en-US" baseline="0" dirty="0"/>
              <a:t>Thanks for your listening! If do you have any question, please let me know? </a:t>
            </a: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16</a:t>
            </a:fld>
            <a:endParaRPr lang="en-US" dirty="0"/>
          </a:p>
        </p:txBody>
      </p:sp>
    </p:spTree>
    <p:extLst>
      <p:ext uri="{BB962C8B-B14F-4D97-AF65-F5344CB8AC3E}">
        <p14:creationId xmlns:p14="http://schemas.microsoft.com/office/powerpoint/2010/main" val="128127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sz="1200" baseline="0" dirty="0">
                <a:latin typeface="Arial" panose="020B0604020202020204" pitchFamily="34" charset="0"/>
                <a:cs typeface="Arial" panose="020B0604020202020204" pitchFamily="34" charset="0"/>
              </a:rPr>
              <a:t>Now, the first content. I introduce about my self.</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sz="1200" baseline="0" dirty="0">
                <a:latin typeface="Arial" panose="020B0604020202020204" pitchFamily="34" charset="0"/>
                <a:cs typeface="Arial" panose="020B0604020202020204" pitchFamily="34" charset="0"/>
              </a:rPr>
              <a:t>I work here start February, 2019</a:t>
            </a:r>
          </a:p>
          <a:p>
            <a:pPr marL="0" marR="0" indent="0" algn="l" defTabSz="915406" rtl="0" eaLnBrk="1" fontAlgn="auto" latinLnBrk="0" hangingPunct="1">
              <a:lnSpc>
                <a:spcPct val="100000"/>
              </a:lnSpc>
              <a:spcBef>
                <a:spcPts val="0"/>
              </a:spcBef>
              <a:spcAft>
                <a:spcPts val="0"/>
              </a:spcAft>
              <a:buClrTx/>
              <a:buSzTx/>
              <a:buFontTx/>
              <a:buNone/>
              <a:tabLst/>
              <a:defRPr/>
            </a:pPr>
            <a:r>
              <a:rPr lang="en-US" dirty="0"/>
              <a:t>As you see in the ISD Organization, I’m working in Develop team. There are 4 peoples in my team. I’m a </a:t>
            </a:r>
            <a:r>
              <a:rPr lang="en-US" baseline="0" dirty="0"/>
              <a:t>in charge of Software development and support all system of IT.</a:t>
            </a:r>
            <a:r>
              <a:rPr lang="en-US" dirty="0"/>
              <a:t>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ja-JP" sz="1200" dirty="0">
                <a:latin typeface="Arial" pitchFamily="34" charset="0"/>
                <a:cs typeface="Arial" pitchFamily="34" charset="0"/>
              </a:rPr>
              <a:t>There are some my achievement. I had done many project with achieve cost down, reduce HC, ensure quantity for production.</a:t>
            </a:r>
            <a:endParaRPr lang="ja-JP" altLang="en-US" sz="1200" dirty="0">
              <a:latin typeface="Arial" pitchFamily="34" charset="0"/>
              <a:cs typeface="Arial" pitchFamily="34" charset="0"/>
            </a:endParaRPr>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2</a:t>
            </a:fld>
            <a:endParaRPr lang="en-US" dirty="0"/>
          </a:p>
        </p:txBody>
      </p:sp>
    </p:spTree>
    <p:extLst>
      <p:ext uri="{BB962C8B-B14F-4D97-AF65-F5344CB8AC3E}">
        <p14:creationId xmlns:p14="http://schemas.microsoft.com/office/powerpoint/2010/main" val="393985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dirty="0"/>
              <a:t>The next, I talk about</a:t>
            </a:r>
            <a:r>
              <a:rPr lang="en-US" baseline="0" dirty="0"/>
              <a:t> the </a:t>
            </a:r>
            <a:r>
              <a:rPr lang="en-US" dirty="0"/>
              <a:t>background</a:t>
            </a:r>
            <a:r>
              <a:rPr lang="en-US" baseline="0" dirty="0"/>
              <a:t> of activities. </a:t>
            </a:r>
          </a:p>
          <a:p>
            <a:pPr defTabSz="915406">
              <a:defRPr/>
            </a:pPr>
            <a:r>
              <a:rPr lang="en-US" altLang="en-US" dirty="0"/>
              <a:t>Let's look at the 5-year chart (Project</a:t>
            </a:r>
            <a:r>
              <a:rPr lang="en-US" altLang="en-US" baseline="0" dirty="0"/>
              <a:t> summary)</a:t>
            </a:r>
            <a:r>
              <a:rPr lang="en-US" altLang="en-US" dirty="0"/>
              <a:t>. </a:t>
            </a:r>
            <a:r>
              <a:rPr lang="en-US" altLang="en-US" b="1" dirty="0"/>
              <a:t>The number of request</a:t>
            </a:r>
            <a:r>
              <a:rPr lang="en-US" altLang="en-US" b="1" baseline="0" dirty="0"/>
              <a:t> </a:t>
            </a:r>
            <a:r>
              <a:rPr lang="en-US" altLang="en-US" baseline="0" dirty="0"/>
              <a:t>IT </a:t>
            </a:r>
            <a:r>
              <a:rPr lang="en-US" altLang="en-US" dirty="0"/>
              <a:t>received is very large. </a:t>
            </a:r>
            <a:r>
              <a:rPr lang="en-US" altLang="en-US" b="1" dirty="0"/>
              <a:t>The litter </a:t>
            </a:r>
            <a:r>
              <a:rPr lang="en-US" altLang="en-US" dirty="0"/>
              <a:t>small is selected. </a:t>
            </a:r>
          </a:p>
          <a:p>
            <a:pPr defTabSz="915406">
              <a:defRPr/>
            </a:pPr>
            <a:r>
              <a:rPr lang="en-US" altLang="en-US" baseline="0" dirty="0"/>
              <a:t>Target </a:t>
            </a:r>
            <a:r>
              <a:rPr lang="en-US" altLang="en-US" b="1" baseline="0" dirty="0"/>
              <a:t>: increase project </a:t>
            </a:r>
            <a:r>
              <a:rPr lang="en-US" altLang="en-US" baseline="0" dirty="0"/>
              <a:t>but actual the develop time still </a:t>
            </a:r>
            <a:r>
              <a:rPr lang="en-US" altLang="en-US" b="1" baseline="0" dirty="0">
                <a:solidFill>
                  <a:srgbClr val="FF0000"/>
                </a:solidFill>
              </a:rPr>
              <a:t>not increate</a:t>
            </a:r>
            <a:r>
              <a:rPr lang="en-US" altLang="en-US" baseline="0" dirty="0"/>
              <a:t>.</a:t>
            </a:r>
          </a:p>
          <a:p>
            <a:pPr defTabSz="915406">
              <a:defRPr/>
            </a:pPr>
            <a:r>
              <a:rPr lang="en-US" altLang="en-US" dirty="0"/>
              <a:t>The main reason is the normal support is very high. Some are related to equipment, operators, or some requests related to quality.</a:t>
            </a:r>
          </a:p>
          <a:p>
            <a:pPr defTabSz="915406">
              <a:defRPr/>
            </a:pPr>
            <a:r>
              <a:rPr lang="en-US" altLang="en-US" dirty="0"/>
              <a:t>As you know</a:t>
            </a:r>
            <a:r>
              <a:rPr lang="en-US" altLang="en-US" b="1" dirty="0"/>
              <a:t>,  all applications on Handy terminal of our company</a:t>
            </a:r>
            <a:r>
              <a:rPr lang="en-US" altLang="en-US" dirty="0"/>
              <a:t> are running</a:t>
            </a:r>
            <a:r>
              <a:rPr lang="en-US" altLang="en-US" baseline="0" dirty="0"/>
              <a:t> on the </a:t>
            </a:r>
            <a:r>
              <a:rPr lang="en-US" altLang="en-US" b="1" baseline="0" dirty="0"/>
              <a:t>windows CE </a:t>
            </a:r>
            <a:r>
              <a:rPr lang="en-US" altLang="en-US" baseline="0" dirty="0"/>
              <a:t>OS.</a:t>
            </a:r>
          </a:p>
          <a:p>
            <a:pPr defTabSz="915406">
              <a:defRPr/>
            </a:pPr>
            <a:r>
              <a:rPr lang="en-US" altLang="en-US" b="1" baseline="0" dirty="0">
                <a:solidFill>
                  <a:srgbClr val="FF0000"/>
                </a:solidFill>
              </a:rPr>
              <a:t>Difficult to develop soft on them. Take long time to modify and build program. Sometime repair and setup Operation system…</a:t>
            </a:r>
          </a:p>
          <a:p>
            <a:pPr defTabSz="915406">
              <a:defRPr/>
            </a:pPr>
            <a:r>
              <a:rPr lang="en-US" altLang="en-US" dirty="0"/>
              <a:t>This is also one of the reasons </a:t>
            </a:r>
            <a:r>
              <a:rPr lang="en-US" altLang="en-US" b="1" dirty="0"/>
              <a:t>why support time is so high.</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1" dirty="0"/>
              <a:t>my mission here </a:t>
            </a:r>
            <a:r>
              <a:rPr lang="en-US" altLang="en-US" dirty="0"/>
              <a:t>How to reduce support time and increase software development time?</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Let's find out the answer through the next slide</a:t>
            </a:r>
          </a:p>
        </p:txBody>
      </p:sp>
      <p:sp>
        <p:nvSpPr>
          <p:cNvPr id="4" name="Slide Number Placeholder 3"/>
          <p:cNvSpPr>
            <a:spLocks noGrp="1"/>
          </p:cNvSpPr>
          <p:nvPr>
            <p:ph type="sldNum" sz="quarter" idx="10"/>
          </p:nvPr>
        </p:nvSpPr>
        <p:spPr/>
        <p:txBody>
          <a:bodyPr/>
          <a:lstStyle/>
          <a:p>
            <a:fld id="{7526A045-34A6-4898-B5FE-2497D3664C5D}" type="slidenum">
              <a:rPr lang="en-US" smtClean="0"/>
              <a:t>3</a:t>
            </a:fld>
            <a:endParaRPr lang="en-US" dirty="0"/>
          </a:p>
        </p:txBody>
      </p:sp>
    </p:spTree>
    <p:extLst>
      <p:ext uri="{BB962C8B-B14F-4D97-AF65-F5344CB8AC3E}">
        <p14:creationId xmlns:p14="http://schemas.microsoft.com/office/powerpoint/2010/main" val="259736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baseline="0" dirty="0">
                <a:solidFill>
                  <a:srgbClr val="1717F7"/>
                </a:solidFill>
              </a:rPr>
              <a:t>This is the fours improvement,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baseline="0" dirty="0">
                <a:solidFill>
                  <a:srgbClr val="1717F7"/>
                </a:solidFill>
              </a:rPr>
              <a:t>currently, </a:t>
            </a:r>
            <a:r>
              <a:rPr kumimoji="1" lang="en-US" altLang="ja-JP" sz="1200" b="0" baseline="0" dirty="0" err="1">
                <a:solidFill>
                  <a:srgbClr val="1717F7"/>
                </a:solidFill>
              </a:rPr>
              <a:t>Quaterly</a:t>
            </a:r>
            <a:r>
              <a:rPr kumimoji="1" lang="en-US" altLang="ja-JP" sz="1200" b="0" baseline="0" dirty="0">
                <a:solidFill>
                  <a:srgbClr val="1717F7"/>
                </a:solidFill>
              </a:rPr>
              <a:t> , we </a:t>
            </a:r>
            <a:r>
              <a:rPr kumimoji="1" lang="en-US" altLang="ja-JP" sz="1200" b="0" baseline="0" dirty="0" err="1">
                <a:solidFill>
                  <a:srgbClr val="1717F7"/>
                </a:solidFill>
              </a:rPr>
              <a:t>invertory</a:t>
            </a:r>
            <a:r>
              <a:rPr kumimoji="1" lang="en-US" altLang="ja-JP" sz="1200" b="0" baseline="0" dirty="0">
                <a:solidFill>
                  <a:srgbClr val="1717F7"/>
                </a:solidFill>
              </a:rPr>
              <a:t> Pc ,we go to section, count and write information to paper. After that  input it to Excel when finish.</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solidFill>
                  <a:srgbClr val="1717F7"/>
                </a:solidFill>
              </a:rPr>
              <a:t>Now : we develop system allow get all information PC from Server. We will have information exactly and fast. </a:t>
            </a:r>
          </a:p>
          <a:p>
            <a:r>
              <a:rPr kumimoji="1" lang="en-US" altLang="ja-JP" b="0" dirty="0"/>
              <a:t>So we</a:t>
            </a:r>
            <a:r>
              <a:rPr kumimoji="1" lang="en-US" altLang="ja-JP" b="0" baseline="0" dirty="0"/>
              <a:t> can save lot of time.</a:t>
            </a:r>
            <a:endParaRPr kumimoji="1" lang="ja-JP" alt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0" dirty="0"/>
          </a:p>
        </p:txBody>
      </p:sp>
      <p:sp>
        <p:nvSpPr>
          <p:cNvPr id="4" name="Slide Number Placeholder 3"/>
          <p:cNvSpPr>
            <a:spLocks noGrp="1"/>
          </p:cNvSpPr>
          <p:nvPr>
            <p:ph type="sldNum" sz="quarter" idx="10"/>
          </p:nvPr>
        </p:nvSpPr>
        <p:spPr/>
        <p:txBody>
          <a:bodyPr/>
          <a:lstStyle/>
          <a:p>
            <a:fld id="{3463D9F5-3C90-4369-9CBE-C43D848BDAB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1157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We</a:t>
            </a:r>
            <a:r>
              <a:rPr lang="en-US" altLang="en-US" baseline="0" dirty="0"/>
              <a:t> know the win CE operation system will be end of life 2023. so that we have to upgrade all software </a:t>
            </a:r>
            <a:r>
              <a:rPr lang="en-US" b="1" dirty="0">
                <a:solidFill>
                  <a:srgbClr val="1508B8"/>
                </a:solidFill>
              </a:rPr>
              <a:t>applications </a:t>
            </a:r>
            <a:r>
              <a:rPr lang="en-US" altLang="en-US" baseline="0" dirty="0"/>
              <a:t> are running on win CE to Android. </a:t>
            </a:r>
            <a:r>
              <a:rPr lang="en-US" altLang="en-US" b="1" baseline="0" dirty="0"/>
              <a:t>To compline policy of corporate</a:t>
            </a:r>
            <a:r>
              <a:rPr lang="en-US" altLang="en-US" baseline="0" dirty="0"/>
              <a:t>. I have </a:t>
            </a:r>
            <a:r>
              <a:rPr lang="en-US" altLang="en-US" b="1" baseline="0" dirty="0"/>
              <a:t>select new language programming</a:t>
            </a:r>
            <a:r>
              <a:rPr lang="en-US" altLang="en-US" baseline="0" dirty="0"/>
              <a:t>, </a:t>
            </a:r>
            <a:r>
              <a:rPr lang="en-US" altLang="en-US" b="1" baseline="0" dirty="0"/>
              <a:t>new platform</a:t>
            </a:r>
            <a:r>
              <a:rPr lang="en-US" altLang="en-US" baseline="0" dirty="0"/>
              <a:t>. The advantage when develop time increase, suitable for big project.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aseline="0" dirty="0"/>
              <a:t>The issues 2. we mention to manage asset of IT room.</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All IT department assets are managed manually through papers and tables, check sheet. It takes a lot of time to manage monthly inventory. </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b="1" dirty="0"/>
              <a:t>For this reason, I want to make an asset management </a:t>
            </a:r>
            <a:r>
              <a:rPr lang="en-US" altLang="en-US" dirty="0"/>
              <a:t>software system for the department </a:t>
            </a:r>
            <a:r>
              <a:rPr lang="en-US" altLang="en-US" b="1" dirty="0"/>
              <a:t>using by barcode</a:t>
            </a:r>
            <a:r>
              <a:rPr lang="en-US" altLang="en-US" dirty="0"/>
              <a:t>.</a:t>
            </a:r>
          </a:p>
          <a:p>
            <a:pPr marL="0" marR="0" indent="0" algn="l" defTabSz="915406" rtl="0" eaLnBrk="1" fontAlgn="auto" latinLnBrk="0" hangingPunct="1">
              <a:lnSpc>
                <a:spcPct val="100000"/>
              </a:lnSpc>
              <a:spcBef>
                <a:spcPts val="0"/>
              </a:spcBef>
              <a:spcAft>
                <a:spcPts val="0"/>
              </a:spcAft>
              <a:buClrTx/>
              <a:buSzTx/>
              <a:buFontTx/>
              <a:buNone/>
              <a:tabLst/>
              <a:defRPr/>
            </a:pPr>
            <a:r>
              <a:rPr lang="en-US" baseline="0" dirty="0"/>
              <a:t>A new system, using barcode technology </a:t>
            </a:r>
            <a:r>
              <a:rPr lang="en-US" b="1" baseline="0" dirty="0"/>
              <a:t>with mobile device </a:t>
            </a:r>
            <a:r>
              <a:rPr lang="en-US" baseline="0" dirty="0"/>
              <a:t>that connect database server via access point. Apply this system, you will control easy and specially </a:t>
            </a:r>
            <a:r>
              <a:rPr lang="en-US" b="1" baseline="0" dirty="0"/>
              <a:t>we will save 40% </a:t>
            </a:r>
            <a:r>
              <a:rPr lang="en-US" baseline="0" dirty="0"/>
              <a:t>time management </a:t>
            </a:r>
            <a:r>
              <a:rPr lang="en-US" b="1" baseline="0" dirty="0"/>
              <a:t>and 50% print paper. </a:t>
            </a:r>
            <a:endParaRPr lang="en-US" b="1" dirty="0"/>
          </a:p>
        </p:txBody>
      </p:sp>
      <p:sp>
        <p:nvSpPr>
          <p:cNvPr id="4" name="Slide Number Placeholder 3"/>
          <p:cNvSpPr>
            <a:spLocks noGrp="1"/>
          </p:cNvSpPr>
          <p:nvPr>
            <p:ph type="sldNum" sz="quarter" idx="10"/>
          </p:nvPr>
        </p:nvSpPr>
        <p:spPr/>
        <p:txBody>
          <a:bodyPr/>
          <a:lstStyle/>
          <a:p>
            <a:fld id="{7526A045-34A6-4898-B5FE-2497D3664C5D}" type="slidenum">
              <a:rPr lang="en-US" smtClean="0"/>
              <a:t>5</a:t>
            </a:fld>
            <a:endParaRPr lang="en-US" dirty="0"/>
          </a:p>
        </p:txBody>
      </p:sp>
    </p:spTree>
    <p:extLst>
      <p:ext uri="{BB962C8B-B14F-4D97-AF65-F5344CB8AC3E}">
        <p14:creationId xmlns:p14="http://schemas.microsoft.com/office/powerpoint/2010/main" val="391817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6</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Action 2: Reduce</a:t>
            </a:r>
            <a:r>
              <a:rPr lang="en-US" altLang="en-US" sz="1400" baseline="0" dirty="0" smtClean="0"/>
              <a:t> </a:t>
            </a:r>
            <a:r>
              <a:rPr lang="en-US" altLang="en-US" sz="1400" dirty="0" smtClean="0"/>
              <a:t>TIME</a:t>
            </a:r>
            <a:r>
              <a:rPr lang="en-US" altLang="en-US" sz="1400" baseline="0" dirty="0" smtClean="0"/>
              <a:t>. Long term target is apply web approve for all PSNV workflow.</a:t>
            </a:r>
          </a:p>
          <a:p>
            <a:pPr>
              <a:lnSpc>
                <a:spcPct val="90000"/>
              </a:lnSpc>
            </a:pPr>
            <a:r>
              <a:rPr lang="en-US" altLang="en-US" sz="1400" baseline="0" dirty="0" smtClean="0"/>
              <a:t>Firstly improve IT request delay: this year we have more than 1000 it request, 15 % delay: </a:t>
            </a:r>
          </a:p>
          <a:p>
            <a:pPr>
              <a:lnSpc>
                <a:spcPct val="90000"/>
              </a:lnSpc>
            </a:pPr>
            <a:r>
              <a:rPr lang="en-US" altLang="en-US" sz="1400" baseline="0" dirty="0" smtClean="0"/>
              <a:t>As you see Biggest quantity is network request with 90 cases delay up to 1 day.</a:t>
            </a:r>
          </a:p>
          <a:p>
            <a:pPr>
              <a:lnSpc>
                <a:spcPct val="90000"/>
              </a:lnSpc>
            </a:pPr>
            <a:r>
              <a:rPr lang="en-US" altLang="en-US" sz="1400" baseline="0" dirty="0" smtClean="0"/>
              <a:t>So my target in 2016 is apply for network request. 2017 fro SAP and Develop, FY2018 I will introduce to other sections.</a:t>
            </a:r>
          </a:p>
          <a:p>
            <a:pPr>
              <a:lnSpc>
                <a:spcPct val="90000"/>
              </a:lnSpc>
            </a:pPr>
            <a:r>
              <a:rPr lang="en-US" altLang="en-US" sz="1400" baseline="0" dirty="0" smtClean="0"/>
              <a:t>Now situation: section PIC input request in excel file then find his boss to get approve,  </a:t>
            </a:r>
          </a:p>
          <a:p>
            <a:pPr>
              <a:lnSpc>
                <a:spcPct val="90000"/>
              </a:lnSpc>
            </a:pPr>
            <a:r>
              <a:rPr lang="en-US" altLang="en-US" sz="1400" baseline="0" dirty="0" smtClean="0"/>
              <a:t>After that he pass to IT for approve.</a:t>
            </a:r>
          </a:p>
          <a:p>
            <a:pPr>
              <a:lnSpc>
                <a:spcPct val="90000"/>
              </a:lnSpc>
            </a:pPr>
            <a:r>
              <a:rPr lang="en-US" altLang="en-US" sz="1400" baseline="0" dirty="0" smtClean="0"/>
              <a:t>There are 2 issues: first PIC cannot meet his boss any time, the second IT manger and section don’t know</a:t>
            </a:r>
          </a:p>
          <a:p>
            <a:pPr>
              <a:lnSpc>
                <a:spcPct val="90000"/>
              </a:lnSpc>
            </a:pPr>
            <a:r>
              <a:rPr lang="en-US" altLang="en-US" sz="1400" baseline="0" dirty="0" smtClean="0"/>
              <a:t>Status of request completed or not. </a:t>
            </a:r>
          </a:p>
          <a:p>
            <a:pPr>
              <a:lnSpc>
                <a:spcPct val="90000"/>
              </a:lnSpc>
            </a:pPr>
            <a:r>
              <a:rPr lang="en-US" altLang="en-US" sz="1400" baseline="0" dirty="0" smtClean="0"/>
              <a:t>If using web, section input request on web, system send email to his boss and IT for approve  So manager can approve request any where have network, Such as meeting room or other locations have network. After that system send email confirm to section PIC.</a:t>
            </a:r>
          </a:p>
          <a:p>
            <a:pPr>
              <a:lnSpc>
                <a:spcPct val="90000"/>
              </a:lnSpc>
            </a:pPr>
            <a:r>
              <a:rPr lang="en-US" altLang="en-US" sz="1400" baseline="0" dirty="0" smtClean="0"/>
              <a:t>So what I we can do by using this system? we move to next slide!</a:t>
            </a:r>
          </a:p>
        </p:txBody>
      </p:sp>
    </p:spTree>
    <p:extLst>
      <p:ext uri="{BB962C8B-B14F-4D97-AF65-F5344CB8AC3E}">
        <p14:creationId xmlns:p14="http://schemas.microsoft.com/office/powerpoint/2010/main" val="402806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FB2DD-5647-4E0B-8580-51D338E9E11B}" type="slidenum">
              <a:rPr lang="en-US" altLang="ja-JP"/>
              <a:pPr/>
              <a:t>7</a:t>
            </a:fld>
            <a:endParaRPr lang="en-US" altLang="ja-JP"/>
          </a:p>
        </p:txBody>
      </p:sp>
      <p:sp>
        <p:nvSpPr>
          <p:cNvPr id="3003394" name="Rectangle 2"/>
          <p:cNvSpPr>
            <a:spLocks noGrp="1" noRot="1" noChangeAspect="1" noChangeArrowheads="1" noTextEdit="1"/>
          </p:cNvSpPr>
          <p:nvPr>
            <p:ph type="sldImg"/>
          </p:nvPr>
        </p:nvSpPr>
        <p:spPr>
          <a:ln/>
        </p:spPr>
      </p:sp>
      <p:sp>
        <p:nvSpPr>
          <p:cNvPr id="3003395" name="Rectangle 3"/>
          <p:cNvSpPr>
            <a:spLocks noGrp="1" noChangeArrowheads="1"/>
          </p:cNvSpPr>
          <p:nvPr>
            <p:ph type="body" idx="1"/>
          </p:nvPr>
        </p:nvSpPr>
        <p:spPr>
          <a:xfrm>
            <a:off x="237518" y="2065532"/>
            <a:ext cx="9399216" cy="4574770"/>
          </a:xfrm>
        </p:spPr>
        <p:txBody>
          <a:bodyPr/>
          <a:lstStyle/>
          <a:p>
            <a:pPr>
              <a:lnSpc>
                <a:spcPct val="90000"/>
              </a:lnSpc>
            </a:pPr>
            <a:r>
              <a:rPr lang="en-US" altLang="en-US" sz="1400" dirty="0" smtClean="0"/>
              <a:t>By using</a:t>
            </a:r>
            <a:r>
              <a:rPr lang="en-US" altLang="en-US" sz="1400" baseline="0" dirty="0" smtClean="0"/>
              <a:t> web system, firstly I can evaluate IT service, from database </a:t>
            </a:r>
            <a:r>
              <a:rPr lang="en-US" altLang="en-US" sz="1400" baseline="0" dirty="0" err="1" smtClean="0"/>
              <a:t>i</a:t>
            </a:r>
            <a:r>
              <a:rPr lang="en-US" altLang="en-US" sz="1400" baseline="0" dirty="0" smtClean="0"/>
              <a:t> can create services KPI with information such as : response time of each IT request,</a:t>
            </a:r>
          </a:p>
          <a:p>
            <a:pPr>
              <a:lnSpc>
                <a:spcPct val="90000"/>
              </a:lnSpc>
            </a:pPr>
            <a:r>
              <a:rPr lang="en-US" altLang="en-US" sz="1400" baseline="0" dirty="0" smtClean="0"/>
              <a:t>What is weakness skill. Base on such information </a:t>
            </a:r>
            <a:r>
              <a:rPr lang="en-US" altLang="en-US" sz="1400" baseline="0" dirty="0" err="1" smtClean="0"/>
              <a:t>i</a:t>
            </a:r>
            <a:r>
              <a:rPr lang="en-US" altLang="en-US" sz="1400" baseline="0" dirty="0" smtClean="0"/>
              <a:t> can evaluate and finally improve IT service quality, improve efficiency.</a:t>
            </a:r>
          </a:p>
          <a:p>
            <a:pPr>
              <a:lnSpc>
                <a:spcPct val="90000"/>
              </a:lnSpc>
            </a:pPr>
            <a:r>
              <a:rPr lang="en-US" altLang="en-US" sz="1400" baseline="0" dirty="0" smtClean="0"/>
              <a:t>The second, we can change approve procedure, manager and GM can approve same time, no need to wait person by person.</a:t>
            </a:r>
          </a:p>
          <a:p>
            <a:pPr>
              <a:lnSpc>
                <a:spcPct val="90000"/>
              </a:lnSpc>
            </a:pPr>
            <a:r>
              <a:rPr lang="en-US" altLang="en-US" sz="1400" baseline="0" dirty="0" smtClean="0"/>
              <a:t>One request can be reduced approve time from 4 hour to 2 hours,  Totally save more then 1000 hours per year and speed up working.</a:t>
            </a:r>
          </a:p>
          <a:p>
            <a:pPr>
              <a:lnSpc>
                <a:spcPct val="90000"/>
              </a:lnSpc>
            </a:pPr>
            <a:r>
              <a:rPr lang="en-US" altLang="en-US" sz="1400" baseline="0" dirty="0" smtClean="0"/>
              <a:t>The third, we can chase work status quickly, each step have email confirmation so we see bottle-neck immediately, no need to find paper request.</a:t>
            </a:r>
          </a:p>
          <a:p>
            <a:pPr>
              <a:lnSpc>
                <a:spcPct val="90000"/>
              </a:lnSpc>
            </a:pPr>
            <a:r>
              <a:rPr lang="en-US" altLang="en-US" sz="1400" baseline="0" dirty="0" smtClean="0"/>
              <a:t>So we can take action immediately, no paperwork, Reduce management time</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en-US" sz="1400" baseline="0" dirty="0" smtClean="0"/>
              <a:t>This model not only for IT request but we can apply for all indirect works such as uniform request in GAS, equipment request in production and PE,  sanction in accounting and others. Finally factory productivity increase.</a:t>
            </a: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en-US" sz="1400" baseline="0" dirty="0" smtClean="0"/>
              <a:t>I have finish action 2,  now I move to final action.</a:t>
            </a:r>
          </a:p>
          <a:p>
            <a:pPr marL="0" marR="0" indent="0" algn="l" defTabSz="914400" rtl="0" eaLnBrk="1" fontAlgn="base" latinLnBrk="0" hangingPunct="1">
              <a:lnSpc>
                <a:spcPct val="90000"/>
              </a:lnSpc>
              <a:spcBef>
                <a:spcPct val="30000"/>
              </a:spcBef>
              <a:spcAft>
                <a:spcPct val="0"/>
              </a:spcAft>
              <a:buClrTx/>
              <a:buSzTx/>
              <a:buFontTx/>
              <a:buNone/>
              <a:tabLst/>
              <a:defRPr/>
            </a:pPr>
            <a:endParaRPr lang="en-US" altLang="en-US" sz="1400" dirty="0"/>
          </a:p>
        </p:txBody>
      </p:sp>
    </p:spTree>
    <p:extLst>
      <p:ext uri="{BB962C8B-B14F-4D97-AF65-F5344CB8AC3E}">
        <p14:creationId xmlns:p14="http://schemas.microsoft.com/office/powerpoint/2010/main" val="349177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a:t>Next slide, I talk</a:t>
            </a:r>
            <a:r>
              <a:rPr lang="en-US" altLang="en-US" baseline="0" dirty="0"/>
              <a:t> about the </a:t>
            </a:r>
            <a:r>
              <a:rPr lang="en-US" altLang="en-US" dirty="0"/>
              <a:t>total improvement schedule</a:t>
            </a:r>
          </a:p>
          <a:p>
            <a:pPr defTabSz="915406">
              <a:defRPr/>
            </a:pPr>
            <a:r>
              <a:rPr lang="en-US" altLang="en-US" b="1" dirty="0">
                <a:solidFill>
                  <a:srgbClr val="FF0000"/>
                </a:solidFill>
              </a:rPr>
              <a:t>the issue</a:t>
            </a:r>
            <a:r>
              <a:rPr lang="en-US" altLang="en-US" b="1" baseline="0" dirty="0">
                <a:solidFill>
                  <a:srgbClr val="FF0000"/>
                </a:solidFill>
              </a:rPr>
              <a:t> 1</a:t>
            </a:r>
            <a:r>
              <a:rPr lang="en-US" altLang="en-US" dirty="0"/>
              <a:t>, how to upgrade to FOSS from win CE to android. we have to </a:t>
            </a:r>
            <a:r>
              <a:rPr lang="en-US" altLang="en-US" b="1" dirty="0"/>
              <a:t>select new language </a:t>
            </a:r>
            <a:r>
              <a:rPr lang="en-US" altLang="en-US" dirty="0"/>
              <a:t>to develop. the next work, we have analyze and </a:t>
            </a:r>
            <a:r>
              <a:rPr lang="en-US" altLang="en-US" b="1" dirty="0"/>
              <a:t>optimize all process of Fos</a:t>
            </a:r>
            <a:r>
              <a:rPr lang="en-US" altLang="en-US" dirty="0"/>
              <a:t>s. at the end</a:t>
            </a:r>
            <a:r>
              <a:rPr lang="en-US" altLang="en-US" b="1" dirty="0"/>
              <a:t>, I develop new soft on the new devices</a:t>
            </a:r>
            <a:r>
              <a:rPr lang="en-US" altLang="en-US" dirty="0"/>
              <a:t>.</a:t>
            </a:r>
          </a:p>
          <a:p>
            <a:pPr defTabSz="915406">
              <a:defRPr/>
            </a:pPr>
            <a:r>
              <a:rPr lang="en-US" altLang="en-US" b="1" dirty="0"/>
              <a:t>The issue 2</a:t>
            </a:r>
            <a:r>
              <a:rPr lang="en-US" altLang="en-US" dirty="0"/>
              <a:t>, the</a:t>
            </a:r>
            <a:r>
              <a:rPr lang="en-US" altLang="en-US" baseline="0" dirty="0"/>
              <a:t> begin to make software I </a:t>
            </a:r>
            <a:r>
              <a:rPr lang="en-US" altLang="en-US" b="1" baseline="0" dirty="0"/>
              <a:t>survey all process </a:t>
            </a:r>
            <a:r>
              <a:rPr lang="en-US" altLang="en-US" baseline="0" dirty="0"/>
              <a:t>and </a:t>
            </a:r>
            <a:r>
              <a:rPr lang="en-US" altLang="en-US" b="1" baseline="0" dirty="0"/>
              <a:t>build standard management</a:t>
            </a:r>
            <a:r>
              <a:rPr lang="en-US" altLang="en-US" baseline="0" dirty="0"/>
              <a:t>. After that I </a:t>
            </a:r>
            <a:r>
              <a:rPr lang="en-US" altLang="en-US" b="1" baseline="0" dirty="0"/>
              <a:t>analysis system and design database</a:t>
            </a:r>
            <a:r>
              <a:rPr lang="en-US" altLang="en-US" baseline="0" dirty="0"/>
              <a:t>. At the end I select the device and develop software.</a:t>
            </a:r>
          </a:p>
          <a:p>
            <a:pPr marL="0" marR="0" lvl="0" indent="0" algn="l" defTabSz="915406" rtl="0" eaLnBrk="1" fontAlgn="auto" latinLnBrk="0" hangingPunct="1">
              <a:lnSpc>
                <a:spcPct val="100000"/>
              </a:lnSpc>
              <a:spcBef>
                <a:spcPts val="0"/>
              </a:spcBef>
              <a:spcAft>
                <a:spcPts val="0"/>
              </a:spcAft>
              <a:buClrTx/>
              <a:buSzTx/>
              <a:buFontTx/>
              <a:buNone/>
              <a:tabLst/>
              <a:defRPr/>
            </a:pPr>
            <a:r>
              <a:rPr lang="en-US" sz="1200" dirty="0">
                <a:solidFill>
                  <a:srgbClr val="0000FF"/>
                </a:solidFill>
                <a:latin typeface="Arial" panose="020B0604020202020204" pitchFamily="34" charset="0"/>
                <a:cs typeface="Arial" panose="020B0604020202020204" pitchFamily="34" charset="0"/>
              </a:rPr>
              <a:t>Now I will explain for details</a:t>
            </a:r>
            <a:r>
              <a:rPr lang="en-US" sz="1200" baseline="0" dirty="0">
                <a:solidFill>
                  <a:srgbClr val="0000FF"/>
                </a:solidFill>
                <a:latin typeface="Arial" panose="020B0604020202020204" pitchFamily="34" charset="0"/>
                <a:cs typeface="Arial" panose="020B0604020202020204" pitchFamily="34" charset="0"/>
              </a:rPr>
              <a:t> of issue 1.</a:t>
            </a:r>
            <a:endParaRPr lang="en-US" altLang="en-US" dirty="0"/>
          </a:p>
          <a:p>
            <a:pPr defTabSz="915406">
              <a:defRPr/>
            </a:pPr>
            <a:endParaRPr lang="en-US" altLang="en-US" dirty="0"/>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26A045-34A6-4898-B5FE-2497D3664C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530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0463" cy="3727450"/>
          </a:xfrm>
        </p:spPr>
      </p:sp>
      <p:sp>
        <p:nvSpPr>
          <p:cNvPr id="3" name="Notes Placeholder 2"/>
          <p:cNvSpPr>
            <a:spLocks noGrp="1"/>
          </p:cNvSpPr>
          <p:nvPr>
            <p:ph type="body" idx="1"/>
          </p:nvPr>
        </p:nvSpPr>
        <p:spPr/>
        <p:txBody>
          <a:bodyPr/>
          <a:lstStyle/>
          <a:p>
            <a:pPr defTabSz="915406">
              <a:defRPr/>
            </a:pPr>
            <a:r>
              <a:rPr lang="en-US" altLang="en-US" dirty="0"/>
              <a:t>Flutter is used to develop applications for mobile devices. Runs on both Android and IOS platform, desktop applications and web applications.</a:t>
            </a:r>
          </a:p>
          <a:p>
            <a:pPr defTabSz="915406">
              <a:defRPr/>
            </a:pPr>
            <a:r>
              <a:rPr lang="en-US" sz="1200" dirty="0">
                <a:solidFill>
                  <a:schemeClr val="tx1"/>
                </a:solidFill>
                <a:latin typeface="Arial" panose="020B0604020202020204" pitchFamily="34" charset="0"/>
                <a:cs typeface="Arial" panose="020B0604020202020204" pitchFamily="34" charset="0"/>
              </a:rPr>
              <a:t>The </a:t>
            </a:r>
            <a:r>
              <a:rPr lang="en-US" sz="1200" b="1" dirty="0">
                <a:solidFill>
                  <a:schemeClr val="tx1"/>
                </a:solidFill>
                <a:latin typeface="Arial" panose="020B0604020202020204" pitchFamily="34" charset="0"/>
                <a:cs typeface="Arial" panose="020B0604020202020204" pitchFamily="34" charset="0"/>
              </a:rPr>
              <a:t>Android</a:t>
            </a:r>
            <a:r>
              <a:rPr lang="en-US" sz="1200" dirty="0">
                <a:solidFill>
                  <a:schemeClr val="tx1"/>
                </a:solidFill>
                <a:latin typeface="Arial" panose="020B0604020202020204" pitchFamily="34" charset="0"/>
                <a:cs typeface="Arial" panose="020B0604020202020204" pitchFamily="34" charset="0"/>
              </a:rPr>
              <a:t> OS is quite commonly used and integrates many scanning devices. So that I have selected android platform.</a:t>
            </a:r>
          </a:p>
          <a:p>
            <a:pPr defTabSz="915406">
              <a:defRPr/>
            </a:pPr>
            <a:r>
              <a:rPr lang="en-US" altLang="en-US" sz="1200" b="1" dirty="0">
                <a:solidFill>
                  <a:schemeClr val="tx1"/>
                </a:solidFill>
                <a:latin typeface="Arial" panose="020B0604020202020204" pitchFamily="34" charset="0"/>
                <a:cs typeface="Arial" panose="020B0604020202020204" pitchFamily="34" charset="0"/>
              </a:rPr>
              <a:t>The</a:t>
            </a:r>
            <a:r>
              <a:rPr lang="en-US" altLang="en-US" sz="1200" b="1" baseline="0" dirty="0">
                <a:solidFill>
                  <a:schemeClr val="tx1"/>
                </a:solidFill>
                <a:latin typeface="Arial" panose="020B0604020202020204" pitchFamily="34" charset="0"/>
                <a:cs typeface="Arial" panose="020B0604020202020204" pitchFamily="34" charset="0"/>
              </a:rPr>
              <a:t> advantage </a:t>
            </a:r>
            <a:r>
              <a:rPr lang="en-US" altLang="en-US" sz="1200" baseline="0" dirty="0">
                <a:solidFill>
                  <a:schemeClr val="tx1"/>
                </a:solidFill>
                <a:latin typeface="Arial" panose="020B0604020202020204" pitchFamily="34" charset="0"/>
                <a:cs typeface="Arial" panose="020B0604020202020204" pitchFamily="34" charset="0"/>
              </a:rPr>
              <a:t>when use flutter to develop software</a:t>
            </a:r>
            <a:r>
              <a:rPr lang="en-US" altLang="en-US" sz="1200" b="1" baseline="0" dirty="0">
                <a:solidFill>
                  <a:schemeClr val="tx1"/>
                </a:solidFill>
                <a:latin typeface="Arial" panose="020B0604020202020204" pitchFamily="34" charset="0"/>
                <a:cs typeface="Arial" panose="020B0604020202020204" pitchFamily="34" charset="0"/>
              </a:rPr>
              <a:t>: make faster, stable software</a:t>
            </a:r>
            <a:r>
              <a:rPr lang="en-US" altLang="en-US" sz="1200" baseline="0" dirty="0">
                <a:solidFill>
                  <a:schemeClr val="tx1"/>
                </a:solidFill>
                <a:latin typeface="Arial" panose="020B0604020202020204" pitchFamily="34" charset="0"/>
                <a:cs typeface="Arial" panose="020B0604020202020204" pitchFamily="34" charset="0"/>
              </a:rPr>
              <a:t>. So I can increase develop time, reduce support time.</a:t>
            </a:r>
          </a:p>
          <a:p>
            <a:pPr defTabSz="915406">
              <a:defRPr/>
            </a:pPr>
            <a:r>
              <a:rPr lang="en-US" altLang="en-US" sz="1200" baseline="0" dirty="0">
                <a:solidFill>
                  <a:schemeClr val="tx1"/>
                </a:solidFill>
                <a:latin typeface="Arial" panose="020B0604020202020204" pitchFamily="34" charset="0"/>
                <a:cs typeface="Arial" panose="020B0604020202020204" pitchFamily="34" charset="0"/>
              </a:rPr>
              <a:t>Result : let look at total devices need to upgrade new software. MCS department : 140PCS, other department: 6 pcs</a:t>
            </a:r>
          </a:p>
          <a:p>
            <a:pPr marL="0" marR="0" indent="0" algn="l" defTabSz="915406" rtl="0" eaLnBrk="1" fontAlgn="auto" latinLnBrk="0" hangingPunct="1">
              <a:lnSpc>
                <a:spcPct val="100000"/>
              </a:lnSpc>
              <a:spcBef>
                <a:spcPts val="0"/>
              </a:spcBef>
              <a:spcAft>
                <a:spcPts val="0"/>
              </a:spcAft>
              <a:buClrTx/>
              <a:buSzTx/>
              <a:buFontTx/>
              <a:buNone/>
              <a:tabLst/>
              <a:defRPr/>
            </a:pPr>
            <a:r>
              <a:rPr lang="en-US" altLang="en-US" dirty="0"/>
              <a:t>Now I</a:t>
            </a:r>
            <a:r>
              <a:rPr lang="en-US" altLang="en-US" baseline="0" dirty="0"/>
              <a:t> go to the functions detail of FOSS.</a:t>
            </a:r>
            <a:endParaRPr lang="en-US" altLang="en-US" sz="1200" baseline="0" dirty="0">
              <a:solidFill>
                <a:schemeClr val="tx1"/>
              </a:solidFill>
              <a:latin typeface="Arial" panose="020B0604020202020204" pitchFamily="34" charset="0"/>
              <a:cs typeface="Arial" panose="020B0604020202020204" pitchFamily="34" charset="0"/>
            </a:endParaRPr>
          </a:p>
          <a:p>
            <a:pPr defTabSz="915406">
              <a:defRPr/>
            </a:pPr>
            <a:endParaRPr lang="en-US" altLang="en-US" dirty="0"/>
          </a:p>
          <a:p>
            <a:pPr defTabSz="915406">
              <a:defRPr/>
            </a:pPr>
            <a:endParaRPr lang="en-US" altLang="en-US" dirty="0"/>
          </a:p>
        </p:txBody>
      </p:sp>
      <p:sp>
        <p:nvSpPr>
          <p:cNvPr id="4" name="Slide Number Placeholder 3"/>
          <p:cNvSpPr>
            <a:spLocks noGrp="1"/>
          </p:cNvSpPr>
          <p:nvPr>
            <p:ph type="sldNum" sz="quarter" idx="10"/>
          </p:nvPr>
        </p:nvSpPr>
        <p:spPr/>
        <p:txBody>
          <a:bodyPr/>
          <a:lstStyle/>
          <a:p>
            <a:fld id="{7526A045-34A6-4898-B5FE-2497D3664C5D}" type="slidenum">
              <a:rPr lang="en-US" smtClean="0"/>
              <a:t>9</a:t>
            </a:fld>
            <a:endParaRPr lang="en-US" dirty="0"/>
          </a:p>
        </p:txBody>
      </p:sp>
    </p:spTree>
    <p:extLst>
      <p:ext uri="{BB962C8B-B14F-4D97-AF65-F5344CB8AC3E}">
        <p14:creationId xmlns:p14="http://schemas.microsoft.com/office/powerpoint/2010/main" val="117865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5549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4705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72208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endParaRPr lang="en-US" altLang="en-US" dirty="0"/>
          </a:p>
        </p:txBody>
      </p:sp>
      <p:sp>
        <p:nvSpPr>
          <p:cNvPr id="4" name="Rectangle 5"/>
          <p:cNvSpPr>
            <a:spLocks noGrp="1" noChangeArrowheads="1"/>
          </p:cNvSpPr>
          <p:nvPr>
            <p:ph type="ftr" sz="quarter" idx="11"/>
          </p:nvPr>
        </p:nvSpPr>
        <p:spPr>
          <a:ln/>
        </p:spPr>
        <p:txBody>
          <a:bodyPr/>
          <a:lstStyle>
            <a:lvl1pPr>
              <a:defRPr/>
            </a:lvl1pPr>
          </a:lstStyle>
          <a:p>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fld id="{4E6668AA-B719-4E57-9876-5F3933D70C17}" type="slidenum">
              <a:rPr lang="en-US" altLang="en-US"/>
              <a:pPr/>
              <a:t>‹#›</a:t>
            </a:fld>
            <a:endParaRPr lang="en-US" altLang="en-US" dirty="0"/>
          </a:p>
        </p:txBody>
      </p:sp>
    </p:spTree>
    <p:extLst>
      <p:ext uri="{BB962C8B-B14F-4D97-AF65-F5344CB8AC3E}">
        <p14:creationId xmlns:p14="http://schemas.microsoft.com/office/powerpoint/2010/main" val="174660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548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81428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1183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415712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365269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30303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217444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6C63C-0848-4B82-AE9B-D0C2F4F853C4}" type="datetimeFigureOut">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74072-25B1-4908-B7CA-F68A68654CE5}" type="slidenum">
              <a:rPr lang="en-US" smtClean="0"/>
              <a:t>‹#›</a:t>
            </a:fld>
            <a:endParaRPr lang="en-US" dirty="0"/>
          </a:p>
        </p:txBody>
      </p:sp>
    </p:spTree>
    <p:extLst>
      <p:ext uri="{BB962C8B-B14F-4D97-AF65-F5344CB8AC3E}">
        <p14:creationId xmlns:p14="http://schemas.microsoft.com/office/powerpoint/2010/main" val="178293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6C63C-0848-4B82-AE9B-D0C2F4F853C4}" type="datetimeFigureOut">
              <a:rPr lang="en-US" smtClean="0"/>
              <a:t>1/24/2024</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74072-25B1-4908-B7CA-F68A68654CE5}" type="slidenum">
              <a:rPr lang="en-US" smtClean="0"/>
              <a:t>‹#›</a:t>
            </a:fld>
            <a:endParaRPr lang="en-US" dirty="0"/>
          </a:p>
        </p:txBody>
      </p:sp>
    </p:spTree>
    <p:extLst>
      <p:ext uri="{BB962C8B-B14F-4D97-AF65-F5344CB8AC3E}">
        <p14:creationId xmlns:p14="http://schemas.microsoft.com/office/powerpoint/2010/main" val="230056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2.jpeg"/><Relationship Id="rId18" Type="http://schemas.openxmlformats.org/officeDocument/2006/relationships/image" Target="../media/image35.jpeg"/><Relationship Id="rId26" Type="http://schemas.openxmlformats.org/officeDocument/2006/relationships/image" Target="../media/image40.emf"/><Relationship Id="rId3" Type="http://schemas.openxmlformats.org/officeDocument/2006/relationships/notesSlide" Target="../notesSlides/notesSlide11.xml"/><Relationship Id="rId21" Type="http://schemas.openxmlformats.org/officeDocument/2006/relationships/image" Target="../media/image37.jpeg"/><Relationship Id="rId7" Type="http://schemas.openxmlformats.org/officeDocument/2006/relationships/diagramColors" Target="../diagrams/colors1.xml"/><Relationship Id="rId12" Type="http://schemas.openxmlformats.org/officeDocument/2006/relationships/image" Target="../media/image31.png"/><Relationship Id="rId17" Type="http://schemas.openxmlformats.org/officeDocument/2006/relationships/image" Target="../media/image34.png"/><Relationship Id="rId25" Type="http://schemas.microsoft.com/office/2007/relationships/hdphoto" Target="../media/hdphoto2.wdp"/><Relationship Id="rId2" Type="http://schemas.openxmlformats.org/officeDocument/2006/relationships/slideLayout" Target="../slideLayouts/slideLayout12.xml"/><Relationship Id="rId16" Type="http://schemas.openxmlformats.org/officeDocument/2006/relationships/image" Target="../media/image33.png"/><Relationship Id="rId20" Type="http://schemas.openxmlformats.org/officeDocument/2006/relationships/image" Target="../media/image36.wmf"/><Relationship Id="rId29" Type="http://schemas.openxmlformats.org/officeDocument/2006/relationships/image" Target="../media/image42.jpeg"/><Relationship Id="rId1" Type="http://schemas.openxmlformats.org/officeDocument/2006/relationships/vmlDrawing" Target="../drawings/vmlDrawing2.vml"/><Relationship Id="rId6" Type="http://schemas.openxmlformats.org/officeDocument/2006/relationships/diagramQuickStyle" Target="../diagrams/quickStyle1.xml"/><Relationship Id="rId11" Type="http://schemas.openxmlformats.org/officeDocument/2006/relationships/image" Target="../media/image30.png"/><Relationship Id="rId24" Type="http://schemas.openxmlformats.org/officeDocument/2006/relationships/image" Target="../media/image39.png"/><Relationship Id="rId5" Type="http://schemas.openxmlformats.org/officeDocument/2006/relationships/diagramLayout" Target="../diagrams/layout1.xml"/><Relationship Id="rId15" Type="http://schemas.openxmlformats.org/officeDocument/2006/relationships/image" Target="../media/image15.png"/><Relationship Id="rId23" Type="http://schemas.microsoft.com/office/2007/relationships/hdphoto" Target="../media/hdphoto1.wdp"/><Relationship Id="rId28" Type="http://schemas.openxmlformats.org/officeDocument/2006/relationships/image" Target="../media/image41.png"/><Relationship Id="rId10" Type="http://schemas.openxmlformats.org/officeDocument/2006/relationships/image" Target="../media/image29.png"/><Relationship Id="rId19" Type="http://schemas.openxmlformats.org/officeDocument/2006/relationships/image" Target="../media/image9.png"/><Relationship Id="rId4" Type="http://schemas.openxmlformats.org/officeDocument/2006/relationships/diagramData" Target="../diagrams/data1.xml"/><Relationship Id="rId9" Type="http://schemas.openxmlformats.org/officeDocument/2006/relationships/image" Target="../media/image28.png"/><Relationship Id="rId14" Type="http://schemas.openxmlformats.org/officeDocument/2006/relationships/oleObject" Target="../embeddings/oleObject2.bin"/><Relationship Id="rId22" Type="http://schemas.openxmlformats.org/officeDocument/2006/relationships/image" Target="../media/image38.png"/><Relationship Id="rId27" Type="http://schemas.openxmlformats.org/officeDocument/2006/relationships/oleObject" Target="../embeddings/oleObject3.bin"/><Relationship Id="rId30" Type="http://schemas.openxmlformats.org/officeDocument/2006/relationships/image" Target="../media/image43.jpe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wmf"/><Relationship Id="rId10" Type="http://schemas.openxmlformats.org/officeDocument/2006/relationships/image" Target="../media/image50.png"/><Relationship Id="rId4" Type="http://schemas.openxmlformats.org/officeDocument/2006/relationships/image" Target="../media/image10.pn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wmf"/><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jpeg"/><Relationship Id="rId5" Type="http://schemas.openxmlformats.org/officeDocument/2006/relationships/image" Target="../media/image2.pn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1.bin"/><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8.png"/><Relationship Id="rId7"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2"/>
          <p:cNvSpPr>
            <a:spLocks noChangeArrowheads="1"/>
          </p:cNvSpPr>
          <p:nvPr/>
        </p:nvSpPr>
        <p:spPr bwMode="gray">
          <a:xfrm>
            <a:off x="3124200" y="1782532"/>
            <a:ext cx="2743200" cy="427038"/>
          </a:xfrm>
          <a:prstGeom prst="roundRect">
            <a:avLst>
              <a:gd name="adj" fmla="val 0"/>
            </a:avLst>
          </a:prstGeom>
          <a:solidFill>
            <a:schemeClr val="bg1"/>
          </a:solidFill>
          <a:ln w="9525">
            <a:noFill/>
            <a:miter lim="800000"/>
            <a:headEnd/>
            <a:tailEnd/>
          </a:ln>
          <a:effectLst/>
        </p:spPr>
        <p:txBody>
          <a:bodyPr wrap="none" anchor="ctr"/>
          <a:lstStyle/>
          <a:p>
            <a:pPr algn="ctr">
              <a:defRPr/>
            </a:pPr>
            <a:r>
              <a:rPr kumimoji="1" lang="en-US" altLang="ja-JP" sz="2400" b="1" dirty="0">
                <a:solidFill>
                  <a:prstClr val="black"/>
                </a:solidFill>
                <a:latin typeface="Arial Black" panose="020B0A04020102020204" pitchFamily="34" charset="0"/>
                <a:ea typeface="HGP創英角ｺﾞｼｯｸUB" panose="020B0900000000000000" pitchFamily="50" charset="-128"/>
                <a:cs typeface="Arial" panose="020B0604020202020204" pitchFamily="34" charset="0"/>
              </a:rPr>
              <a:t>MAIN CONTENTS</a:t>
            </a:r>
          </a:p>
        </p:txBody>
      </p:sp>
      <p:sp>
        <p:nvSpPr>
          <p:cNvPr id="10" name="AutoShape 54"/>
          <p:cNvSpPr>
            <a:spLocks noChangeArrowheads="1"/>
          </p:cNvSpPr>
          <p:nvPr/>
        </p:nvSpPr>
        <p:spPr bwMode="gray">
          <a:xfrm>
            <a:off x="1066801" y="2245059"/>
            <a:ext cx="59436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r>
              <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Job History &amp; Achievement</a:t>
            </a:r>
            <a:endParaRPr lang="vi-VN"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1" name="AutoShape 54"/>
          <p:cNvSpPr>
            <a:spLocks noChangeArrowheads="1"/>
          </p:cNvSpPr>
          <p:nvPr/>
        </p:nvSpPr>
        <p:spPr bwMode="gray">
          <a:xfrm>
            <a:off x="1066800" y="33205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Total Improvement Schedule</a:t>
            </a:r>
            <a:endParaRPr kumimoji="1" lang="vi-VN" sz="2000" dirty="0">
              <a:solidFill>
                <a:prstClr val="black"/>
              </a:solidFill>
              <a:ea typeface="HGP創英角ｺﾞｼｯｸUB" panose="020B0900000000000000" pitchFamily="50" charset="-128"/>
              <a:cs typeface="Arial" pitchFamily="34" charset="0"/>
            </a:endParaRPr>
          </a:p>
        </p:txBody>
      </p:sp>
      <p:sp>
        <p:nvSpPr>
          <p:cNvPr id="12" name="AutoShape 54"/>
          <p:cNvSpPr>
            <a:spLocks noChangeArrowheads="1"/>
          </p:cNvSpPr>
          <p:nvPr/>
        </p:nvSpPr>
        <p:spPr bwMode="gray">
          <a:xfrm>
            <a:off x="1066803" y="3853916"/>
            <a:ext cx="5943599"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sz="2000" dirty="0"/>
              <a:t>Detail Improvement Activity</a:t>
            </a:r>
            <a:r>
              <a:rPr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	</a:t>
            </a:r>
            <a:endParaRPr 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endParaRPr>
          </a:p>
        </p:txBody>
      </p:sp>
      <p:sp>
        <p:nvSpPr>
          <p:cNvPr id="13" name="AutoShape 54"/>
          <p:cNvSpPr>
            <a:spLocks noChangeArrowheads="1"/>
          </p:cNvSpPr>
          <p:nvPr/>
        </p:nvSpPr>
        <p:spPr bwMode="gray">
          <a:xfrm>
            <a:off x="7162801" y="2245061"/>
            <a:ext cx="1600201"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1</a:t>
            </a:r>
          </a:p>
        </p:txBody>
      </p:sp>
      <p:sp>
        <p:nvSpPr>
          <p:cNvPr id="14" name="AutoShape 54"/>
          <p:cNvSpPr>
            <a:spLocks noChangeArrowheads="1"/>
          </p:cNvSpPr>
          <p:nvPr/>
        </p:nvSpPr>
        <p:spPr bwMode="gray">
          <a:xfrm>
            <a:off x="7170968" y="33205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4</a:t>
            </a:r>
          </a:p>
        </p:txBody>
      </p:sp>
      <p:sp>
        <p:nvSpPr>
          <p:cNvPr id="15" name="AutoShape 54"/>
          <p:cNvSpPr>
            <a:spLocks noChangeArrowheads="1"/>
          </p:cNvSpPr>
          <p:nvPr/>
        </p:nvSpPr>
        <p:spPr bwMode="gray">
          <a:xfrm>
            <a:off x="7162801" y="38539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5~8</a:t>
            </a:r>
          </a:p>
        </p:txBody>
      </p:sp>
      <p:sp>
        <p:nvSpPr>
          <p:cNvPr id="16" name="AutoShape 54"/>
          <p:cNvSpPr>
            <a:spLocks noChangeArrowheads="1"/>
          </p:cNvSpPr>
          <p:nvPr/>
        </p:nvSpPr>
        <p:spPr bwMode="gray">
          <a:xfrm>
            <a:off x="1066800" y="4386024"/>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lang="en-US" altLang="en-US"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Confirm result &amp; Next activities</a:t>
            </a:r>
          </a:p>
        </p:txBody>
      </p:sp>
      <p:sp>
        <p:nvSpPr>
          <p:cNvPr id="17" name="AutoShape 54"/>
          <p:cNvSpPr>
            <a:spLocks noChangeArrowheads="1"/>
          </p:cNvSpPr>
          <p:nvPr/>
        </p:nvSpPr>
        <p:spPr bwMode="gray">
          <a:xfrm>
            <a:off x="7162801" y="43873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9~10</a:t>
            </a:r>
          </a:p>
        </p:txBody>
      </p:sp>
      <p:sp>
        <p:nvSpPr>
          <p:cNvPr id="18" name="AutoShape 54"/>
          <p:cNvSpPr>
            <a:spLocks noChangeArrowheads="1"/>
          </p:cNvSpPr>
          <p:nvPr/>
        </p:nvSpPr>
        <p:spPr bwMode="gray">
          <a:xfrm>
            <a:off x="457200" y="2245061"/>
            <a:ext cx="457200" cy="467399"/>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1</a:t>
            </a:r>
          </a:p>
        </p:txBody>
      </p:sp>
      <p:sp>
        <p:nvSpPr>
          <p:cNvPr id="19" name="AutoShape 54"/>
          <p:cNvSpPr>
            <a:spLocks noChangeArrowheads="1"/>
          </p:cNvSpPr>
          <p:nvPr/>
        </p:nvSpPr>
        <p:spPr bwMode="gray">
          <a:xfrm>
            <a:off x="457200" y="33205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3</a:t>
            </a:r>
          </a:p>
        </p:txBody>
      </p:sp>
      <p:sp>
        <p:nvSpPr>
          <p:cNvPr id="20" name="AutoShape 54"/>
          <p:cNvSpPr>
            <a:spLocks noChangeArrowheads="1"/>
          </p:cNvSpPr>
          <p:nvPr/>
        </p:nvSpPr>
        <p:spPr bwMode="gray">
          <a:xfrm>
            <a:off x="457200" y="38539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4</a:t>
            </a:r>
          </a:p>
        </p:txBody>
      </p:sp>
      <p:sp>
        <p:nvSpPr>
          <p:cNvPr id="21" name="AutoShape 54"/>
          <p:cNvSpPr>
            <a:spLocks noChangeArrowheads="1"/>
          </p:cNvSpPr>
          <p:nvPr/>
        </p:nvSpPr>
        <p:spPr bwMode="gray">
          <a:xfrm>
            <a:off x="457200" y="43873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5</a:t>
            </a:r>
          </a:p>
        </p:txBody>
      </p:sp>
      <p:sp>
        <p:nvSpPr>
          <p:cNvPr id="22" name="AutoShape 54"/>
          <p:cNvSpPr>
            <a:spLocks noChangeArrowheads="1"/>
          </p:cNvSpPr>
          <p:nvPr/>
        </p:nvSpPr>
        <p:spPr bwMode="gray">
          <a:xfrm>
            <a:off x="1066800" y="2787116"/>
            <a:ext cx="59436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ea typeface="HGP創英角ｺﾞｼｯｸUB" pitchFamily="50" charset="-128"/>
                <a:cs typeface="Arial" panose="020B0604020202020204" pitchFamily="34" charset="0"/>
              </a:rPr>
              <a:t>Background Of Activities</a:t>
            </a:r>
          </a:p>
        </p:txBody>
      </p:sp>
      <p:sp>
        <p:nvSpPr>
          <p:cNvPr id="23" name="AutoShape 54"/>
          <p:cNvSpPr>
            <a:spLocks noChangeArrowheads="1"/>
          </p:cNvSpPr>
          <p:nvPr/>
        </p:nvSpPr>
        <p:spPr bwMode="gray">
          <a:xfrm>
            <a:off x="7162801" y="2787116"/>
            <a:ext cx="1600201"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Page 2~3</a:t>
            </a:r>
          </a:p>
        </p:txBody>
      </p:sp>
      <p:sp>
        <p:nvSpPr>
          <p:cNvPr id="24" name="AutoShape 54"/>
          <p:cNvSpPr>
            <a:spLocks noChangeArrowheads="1"/>
          </p:cNvSpPr>
          <p:nvPr/>
        </p:nvSpPr>
        <p:spPr bwMode="gray">
          <a:xfrm>
            <a:off x="457200" y="2787116"/>
            <a:ext cx="457200" cy="468000"/>
          </a:xfrm>
          <a:prstGeom prst="roundRect">
            <a:avLst/>
          </a:prstGeom>
          <a:solidFill>
            <a:schemeClr val="bg1"/>
          </a:solidFill>
          <a:ln w="28575">
            <a:solidFill>
              <a:schemeClr val="tx1"/>
            </a:solidFill>
            <a:miter lim="800000"/>
            <a:headEnd/>
            <a:tailEnd/>
          </a:ln>
          <a:effectLst>
            <a:softEdge rad="31750"/>
          </a:effectLst>
        </p:spPr>
        <p:txBody>
          <a:bodyPr wrap="none" anchor="ctr"/>
          <a:lstStyle/>
          <a:p>
            <a:pPr algn="ctr">
              <a:defRPr/>
            </a:pPr>
            <a:r>
              <a:rPr kumimoji="1" lang="en-US" altLang="ja-JP" sz="2000" dirty="0">
                <a:solidFill>
                  <a:prstClr val="black"/>
                </a:solidFill>
                <a:latin typeface="Arial" panose="020B0604020202020204" pitchFamily="34" charset="0"/>
                <a:ea typeface="HGP創英角ｺﾞｼｯｸUB" panose="020B0900000000000000" pitchFamily="50" charset="-128"/>
                <a:cs typeface="Arial" panose="020B0604020202020204" pitchFamily="34" charset="0"/>
              </a:rPr>
              <a:t>2</a:t>
            </a:r>
          </a:p>
        </p:txBody>
      </p:sp>
      <p:sp>
        <p:nvSpPr>
          <p:cNvPr id="3" name="Rectangle 6">
            <a:extLst>
              <a:ext uri="{FF2B5EF4-FFF2-40B4-BE49-F238E27FC236}">
                <a16:creationId xmlns:a16="http://schemas.microsoft.com/office/drawing/2014/main" id="{DD8FA03C-A0E8-8E44-D834-BE0286E7A578}"/>
              </a:ext>
            </a:extLst>
          </p:cNvPr>
          <p:cNvSpPr>
            <a:spLocks noChangeArrowheads="1"/>
          </p:cNvSpPr>
          <p:nvPr/>
        </p:nvSpPr>
        <p:spPr bwMode="auto">
          <a:xfrm>
            <a:off x="2209800" y="4948135"/>
            <a:ext cx="4724400" cy="1581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dirty="0">
                <a:latin typeface="+mn-lt"/>
              </a:rPr>
              <a:t>Presented by	 : Nguyen Nhu Minh</a:t>
            </a:r>
          </a:p>
          <a:p>
            <a:pPr eaLnBrk="1" hangingPunct="1"/>
            <a:r>
              <a:rPr lang="en-US" altLang="en-US" sz="2000" dirty="0">
                <a:latin typeface="+mn-lt"/>
              </a:rPr>
              <a:t>Join Date	 : 12-Feb-2019</a:t>
            </a:r>
          </a:p>
          <a:p>
            <a:pPr eaLnBrk="1" hangingPunct="1"/>
            <a:r>
              <a:rPr lang="en-US" altLang="en-US" sz="2000" dirty="0">
                <a:latin typeface="+mn-lt"/>
              </a:rPr>
              <a:t>Current Position	 : Officer (5 years)</a:t>
            </a:r>
          </a:p>
          <a:p>
            <a:pPr eaLnBrk="1" hangingPunct="1"/>
            <a:r>
              <a:rPr lang="en-US" altLang="en-US" sz="2000" dirty="0">
                <a:latin typeface="+mn-lt"/>
              </a:rPr>
              <a:t>New Position	 : Supervisor</a:t>
            </a:r>
          </a:p>
          <a:p>
            <a:pPr eaLnBrk="1" hangingPunct="1"/>
            <a:r>
              <a:rPr lang="en-US" altLang="en-US" sz="2000" dirty="0">
                <a:latin typeface="+mn-lt"/>
              </a:rPr>
              <a:t>Section		 : DEV</a:t>
            </a:r>
          </a:p>
        </p:txBody>
      </p:sp>
      <p:sp>
        <p:nvSpPr>
          <p:cNvPr id="2" name="Rectangle 2">
            <a:extLst>
              <a:ext uri="{FF2B5EF4-FFF2-40B4-BE49-F238E27FC236}">
                <a16:creationId xmlns:a16="http://schemas.microsoft.com/office/drawing/2014/main" id="{B715151C-137E-1074-DBAC-D97ECE99FD69}"/>
              </a:ext>
            </a:extLst>
          </p:cNvPr>
          <p:cNvSpPr>
            <a:spLocks noChangeArrowheads="1"/>
          </p:cNvSpPr>
          <p:nvPr/>
        </p:nvSpPr>
        <p:spPr bwMode="auto">
          <a:xfrm>
            <a:off x="31652" y="419110"/>
            <a:ext cx="9070848" cy="1258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sz="2400" dirty="0">
                <a:solidFill>
                  <a:srgbClr val="0000FF"/>
                </a:solidFill>
              </a:rPr>
              <a:t>Upgrade </a:t>
            </a:r>
            <a:r>
              <a:rPr lang="en-US" altLang="ja-JP" sz="2400" dirty="0">
                <a:solidFill>
                  <a:srgbClr val="0000FF"/>
                </a:solidFill>
              </a:rPr>
              <a:t>Factory Operation Support System (Foss)</a:t>
            </a:r>
            <a:r>
              <a:rPr lang="en-US" sz="2400" dirty="0">
                <a:solidFill>
                  <a:srgbClr val="0000FF"/>
                </a:solidFill>
              </a:rPr>
              <a:t> &amp; </a:t>
            </a:r>
          </a:p>
          <a:p>
            <a:pPr algn="ctr">
              <a:defRPr/>
            </a:pPr>
            <a:r>
              <a:rPr lang="en-US" sz="2400" dirty="0">
                <a:solidFill>
                  <a:srgbClr val="0000FF"/>
                </a:solidFill>
              </a:rPr>
              <a:t>Make Asset Life Cycle Management System</a:t>
            </a:r>
            <a:endParaRPr kumimoji="1" lang="en-US" altLang="ja-JP" sz="2400" dirty="0">
              <a:solidFill>
                <a:srgbClr val="0000FF"/>
              </a:solidFill>
              <a:ea typeface="HGP創英角ｺﾞｼｯｸUB" pitchFamily="50" charset="-128"/>
              <a:cs typeface="Arial" panose="020B0604020202020204" pitchFamily="34" charset="0"/>
            </a:endParaRPr>
          </a:p>
        </p:txBody>
      </p:sp>
      <p:sp>
        <p:nvSpPr>
          <p:cNvPr id="4" name="Text Box 5">
            <a:extLst>
              <a:ext uri="{FF2B5EF4-FFF2-40B4-BE49-F238E27FC236}">
                <a16:creationId xmlns:a16="http://schemas.microsoft.com/office/drawing/2014/main" id="{93CC973A-5DDA-831E-F6F1-46191F875C4F}"/>
              </a:ext>
            </a:extLst>
          </p:cNvPr>
          <p:cNvSpPr txBox="1">
            <a:spLocks noChangeArrowheads="1"/>
          </p:cNvSpPr>
          <p:nvPr/>
        </p:nvSpPr>
        <p:spPr bwMode="auto">
          <a:xfrm>
            <a:off x="-152400" y="0"/>
            <a:ext cx="3097213" cy="396875"/>
          </a:xfrm>
          <a:prstGeom prst="rect">
            <a:avLst/>
          </a:prstGeom>
          <a:noFill/>
          <a:ln>
            <a:noFill/>
          </a:ln>
          <a:effectLst/>
        </p:spPr>
        <p:txBody>
          <a:bodyPr>
            <a:spAutoFit/>
          </a:bodyPr>
          <a:lstStyle/>
          <a:p>
            <a:pPr algn="ctr">
              <a:defRPr/>
            </a:pPr>
            <a:r>
              <a:rPr kumimoji="1" lang="en-US" altLang="ja-JP" sz="2000" b="1" dirty="0">
                <a:ea typeface="+mj-ea"/>
                <a:cs typeface="Arial" charset="0"/>
              </a:rPr>
              <a:t>PROMOTION REPORT</a:t>
            </a:r>
          </a:p>
        </p:txBody>
      </p:sp>
    </p:spTree>
    <p:extLst>
      <p:ext uri="{BB962C8B-B14F-4D97-AF65-F5344CB8AC3E}">
        <p14:creationId xmlns:p14="http://schemas.microsoft.com/office/powerpoint/2010/main" val="439631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6</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143000" y="612723"/>
            <a:ext cx="7953740" cy="75582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Develop new software on new devices </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for FOSS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85601" y="1417388"/>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4985"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599"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19323" y="1770633"/>
            <a:ext cx="2264742" cy="121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Analyze &amp; Optimist all process of FOSS</a:t>
            </a:r>
            <a:endParaRPr lang="en-US" sz="2000" dirty="0">
              <a:solidFill>
                <a:srgbClr val="1508B8"/>
              </a:solidFill>
            </a:endParaRPr>
          </a:p>
        </p:txBody>
      </p:sp>
      <p:sp>
        <p:nvSpPr>
          <p:cNvPr id="17" name="Rectangle 16"/>
          <p:cNvSpPr/>
          <p:nvPr/>
        </p:nvSpPr>
        <p:spPr>
          <a:xfrm>
            <a:off x="119323" y="4061740"/>
            <a:ext cx="2264742" cy="967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[3] Development software on Mobile</a:t>
            </a:r>
            <a:endParaRPr lang="en-US" sz="2000" dirty="0">
              <a:solidFill>
                <a:srgbClr val="1508B8"/>
              </a:solidFill>
            </a:endParaRPr>
          </a:p>
        </p:txBody>
      </p:sp>
      <p:sp>
        <p:nvSpPr>
          <p:cNvPr id="18" name="Text Box 80"/>
          <p:cNvSpPr txBox="1">
            <a:spLocks noChangeArrowheads="1"/>
          </p:cNvSpPr>
          <p:nvPr/>
        </p:nvSpPr>
        <p:spPr bwMode="auto">
          <a:xfrm>
            <a:off x="2554820" y="1904085"/>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sz="2000" b="1" dirty="0">
                <a:solidFill>
                  <a:srgbClr val="0000FF"/>
                </a:solidFill>
              </a:rPr>
              <a:t>Material Control System Process</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64307" y="2839359"/>
            <a:ext cx="2361050" cy="156755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Analyze Material control System.</a:t>
            </a:r>
          </a:p>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Improve &amp; Optimize the process</a:t>
            </a:r>
            <a:r>
              <a:rPr lang="en-US" sz="1800" dirty="0">
                <a:solidFill>
                  <a:schemeClr val="tx1"/>
                </a:solidFill>
                <a:latin typeface="Arial" panose="020B0604020202020204" pitchFamily="34" charset="0"/>
                <a:cs typeface="Arial" panose="020B0604020202020204" pitchFamily="34" charset="0"/>
              </a:rPr>
              <a:t>.</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6970" y="4930805"/>
            <a:ext cx="2271256" cy="1361742"/>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Amount of working is big to develop.</a:t>
            </a:r>
          </a:p>
          <a:p>
            <a:pPr algn="l"/>
            <a:r>
              <a:rPr lang="en-US" sz="1800" dirty="0">
                <a:solidFill>
                  <a:schemeClr val="tx1"/>
                </a:solidFill>
                <a:latin typeface="Arial" panose="020B0604020202020204" pitchFamily="34" charset="0"/>
                <a:cs typeface="Arial" panose="020B0604020202020204" pitchFamily="34" charset="0"/>
              </a:rPr>
              <a:t>- Research new technology to </a:t>
            </a:r>
            <a:r>
              <a:rPr lang="en-US" sz="1800" dirty="0">
                <a:solidFill>
                  <a:srgbClr val="FF0000"/>
                </a:solidFill>
                <a:latin typeface="Arial" panose="020B0604020202020204" pitchFamily="34" charset="0"/>
                <a:cs typeface="Arial" panose="020B0604020202020204" pitchFamily="34" charset="0"/>
              </a:rPr>
              <a:t>apply and own.</a:t>
            </a:r>
          </a:p>
        </p:txBody>
      </p:sp>
      <p:sp>
        <p:nvSpPr>
          <p:cNvPr id="24" name="Rectangle 28"/>
          <p:cNvSpPr>
            <a:spLocks noChangeArrowheads="1"/>
          </p:cNvSpPr>
          <p:nvPr/>
        </p:nvSpPr>
        <p:spPr bwMode="auto">
          <a:xfrm>
            <a:off x="3673460" y="2667000"/>
            <a:ext cx="669940" cy="37337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G/R</a:t>
            </a:r>
            <a:endParaRPr lang="ja-JP" altLang="en-US" sz="1600" dirty="0">
              <a:latin typeface="Arial" pitchFamily="34" charset="0"/>
              <a:cs typeface="Arial" pitchFamily="34" charset="0"/>
            </a:endParaRPr>
          </a:p>
        </p:txBody>
      </p:sp>
      <p:sp>
        <p:nvSpPr>
          <p:cNvPr id="29" name="Rectangle 28"/>
          <p:cNvSpPr>
            <a:spLocks noChangeArrowheads="1"/>
          </p:cNvSpPr>
          <p:nvPr/>
        </p:nvSpPr>
        <p:spPr bwMode="auto">
          <a:xfrm>
            <a:off x="4648200" y="2670050"/>
            <a:ext cx="728696" cy="370320"/>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Storing</a:t>
            </a:r>
            <a:endParaRPr lang="ja-JP" altLang="en-US" sz="1600" dirty="0">
              <a:latin typeface="Arial" pitchFamily="34" charset="0"/>
              <a:cs typeface="Arial" pitchFamily="34" charset="0"/>
            </a:endParaRPr>
          </a:p>
        </p:txBody>
      </p:sp>
      <p:sp>
        <p:nvSpPr>
          <p:cNvPr id="30" name="Rectangle 29"/>
          <p:cNvSpPr>
            <a:spLocks noChangeArrowheads="1"/>
          </p:cNvSpPr>
          <p:nvPr/>
        </p:nvSpPr>
        <p:spPr bwMode="auto">
          <a:xfrm>
            <a:off x="5638800" y="2667000"/>
            <a:ext cx="743298"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Kitting</a:t>
            </a:r>
          </a:p>
        </p:txBody>
      </p:sp>
      <p:sp>
        <p:nvSpPr>
          <p:cNvPr id="32" name="Rectangle 31"/>
          <p:cNvSpPr>
            <a:spLocks noChangeArrowheads="1"/>
          </p:cNvSpPr>
          <p:nvPr/>
        </p:nvSpPr>
        <p:spPr bwMode="auto">
          <a:xfrm>
            <a:off x="6629400" y="2667000"/>
            <a:ext cx="881723" cy="352841"/>
          </a:xfrm>
          <a:prstGeom prst="rect">
            <a:avLst/>
          </a:prstGeom>
          <a:solidFill>
            <a:srgbClr val="FFFF00"/>
          </a:solidFill>
          <a:ln w="19050">
            <a:solidFill>
              <a:srgbClr val="666699"/>
            </a:solidFill>
            <a:miter lim="800000"/>
            <a:headEnd/>
            <a:tailEnd/>
          </a:ln>
          <a:effectLst/>
          <a:extLst/>
        </p:spPr>
        <p:txBody>
          <a:bodyPr wrap="none" anchor="ctr"/>
          <a:lstStyle/>
          <a:p>
            <a:pPr algn="ctr"/>
            <a:r>
              <a:rPr lang="en-US" altLang="ja-JP" sz="1600" dirty="0">
                <a:latin typeface="Arial" pitchFamily="34" charset="0"/>
                <a:cs typeface="Arial" pitchFamily="34" charset="0"/>
              </a:rPr>
              <a:t>Supply</a:t>
            </a:r>
            <a:endParaRPr lang="ja-JP" altLang="en-US" sz="1600" dirty="0">
              <a:latin typeface="Arial" pitchFamily="34" charset="0"/>
              <a:cs typeface="Arial" pitchFamily="34" charset="0"/>
            </a:endParaRPr>
          </a:p>
        </p:txBody>
      </p:sp>
      <p:sp>
        <p:nvSpPr>
          <p:cNvPr id="3" name="Rectangle 2"/>
          <p:cNvSpPr/>
          <p:nvPr/>
        </p:nvSpPr>
        <p:spPr>
          <a:xfrm>
            <a:off x="2447665" y="2229379"/>
            <a:ext cx="990600" cy="289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Supplier</a:t>
            </a:r>
          </a:p>
        </p:txBody>
      </p:sp>
      <p:sp>
        <p:nvSpPr>
          <p:cNvPr id="51" name="Rectangle 50"/>
          <p:cNvSpPr/>
          <p:nvPr/>
        </p:nvSpPr>
        <p:spPr>
          <a:xfrm>
            <a:off x="3416399" y="22281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Receiving Area MCS</a:t>
            </a:r>
          </a:p>
        </p:txBody>
      </p:sp>
      <p:pic>
        <p:nvPicPr>
          <p:cNvPr id="4" name="Picture 3"/>
          <p:cNvPicPr>
            <a:picLocks noChangeAspect="1"/>
          </p:cNvPicPr>
          <p:nvPr/>
        </p:nvPicPr>
        <p:blipFill>
          <a:blip r:embed="rId3"/>
          <a:stretch>
            <a:fillRect/>
          </a:stretch>
        </p:blipFill>
        <p:spPr>
          <a:xfrm>
            <a:off x="2568675" y="2625237"/>
            <a:ext cx="843507" cy="449929"/>
          </a:xfrm>
          <a:prstGeom prst="rect">
            <a:avLst/>
          </a:prstGeom>
        </p:spPr>
      </p:pic>
      <p:sp>
        <p:nvSpPr>
          <p:cNvPr id="55" name="Rectangle 54"/>
          <p:cNvSpPr/>
          <p:nvPr/>
        </p:nvSpPr>
        <p:spPr>
          <a:xfrm>
            <a:off x="4483810" y="2239376"/>
            <a:ext cx="119972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Warehouse MCS</a:t>
            </a:r>
          </a:p>
        </p:txBody>
      </p:sp>
      <p:sp>
        <p:nvSpPr>
          <p:cNvPr id="56" name="Rectangle 55"/>
          <p:cNvSpPr/>
          <p:nvPr/>
        </p:nvSpPr>
        <p:spPr>
          <a:xfrm>
            <a:off x="6583400"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Production Lines</a:t>
            </a:r>
          </a:p>
        </p:txBody>
      </p:sp>
      <p:sp>
        <p:nvSpPr>
          <p:cNvPr id="57" name="Rectangle 56"/>
          <p:cNvSpPr/>
          <p:nvPr/>
        </p:nvSpPr>
        <p:spPr>
          <a:xfrm>
            <a:off x="5542425" y="2239376"/>
            <a:ext cx="1112077" cy="39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Kitting by lines</a:t>
            </a:r>
          </a:p>
        </p:txBody>
      </p:sp>
      <p:cxnSp>
        <p:nvCxnSpPr>
          <p:cNvPr id="59" name="Straight Arrow Connector 58"/>
          <p:cNvCxnSpPr>
            <a:stCxn id="4" idx="3"/>
            <a:endCxn id="24" idx="1"/>
          </p:cNvCxnSpPr>
          <p:nvPr/>
        </p:nvCxnSpPr>
        <p:spPr>
          <a:xfrm>
            <a:off x="3412182" y="2850202"/>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397837" y="2835876"/>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91498" y="2850201"/>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93224" y="2856695"/>
            <a:ext cx="261278" cy="3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 Box 80"/>
          <p:cNvSpPr txBox="1">
            <a:spLocks noChangeArrowheads="1"/>
          </p:cNvSpPr>
          <p:nvPr/>
        </p:nvSpPr>
        <p:spPr bwMode="auto">
          <a:xfrm>
            <a:off x="2524072" y="3774402"/>
            <a:ext cx="5030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lang="da-DK" altLang="ja-JP" sz="2000" b="1" dirty="0">
                <a:solidFill>
                  <a:srgbClr val="0000FF"/>
                </a:solidFill>
              </a:rPr>
              <a:t>Total Functions FOSS Upgrade</a:t>
            </a:r>
            <a:endPar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endParaRPr>
          </a:p>
        </p:txBody>
      </p:sp>
      <p:sp>
        <p:nvSpPr>
          <p:cNvPr id="65" name="Text Box 80"/>
          <p:cNvSpPr txBox="1">
            <a:spLocks noChangeArrowheads="1"/>
          </p:cNvSpPr>
          <p:nvPr/>
        </p:nvSpPr>
        <p:spPr bwMode="auto">
          <a:xfrm>
            <a:off x="2544514" y="6538132"/>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New software to run on mobile devices</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66" name="Rectangle 28"/>
          <p:cNvSpPr>
            <a:spLocks noChangeArrowheads="1"/>
          </p:cNvSpPr>
          <p:nvPr/>
        </p:nvSpPr>
        <p:spPr bwMode="auto">
          <a:xfrm>
            <a:off x="3886200" y="3210003"/>
            <a:ext cx="1040074"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Temporary </a:t>
            </a:r>
          </a:p>
          <a:p>
            <a:pPr algn="ctr"/>
            <a:r>
              <a:rPr lang="en-US" altLang="ja-JP" sz="1400" dirty="0">
                <a:latin typeface="Arial" pitchFamily="34" charset="0"/>
                <a:cs typeface="Arial" pitchFamily="34" charset="0"/>
              </a:rPr>
              <a:t>Location</a:t>
            </a:r>
            <a:endParaRPr lang="ja-JP" altLang="en-US" sz="1400" dirty="0">
              <a:latin typeface="Arial" pitchFamily="34" charset="0"/>
              <a:cs typeface="Arial" pitchFamily="34" charset="0"/>
            </a:endParaRPr>
          </a:p>
        </p:txBody>
      </p:sp>
      <p:sp>
        <p:nvSpPr>
          <p:cNvPr id="67" name="Rectangle 28"/>
          <p:cNvSpPr>
            <a:spLocks noChangeArrowheads="1"/>
          </p:cNvSpPr>
          <p:nvPr/>
        </p:nvSpPr>
        <p:spPr bwMode="auto">
          <a:xfrm>
            <a:off x="2815407" y="3215316"/>
            <a:ext cx="994593" cy="442284"/>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GR local</a:t>
            </a:r>
          </a:p>
          <a:p>
            <a:pPr algn="ctr"/>
            <a:r>
              <a:rPr lang="en-US" altLang="ja-JP" sz="1400" dirty="0">
                <a:latin typeface="Arial" pitchFamily="34" charset="0"/>
                <a:cs typeface="Arial" pitchFamily="34" charset="0"/>
              </a:rPr>
              <a:t>&amp; Oversea</a:t>
            </a:r>
          </a:p>
        </p:txBody>
      </p:sp>
      <p:cxnSp>
        <p:nvCxnSpPr>
          <p:cNvPr id="72" name="Straight Arrow Connector 71"/>
          <p:cNvCxnSpPr>
            <a:stCxn id="24" idx="2"/>
            <a:endCxn id="66" idx="0"/>
          </p:cNvCxnSpPr>
          <p:nvPr/>
        </p:nvCxnSpPr>
        <p:spPr>
          <a:xfrm>
            <a:off x="4008430" y="3040370"/>
            <a:ext cx="397807" cy="1696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4" idx="2"/>
            <a:endCxn id="67" idx="0"/>
          </p:cNvCxnSpPr>
          <p:nvPr/>
        </p:nvCxnSpPr>
        <p:spPr>
          <a:xfrm flipH="1">
            <a:off x="3312704" y="3040370"/>
            <a:ext cx="695726" cy="1749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Rectangle 28"/>
          <p:cNvSpPr>
            <a:spLocks noChangeArrowheads="1"/>
          </p:cNvSpPr>
          <p:nvPr/>
        </p:nvSpPr>
        <p:spPr bwMode="auto">
          <a:xfrm>
            <a:off x="50292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FA</a:t>
            </a:r>
          </a:p>
        </p:txBody>
      </p:sp>
      <p:sp>
        <p:nvSpPr>
          <p:cNvPr id="77" name="Rectangle 28"/>
          <p:cNvSpPr>
            <a:spLocks noChangeArrowheads="1"/>
          </p:cNvSpPr>
          <p:nvPr/>
        </p:nvSpPr>
        <p:spPr bwMode="auto">
          <a:xfrm>
            <a:off x="58674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Dip</a:t>
            </a:r>
          </a:p>
        </p:txBody>
      </p:sp>
      <p:sp>
        <p:nvSpPr>
          <p:cNvPr id="78" name="Rectangle 28"/>
          <p:cNvSpPr>
            <a:spLocks noChangeArrowheads="1"/>
          </p:cNvSpPr>
          <p:nvPr/>
        </p:nvSpPr>
        <p:spPr bwMode="auto">
          <a:xfrm>
            <a:off x="6705600" y="3210003"/>
            <a:ext cx="780100" cy="447597"/>
          </a:xfrm>
          <a:prstGeom prst="rect">
            <a:avLst/>
          </a:prstGeom>
          <a:noFill/>
          <a:ln w="19050">
            <a:solidFill>
              <a:srgbClr val="666699"/>
            </a:solidFill>
            <a:miter lim="800000"/>
            <a:headEnd/>
            <a:tailEnd/>
          </a:ln>
          <a:effectLst/>
          <a:extLst/>
        </p:spPr>
        <p:txBody>
          <a:bodyPr wrap="none" anchor="ctr"/>
          <a:lstStyle/>
          <a:p>
            <a:pPr algn="ctr"/>
            <a:r>
              <a:rPr lang="en-US" altLang="ja-JP" sz="1400" dirty="0">
                <a:latin typeface="Arial" pitchFamily="34" charset="0"/>
                <a:cs typeface="Arial" pitchFamily="34" charset="0"/>
              </a:rPr>
              <a:t>Kitting </a:t>
            </a:r>
          </a:p>
          <a:p>
            <a:pPr algn="ctr"/>
            <a:r>
              <a:rPr lang="en-US" altLang="ja-JP" sz="1400" dirty="0">
                <a:latin typeface="Arial" pitchFamily="34" charset="0"/>
                <a:cs typeface="Arial" pitchFamily="34" charset="0"/>
              </a:rPr>
              <a:t>Others</a:t>
            </a:r>
          </a:p>
        </p:txBody>
      </p:sp>
      <p:cxnSp>
        <p:nvCxnSpPr>
          <p:cNvPr id="81" name="Straight Arrow Connector 80"/>
          <p:cNvCxnSpPr>
            <a:stCxn id="30" idx="2"/>
            <a:endCxn id="76" idx="0"/>
          </p:cNvCxnSpPr>
          <p:nvPr/>
        </p:nvCxnSpPr>
        <p:spPr>
          <a:xfrm flipH="1">
            <a:off x="5419250" y="3019841"/>
            <a:ext cx="591199"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0" idx="2"/>
            <a:endCxn id="78" idx="0"/>
          </p:cNvCxnSpPr>
          <p:nvPr/>
        </p:nvCxnSpPr>
        <p:spPr>
          <a:xfrm>
            <a:off x="6010449" y="3019841"/>
            <a:ext cx="10852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0" idx="2"/>
            <a:endCxn id="77" idx="0"/>
          </p:cNvCxnSpPr>
          <p:nvPr/>
        </p:nvCxnSpPr>
        <p:spPr>
          <a:xfrm>
            <a:off x="6010449" y="3019841"/>
            <a:ext cx="247001" cy="1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 Box 80"/>
          <p:cNvSpPr txBox="1">
            <a:spLocks noChangeArrowheads="1"/>
          </p:cNvSpPr>
          <p:nvPr/>
        </p:nvSpPr>
        <p:spPr bwMode="auto">
          <a:xfrm>
            <a:off x="7655473" y="2342607"/>
            <a:ext cx="1674380" cy="465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local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(Otc.2023)</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GR Oversea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(Dec.2023)</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Storing</a:t>
            </a:r>
          </a:p>
          <a:p>
            <a:pPr eaLnBrk="1" hangingPunct="1">
              <a:spcBef>
                <a:spcPct val="20000"/>
              </a:spcBef>
            </a:pP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 (Jan.2023)</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Kitting FA, </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Kitting Dip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(Jan.2023)</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Kitting Other</a:t>
            </a:r>
          </a:p>
          <a:p>
            <a:pPr eaLnBrk="1" hangingPunct="1">
              <a:spcBef>
                <a:spcPct val="20000"/>
              </a:spcBef>
            </a:pP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(Feb.2024)</a:t>
            </a:r>
          </a:p>
          <a:p>
            <a:pPr eaLnBrk="1" hangingPunct="1">
              <a:spcBef>
                <a:spcPct val="20000"/>
              </a:spcBef>
            </a:pP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Free temp location</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r>
              <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rPr>
              <a:t>(Feb.2024)</a:t>
            </a:r>
          </a:p>
          <a:p>
            <a:pPr eaLnBrk="1" hangingPunct="1">
              <a:spcBef>
                <a:spcPct val="20000"/>
              </a:spcBef>
            </a:pPr>
            <a:endParaRPr kumimoji="1" lang="en-US" altLang="en-US" dirty="0">
              <a:solidFill>
                <a:srgbClr val="1508B8"/>
              </a:solidFill>
              <a:latin typeface="Arial" panose="020B0604020202020204" pitchFamily="34" charset="0"/>
              <a:ea typeface="HGP創英角ｺﾞｼｯｸUB" pitchFamily="50" charset="-128"/>
              <a:cs typeface="Arial" panose="020B0604020202020204" pitchFamily="34" charset="0"/>
              <a:sym typeface="Wingdings 2" pitchFamily="18" charset="2"/>
            </a:endParaRPr>
          </a:p>
        </p:txBody>
      </p:sp>
      <p:sp>
        <p:nvSpPr>
          <p:cNvPr id="93" name="Rectangle 92"/>
          <p:cNvSpPr/>
          <p:nvPr/>
        </p:nvSpPr>
        <p:spPr>
          <a:xfrm>
            <a:off x="7696096" y="191353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sp>
        <p:nvSpPr>
          <p:cNvPr id="60" name="正方形/長方形 5">
            <a:extLst>
              <a:ext uri="{FF2B5EF4-FFF2-40B4-BE49-F238E27FC236}">
                <a16:creationId xmlns:a16="http://schemas.microsoft.com/office/drawing/2014/main" id="{2F008C2D-5C20-4F92-BE04-03589AE5948A}"/>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70" name="Rounded Rectangle 69"/>
          <p:cNvSpPr/>
          <p:nvPr/>
        </p:nvSpPr>
        <p:spPr>
          <a:xfrm>
            <a:off x="5929073" y="4165741"/>
            <a:ext cx="1524000" cy="26169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 upgrade</a:t>
            </a:r>
          </a:p>
        </p:txBody>
      </p:sp>
      <p:sp>
        <p:nvSpPr>
          <p:cNvPr id="26" name="Down Arrow 25"/>
          <p:cNvSpPr/>
          <p:nvPr/>
        </p:nvSpPr>
        <p:spPr>
          <a:xfrm>
            <a:off x="6182331" y="5354691"/>
            <a:ext cx="951791" cy="214887"/>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3" name="Table 52">
            <a:extLst>
              <a:ext uri="{FF2B5EF4-FFF2-40B4-BE49-F238E27FC236}">
                <a16:creationId xmlns:a16="http://schemas.microsoft.com/office/drawing/2014/main" id="{33391938-F4D9-4A69-9383-BDBC701C60C5}"/>
              </a:ext>
            </a:extLst>
          </p:cNvPr>
          <p:cNvGraphicFramePr>
            <a:graphicFrameLocks noGrp="1"/>
          </p:cNvGraphicFramePr>
          <p:nvPr>
            <p:extLst>
              <p:ext uri="{D42A27DB-BD31-4B8C-83A1-F6EECF244321}">
                <p14:modId xmlns:p14="http://schemas.microsoft.com/office/powerpoint/2010/main" val="154498770"/>
              </p:ext>
            </p:extLst>
          </p:nvPr>
        </p:nvGraphicFramePr>
        <p:xfrm>
          <a:off x="5826707" y="5657458"/>
          <a:ext cx="1677337" cy="824990"/>
        </p:xfrm>
        <a:graphic>
          <a:graphicData uri="http://schemas.openxmlformats.org/drawingml/2006/table">
            <a:tbl>
              <a:tblPr/>
              <a:tblGrid>
                <a:gridCol w="1677337">
                  <a:extLst>
                    <a:ext uri="{9D8B030D-6E8A-4147-A177-3AD203B41FA5}">
                      <a16:colId xmlns:a16="http://schemas.microsoft.com/office/drawing/2014/main" val="20000"/>
                    </a:ext>
                  </a:extLst>
                </a:gridCol>
              </a:tblGrid>
              <a:tr h="824990">
                <a:tc>
                  <a:txBody>
                    <a:bodyPr/>
                    <a:lstStyle/>
                    <a:p>
                      <a:pPr algn="l" fontAlgn="b">
                        <a:lnSpc>
                          <a:spcPct val="100000"/>
                        </a:lnSpc>
                      </a:pPr>
                      <a:r>
                        <a:rPr lang="en-US" sz="1400" b="1" i="0" u="none" strike="noStrike" kern="1200" dirty="0">
                          <a:solidFill>
                            <a:srgbClr val="000000"/>
                          </a:solidFill>
                          <a:latin typeface="+mn-lt"/>
                          <a:ea typeface="+mn-ea"/>
                          <a:cs typeface="+mn-cs"/>
                        </a:rPr>
                        <a:t> Merits :</a:t>
                      </a:r>
                      <a:endParaRPr lang="en-US" sz="1400" b="1" i="0" u="none" strike="noStrike" dirty="0">
                        <a:solidFill>
                          <a:srgbClr val="000000"/>
                        </a:solidFill>
                        <a:latin typeface="+mn-lt"/>
                      </a:endParaRPr>
                    </a:p>
                    <a:p>
                      <a:pPr algn="l" fontAlgn="b">
                        <a:lnSpc>
                          <a:spcPct val="100000"/>
                        </a:lnSpc>
                      </a:pPr>
                      <a:r>
                        <a:rPr lang="en-US" sz="1400" b="1" i="0" u="none" strike="noStrike" dirty="0">
                          <a:solidFill>
                            <a:srgbClr val="000000"/>
                          </a:solidFill>
                          <a:latin typeface="+mn-lt"/>
                        </a:rPr>
                        <a:t> </a:t>
                      </a:r>
                      <a:r>
                        <a:rPr lang="en-US" sz="1400" b="1" i="0" u="none" strike="noStrike" dirty="0">
                          <a:solidFill>
                            <a:srgbClr val="FF0000"/>
                          </a:solidFill>
                          <a:latin typeface="+mn-lt"/>
                        </a:rPr>
                        <a:t>Coding time : </a:t>
                      </a:r>
                      <a:r>
                        <a:rPr lang="en-US" sz="1400" b="1" i="0" u="none" strike="noStrike" baseline="0" dirty="0">
                          <a:solidFill>
                            <a:srgbClr val="FF0000"/>
                          </a:solidFill>
                          <a:latin typeface="+mn-lt"/>
                        </a:rPr>
                        <a:t>50%</a:t>
                      </a:r>
                    </a:p>
                    <a:p>
                      <a:pPr algn="l" fontAlgn="b">
                        <a:lnSpc>
                          <a:spcPct val="100000"/>
                        </a:lnSpc>
                      </a:pPr>
                      <a:r>
                        <a:rPr lang="en-US" sz="1400" b="1" i="0" u="none" strike="noStrike" baseline="0" dirty="0">
                          <a:solidFill>
                            <a:srgbClr val="FF0000"/>
                          </a:solidFill>
                          <a:latin typeface="+mn-lt"/>
                        </a:rPr>
                        <a:t> Support time : 30%</a:t>
                      </a:r>
                      <a:endParaRPr lang="en-US" sz="1400" b="1" i="0" u="none" strike="noStrike" dirty="0">
                        <a:solidFill>
                          <a:srgbClr val="FF0000"/>
                        </a:solidFill>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00"/>
                    </a:solidFill>
                  </a:tcPr>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EB4AC8D3-9D1E-439F-A522-78373E5AF6C4}"/>
              </a:ext>
            </a:extLst>
          </p:cNvPr>
          <p:cNvPicPr>
            <a:picLocks noChangeAspect="1"/>
          </p:cNvPicPr>
          <p:nvPr/>
        </p:nvPicPr>
        <p:blipFill>
          <a:blip r:embed="rId4"/>
          <a:stretch>
            <a:fillRect/>
          </a:stretch>
        </p:blipFill>
        <p:spPr>
          <a:xfrm>
            <a:off x="2556202" y="4272917"/>
            <a:ext cx="3215677" cy="2023051"/>
          </a:xfrm>
          <a:prstGeom prst="rect">
            <a:avLst/>
          </a:prstGeom>
        </p:spPr>
      </p:pic>
      <p:graphicFrame>
        <p:nvGraphicFramePr>
          <p:cNvPr id="58" name="Table 57">
            <a:extLst>
              <a:ext uri="{FF2B5EF4-FFF2-40B4-BE49-F238E27FC236}">
                <a16:creationId xmlns:a16="http://schemas.microsoft.com/office/drawing/2014/main" id="{95B57F07-BC6E-44F4-BA8F-4202B06815D8}"/>
              </a:ext>
            </a:extLst>
          </p:cNvPr>
          <p:cNvGraphicFramePr>
            <a:graphicFrameLocks noGrp="1"/>
          </p:cNvGraphicFramePr>
          <p:nvPr>
            <p:extLst>
              <p:ext uri="{D42A27DB-BD31-4B8C-83A1-F6EECF244321}">
                <p14:modId xmlns:p14="http://schemas.microsoft.com/office/powerpoint/2010/main" val="3143001084"/>
              </p:ext>
            </p:extLst>
          </p:nvPr>
        </p:nvGraphicFramePr>
        <p:xfrm>
          <a:off x="5691393" y="4446339"/>
          <a:ext cx="1807093" cy="813816"/>
        </p:xfrm>
        <a:graphic>
          <a:graphicData uri="http://schemas.openxmlformats.org/drawingml/2006/table">
            <a:tbl>
              <a:tblPr firstRow="1" bandRow="1">
                <a:tableStyleId>{5C22544A-7EE6-4342-B048-85BDC9FD1C3A}</a:tableStyleId>
              </a:tblPr>
              <a:tblGrid>
                <a:gridCol w="717262">
                  <a:extLst>
                    <a:ext uri="{9D8B030D-6E8A-4147-A177-3AD203B41FA5}">
                      <a16:colId xmlns:a16="http://schemas.microsoft.com/office/drawing/2014/main" val="2055323963"/>
                    </a:ext>
                  </a:extLst>
                </a:gridCol>
                <a:gridCol w="497613">
                  <a:extLst>
                    <a:ext uri="{9D8B030D-6E8A-4147-A177-3AD203B41FA5}">
                      <a16:colId xmlns:a16="http://schemas.microsoft.com/office/drawing/2014/main" val="3403889745"/>
                    </a:ext>
                  </a:extLst>
                </a:gridCol>
                <a:gridCol w="592218">
                  <a:extLst>
                    <a:ext uri="{9D8B030D-6E8A-4147-A177-3AD203B41FA5}">
                      <a16:colId xmlns:a16="http://schemas.microsoft.com/office/drawing/2014/main" val="3935318028"/>
                    </a:ext>
                  </a:extLst>
                </a:gridCol>
              </a:tblGrid>
              <a:tr h="0">
                <a:tc>
                  <a:txBody>
                    <a:bodyPr/>
                    <a:lstStyle/>
                    <a:p>
                      <a:endParaRPr lang="en-US" sz="1200" dirty="0"/>
                    </a:p>
                  </a:txBody>
                  <a:tcPr marL="45720" marR="0" marT="82296"/>
                </a:tc>
                <a:tc>
                  <a:txBody>
                    <a:bodyPr/>
                    <a:lstStyle/>
                    <a:p>
                      <a:r>
                        <a:rPr lang="en-US" sz="1200" dirty="0">
                          <a:latin typeface="Arial" panose="020B0604020202020204" pitchFamily="34" charset="0"/>
                          <a:cs typeface="Arial" panose="020B0604020202020204" pitchFamily="34" charset="0"/>
                        </a:rPr>
                        <a:t>Old</a:t>
                      </a:r>
                    </a:p>
                  </a:txBody>
                  <a:tcPr marL="182880" marR="0" marT="91440"/>
                </a:tc>
                <a:tc>
                  <a:txBody>
                    <a:bodyPr/>
                    <a:lstStyle/>
                    <a:p>
                      <a:r>
                        <a:rPr lang="en-US" sz="1200" dirty="0">
                          <a:latin typeface="Arial" panose="020B0604020202020204" pitchFamily="34" charset="0"/>
                          <a:cs typeface="Arial" panose="020B0604020202020204" pitchFamily="34" charset="0"/>
                        </a:rPr>
                        <a:t>New</a:t>
                      </a:r>
                    </a:p>
                  </a:txBody>
                  <a:tcPr marL="182880" marR="0" marT="91440"/>
                </a:tc>
                <a:extLst>
                  <a:ext uri="{0D108BD9-81ED-4DB2-BD59-A6C34878D82A}">
                    <a16:rowId xmlns:a16="http://schemas.microsoft.com/office/drawing/2014/main" val="1555752942"/>
                  </a:ext>
                </a:extLst>
              </a:tr>
              <a:tr h="0">
                <a:tc>
                  <a:txBody>
                    <a:bodyPr/>
                    <a:lstStyle/>
                    <a:p>
                      <a:pPr algn="ctr"/>
                      <a:r>
                        <a:rPr lang="en-US" sz="1200" dirty="0">
                          <a:solidFill>
                            <a:srgbClr val="0000FF"/>
                          </a:solidFill>
                          <a:latin typeface="Arial" panose="020B0604020202020204" pitchFamily="34" charset="0"/>
                          <a:cs typeface="Arial" panose="020B0604020202020204" pitchFamily="34" charset="0"/>
                        </a:rPr>
                        <a:t>Total</a:t>
                      </a:r>
                      <a:r>
                        <a:rPr lang="en-US" sz="1200" baseline="0" dirty="0">
                          <a:solidFill>
                            <a:srgbClr val="0000FF"/>
                          </a:solidFill>
                          <a:latin typeface="Arial" panose="020B0604020202020204" pitchFamily="34" charset="0"/>
                          <a:cs typeface="Arial" panose="020B0604020202020204" pitchFamily="34" charset="0"/>
                        </a:rPr>
                        <a:t> </a:t>
                      </a:r>
                    </a:p>
                    <a:p>
                      <a:pPr algn="ctr"/>
                      <a:r>
                        <a:rPr lang="en-US" sz="1200" baseline="0" dirty="0">
                          <a:solidFill>
                            <a:srgbClr val="0000FF"/>
                          </a:solidFill>
                          <a:latin typeface="Arial" panose="020B0604020202020204" pitchFamily="34" charset="0"/>
                          <a:cs typeface="Arial" panose="020B0604020202020204" pitchFamily="34" charset="0"/>
                        </a:rPr>
                        <a:t>functions</a:t>
                      </a:r>
                      <a:endParaRPr lang="en-US" sz="1200" dirty="0">
                        <a:solidFill>
                          <a:srgbClr val="0000FF"/>
                        </a:solidFill>
                        <a:latin typeface="Arial" panose="020B0604020202020204" pitchFamily="34" charset="0"/>
                        <a:cs typeface="Arial" panose="020B0604020202020204" pitchFamily="34" charset="0"/>
                      </a:endParaRPr>
                    </a:p>
                  </a:txBody>
                  <a:tcPr marL="0" marR="0" marT="82296"/>
                </a:tc>
                <a:tc>
                  <a:txBody>
                    <a:bodyPr/>
                    <a:lstStyle/>
                    <a:p>
                      <a:r>
                        <a:rPr lang="en-US" sz="1200" b="1" dirty="0">
                          <a:latin typeface="Arial" panose="020B0604020202020204" pitchFamily="34" charset="0"/>
                          <a:cs typeface="Arial" panose="020B0604020202020204" pitchFamily="34" charset="0"/>
                        </a:rPr>
                        <a:t>65</a:t>
                      </a:r>
                    </a:p>
                  </a:txBody>
                  <a:tcPr marL="182880" marR="0" marT="155448"/>
                </a:tc>
                <a:tc>
                  <a:txBody>
                    <a:bodyPr/>
                    <a:lstStyle/>
                    <a:p>
                      <a:r>
                        <a:rPr lang="en-US" sz="1200" b="1" dirty="0">
                          <a:latin typeface="Arial" panose="020B0604020202020204" pitchFamily="34" charset="0"/>
                          <a:cs typeface="Arial" panose="020B0604020202020204" pitchFamily="34" charset="0"/>
                        </a:rPr>
                        <a:t>32</a:t>
                      </a:r>
                    </a:p>
                  </a:txBody>
                  <a:tcPr marL="182880" marR="0" marT="155448"/>
                </a:tc>
                <a:extLst>
                  <a:ext uri="{0D108BD9-81ED-4DB2-BD59-A6C34878D82A}">
                    <a16:rowId xmlns:a16="http://schemas.microsoft.com/office/drawing/2014/main" val="896818524"/>
                  </a:ext>
                </a:extLst>
              </a:tr>
            </a:tbl>
          </a:graphicData>
        </a:graphic>
      </p:graphicFrame>
    </p:spTree>
    <p:extLst>
      <p:ext uri="{BB962C8B-B14F-4D97-AF65-F5344CB8AC3E}">
        <p14:creationId xmlns:p14="http://schemas.microsoft.com/office/powerpoint/2010/main" val="140246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7</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6" name="Rectangle 5"/>
          <p:cNvSpPr/>
          <p:nvPr/>
        </p:nvSpPr>
        <p:spPr>
          <a:xfrm>
            <a:off x="1030632" y="607575"/>
            <a:ext cx="8080663" cy="763373"/>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500"/>
              </a:lnSpc>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Study about the department's asset management system of IT. </a:t>
            </a:r>
          </a:p>
          <a:p>
            <a:pPr marL="285750" indent="-285750">
              <a:lnSpc>
                <a:spcPts val="2500"/>
              </a:lnSpc>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Provide a standard process to optimize the management system.</a:t>
            </a: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5"/>
          <p:cNvSpPr>
            <a:spLocks noChangeArrowheads="1"/>
          </p:cNvSpPr>
          <p:nvPr/>
        </p:nvSpPr>
        <p:spPr bwMode="auto">
          <a:xfrm>
            <a:off x="2514601" y="1418990"/>
            <a:ext cx="4953000"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2" name="Rectangle 9"/>
          <p:cNvSpPr>
            <a:spLocks noChangeArrowheads="1"/>
          </p:cNvSpPr>
          <p:nvPr/>
        </p:nvSpPr>
        <p:spPr bwMode="auto">
          <a:xfrm>
            <a:off x="7507780" y="1417388"/>
            <a:ext cx="1588961"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3" name="Rectangle 8"/>
          <p:cNvSpPr>
            <a:spLocks noChangeArrowheads="1"/>
          </p:cNvSpPr>
          <p:nvPr/>
        </p:nvSpPr>
        <p:spPr bwMode="auto">
          <a:xfrm>
            <a:off x="47260" y="1832318"/>
            <a:ext cx="2425538"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8"/>
          <p:cNvSpPr>
            <a:spLocks noChangeArrowheads="1"/>
          </p:cNvSpPr>
          <p:nvPr/>
        </p:nvSpPr>
        <p:spPr bwMode="auto">
          <a:xfrm>
            <a:off x="2514600" y="1832318"/>
            <a:ext cx="4965914"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5" name="Rectangle 10"/>
          <p:cNvSpPr>
            <a:spLocks noChangeArrowheads="1"/>
          </p:cNvSpPr>
          <p:nvPr/>
        </p:nvSpPr>
        <p:spPr bwMode="auto">
          <a:xfrm>
            <a:off x="7507780" y="1832318"/>
            <a:ext cx="158896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16" name="Rectangle 15"/>
          <p:cNvSpPr/>
          <p:nvPr/>
        </p:nvSpPr>
        <p:spPr>
          <a:xfrm>
            <a:off x="158677" y="1880876"/>
            <a:ext cx="2264742" cy="1243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a:t>
            </a:r>
            <a:r>
              <a:rPr lang="en-US" sz="2000" dirty="0">
                <a:solidFill>
                  <a:srgbClr val="1508B8"/>
                </a:solidFill>
                <a:latin typeface="Arial" panose="020B0604020202020204" pitchFamily="34" charset="0"/>
                <a:cs typeface="Arial" panose="020B0604020202020204" pitchFamily="34" charset="0"/>
              </a:rPr>
              <a:t>] Survey all process and build standard management</a:t>
            </a:r>
          </a:p>
        </p:txBody>
      </p:sp>
      <p:sp>
        <p:nvSpPr>
          <p:cNvPr id="17" name="Rectangle 16"/>
          <p:cNvSpPr/>
          <p:nvPr/>
        </p:nvSpPr>
        <p:spPr>
          <a:xfrm>
            <a:off x="102968" y="4835289"/>
            <a:ext cx="2264742" cy="604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latin typeface="Arial" panose="020B0604020202020204" pitchFamily="34" charset="0"/>
                <a:cs typeface="Arial" panose="020B0604020202020204" pitchFamily="34" charset="0"/>
              </a:rPr>
              <a:t>[2] Analysis system, design database</a:t>
            </a:r>
          </a:p>
        </p:txBody>
      </p:sp>
      <p:sp>
        <p:nvSpPr>
          <p:cNvPr id="18" name="Text Box 80"/>
          <p:cNvSpPr txBox="1">
            <a:spLocks noChangeArrowheads="1"/>
          </p:cNvSpPr>
          <p:nvPr/>
        </p:nvSpPr>
        <p:spPr bwMode="auto">
          <a:xfrm>
            <a:off x="2465411" y="1824892"/>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Discuss, Q&amp;A, find solution</a:t>
            </a:r>
          </a:p>
        </p:txBody>
      </p:sp>
      <p:sp>
        <p:nvSpPr>
          <p:cNvPr id="20" name="Google Shape;403;p23">
            <a:extLst>
              <a:ext uri="{FF2B5EF4-FFF2-40B4-BE49-F238E27FC236}">
                <a16:creationId xmlns:a16="http://schemas.microsoft.com/office/drawing/2014/main" id="{5B8F4818-F0E7-B544-1B33-0EC21ED9C035}"/>
              </a:ext>
            </a:extLst>
          </p:cNvPr>
          <p:cNvSpPr txBox="1">
            <a:spLocks/>
          </p:cNvSpPr>
          <p:nvPr/>
        </p:nvSpPr>
        <p:spPr>
          <a:xfrm>
            <a:off x="47260" y="3131205"/>
            <a:ext cx="2376159" cy="1680861"/>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Too much </a:t>
            </a:r>
            <a:r>
              <a:rPr lang="en-US" sz="1800" dirty="0">
                <a:solidFill>
                  <a:srgbClr val="FF0000"/>
                </a:solidFill>
                <a:latin typeface="Arial" panose="020B0604020202020204" pitchFamily="34" charset="0"/>
                <a:cs typeface="Arial" panose="020B0604020202020204" pitchFamily="34" charset="0"/>
              </a:rPr>
              <a:t>manual job</a:t>
            </a:r>
            <a:r>
              <a:rPr lang="en-US" sz="1800" dirty="0">
                <a:solidFill>
                  <a:schemeClr val="tx1"/>
                </a:solidFill>
                <a:latin typeface="Arial" panose="020B0604020202020204" pitchFamily="34" charset="0"/>
                <a:cs typeface="Arial" panose="020B0604020202020204" pitchFamily="34" charset="0"/>
              </a:rPr>
              <a:t> ,use excel file, papers, check sheet to management.</a:t>
            </a:r>
          </a:p>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Take a long time to  make report</a:t>
            </a:r>
            <a:r>
              <a:rPr lang="en-US" sz="1800" dirty="0">
                <a:solidFill>
                  <a:schemeClr val="tx1"/>
                </a:solidFill>
                <a:latin typeface="Arial" panose="020B0604020202020204" pitchFamily="34" charset="0"/>
                <a:cs typeface="Arial" panose="020B0604020202020204" pitchFamily="34" charset="0"/>
              </a:rPr>
              <a:t>.</a:t>
            </a:r>
          </a:p>
        </p:txBody>
      </p:sp>
      <p:sp>
        <p:nvSpPr>
          <p:cNvPr id="21" name="Google Shape;403;p23">
            <a:extLst>
              <a:ext uri="{FF2B5EF4-FFF2-40B4-BE49-F238E27FC236}">
                <a16:creationId xmlns:a16="http://schemas.microsoft.com/office/drawing/2014/main" id="{5B8F4818-F0E7-B544-1B33-0EC21ED9C035}"/>
              </a:ext>
            </a:extLst>
          </p:cNvPr>
          <p:cNvSpPr txBox="1">
            <a:spLocks/>
          </p:cNvSpPr>
          <p:nvPr/>
        </p:nvSpPr>
        <p:spPr>
          <a:xfrm>
            <a:off x="87682" y="5474918"/>
            <a:ext cx="2376159" cy="1216894"/>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No barcode tool create &amp; no scan device to manage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Not clear process.</a:t>
            </a:r>
          </a:p>
        </p:txBody>
      </p:sp>
      <p:grpSp>
        <p:nvGrpSpPr>
          <p:cNvPr id="41" name="Group 40">
            <a:extLst>
              <a:ext uri="{FF2B5EF4-FFF2-40B4-BE49-F238E27FC236}">
                <a16:creationId xmlns:a16="http://schemas.microsoft.com/office/drawing/2014/main" id="{F9CDFBAC-2A29-E681-518C-447CD2E21D6D}"/>
              </a:ext>
            </a:extLst>
          </p:cNvPr>
          <p:cNvGrpSpPr/>
          <p:nvPr/>
        </p:nvGrpSpPr>
        <p:grpSpPr>
          <a:xfrm>
            <a:off x="5268460" y="2699225"/>
            <a:ext cx="821682" cy="881824"/>
            <a:chOff x="878683" y="2721692"/>
            <a:chExt cx="793236" cy="372779"/>
          </a:xfrm>
        </p:grpSpPr>
        <p:sp>
          <p:nvSpPr>
            <p:cNvPr id="45" name="TextBox 44">
              <a:extLst>
                <a:ext uri="{FF2B5EF4-FFF2-40B4-BE49-F238E27FC236}">
                  <a16:creationId xmlns:a16="http://schemas.microsoft.com/office/drawing/2014/main" id="{414FBDC5-34C4-4A27-F4E8-8409D79710EB}"/>
                </a:ext>
              </a:extLst>
            </p:cNvPr>
            <p:cNvSpPr txBox="1"/>
            <p:nvPr/>
          </p:nvSpPr>
          <p:spPr>
            <a:xfrm>
              <a:off x="878683" y="2930122"/>
              <a:ext cx="793236" cy="164349"/>
            </a:xfrm>
            <a:prstGeom prst="rect">
              <a:avLst/>
            </a:prstGeom>
            <a:noFill/>
          </p:spPr>
          <p:txBody>
            <a:bodyPr wrap="square" lIns="0" rIns="0" rtlCol="0">
              <a:noAutofit/>
            </a:bodyPr>
            <a:lstStyle/>
            <a:p>
              <a:r>
                <a:rPr lang="en-US" sz="1400" dirty="0"/>
                <a:t>PIC, Leader</a:t>
              </a:r>
            </a:p>
          </p:txBody>
        </p:sp>
        <p:graphicFrame>
          <p:nvGraphicFramePr>
            <p:cNvPr id="46" name="Diagram 45">
              <a:extLst>
                <a:ext uri="{FF2B5EF4-FFF2-40B4-BE49-F238E27FC236}">
                  <a16:creationId xmlns:a16="http://schemas.microsoft.com/office/drawing/2014/main" id="{464C8BD0-F85D-D733-D886-9BEAC1C15DF7}"/>
                </a:ext>
              </a:extLst>
            </p:cNvPr>
            <p:cNvGraphicFramePr/>
            <p:nvPr>
              <p:extLst/>
            </p:nvPr>
          </p:nvGraphicFramePr>
          <p:xfrm>
            <a:off x="897021" y="2721692"/>
            <a:ext cx="263999" cy="2323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pic>
        <p:nvPicPr>
          <p:cNvPr id="60" name="Picture 59" descr="Icon&#10;&#10;Description automatically generated">
            <a:extLst>
              <a:ext uri="{FF2B5EF4-FFF2-40B4-BE49-F238E27FC236}">
                <a16:creationId xmlns:a16="http://schemas.microsoft.com/office/drawing/2014/main" id="{5A26B48B-004B-3C09-27A4-B76A0F9DE2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93774" y="2971800"/>
            <a:ext cx="458843" cy="194436"/>
          </a:xfrm>
          <a:prstGeom prst="rect">
            <a:avLst/>
          </a:prstGeom>
        </p:spPr>
      </p:pic>
      <p:sp>
        <p:nvSpPr>
          <p:cNvPr id="61" name="TextBox 60">
            <a:extLst>
              <a:ext uri="{FF2B5EF4-FFF2-40B4-BE49-F238E27FC236}">
                <a16:creationId xmlns:a16="http://schemas.microsoft.com/office/drawing/2014/main" id="{51F5F23A-A0CB-7018-2A50-D92ABC474BC9}"/>
              </a:ext>
            </a:extLst>
          </p:cNvPr>
          <p:cNvSpPr txBox="1"/>
          <p:nvPr/>
        </p:nvSpPr>
        <p:spPr>
          <a:xfrm>
            <a:off x="4493362" y="3310388"/>
            <a:ext cx="1027107" cy="273251"/>
          </a:xfrm>
          <a:prstGeom prst="rect">
            <a:avLst/>
          </a:prstGeom>
          <a:noFill/>
        </p:spPr>
        <p:txBody>
          <a:bodyPr wrap="none" lIns="0" tIns="0" rIns="0" bIns="0" rtlCol="0">
            <a:noAutofit/>
          </a:bodyPr>
          <a:lstStyle/>
          <a:p>
            <a:r>
              <a:rPr lang="en-US" sz="1400" b="1" dirty="0"/>
              <a:t>Discuss</a:t>
            </a:r>
          </a:p>
          <a:p>
            <a:endParaRPr lang="en-US" sz="1400" b="1" dirty="0"/>
          </a:p>
        </p:txBody>
      </p:sp>
      <p:sp>
        <p:nvSpPr>
          <p:cNvPr id="73" name="TextBox 72">
            <a:extLst>
              <a:ext uri="{FF2B5EF4-FFF2-40B4-BE49-F238E27FC236}">
                <a16:creationId xmlns:a16="http://schemas.microsoft.com/office/drawing/2014/main" id="{52EC2972-BFFB-5608-45D8-09BE825414FD}"/>
              </a:ext>
            </a:extLst>
          </p:cNvPr>
          <p:cNvSpPr txBox="1"/>
          <p:nvPr/>
        </p:nvSpPr>
        <p:spPr>
          <a:xfrm>
            <a:off x="2469854" y="2867142"/>
            <a:ext cx="1649195" cy="664542"/>
          </a:xfrm>
          <a:prstGeom prst="rect">
            <a:avLst/>
          </a:prstGeom>
          <a:noFill/>
          <a:ln>
            <a:noFill/>
          </a:ln>
        </p:spPr>
        <p:txBody>
          <a:bodyPr wrap="none" rtlCol="0">
            <a:noAutofit/>
          </a:bodyPr>
          <a:lstStyle/>
          <a:p>
            <a:r>
              <a:rPr lang="en-US" b="1" dirty="0"/>
              <a:t>    </a:t>
            </a:r>
            <a:r>
              <a:rPr lang="en-US" b="1" dirty="0">
                <a:solidFill>
                  <a:srgbClr val="1508B8"/>
                </a:solidFill>
              </a:rPr>
              <a:t>Study</a:t>
            </a:r>
            <a:r>
              <a:rPr lang="en-US" sz="1200" dirty="0"/>
              <a:t> </a:t>
            </a:r>
          </a:p>
          <a:p>
            <a:r>
              <a:rPr lang="en-US" sz="1400" dirty="0"/>
              <a:t>Operating </a:t>
            </a:r>
          </a:p>
          <a:p>
            <a:r>
              <a:rPr lang="en-US" sz="1400" dirty="0"/>
              <a:t>system ?</a:t>
            </a:r>
          </a:p>
        </p:txBody>
      </p:sp>
      <p:sp>
        <p:nvSpPr>
          <p:cNvPr id="75" name="TextBox 74">
            <a:extLst>
              <a:ext uri="{FF2B5EF4-FFF2-40B4-BE49-F238E27FC236}">
                <a16:creationId xmlns:a16="http://schemas.microsoft.com/office/drawing/2014/main" id="{97D11EE5-ED58-6343-D0DE-4384B064382C}"/>
              </a:ext>
            </a:extLst>
          </p:cNvPr>
          <p:cNvSpPr txBox="1"/>
          <p:nvPr/>
        </p:nvSpPr>
        <p:spPr>
          <a:xfrm>
            <a:off x="3186207" y="3433102"/>
            <a:ext cx="1227063" cy="658876"/>
          </a:xfrm>
          <a:prstGeom prst="rect">
            <a:avLst/>
          </a:prstGeom>
          <a:noFill/>
          <a:ln>
            <a:noFill/>
          </a:ln>
        </p:spPr>
        <p:txBody>
          <a:bodyPr wrap="none" rtlCol="0">
            <a:noAutofit/>
          </a:bodyPr>
          <a:lstStyle/>
          <a:p>
            <a:r>
              <a:rPr lang="en-US" b="1" dirty="0">
                <a:solidFill>
                  <a:srgbClr val="1508B8"/>
                </a:solidFill>
              </a:rPr>
              <a:t>Explain</a:t>
            </a:r>
          </a:p>
          <a:p>
            <a:r>
              <a:rPr lang="en-US" sz="1400" dirty="0"/>
              <a:t>new operations </a:t>
            </a:r>
          </a:p>
        </p:txBody>
      </p:sp>
      <p:sp>
        <p:nvSpPr>
          <p:cNvPr id="77" name="TextBox 76">
            <a:extLst>
              <a:ext uri="{FF2B5EF4-FFF2-40B4-BE49-F238E27FC236}">
                <a16:creationId xmlns:a16="http://schemas.microsoft.com/office/drawing/2014/main" id="{3B1163B5-5A47-5A2C-9E77-498DA10E77F7}"/>
              </a:ext>
            </a:extLst>
          </p:cNvPr>
          <p:cNvSpPr txBox="1"/>
          <p:nvPr/>
        </p:nvSpPr>
        <p:spPr>
          <a:xfrm>
            <a:off x="2656124" y="2160577"/>
            <a:ext cx="1665795" cy="541793"/>
          </a:xfrm>
          <a:prstGeom prst="rect">
            <a:avLst/>
          </a:prstGeom>
          <a:noFill/>
          <a:ln>
            <a:noFill/>
          </a:ln>
        </p:spPr>
        <p:txBody>
          <a:bodyPr wrap="none" rtlCol="0">
            <a:noAutofit/>
          </a:bodyPr>
          <a:lstStyle/>
          <a:p>
            <a:r>
              <a:rPr lang="en-US" b="1" dirty="0">
                <a:solidFill>
                  <a:srgbClr val="1508B8"/>
                </a:solidFill>
              </a:rPr>
              <a:t>   List Job</a:t>
            </a:r>
            <a:r>
              <a:rPr lang="en-US" b="1" dirty="0"/>
              <a:t> </a:t>
            </a:r>
          </a:p>
          <a:p>
            <a:r>
              <a:rPr lang="en-US" sz="1400" dirty="0"/>
              <a:t>Document, operators,</a:t>
            </a:r>
          </a:p>
          <a:p>
            <a:r>
              <a:rPr lang="en-US" sz="1400" dirty="0"/>
              <a:t> reports</a:t>
            </a:r>
          </a:p>
        </p:txBody>
      </p:sp>
      <p:grpSp>
        <p:nvGrpSpPr>
          <p:cNvPr id="89" name="Group 88">
            <a:extLst>
              <a:ext uri="{FF2B5EF4-FFF2-40B4-BE49-F238E27FC236}">
                <a16:creationId xmlns:a16="http://schemas.microsoft.com/office/drawing/2014/main" id="{4157F9F9-7F72-57E0-15E3-7E5541927503}"/>
              </a:ext>
            </a:extLst>
          </p:cNvPr>
          <p:cNvGrpSpPr/>
          <p:nvPr/>
        </p:nvGrpSpPr>
        <p:grpSpPr>
          <a:xfrm>
            <a:off x="3988673" y="2642250"/>
            <a:ext cx="666492" cy="744412"/>
            <a:chOff x="7529327" y="1895268"/>
            <a:chExt cx="723844" cy="760089"/>
          </a:xfrm>
        </p:grpSpPr>
        <p:pic>
          <p:nvPicPr>
            <p:cNvPr id="90" name="Picture 89" descr="Icon&#10;&#10;Description automatically generated">
              <a:extLst>
                <a:ext uri="{FF2B5EF4-FFF2-40B4-BE49-F238E27FC236}">
                  <a16:creationId xmlns:a16="http://schemas.microsoft.com/office/drawing/2014/main" id="{ED89A75C-77A8-B1D4-FEF6-66E41AFCC0B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29327" y="1895268"/>
              <a:ext cx="723844" cy="760089"/>
            </a:xfrm>
            <a:prstGeom prst="rect">
              <a:avLst/>
            </a:prstGeom>
          </p:spPr>
        </p:pic>
        <p:sp>
          <p:nvSpPr>
            <p:cNvPr id="91" name="TextBox 90">
              <a:extLst>
                <a:ext uri="{FF2B5EF4-FFF2-40B4-BE49-F238E27FC236}">
                  <a16:creationId xmlns:a16="http://schemas.microsoft.com/office/drawing/2014/main" id="{6D89C655-7BD4-D5E9-1119-F1BA242D67E5}"/>
                </a:ext>
              </a:extLst>
            </p:cNvPr>
            <p:cNvSpPr txBox="1"/>
            <p:nvPr/>
          </p:nvSpPr>
          <p:spPr>
            <a:xfrm>
              <a:off x="7797651" y="2226234"/>
              <a:ext cx="357047" cy="292132"/>
            </a:xfrm>
            <a:prstGeom prst="rect">
              <a:avLst/>
            </a:prstGeom>
            <a:noFill/>
          </p:spPr>
          <p:txBody>
            <a:bodyPr wrap="none" rtlCol="0">
              <a:spAutoFit/>
            </a:bodyPr>
            <a:lstStyle/>
            <a:p>
              <a:r>
                <a:rPr lang="en-US" sz="1400" b="1" dirty="0"/>
                <a:t>IT</a:t>
              </a:r>
            </a:p>
          </p:txBody>
        </p:sp>
      </p:grpSp>
      <p:sp>
        <p:nvSpPr>
          <p:cNvPr id="93" name="Callout: Bent Line 4278">
            <a:extLst>
              <a:ext uri="{FF2B5EF4-FFF2-40B4-BE49-F238E27FC236}">
                <a16:creationId xmlns:a16="http://schemas.microsoft.com/office/drawing/2014/main" id="{4259CEBB-7591-0B78-C9E5-C78C069081E4}"/>
              </a:ext>
            </a:extLst>
          </p:cNvPr>
          <p:cNvSpPr/>
          <p:nvPr/>
        </p:nvSpPr>
        <p:spPr>
          <a:xfrm>
            <a:off x="4906034" y="2234609"/>
            <a:ext cx="1223205" cy="515731"/>
          </a:xfrm>
          <a:prstGeom prst="borderCallout2">
            <a:avLst>
              <a:gd name="adj1" fmla="val 37838"/>
              <a:gd name="adj2" fmla="val -3573"/>
              <a:gd name="adj3" fmla="val 39741"/>
              <a:gd name="adj4" fmla="val -9369"/>
              <a:gd name="adj5" fmla="val 129395"/>
              <a:gd name="adj6" fmla="val -9191"/>
            </a:avLst>
          </a:prstGeom>
          <a:noFill/>
          <a:ln>
            <a:solidFill>
              <a:srgbClr val="51637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r>
              <a:rPr lang="en-US" sz="1400" dirty="0">
                <a:solidFill>
                  <a:schemeClr val="tx1"/>
                </a:solidFill>
                <a:latin typeface="Arial "/>
              </a:rPr>
              <a:t>System Solutions</a:t>
            </a:r>
          </a:p>
        </p:txBody>
      </p:sp>
      <p:cxnSp>
        <p:nvCxnSpPr>
          <p:cNvPr id="96" name="Straight Arrow Connector 95">
            <a:extLst>
              <a:ext uri="{FF2B5EF4-FFF2-40B4-BE49-F238E27FC236}">
                <a16:creationId xmlns:a16="http://schemas.microsoft.com/office/drawing/2014/main" id="{A720B565-3D51-AB02-3B36-6DBB9B14EE6C}"/>
              </a:ext>
            </a:extLst>
          </p:cNvPr>
          <p:cNvCxnSpPr>
            <a:cxnSpLocks/>
            <a:endCxn id="77" idx="2"/>
          </p:cNvCxnSpPr>
          <p:nvPr/>
        </p:nvCxnSpPr>
        <p:spPr>
          <a:xfrm flipH="1" flipV="1">
            <a:off x="3489022" y="2702370"/>
            <a:ext cx="531079" cy="228312"/>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720B565-3D51-AB02-3B36-6DBB9B14EE6C}"/>
              </a:ext>
            </a:extLst>
          </p:cNvPr>
          <p:cNvCxnSpPr>
            <a:cxnSpLocks/>
          </p:cNvCxnSpPr>
          <p:nvPr/>
        </p:nvCxnSpPr>
        <p:spPr>
          <a:xfrm flipH="1">
            <a:off x="3532423" y="3039872"/>
            <a:ext cx="502319" cy="4644"/>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720B565-3D51-AB02-3B36-6DBB9B14EE6C}"/>
              </a:ext>
            </a:extLst>
          </p:cNvPr>
          <p:cNvCxnSpPr>
            <a:cxnSpLocks/>
            <a:endCxn id="75" idx="0"/>
          </p:cNvCxnSpPr>
          <p:nvPr/>
        </p:nvCxnSpPr>
        <p:spPr>
          <a:xfrm flipH="1">
            <a:off x="3799739" y="3110984"/>
            <a:ext cx="258231" cy="322118"/>
          </a:xfrm>
          <a:prstGeom prst="straightConnector1">
            <a:avLst/>
          </a:prstGeom>
          <a:ln w="12700">
            <a:solidFill>
              <a:srgbClr val="4E5F77"/>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8B68EE91-0199-4C89-A661-EFA5E0F916E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29427" y="2573905"/>
            <a:ext cx="677088" cy="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102">
            <a:extLst>
              <a:ext uri="{FF2B5EF4-FFF2-40B4-BE49-F238E27FC236}">
                <a16:creationId xmlns:a16="http://schemas.microsoft.com/office/drawing/2014/main" id="{92421ECF-6541-4F15-9DB6-9190BE74F138}"/>
              </a:ext>
            </a:extLst>
          </p:cNvPr>
          <p:cNvPicPr>
            <a:picLocks noChangeAspect="1"/>
          </p:cNvPicPr>
          <p:nvPr/>
        </p:nvPicPr>
        <p:blipFill>
          <a:blip r:embed="rId12"/>
          <a:stretch>
            <a:fillRect/>
          </a:stretch>
        </p:blipFill>
        <p:spPr>
          <a:xfrm>
            <a:off x="6053472" y="2844201"/>
            <a:ext cx="229402" cy="542462"/>
          </a:xfrm>
          <a:prstGeom prst="rect">
            <a:avLst/>
          </a:prstGeom>
        </p:spPr>
      </p:pic>
      <p:grpSp>
        <p:nvGrpSpPr>
          <p:cNvPr id="104" name="Group 103">
            <a:extLst>
              <a:ext uri="{FF2B5EF4-FFF2-40B4-BE49-F238E27FC236}">
                <a16:creationId xmlns:a16="http://schemas.microsoft.com/office/drawing/2014/main" id="{8995E611-FFBD-4243-B649-520DAADF5436}"/>
              </a:ext>
            </a:extLst>
          </p:cNvPr>
          <p:cNvGrpSpPr/>
          <p:nvPr/>
        </p:nvGrpSpPr>
        <p:grpSpPr>
          <a:xfrm>
            <a:off x="6345934" y="2818161"/>
            <a:ext cx="264371" cy="612078"/>
            <a:chOff x="4752026" y="2337907"/>
            <a:chExt cx="423620" cy="747587"/>
          </a:xfrm>
        </p:grpSpPr>
        <p:pic>
          <p:nvPicPr>
            <p:cNvPr id="105" name="Picture 104">
              <a:extLst>
                <a:ext uri="{FF2B5EF4-FFF2-40B4-BE49-F238E27FC236}">
                  <a16:creationId xmlns:a16="http://schemas.microsoft.com/office/drawing/2014/main" id="{164C5789-A360-4093-9415-405C11D7414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3000" t="2000" r="20000"/>
            <a:stretch/>
          </p:blipFill>
          <p:spPr>
            <a:xfrm>
              <a:off x="4752026" y="2337907"/>
              <a:ext cx="423620" cy="747587"/>
            </a:xfrm>
            <a:prstGeom prst="rect">
              <a:avLst/>
            </a:prstGeom>
          </p:spPr>
        </p:pic>
        <p:grpSp>
          <p:nvGrpSpPr>
            <p:cNvPr id="106" name="Group 105">
              <a:extLst>
                <a:ext uri="{FF2B5EF4-FFF2-40B4-BE49-F238E27FC236}">
                  <a16:creationId xmlns:a16="http://schemas.microsoft.com/office/drawing/2014/main" id="{4E2A7FB9-6DE2-4572-8F41-2D7017336523}"/>
                </a:ext>
              </a:extLst>
            </p:cNvPr>
            <p:cNvGrpSpPr/>
            <p:nvPr/>
          </p:nvGrpSpPr>
          <p:grpSpPr>
            <a:xfrm>
              <a:off x="4830322" y="2399191"/>
              <a:ext cx="229602" cy="328194"/>
              <a:chOff x="6526292" y="3223089"/>
              <a:chExt cx="2749644" cy="2779604"/>
            </a:xfrm>
          </p:grpSpPr>
          <p:sp>
            <p:nvSpPr>
              <p:cNvPr id="107" name="角丸四角形 3">
                <a:extLst>
                  <a:ext uri="{FF2B5EF4-FFF2-40B4-BE49-F238E27FC236}">
                    <a16:creationId xmlns:a16="http://schemas.microsoft.com/office/drawing/2014/main" id="{ED63C750-64CE-4AA5-A192-7EB62A9D0E7B}"/>
                  </a:ext>
                </a:extLst>
              </p:cNvPr>
              <p:cNvSpPr/>
              <p:nvPr/>
            </p:nvSpPr>
            <p:spPr bwMode="auto">
              <a:xfrm>
                <a:off x="6526292" y="3223089"/>
                <a:ext cx="2749644" cy="2779604"/>
              </a:xfrm>
              <a:prstGeom prst="roundRect">
                <a:avLst>
                  <a:gd name="adj" fmla="val 6880"/>
                </a:avLst>
              </a:prstGeom>
              <a:solidFill>
                <a:schemeClr val="bg1"/>
              </a:solidFill>
              <a:ln w="9525" cap="flat" cmpd="sng" algn="ctr">
                <a:solidFill>
                  <a:srgbClr val="000000"/>
                </a:solidFill>
                <a:prstDash val="solid"/>
                <a:round/>
                <a:headEnd type="none" w="med" len="med"/>
                <a:tailEnd type="none" w="med" len="med"/>
              </a:ln>
              <a:effectLst/>
            </p:spPr>
            <p:txBody>
              <a:bodyPr>
                <a:normAutofit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200" b="0" i="0" u="none" strike="noStrike" kern="1200" cap="none" spc="0" normalizeH="0" baseline="0" noProof="0" dirty="0">
                  <a:ln>
                    <a:noFill/>
                  </a:ln>
                  <a:solidFill>
                    <a:srgbClr val="0000FF"/>
                  </a:solidFill>
                  <a:effectLst/>
                  <a:uLnTx/>
                  <a:uFillTx/>
                  <a:latin typeface="Arial" pitchFamily="34" charset="0"/>
                  <a:ea typeface="ＭＳ Ｐゴシック" pitchFamily="50" charset="-128"/>
                  <a:cs typeface="Arial" pitchFamily="34" charset="0"/>
                </a:endParaRPr>
              </a:p>
            </p:txBody>
          </p:sp>
          <p:sp>
            <p:nvSpPr>
              <p:cNvPr id="108" name="正方形/長方形 1">
                <a:extLst>
                  <a:ext uri="{FF2B5EF4-FFF2-40B4-BE49-F238E27FC236}">
                    <a16:creationId xmlns:a16="http://schemas.microsoft.com/office/drawing/2014/main" id="{0BD05415-D063-4030-A2D2-91CF0729A7A2}"/>
                  </a:ext>
                </a:extLst>
              </p:cNvPr>
              <p:cNvSpPr/>
              <p:nvPr/>
            </p:nvSpPr>
            <p:spPr>
              <a:xfrm>
                <a:off x="6857999" y="3793755"/>
                <a:ext cx="2178109" cy="5769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sp>
            <p:nvSpPr>
              <p:cNvPr id="109" name="テキスト ボックス 4">
                <a:extLst>
                  <a:ext uri="{FF2B5EF4-FFF2-40B4-BE49-F238E27FC236}">
                    <a16:creationId xmlns:a16="http://schemas.microsoft.com/office/drawing/2014/main" id="{9D9F4512-233A-457A-A129-A4B428545E91}"/>
                  </a:ext>
                </a:extLst>
              </p:cNvPr>
              <p:cNvSpPr txBox="1"/>
              <p:nvPr/>
            </p:nvSpPr>
            <p:spPr>
              <a:xfrm>
                <a:off x="6819061" y="4426348"/>
                <a:ext cx="1053494"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No  :</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0" name="テキスト ボックス 17">
                <a:extLst>
                  <a:ext uri="{FF2B5EF4-FFF2-40B4-BE49-F238E27FC236}">
                    <a16:creationId xmlns:a16="http://schemas.microsoft.com/office/drawing/2014/main" id="{CFD09F78-E83F-4E3E-8C0B-E7D1D8AFB44D}"/>
                  </a:ext>
                </a:extLst>
              </p:cNvPr>
              <p:cNvSpPr txBox="1"/>
              <p:nvPr/>
            </p:nvSpPr>
            <p:spPr>
              <a:xfrm>
                <a:off x="7905833" y="4405989"/>
                <a:ext cx="367280"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1" name="テキスト ボックス 4">
                <a:extLst>
                  <a:ext uri="{FF2B5EF4-FFF2-40B4-BE49-F238E27FC236}">
                    <a16:creationId xmlns:a16="http://schemas.microsoft.com/office/drawing/2014/main" id="{1FAF6F2F-8474-4B3C-BB85-50E9FB2CBCBD}"/>
                  </a:ext>
                </a:extLst>
              </p:cNvPr>
              <p:cNvSpPr txBox="1"/>
              <p:nvPr/>
            </p:nvSpPr>
            <p:spPr>
              <a:xfrm>
                <a:off x="6819061" y="4816519"/>
                <a:ext cx="1075936"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Part card:</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2" name="テキスト ボックス 4">
                <a:extLst>
                  <a:ext uri="{FF2B5EF4-FFF2-40B4-BE49-F238E27FC236}">
                    <a16:creationId xmlns:a16="http://schemas.microsoft.com/office/drawing/2014/main" id="{6215F53E-5CA9-4E21-A579-BD446FF6021D}"/>
                  </a:ext>
                </a:extLst>
              </p:cNvPr>
              <p:cNvSpPr txBox="1"/>
              <p:nvPr/>
            </p:nvSpPr>
            <p:spPr>
              <a:xfrm>
                <a:off x="6852731" y="5202057"/>
                <a:ext cx="652615" cy="361617"/>
              </a:xfrm>
              <a:prstGeom prst="rect">
                <a:avLst/>
              </a:prstGeom>
              <a:noFill/>
            </p:spPr>
            <p:txBody>
              <a:bodyPr wrap="non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rPr>
                  <a:t>QTY:</a:t>
                </a:r>
                <a:endParaRPr kumimoji="1" lang="ja-JP" altLang="en-US" sz="200" b="0" i="0" u="none" strike="noStrike" kern="1200" cap="none" spc="0" normalizeH="0" baseline="0" noProof="0" dirty="0">
                  <a:ln>
                    <a:noFill/>
                  </a:ln>
                  <a:solidFill>
                    <a:srgbClr val="0000FF"/>
                  </a:solidFill>
                  <a:effectLst/>
                  <a:uLnTx/>
                  <a:uFillTx/>
                  <a:latin typeface="Arial" pitchFamily="34" charset="0"/>
                  <a:ea typeface="ＭＳ Ｐゴシック"/>
                  <a:cs typeface="Arial" pitchFamily="34" charset="0"/>
                </a:endParaRPr>
              </a:p>
            </p:txBody>
          </p:sp>
          <p:sp>
            <p:nvSpPr>
              <p:cNvPr id="113" name="テキスト ボックス 17">
                <a:extLst>
                  <a:ext uri="{FF2B5EF4-FFF2-40B4-BE49-F238E27FC236}">
                    <a16:creationId xmlns:a16="http://schemas.microsoft.com/office/drawing/2014/main" id="{572BD954-BD40-4747-BE7D-67D24AC592B5}"/>
                  </a:ext>
                </a:extLst>
              </p:cNvPr>
              <p:cNvSpPr txBox="1"/>
              <p:nvPr/>
            </p:nvSpPr>
            <p:spPr>
              <a:xfrm>
                <a:off x="7905833" y="4776139"/>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A</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4" name="テキスト ボックス 17">
                <a:extLst>
                  <a:ext uri="{FF2B5EF4-FFF2-40B4-BE49-F238E27FC236}">
                    <a16:creationId xmlns:a16="http://schemas.microsoft.com/office/drawing/2014/main" id="{65F6B9E4-5F2C-4DB5-BDF5-0349515A53DB}"/>
                  </a:ext>
                </a:extLst>
              </p:cNvPr>
              <p:cNvSpPr txBox="1"/>
              <p:nvPr/>
            </p:nvSpPr>
            <p:spPr>
              <a:xfrm>
                <a:off x="7764928" y="5451805"/>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endParaRPr kumimoji="1" lang="ja-JP" altLang="en-US"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endParaRPr>
              </a:p>
            </p:txBody>
          </p:sp>
          <p:sp>
            <p:nvSpPr>
              <p:cNvPr id="115" name="テキスト ボックス 17">
                <a:extLst>
                  <a:ext uri="{FF2B5EF4-FFF2-40B4-BE49-F238E27FC236}">
                    <a16:creationId xmlns:a16="http://schemas.microsoft.com/office/drawing/2014/main" id="{9CCA033E-70C7-4AD8-97B6-39C29D9B890E}"/>
                  </a:ext>
                </a:extLst>
              </p:cNvPr>
              <p:cNvSpPr txBox="1"/>
              <p:nvPr/>
            </p:nvSpPr>
            <p:spPr>
              <a:xfrm>
                <a:off x="7905833" y="5186668"/>
                <a:ext cx="929452" cy="361617"/>
              </a:xfrm>
              <a:prstGeom prst="rect">
                <a:avLst/>
              </a:prstGeom>
              <a:noFill/>
            </p:spPr>
            <p:txBody>
              <a:bodyPr wrap="square" rtlCol="0">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a:cs typeface="Arial" panose="020B0604020202020204" pitchFamily="34" charset="0"/>
                  </a:rPr>
                  <a:t> </a:t>
                </a:r>
                <a:r>
                  <a:rPr kumimoji="1" lang="en-US" altLang="ja-JP"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rPr>
                  <a:t>30</a:t>
                </a:r>
                <a:endParaRPr kumimoji="1" lang="ja-JP" altLang="en-US" sz="200" b="0" i="0" u="none" strike="noStrike" kern="1200" cap="none" spc="0" normalizeH="0" baseline="0" noProof="0" dirty="0">
                  <a:ln>
                    <a:noFill/>
                  </a:ln>
                  <a:solidFill>
                    <a:srgbClr val="0000FF"/>
                  </a:solidFill>
                  <a:effectLst/>
                  <a:uLnTx/>
                  <a:uFillTx/>
                  <a:latin typeface="Arial" panose="020B0604020202020204" pitchFamily="34" charset="0"/>
                  <a:ea typeface="ＭＳ Ｐゴシック"/>
                  <a:cs typeface="Arial" panose="020B0604020202020204" pitchFamily="34" charset="0"/>
                </a:endParaRPr>
              </a:p>
            </p:txBody>
          </p:sp>
          <p:sp>
            <p:nvSpPr>
              <p:cNvPr id="116" name="正方形/長方形 1">
                <a:extLst>
                  <a:ext uri="{FF2B5EF4-FFF2-40B4-BE49-F238E27FC236}">
                    <a16:creationId xmlns:a16="http://schemas.microsoft.com/office/drawing/2014/main" id="{AFBB7449-2979-4CFA-81E8-3DAC04086FD3}"/>
                  </a:ext>
                </a:extLst>
              </p:cNvPr>
              <p:cNvSpPr/>
              <p:nvPr/>
            </p:nvSpPr>
            <p:spPr>
              <a:xfrm>
                <a:off x="6808654" y="5607877"/>
                <a:ext cx="2227455" cy="34904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200" b="0" i="0" u="none" strike="noStrike" kern="1200" cap="none" spc="0" normalizeH="0" baseline="0" noProof="0" dirty="0">
                  <a:ln>
                    <a:noFill/>
                  </a:ln>
                  <a:solidFill>
                    <a:srgbClr val="FFFF00"/>
                  </a:solidFill>
                  <a:effectLst/>
                  <a:uLnTx/>
                  <a:uFillTx/>
                  <a:latin typeface="Arial" pitchFamily="34" charset="0"/>
                  <a:ea typeface="ＭＳ Ｐゴシック"/>
                  <a:cs typeface="Arial" pitchFamily="34" charset="0"/>
                </a:endParaRPr>
              </a:p>
            </p:txBody>
          </p:sp>
        </p:grpSp>
      </p:grpSp>
      <p:sp>
        <p:nvSpPr>
          <p:cNvPr id="117"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398173" y="2712920"/>
            <a:ext cx="383777" cy="166609"/>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srgbClr val="000000"/>
              </a:solidFill>
              <a:effectLst/>
              <a:uLnTx/>
              <a:uFillTx/>
              <a:latin typeface="Arial" pitchFamily="34" charset="0"/>
              <a:ea typeface="ＭＳ Ｐゴシック"/>
              <a:cs typeface="Arial" pitchFamily="34" charset="0"/>
            </a:endParaRPr>
          </a:p>
        </p:txBody>
      </p:sp>
      <p:graphicFrame>
        <p:nvGraphicFramePr>
          <p:cNvPr id="118" name="Object 117"/>
          <p:cNvGraphicFramePr>
            <a:graphicFrameLocks noChangeAspect="1"/>
          </p:cNvGraphicFramePr>
          <p:nvPr>
            <p:extLst/>
          </p:nvPr>
        </p:nvGraphicFramePr>
        <p:xfrm>
          <a:off x="6875561" y="2857666"/>
          <a:ext cx="384649" cy="373700"/>
        </p:xfrm>
        <a:graphic>
          <a:graphicData uri="http://schemas.openxmlformats.org/presentationml/2006/ole">
            <mc:AlternateContent xmlns:mc="http://schemas.openxmlformats.org/markup-compatibility/2006">
              <mc:Choice xmlns:v="urn:schemas-microsoft-com:vml" Requires="v">
                <p:oleObj spid="_x0000_s4540" name="ｸﾘｯﾌﾟ" r:id="rId14" imgW="1666667" imgH="1695238" progId="">
                  <p:embed/>
                </p:oleObj>
              </mc:Choice>
              <mc:Fallback>
                <p:oleObj name="ｸﾘｯﾌﾟ" r:id="rId14" imgW="1666667" imgH="1695238" progId="">
                  <p:embed/>
                  <p:pic>
                    <p:nvPicPr>
                      <p:cNvPr id="118" name="Object 1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5561" y="2857666"/>
                        <a:ext cx="384649" cy="373700"/>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19" name="Can 936">
            <a:extLst>
              <a:ext uri="{FF2B5EF4-FFF2-40B4-BE49-F238E27FC236}">
                <a16:creationId xmlns:a16="http://schemas.microsoft.com/office/drawing/2014/main" id="{20E37E8C-1460-47CE-9066-03D6A1E6A168}"/>
              </a:ext>
            </a:extLst>
          </p:cNvPr>
          <p:cNvSpPr/>
          <p:nvPr/>
        </p:nvSpPr>
        <p:spPr>
          <a:xfrm>
            <a:off x="6446837" y="3657600"/>
            <a:ext cx="992197" cy="414642"/>
          </a:xfrm>
          <a:prstGeom prst="can">
            <a:avLst/>
          </a:prstGeom>
          <a:solidFill>
            <a:srgbClr val="2D2D8A"/>
          </a:solidFill>
          <a:ln w="25400" cap="flat" cmpd="sng" algn="ctr">
            <a:solidFill>
              <a:srgbClr val="333399">
                <a:shade val="50000"/>
              </a:srgbClr>
            </a:solidFill>
            <a:prstDash val="solid"/>
          </a:ln>
          <a:effectLst/>
        </p:spPr>
        <p:txBody>
          <a:bodyPr vert="horz"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FFFFFF"/>
                </a:solidFill>
                <a:latin typeface="Arial"/>
                <a:cs typeface="Arial"/>
              </a:rPr>
              <a:t>Database</a:t>
            </a:r>
            <a:endParaRPr kumimoji="0" lang="vi-VN" sz="1400" b="1" i="0" u="none" strike="noStrike" kern="0" cap="none" spc="0" normalizeH="0" baseline="0" noProof="0" dirty="0">
              <a:ln>
                <a:noFill/>
              </a:ln>
              <a:solidFill>
                <a:srgbClr val="FFFFFF"/>
              </a:solidFill>
              <a:effectLst/>
              <a:uLnTx/>
              <a:uFillTx/>
              <a:latin typeface="Arial"/>
              <a:cs typeface="Arial"/>
            </a:endParaRPr>
          </a:p>
        </p:txBody>
      </p:sp>
      <p:sp>
        <p:nvSpPr>
          <p:cNvPr id="101" name="Right Arrow 100"/>
          <p:cNvSpPr/>
          <p:nvPr/>
        </p:nvSpPr>
        <p:spPr>
          <a:xfrm>
            <a:off x="5679301" y="3000167"/>
            <a:ext cx="264299" cy="199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Down Arrow 119"/>
          <p:cNvSpPr/>
          <p:nvPr/>
        </p:nvSpPr>
        <p:spPr>
          <a:xfrm>
            <a:off x="6875561" y="3297631"/>
            <a:ext cx="192325" cy="2879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 Box 80"/>
          <p:cNvSpPr txBox="1">
            <a:spLocks noChangeArrowheads="1"/>
          </p:cNvSpPr>
          <p:nvPr/>
        </p:nvSpPr>
        <p:spPr bwMode="auto">
          <a:xfrm>
            <a:off x="7585280" y="3427470"/>
            <a:ext cx="1618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barcode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Nov.23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89" name="Text Box 80"/>
          <p:cNvSpPr txBox="1">
            <a:spLocks noChangeArrowheads="1"/>
          </p:cNvSpPr>
          <p:nvPr/>
        </p:nvSpPr>
        <p:spPr bwMode="auto">
          <a:xfrm>
            <a:off x="7600065" y="4557144"/>
            <a:ext cx="14301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Create tool Borrow &amp; Return Equipment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Dec.23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190" name="Text Box 80"/>
          <p:cNvSpPr txBox="1">
            <a:spLocks noChangeArrowheads="1"/>
          </p:cNvSpPr>
          <p:nvPr/>
        </p:nvSpPr>
        <p:spPr bwMode="auto">
          <a:xfrm>
            <a:off x="7554634" y="2117527"/>
            <a:ext cx="1618534"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Make documents &amp; Design system</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Oct.23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p:txBody>
      </p:sp>
      <p:sp>
        <p:nvSpPr>
          <p:cNvPr id="76" name="正方形/長方形 5">
            <a:extLst>
              <a:ext uri="{FF2B5EF4-FFF2-40B4-BE49-F238E27FC236}">
                <a16:creationId xmlns:a16="http://schemas.microsoft.com/office/drawing/2014/main" id="{A0F6063C-0AD1-4C96-882A-C072B5877908}"/>
              </a:ext>
            </a:extLst>
          </p:cNvPr>
          <p:cNvSpPr/>
          <p:nvPr/>
        </p:nvSpPr>
        <p:spPr>
          <a:xfrm>
            <a:off x="26893" y="625651"/>
            <a:ext cx="1003739"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78" name="Text Box 80">
            <a:extLst>
              <a:ext uri="{FF2B5EF4-FFF2-40B4-BE49-F238E27FC236}">
                <a16:creationId xmlns:a16="http://schemas.microsoft.com/office/drawing/2014/main" id="{7AEDCBEB-7346-461B-9B55-989AC70CE53D}"/>
              </a:ext>
            </a:extLst>
          </p:cNvPr>
          <p:cNvSpPr txBox="1">
            <a:spLocks noChangeArrowheads="1"/>
          </p:cNvSpPr>
          <p:nvPr/>
        </p:nvSpPr>
        <p:spPr bwMode="auto">
          <a:xfrm>
            <a:off x="2550298" y="3917872"/>
            <a:ext cx="4754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Process of ALCMS</a:t>
            </a:r>
          </a:p>
        </p:txBody>
      </p:sp>
      <p:grpSp>
        <p:nvGrpSpPr>
          <p:cNvPr id="79" name="Group 78">
            <a:extLst>
              <a:ext uri="{FF2B5EF4-FFF2-40B4-BE49-F238E27FC236}">
                <a16:creationId xmlns:a16="http://schemas.microsoft.com/office/drawing/2014/main" id="{C62B80A1-857A-41EE-B132-BE84F97A49D5}"/>
              </a:ext>
            </a:extLst>
          </p:cNvPr>
          <p:cNvGrpSpPr/>
          <p:nvPr/>
        </p:nvGrpSpPr>
        <p:grpSpPr>
          <a:xfrm>
            <a:off x="2643816" y="4333394"/>
            <a:ext cx="699866" cy="386995"/>
            <a:chOff x="3068447" y="2395054"/>
            <a:chExt cx="699866" cy="435479"/>
          </a:xfrm>
        </p:grpSpPr>
        <p:pic>
          <p:nvPicPr>
            <p:cNvPr id="80" name="Picture 2">
              <a:extLst>
                <a:ext uri="{FF2B5EF4-FFF2-40B4-BE49-F238E27FC236}">
                  <a16:creationId xmlns:a16="http://schemas.microsoft.com/office/drawing/2014/main" id="{2A65418E-33B0-420A-8334-160238D38DC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0322" b="10990"/>
            <a:stretch/>
          </p:blipFill>
          <p:spPr bwMode="auto">
            <a:xfrm>
              <a:off x="3120241" y="2395054"/>
              <a:ext cx="648072" cy="43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Oval 80">
              <a:extLst>
                <a:ext uri="{FF2B5EF4-FFF2-40B4-BE49-F238E27FC236}">
                  <a16:creationId xmlns:a16="http://schemas.microsoft.com/office/drawing/2014/main" id="{C7C2148F-58C9-4CD6-BDE5-59F02806205D}"/>
                </a:ext>
              </a:extLst>
            </p:cNvPr>
            <p:cNvSpPr/>
            <p:nvPr/>
          </p:nvSpPr>
          <p:spPr>
            <a:xfrm>
              <a:off x="3068447" y="2544974"/>
              <a:ext cx="304665" cy="1767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2" name="Picture 81">
            <a:extLst>
              <a:ext uri="{FF2B5EF4-FFF2-40B4-BE49-F238E27FC236}">
                <a16:creationId xmlns:a16="http://schemas.microsoft.com/office/drawing/2014/main" id="{AA98F1EA-EEFB-4C8E-829B-5756E84E67A0}"/>
              </a:ext>
            </a:extLst>
          </p:cNvPr>
          <p:cNvPicPr>
            <a:picLocks noChangeAspect="1"/>
          </p:cNvPicPr>
          <p:nvPr/>
        </p:nvPicPr>
        <p:blipFill>
          <a:blip r:embed="rId17"/>
          <a:stretch>
            <a:fillRect/>
          </a:stretch>
        </p:blipFill>
        <p:spPr>
          <a:xfrm>
            <a:off x="4753177" y="4436097"/>
            <a:ext cx="589474" cy="314442"/>
          </a:xfrm>
          <a:prstGeom prst="rect">
            <a:avLst/>
          </a:prstGeom>
        </p:spPr>
      </p:pic>
      <p:grpSp>
        <p:nvGrpSpPr>
          <p:cNvPr id="83" name="Group 82">
            <a:extLst>
              <a:ext uri="{FF2B5EF4-FFF2-40B4-BE49-F238E27FC236}">
                <a16:creationId xmlns:a16="http://schemas.microsoft.com/office/drawing/2014/main" id="{7C6D2506-1C19-4842-A567-EF5B8F581EFB}"/>
              </a:ext>
            </a:extLst>
          </p:cNvPr>
          <p:cNvGrpSpPr/>
          <p:nvPr/>
        </p:nvGrpSpPr>
        <p:grpSpPr>
          <a:xfrm>
            <a:off x="4213222" y="5825651"/>
            <a:ext cx="447407" cy="383264"/>
            <a:chOff x="5992068" y="2471902"/>
            <a:chExt cx="479945" cy="402704"/>
          </a:xfrm>
        </p:grpSpPr>
        <p:pic>
          <p:nvPicPr>
            <p:cNvPr id="84" name="図 48">
              <a:extLst>
                <a:ext uri="{FF2B5EF4-FFF2-40B4-BE49-F238E27FC236}">
                  <a16:creationId xmlns:a16="http://schemas.microsoft.com/office/drawing/2014/main" id="{F9254756-DDA9-4042-ABEB-874A8718F6E3}"/>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図 49">
              <a:extLst>
                <a:ext uri="{FF2B5EF4-FFF2-40B4-BE49-F238E27FC236}">
                  <a16:creationId xmlns:a16="http://schemas.microsoft.com/office/drawing/2014/main" id="{ACBF05A9-5C97-487B-9473-E41292E73E77}"/>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7" name="Straight Arrow Connector 86">
            <a:extLst>
              <a:ext uri="{FF2B5EF4-FFF2-40B4-BE49-F238E27FC236}">
                <a16:creationId xmlns:a16="http://schemas.microsoft.com/office/drawing/2014/main" id="{630BE254-D15B-4449-9A6F-A00944BB5522}"/>
              </a:ext>
            </a:extLst>
          </p:cNvPr>
          <p:cNvCxnSpPr>
            <a:cxnSpLocks/>
          </p:cNvCxnSpPr>
          <p:nvPr/>
        </p:nvCxnSpPr>
        <p:spPr>
          <a:xfrm>
            <a:off x="3296212" y="4890295"/>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AC5922B9-42B8-4DAD-8F3C-3E443068066C}"/>
              </a:ext>
            </a:extLst>
          </p:cNvPr>
          <p:cNvGrpSpPr/>
          <p:nvPr/>
        </p:nvGrpSpPr>
        <p:grpSpPr>
          <a:xfrm>
            <a:off x="3699633" y="4377738"/>
            <a:ext cx="408623" cy="364295"/>
            <a:chOff x="5513507" y="3308389"/>
            <a:chExt cx="408623" cy="364295"/>
          </a:xfrm>
        </p:grpSpPr>
        <p:pic>
          <p:nvPicPr>
            <p:cNvPr id="92" name="Picture 2" descr="C:\Users\ogami\AppData\Local\Microsoft\Windows\Temporary Internet Files\Content.IE5\CL7WH4UZ\MC900361732[1].wmf">
              <a:extLst>
                <a:ext uri="{FF2B5EF4-FFF2-40B4-BE49-F238E27FC236}">
                  <a16:creationId xmlns:a16="http://schemas.microsoft.com/office/drawing/2014/main" id="{B1C0AD86-177A-4C8F-ADAC-D604C249D2A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7187678">
              <a:off x="5535671" y="3286225"/>
              <a:ext cx="3642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図 49">
              <a:extLst>
                <a:ext uri="{FF2B5EF4-FFF2-40B4-BE49-F238E27FC236}">
                  <a16:creationId xmlns:a16="http://schemas.microsoft.com/office/drawing/2014/main" id="{69ADA2B2-C0E5-4CF1-AA56-9BF2DD8EA0D6}"/>
                </a:ext>
              </a:extLst>
            </p:cNvPr>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571825" y="3323139"/>
              <a:ext cx="180535" cy="19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 name="フローチャート : 磁気ディスク 12">
            <a:extLst>
              <a:ext uri="{FF2B5EF4-FFF2-40B4-BE49-F238E27FC236}">
                <a16:creationId xmlns:a16="http://schemas.microsoft.com/office/drawing/2014/main" id="{797589A5-145C-4419-9DAA-9F3DCAE9E891}"/>
              </a:ext>
            </a:extLst>
          </p:cNvPr>
          <p:cNvSpPr/>
          <p:nvPr/>
        </p:nvSpPr>
        <p:spPr>
          <a:xfrm>
            <a:off x="4333113" y="5037787"/>
            <a:ext cx="1161886" cy="627076"/>
          </a:xfrm>
          <a:prstGeom prst="flowChartMagneticDisk">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SQL Server</a:t>
            </a:r>
          </a:p>
          <a:p>
            <a:pPr algn="ctr"/>
            <a:r>
              <a:rPr lang="en-US" sz="1000" dirty="0">
                <a:solidFill>
                  <a:schemeClr val="bg1"/>
                </a:solidFill>
                <a:latin typeface="Arial" panose="020B0604020202020204" pitchFamily="34" charset="0"/>
                <a:cs typeface="Arial" panose="020B0604020202020204" pitchFamily="34" charset="0"/>
              </a:rPr>
              <a:t>(ALCMS)</a:t>
            </a:r>
            <a:endParaRPr lang="en-SG" sz="1000" dirty="0">
              <a:solidFill>
                <a:schemeClr val="bg1"/>
              </a:solidFill>
              <a:latin typeface="Arial" panose="020B0604020202020204" pitchFamily="34" charset="0"/>
              <a:cs typeface="Arial" panose="020B0604020202020204" pitchFamily="34" charset="0"/>
            </a:endParaRPr>
          </a:p>
        </p:txBody>
      </p:sp>
      <p:grpSp>
        <p:nvGrpSpPr>
          <p:cNvPr id="100" name="Group 99">
            <a:extLst>
              <a:ext uri="{FF2B5EF4-FFF2-40B4-BE49-F238E27FC236}">
                <a16:creationId xmlns:a16="http://schemas.microsoft.com/office/drawing/2014/main" id="{E3C91B7A-1EE8-4E13-B10E-0DBE3759D51C}"/>
              </a:ext>
            </a:extLst>
          </p:cNvPr>
          <p:cNvGrpSpPr/>
          <p:nvPr/>
        </p:nvGrpSpPr>
        <p:grpSpPr>
          <a:xfrm>
            <a:off x="5216087" y="4571279"/>
            <a:ext cx="487815" cy="419096"/>
            <a:chOff x="3833958" y="4191555"/>
            <a:chExt cx="487815" cy="419096"/>
          </a:xfrm>
        </p:grpSpPr>
        <p:sp>
          <p:nvSpPr>
            <p:cNvPr id="121" name="object 199">
              <a:extLst>
                <a:ext uri="{FF2B5EF4-FFF2-40B4-BE49-F238E27FC236}">
                  <a16:creationId xmlns:a16="http://schemas.microsoft.com/office/drawing/2014/main" id="{6185CA65-1732-4548-B5FF-5988506D849C}"/>
                </a:ext>
              </a:extLst>
            </p:cNvPr>
            <p:cNvSpPr/>
            <p:nvPr/>
          </p:nvSpPr>
          <p:spPr>
            <a:xfrm flipH="1">
              <a:off x="3921759" y="4191555"/>
              <a:ext cx="400014" cy="419096"/>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3" name="Picture 122">
              <a:extLst>
                <a:ext uri="{FF2B5EF4-FFF2-40B4-BE49-F238E27FC236}">
                  <a16:creationId xmlns:a16="http://schemas.microsoft.com/office/drawing/2014/main" id="{73AA81EB-333A-42FE-A55F-97923A7B94C7}"/>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24" name="Rectangle 123">
            <a:extLst>
              <a:ext uri="{FF2B5EF4-FFF2-40B4-BE49-F238E27FC236}">
                <a16:creationId xmlns:a16="http://schemas.microsoft.com/office/drawing/2014/main" id="{783A6C4C-D0C3-43CD-846D-4523DA4EF81F}"/>
              </a:ext>
            </a:extLst>
          </p:cNvPr>
          <p:cNvSpPr/>
          <p:nvPr/>
        </p:nvSpPr>
        <p:spPr>
          <a:xfrm>
            <a:off x="4337842" y="4191000"/>
            <a:ext cx="1260802" cy="23176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Inventory</a:t>
            </a:r>
          </a:p>
        </p:txBody>
      </p:sp>
      <p:grpSp>
        <p:nvGrpSpPr>
          <p:cNvPr id="125" name="Group 124">
            <a:extLst>
              <a:ext uri="{FF2B5EF4-FFF2-40B4-BE49-F238E27FC236}">
                <a16:creationId xmlns:a16="http://schemas.microsoft.com/office/drawing/2014/main" id="{DD1F7F9A-0E8A-44CB-90FB-75D84D55A82C}"/>
              </a:ext>
            </a:extLst>
          </p:cNvPr>
          <p:cNvGrpSpPr/>
          <p:nvPr/>
        </p:nvGrpSpPr>
        <p:grpSpPr>
          <a:xfrm>
            <a:off x="3953905" y="4465865"/>
            <a:ext cx="487815" cy="419096"/>
            <a:chOff x="3833958" y="4191555"/>
            <a:chExt cx="487815" cy="419096"/>
          </a:xfrm>
        </p:grpSpPr>
        <p:sp>
          <p:nvSpPr>
            <p:cNvPr id="126" name="object 199">
              <a:extLst>
                <a:ext uri="{FF2B5EF4-FFF2-40B4-BE49-F238E27FC236}">
                  <a16:creationId xmlns:a16="http://schemas.microsoft.com/office/drawing/2014/main" id="{E486B52F-9415-423C-A4CF-92B52CBFF60F}"/>
                </a:ext>
              </a:extLst>
            </p:cNvPr>
            <p:cNvSpPr/>
            <p:nvPr/>
          </p:nvSpPr>
          <p:spPr>
            <a:xfrm flipH="1">
              <a:off x="3921759" y="4191555"/>
              <a:ext cx="400014" cy="419096"/>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27" name="Picture 126">
              <a:extLst>
                <a:ext uri="{FF2B5EF4-FFF2-40B4-BE49-F238E27FC236}">
                  <a16:creationId xmlns:a16="http://schemas.microsoft.com/office/drawing/2014/main" id="{2B53F58D-0843-4F09-BCAE-06637DFBC30E}"/>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28" name="Picture 127">
            <a:extLst>
              <a:ext uri="{FF2B5EF4-FFF2-40B4-BE49-F238E27FC236}">
                <a16:creationId xmlns:a16="http://schemas.microsoft.com/office/drawing/2014/main" id="{C78CA589-53ED-427E-8F21-AD8E4736BC95}"/>
              </a:ext>
            </a:extLst>
          </p:cNvPr>
          <p:cNvPicPr>
            <a:picLocks noChangeAspect="1"/>
          </p:cNvPicPr>
          <p:nvPr/>
        </p:nvPicPr>
        <p:blipFill rotWithShape="1">
          <a:blip r:embed="rId26">
            <a:extLst>
              <a:ext uri="{28A0092B-C50C-407E-A947-70E740481C1C}">
                <a14:useLocalDpi xmlns:a14="http://schemas.microsoft.com/office/drawing/2010/main" val="0"/>
              </a:ext>
            </a:extLst>
          </a:blip>
          <a:srcRect l="30294" t="6939" r="58894" b="48249"/>
          <a:stretch/>
        </p:blipFill>
        <p:spPr bwMode="auto">
          <a:xfrm>
            <a:off x="2994498" y="5255103"/>
            <a:ext cx="584702" cy="4419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9" name="Object 128">
            <a:extLst>
              <a:ext uri="{FF2B5EF4-FFF2-40B4-BE49-F238E27FC236}">
                <a16:creationId xmlns:a16="http://schemas.microsoft.com/office/drawing/2014/main" id="{EFA7BBAD-98CD-446D-8A9B-DE2EDDA1260F}"/>
              </a:ext>
            </a:extLst>
          </p:cNvPr>
          <p:cNvGraphicFramePr>
            <a:graphicFrameLocks noChangeAspect="1"/>
          </p:cNvGraphicFramePr>
          <p:nvPr>
            <p:extLst>
              <p:ext uri="{D42A27DB-BD31-4B8C-83A1-F6EECF244321}">
                <p14:modId xmlns:p14="http://schemas.microsoft.com/office/powerpoint/2010/main" val="2783790243"/>
              </p:ext>
            </p:extLst>
          </p:nvPr>
        </p:nvGraphicFramePr>
        <p:xfrm>
          <a:off x="2849848" y="5327134"/>
          <a:ext cx="231045" cy="176789"/>
        </p:xfrm>
        <a:graphic>
          <a:graphicData uri="http://schemas.openxmlformats.org/presentationml/2006/ole">
            <mc:AlternateContent xmlns:mc="http://schemas.openxmlformats.org/markup-compatibility/2006">
              <mc:Choice xmlns:v="urn:schemas-microsoft-com:vml" Requires="v">
                <p:oleObj spid="_x0000_s4541" name="ｸﾘｯﾌﾟ" r:id="rId27" imgW="1666667" imgH="1695238" progId="">
                  <p:embed/>
                </p:oleObj>
              </mc:Choice>
              <mc:Fallback>
                <p:oleObj name="ｸﾘｯﾌﾟ" r:id="rId27" imgW="1666667" imgH="1695238" progId="">
                  <p:embed/>
                  <p:pic>
                    <p:nvPicPr>
                      <p:cNvPr id="51" name="Object 50">
                        <a:extLst>
                          <a:ext uri="{FF2B5EF4-FFF2-40B4-BE49-F238E27FC236}">
                            <a16:creationId xmlns:a16="http://schemas.microsoft.com/office/drawing/2014/main" id="{994487BE-0085-4795-868B-2827DC02FB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9848" y="5327134"/>
                        <a:ext cx="231045" cy="176789"/>
                      </a:xfrm>
                      <a:prstGeom prst="rect">
                        <a:avLst/>
                      </a:prstGeom>
                      <a:solidFill>
                        <a:srgbClr val="FFFFFF"/>
                      </a:solidFill>
                      <a:ln w="28575">
                        <a:solidFill>
                          <a:srgbClr val="00B0F0"/>
                        </a:solidFill>
                        <a:miter lim="800000"/>
                        <a:headEnd/>
                        <a:tailEnd/>
                      </a:ln>
                    </p:spPr>
                  </p:pic>
                </p:oleObj>
              </mc:Fallback>
            </mc:AlternateContent>
          </a:graphicData>
        </a:graphic>
      </p:graphicFrame>
      <p:cxnSp>
        <p:nvCxnSpPr>
          <p:cNvPr id="132" name="Straight Arrow Connector 131">
            <a:extLst>
              <a:ext uri="{FF2B5EF4-FFF2-40B4-BE49-F238E27FC236}">
                <a16:creationId xmlns:a16="http://schemas.microsoft.com/office/drawing/2014/main" id="{4EE57110-EFB0-450B-9CD4-961BA719734E}"/>
              </a:ext>
            </a:extLst>
          </p:cNvPr>
          <p:cNvCxnSpPr>
            <a:cxnSpLocks/>
          </p:cNvCxnSpPr>
          <p:nvPr/>
        </p:nvCxnSpPr>
        <p:spPr>
          <a:xfrm>
            <a:off x="3385025" y="4534736"/>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ADA85E32-78F7-48B9-8642-43E047E0AF7B}"/>
              </a:ext>
            </a:extLst>
          </p:cNvPr>
          <p:cNvSpPr/>
          <p:nvPr/>
        </p:nvSpPr>
        <p:spPr>
          <a:xfrm>
            <a:off x="5764396" y="4195074"/>
            <a:ext cx="1260801" cy="23851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spcBef>
                <a:spcPct val="50000"/>
              </a:spcBef>
            </a:pPr>
            <a:r>
              <a:rPr lang="en-US" sz="1400" dirty="0">
                <a:solidFill>
                  <a:srgbClr val="0E067C"/>
                </a:solidFill>
                <a:latin typeface="Arial" panose="020B0604020202020204" pitchFamily="34" charset="0"/>
                <a:cs typeface="Arial" panose="020B0604020202020204" pitchFamily="34" charset="0"/>
              </a:rPr>
              <a:t>Maintenance</a:t>
            </a:r>
          </a:p>
        </p:txBody>
      </p:sp>
      <p:grpSp>
        <p:nvGrpSpPr>
          <p:cNvPr id="134" name="Group 133">
            <a:extLst>
              <a:ext uri="{FF2B5EF4-FFF2-40B4-BE49-F238E27FC236}">
                <a16:creationId xmlns:a16="http://schemas.microsoft.com/office/drawing/2014/main" id="{1A08563E-B23C-4546-B0A4-50C50DE6CD66}"/>
              </a:ext>
            </a:extLst>
          </p:cNvPr>
          <p:cNvGrpSpPr/>
          <p:nvPr/>
        </p:nvGrpSpPr>
        <p:grpSpPr>
          <a:xfrm>
            <a:off x="4393992" y="5841088"/>
            <a:ext cx="494897" cy="400590"/>
            <a:chOff x="3833958" y="4191555"/>
            <a:chExt cx="487815" cy="419096"/>
          </a:xfrm>
        </p:grpSpPr>
        <p:sp>
          <p:nvSpPr>
            <p:cNvPr id="135" name="object 199">
              <a:extLst>
                <a:ext uri="{FF2B5EF4-FFF2-40B4-BE49-F238E27FC236}">
                  <a16:creationId xmlns:a16="http://schemas.microsoft.com/office/drawing/2014/main" id="{2741D67D-9BD1-4294-A5C0-B8D2E13B257F}"/>
                </a:ext>
              </a:extLst>
            </p:cNvPr>
            <p:cNvSpPr/>
            <p:nvPr/>
          </p:nvSpPr>
          <p:spPr>
            <a:xfrm flipH="1">
              <a:off x="3921759" y="4191555"/>
              <a:ext cx="400014" cy="419096"/>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36" name="Picture 135">
              <a:extLst>
                <a:ext uri="{FF2B5EF4-FFF2-40B4-BE49-F238E27FC236}">
                  <a16:creationId xmlns:a16="http://schemas.microsoft.com/office/drawing/2014/main" id="{F9E00545-1818-4C36-9C7D-E390F6156926}"/>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sp>
        <p:nvSpPr>
          <p:cNvPr id="137" name="二等辺三角形 7172">
            <a:extLst>
              <a:ext uri="{FF2B5EF4-FFF2-40B4-BE49-F238E27FC236}">
                <a16:creationId xmlns:a16="http://schemas.microsoft.com/office/drawing/2014/main" id="{5778C935-5FC4-4652-A197-5107CE4D703F}"/>
              </a:ext>
            </a:extLst>
          </p:cNvPr>
          <p:cNvSpPr>
            <a:spLocks noChangeArrowheads="1"/>
          </p:cNvSpPr>
          <p:nvPr/>
        </p:nvSpPr>
        <p:spPr bwMode="auto">
          <a:xfrm rot="9233177">
            <a:off x="2921340" y="5543117"/>
            <a:ext cx="183856" cy="285374"/>
          </a:xfrm>
          <a:prstGeom prst="triangle">
            <a:avLst>
              <a:gd name="adj" fmla="val 50000"/>
            </a:avLst>
          </a:prstGeom>
          <a:solidFill>
            <a:srgbClr val="FFFF00">
              <a:alpha val="50195"/>
            </a:srgbClr>
          </a:solidFill>
          <a:ln>
            <a:noFill/>
          </a:ln>
          <a:effectLst>
            <a:outerShdw dist="35921" dir="2700000" algn="ctr" rotWithShape="0">
              <a:srgbClr val="808080"/>
            </a:outerShdw>
          </a:effectLst>
          <a:extLst>
            <a:ext uri="{91240B29-F687-4F45-9708-019B960494DF}">
              <a14:hiddenLine xmlns:a14="http://schemas.microsoft.com/office/drawing/2010/main" w="9525" algn="ctr">
                <a:solidFill>
                  <a:srgbClr val="000000"/>
                </a:solidFill>
                <a:round/>
                <a:headEnd/>
                <a:tailEnd/>
              </a14:hiddenLine>
            </a:ext>
          </a:extLst>
        </p:spPr>
        <p:txBody>
          <a:bodyPr/>
          <a:lstStyle/>
          <a:p>
            <a:pPr algn="ctr"/>
            <a:endParaRPr lang="en-SG" b="0" dirty="0">
              <a:latin typeface="Arial" pitchFamily="34" charset="0"/>
              <a:cs typeface="Arial" pitchFamily="34" charset="0"/>
            </a:endParaRPr>
          </a:p>
        </p:txBody>
      </p:sp>
      <p:pic>
        <p:nvPicPr>
          <p:cNvPr id="138" name="Picture 137">
            <a:extLst>
              <a:ext uri="{FF2B5EF4-FFF2-40B4-BE49-F238E27FC236}">
                <a16:creationId xmlns:a16="http://schemas.microsoft.com/office/drawing/2014/main" id="{DD7B6730-3CD3-4DF7-B8A3-CAF8F69A633F}"/>
              </a:ext>
            </a:extLst>
          </p:cNvPr>
          <p:cNvPicPr>
            <a:picLocks noChangeAspect="1"/>
          </p:cNvPicPr>
          <p:nvPr/>
        </p:nvPicPr>
        <p:blipFill>
          <a:blip r:embed="rId28"/>
          <a:stretch>
            <a:fillRect/>
          </a:stretch>
        </p:blipFill>
        <p:spPr>
          <a:xfrm>
            <a:off x="6336766" y="5203105"/>
            <a:ext cx="541810" cy="321217"/>
          </a:xfrm>
          <a:prstGeom prst="rect">
            <a:avLst/>
          </a:prstGeom>
          <a:noFill/>
          <a:ln w="12700">
            <a:solidFill>
              <a:schemeClr val="tx1"/>
            </a:solidFill>
          </a:ln>
        </p:spPr>
      </p:pic>
      <p:sp>
        <p:nvSpPr>
          <p:cNvPr id="139" name="Rectangle 138">
            <a:extLst>
              <a:ext uri="{FF2B5EF4-FFF2-40B4-BE49-F238E27FC236}">
                <a16:creationId xmlns:a16="http://schemas.microsoft.com/office/drawing/2014/main" id="{A73EE7F4-4541-48BD-8C33-4D7D45B223C0}"/>
              </a:ext>
            </a:extLst>
          </p:cNvPr>
          <p:cNvSpPr/>
          <p:nvPr/>
        </p:nvSpPr>
        <p:spPr>
          <a:xfrm>
            <a:off x="6036046" y="4971514"/>
            <a:ext cx="1073962" cy="19813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Scrap</a:t>
            </a:r>
          </a:p>
        </p:txBody>
      </p:sp>
      <p:grpSp>
        <p:nvGrpSpPr>
          <p:cNvPr id="140" name="Group 139">
            <a:extLst>
              <a:ext uri="{FF2B5EF4-FFF2-40B4-BE49-F238E27FC236}">
                <a16:creationId xmlns:a16="http://schemas.microsoft.com/office/drawing/2014/main" id="{61DE4FD4-899C-4B96-AF82-20CCC3BB9B15}"/>
              </a:ext>
            </a:extLst>
          </p:cNvPr>
          <p:cNvGrpSpPr/>
          <p:nvPr/>
        </p:nvGrpSpPr>
        <p:grpSpPr>
          <a:xfrm>
            <a:off x="5987786" y="4443142"/>
            <a:ext cx="479945" cy="402704"/>
            <a:chOff x="5992068" y="2471902"/>
            <a:chExt cx="479945" cy="402704"/>
          </a:xfrm>
        </p:grpSpPr>
        <p:pic>
          <p:nvPicPr>
            <p:cNvPr id="141" name="図 48">
              <a:extLst>
                <a:ext uri="{FF2B5EF4-FFF2-40B4-BE49-F238E27FC236}">
                  <a16:creationId xmlns:a16="http://schemas.microsoft.com/office/drawing/2014/main" id="{4E9CBF8A-AB29-4420-9F85-47F1A4063FCE}"/>
                </a:ext>
              </a:extLst>
            </p:cNvPr>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992068" y="2484980"/>
              <a:ext cx="479945" cy="3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図 49">
              <a:extLst>
                <a:ext uri="{FF2B5EF4-FFF2-40B4-BE49-F238E27FC236}">
                  <a16:creationId xmlns:a16="http://schemas.microsoft.com/office/drawing/2014/main" id="{3BCA836D-937B-494D-8549-E517A216367C}"/>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097240" y="2471902"/>
              <a:ext cx="249957" cy="27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 name="Group 142">
            <a:extLst>
              <a:ext uri="{FF2B5EF4-FFF2-40B4-BE49-F238E27FC236}">
                <a16:creationId xmlns:a16="http://schemas.microsoft.com/office/drawing/2014/main" id="{897E0D3C-0798-4F4B-9D48-1D33600086A2}"/>
              </a:ext>
            </a:extLst>
          </p:cNvPr>
          <p:cNvGrpSpPr/>
          <p:nvPr/>
        </p:nvGrpSpPr>
        <p:grpSpPr>
          <a:xfrm>
            <a:off x="6311729" y="4487193"/>
            <a:ext cx="415919" cy="298098"/>
            <a:chOff x="3833958" y="4191555"/>
            <a:chExt cx="487815" cy="419096"/>
          </a:xfrm>
        </p:grpSpPr>
        <p:sp>
          <p:nvSpPr>
            <p:cNvPr id="144" name="object 199">
              <a:extLst>
                <a:ext uri="{FF2B5EF4-FFF2-40B4-BE49-F238E27FC236}">
                  <a16:creationId xmlns:a16="http://schemas.microsoft.com/office/drawing/2014/main" id="{947EDC8D-27D2-49EF-BAD5-558D8EA7E3ED}"/>
                </a:ext>
              </a:extLst>
            </p:cNvPr>
            <p:cNvSpPr/>
            <p:nvPr/>
          </p:nvSpPr>
          <p:spPr>
            <a:xfrm flipH="1">
              <a:off x="3921759" y="4191555"/>
              <a:ext cx="400014" cy="419096"/>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5" name="Picture 144">
              <a:extLst>
                <a:ext uri="{FF2B5EF4-FFF2-40B4-BE49-F238E27FC236}">
                  <a16:creationId xmlns:a16="http://schemas.microsoft.com/office/drawing/2014/main" id="{6B5A3546-4A52-4ABE-8328-045DDA3DC00B}"/>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grpSp>
        <p:nvGrpSpPr>
          <p:cNvPr id="146" name="Group 145">
            <a:extLst>
              <a:ext uri="{FF2B5EF4-FFF2-40B4-BE49-F238E27FC236}">
                <a16:creationId xmlns:a16="http://schemas.microsoft.com/office/drawing/2014/main" id="{2D28EE1A-ECB5-47A7-BCCE-D22D0B1F7E9D}"/>
              </a:ext>
            </a:extLst>
          </p:cNvPr>
          <p:cNvGrpSpPr/>
          <p:nvPr/>
        </p:nvGrpSpPr>
        <p:grpSpPr>
          <a:xfrm>
            <a:off x="6831063" y="5241335"/>
            <a:ext cx="487815" cy="419096"/>
            <a:chOff x="3833958" y="4191555"/>
            <a:chExt cx="487815" cy="419096"/>
          </a:xfrm>
        </p:grpSpPr>
        <p:sp>
          <p:nvSpPr>
            <p:cNvPr id="147" name="object 199">
              <a:extLst>
                <a:ext uri="{FF2B5EF4-FFF2-40B4-BE49-F238E27FC236}">
                  <a16:creationId xmlns:a16="http://schemas.microsoft.com/office/drawing/2014/main" id="{047A3801-D5FA-40B9-A124-C48DB69B4508}"/>
                </a:ext>
              </a:extLst>
            </p:cNvPr>
            <p:cNvSpPr/>
            <p:nvPr/>
          </p:nvSpPr>
          <p:spPr>
            <a:xfrm flipH="1">
              <a:off x="3921759" y="4191555"/>
              <a:ext cx="400014" cy="419096"/>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pic>
          <p:nvPicPr>
            <p:cNvPr id="148" name="Picture 147">
              <a:extLst>
                <a:ext uri="{FF2B5EF4-FFF2-40B4-BE49-F238E27FC236}">
                  <a16:creationId xmlns:a16="http://schemas.microsoft.com/office/drawing/2014/main" id="{9CC473CB-5E7B-49EE-89A0-E6DB0DB5E2FA}"/>
                </a:ext>
              </a:extLst>
            </p:cNvPr>
            <p:cNvPicPr>
              <a:picLocks noChangeAspect="1"/>
            </p:cNvPicPr>
            <p:nvPr/>
          </p:nvPicPr>
          <p:blipFill>
            <a:blip r:embed="rId24" cstate="print">
              <a:extLst>
                <a:ext uri="{BEBA8EAE-BF5A-486C-A8C5-ECC9F3942E4B}">
                  <a14:imgProps xmlns:a14="http://schemas.microsoft.com/office/drawing/2010/main">
                    <a14:imgLayer r:embed="rId25">
                      <a14:imgEffect>
                        <a14:backgroundRemoval t="0" b="99567" l="0" r="100000">
                          <a14:foregroundMark x1="57604" y1="40837" x2="57604" y2="40837"/>
                          <a14:foregroundMark x1="47083" y1="64214" x2="47083" y2="64214"/>
                          <a14:foregroundMark x1="49688" y1="92208" x2="49688" y2="92208"/>
                        </a14:backgroundRemoval>
                      </a14:imgEffect>
                    </a14:imgLayer>
                  </a14:imgProps>
                </a:ext>
                <a:ext uri="{28A0092B-C50C-407E-A947-70E740481C1C}">
                  <a14:useLocalDpi xmlns:a14="http://schemas.microsoft.com/office/drawing/2010/main" val="0"/>
                </a:ext>
              </a:extLst>
            </a:blip>
            <a:stretch>
              <a:fillRect/>
            </a:stretch>
          </p:blipFill>
          <p:spPr>
            <a:xfrm rot="17803524">
              <a:off x="3906786" y="4155467"/>
              <a:ext cx="129456" cy="275111"/>
            </a:xfrm>
            <a:prstGeom prst="rect">
              <a:avLst/>
            </a:prstGeom>
          </p:spPr>
        </p:pic>
      </p:grpSp>
      <p:pic>
        <p:nvPicPr>
          <p:cNvPr id="149" name="図 49">
            <a:extLst>
              <a:ext uri="{FF2B5EF4-FFF2-40B4-BE49-F238E27FC236}">
                <a16:creationId xmlns:a16="http://schemas.microsoft.com/office/drawing/2014/main" id="{C2B100F0-2D84-4CD5-ADC4-02612E9A509A}"/>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83064" y="5252146"/>
            <a:ext cx="147999" cy="16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0" name="Straight Arrow Connector 149">
            <a:extLst>
              <a:ext uri="{FF2B5EF4-FFF2-40B4-BE49-F238E27FC236}">
                <a16:creationId xmlns:a16="http://schemas.microsoft.com/office/drawing/2014/main" id="{CF90A8EE-2F2C-4F9C-ADDF-2F21CF6F7BBA}"/>
              </a:ext>
            </a:extLst>
          </p:cNvPr>
          <p:cNvCxnSpPr>
            <a:cxnSpLocks/>
          </p:cNvCxnSpPr>
          <p:nvPr/>
        </p:nvCxnSpPr>
        <p:spPr>
          <a:xfrm>
            <a:off x="6525588" y="4641866"/>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F325717-EC03-480E-8DA9-70C2FC761145}"/>
              </a:ext>
            </a:extLst>
          </p:cNvPr>
          <p:cNvCxnSpPr>
            <a:cxnSpLocks/>
          </p:cNvCxnSpPr>
          <p:nvPr/>
        </p:nvCxnSpPr>
        <p:spPr>
          <a:xfrm>
            <a:off x="3717994" y="6103881"/>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58F1F0B-62B1-4CB4-B0FC-A6154DF78292}"/>
              </a:ext>
            </a:extLst>
          </p:cNvPr>
          <p:cNvCxnSpPr>
            <a:cxnSpLocks/>
          </p:cNvCxnSpPr>
          <p:nvPr/>
        </p:nvCxnSpPr>
        <p:spPr>
          <a:xfrm>
            <a:off x="5122829" y="6115285"/>
            <a:ext cx="641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9" name="Picture 2" descr="C:\Users\pcv-2010835.VN\Desktop\6655320.jpg">
            <a:extLst>
              <a:ext uri="{FF2B5EF4-FFF2-40B4-BE49-F238E27FC236}">
                <a16:creationId xmlns:a16="http://schemas.microsoft.com/office/drawing/2014/main" id="{09DAB888-1922-4616-8483-10C5C1533EAF}"/>
              </a:ext>
            </a:extLst>
          </p:cNvPr>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b="7025"/>
          <a:stretch/>
        </p:blipFill>
        <p:spPr bwMode="auto">
          <a:xfrm>
            <a:off x="6189431" y="5744917"/>
            <a:ext cx="651382" cy="486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4" name="Straight Arrow Connector 163">
            <a:extLst>
              <a:ext uri="{FF2B5EF4-FFF2-40B4-BE49-F238E27FC236}">
                <a16:creationId xmlns:a16="http://schemas.microsoft.com/office/drawing/2014/main" id="{F9172009-3121-4E3B-B3A1-14460A9B90F2}"/>
              </a:ext>
            </a:extLst>
          </p:cNvPr>
          <p:cNvCxnSpPr>
            <a:cxnSpLocks/>
          </p:cNvCxnSpPr>
          <p:nvPr/>
        </p:nvCxnSpPr>
        <p:spPr>
          <a:xfrm>
            <a:off x="6547006" y="5507403"/>
            <a:ext cx="0" cy="24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70062F1-2FAF-412A-8FC8-F5FD2E10CDA8}"/>
              </a:ext>
            </a:extLst>
          </p:cNvPr>
          <p:cNvCxnSpPr>
            <a:cxnSpLocks/>
          </p:cNvCxnSpPr>
          <p:nvPr/>
        </p:nvCxnSpPr>
        <p:spPr>
          <a:xfrm>
            <a:off x="4413445" y="4547438"/>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B5CAC167-A083-4350-9096-37FF139AF78B}"/>
              </a:ext>
            </a:extLst>
          </p:cNvPr>
          <p:cNvCxnSpPr>
            <a:cxnSpLocks/>
          </p:cNvCxnSpPr>
          <p:nvPr/>
        </p:nvCxnSpPr>
        <p:spPr>
          <a:xfrm>
            <a:off x="5619183" y="4560020"/>
            <a:ext cx="291261" cy="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ストライプ矢印 113">
            <a:extLst>
              <a:ext uri="{FF2B5EF4-FFF2-40B4-BE49-F238E27FC236}">
                <a16:creationId xmlns:a16="http://schemas.microsoft.com/office/drawing/2014/main" id="{C3BC0A75-2164-462F-BCD1-ACA1FAD48788}"/>
              </a:ext>
            </a:extLst>
          </p:cNvPr>
          <p:cNvSpPr/>
          <p:nvPr/>
        </p:nvSpPr>
        <p:spPr bwMode="auto">
          <a:xfrm rot="1726571">
            <a:off x="3443956" y="4936978"/>
            <a:ext cx="572981" cy="14180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8" name="ストライプ矢印 113">
            <a:extLst>
              <a:ext uri="{FF2B5EF4-FFF2-40B4-BE49-F238E27FC236}">
                <a16:creationId xmlns:a16="http://schemas.microsoft.com/office/drawing/2014/main" id="{227296A5-FD6F-4BAA-BD20-C6ABA722B980}"/>
              </a:ext>
            </a:extLst>
          </p:cNvPr>
          <p:cNvSpPr/>
          <p:nvPr/>
        </p:nvSpPr>
        <p:spPr bwMode="auto">
          <a:xfrm rot="3450795">
            <a:off x="3962089" y="4869532"/>
            <a:ext cx="404868" cy="14601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69" name="ストライプ矢印 113">
            <a:extLst>
              <a:ext uri="{FF2B5EF4-FFF2-40B4-BE49-F238E27FC236}">
                <a16:creationId xmlns:a16="http://schemas.microsoft.com/office/drawing/2014/main" id="{4ECB6E44-E79C-4DD6-B259-9D007848B834}"/>
              </a:ext>
            </a:extLst>
          </p:cNvPr>
          <p:cNvSpPr/>
          <p:nvPr/>
        </p:nvSpPr>
        <p:spPr bwMode="auto">
          <a:xfrm rot="5400000">
            <a:off x="4828462" y="4822068"/>
            <a:ext cx="293082" cy="121530"/>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0" name="ストライプ矢印 113">
            <a:extLst>
              <a:ext uri="{FF2B5EF4-FFF2-40B4-BE49-F238E27FC236}">
                <a16:creationId xmlns:a16="http://schemas.microsoft.com/office/drawing/2014/main" id="{207BF6C8-E450-4652-9C88-EA48E1655BD0}"/>
              </a:ext>
            </a:extLst>
          </p:cNvPr>
          <p:cNvSpPr/>
          <p:nvPr/>
        </p:nvSpPr>
        <p:spPr bwMode="auto">
          <a:xfrm rot="9141564">
            <a:off x="5504491" y="4902147"/>
            <a:ext cx="646758" cy="14297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1" name="ストライプ矢印 113">
            <a:extLst>
              <a:ext uri="{FF2B5EF4-FFF2-40B4-BE49-F238E27FC236}">
                <a16:creationId xmlns:a16="http://schemas.microsoft.com/office/drawing/2014/main" id="{3D2C542D-FDDD-4C10-B96A-344C5D88533F}"/>
              </a:ext>
            </a:extLst>
          </p:cNvPr>
          <p:cNvSpPr/>
          <p:nvPr/>
        </p:nvSpPr>
        <p:spPr bwMode="auto">
          <a:xfrm rot="10800000">
            <a:off x="5581000" y="5302746"/>
            <a:ext cx="646758" cy="148347"/>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2" name="ストライプ矢印 113">
            <a:extLst>
              <a:ext uri="{FF2B5EF4-FFF2-40B4-BE49-F238E27FC236}">
                <a16:creationId xmlns:a16="http://schemas.microsoft.com/office/drawing/2014/main" id="{FDD30103-8D6F-4444-B4A8-6EF5A9AC23B2}"/>
              </a:ext>
            </a:extLst>
          </p:cNvPr>
          <p:cNvSpPr/>
          <p:nvPr/>
        </p:nvSpPr>
        <p:spPr bwMode="auto">
          <a:xfrm rot="12851547">
            <a:off x="5445035" y="5712620"/>
            <a:ext cx="646758" cy="130624"/>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3" name="ストライプ矢印 113">
            <a:extLst>
              <a:ext uri="{FF2B5EF4-FFF2-40B4-BE49-F238E27FC236}">
                <a16:creationId xmlns:a16="http://schemas.microsoft.com/office/drawing/2014/main" id="{E721467B-0583-4EF2-931B-1A0B07772A70}"/>
              </a:ext>
            </a:extLst>
          </p:cNvPr>
          <p:cNvSpPr/>
          <p:nvPr/>
        </p:nvSpPr>
        <p:spPr bwMode="auto">
          <a:xfrm rot="16200000">
            <a:off x="4773697" y="5789602"/>
            <a:ext cx="280719" cy="139316"/>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4" name="ストライプ矢印 113">
            <a:extLst>
              <a:ext uri="{FF2B5EF4-FFF2-40B4-BE49-F238E27FC236}">
                <a16:creationId xmlns:a16="http://schemas.microsoft.com/office/drawing/2014/main" id="{93C748DD-B6B0-4E66-BB6D-08EE8C62D8FA}"/>
              </a:ext>
            </a:extLst>
          </p:cNvPr>
          <p:cNvSpPr/>
          <p:nvPr/>
        </p:nvSpPr>
        <p:spPr bwMode="auto">
          <a:xfrm rot="20474094">
            <a:off x="3603667" y="5563106"/>
            <a:ext cx="630258" cy="155405"/>
          </a:xfrm>
          <a:prstGeom prst="stripedRightArrow">
            <a:avLst>
              <a:gd name="adj1" fmla="val 57854"/>
              <a:gd name="adj2" fmla="val 85710"/>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none" lIns="0" tIns="0" rIns="0" bIns="0" numCol="1" rtlCol="0" anchor="ctr" anchorCtr="0" compatLnSpc="1">
            <a:prstTxWarp prst="textNoShape">
              <a:avLst/>
            </a:prstTxWarp>
          </a:bodyPr>
          <a:lstStyle/>
          <a:p>
            <a:pPr algn="ctr" fontAlgn="base">
              <a:spcBef>
                <a:spcPct val="0"/>
              </a:spcBef>
              <a:spcAft>
                <a:spcPct val="0"/>
              </a:spcAft>
              <a:defRPr/>
            </a:pPr>
            <a:endParaRPr lang="ja-JP" altLang="en-US" sz="2200" kern="0">
              <a:solidFill>
                <a:prstClr val="black"/>
              </a:solidFill>
              <a:latin typeface="Arial" pitchFamily="34" charset="0"/>
              <a:ea typeface="HGP創英角ｺﾞｼｯｸUB" pitchFamily="50" charset="-128"/>
              <a:cs typeface="Arial" pitchFamily="34" charset="0"/>
            </a:endParaRPr>
          </a:p>
        </p:txBody>
      </p:sp>
      <p:sp>
        <p:nvSpPr>
          <p:cNvPr id="175" name="object 199">
            <a:extLst>
              <a:ext uri="{FF2B5EF4-FFF2-40B4-BE49-F238E27FC236}">
                <a16:creationId xmlns:a16="http://schemas.microsoft.com/office/drawing/2014/main" id="{2FB1DA34-8848-4A9C-B367-2DCC9BECA0EE}"/>
              </a:ext>
            </a:extLst>
          </p:cNvPr>
          <p:cNvSpPr/>
          <p:nvPr/>
        </p:nvSpPr>
        <p:spPr>
          <a:xfrm flipH="1">
            <a:off x="2852403" y="5775255"/>
            <a:ext cx="511508" cy="492553"/>
          </a:xfrm>
          <a:prstGeom prst="rect">
            <a:avLst/>
          </a:prstGeom>
          <a:blipFill>
            <a:blip r:embed="rId22" cstate="print">
              <a:extLst>
                <a:ext uri="{BEBA8EAE-BF5A-486C-A8C5-ECC9F3942E4B}">
                  <a14:imgProps xmlns:a14="http://schemas.microsoft.com/office/drawing/2010/main">
                    <a14:imgLayer r:embed="rId23">
                      <a14:imgEffect>
                        <a14:backgroundRemoval t="10000" b="90000" l="0" r="75956"/>
                      </a14:imgEffect>
                    </a14:imgLayer>
                  </a14:imgProps>
                </a:ext>
              </a:extLst>
            </a:blip>
            <a:stretch>
              <a:fillRect/>
            </a:stretch>
          </a:blipFill>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sz="1000" dirty="0"/>
          </a:p>
        </p:txBody>
      </p:sp>
      <p:sp>
        <p:nvSpPr>
          <p:cNvPr id="184" name="Text Box 80">
            <a:extLst>
              <a:ext uri="{FF2B5EF4-FFF2-40B4-BE49-F238E27FC236}">
                <a16:creationId xmlns:a16="http://schemas.microsoft.com/office/drawing/2014/main" id="{805CBDF0-A228-450A-87F3-863D0975AF8A}"/>
              </a:ext>
            </a:extLst>
          </p:cNvPr>
          <p:cNvSpPr txBox="1">
            <a:spLocks noChangeArrowheads="1"/>
          </p:cNvSpPr>
          <p:nvPr/>
        </p:nvSpPr>
        <p:spPr bwMode="auto">
          <a:xfrm>
            <a:off x="2643064" y="6535434"/>
            <a:ext cx="495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a:t>
            </a:r>
            <a:r>
              <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Equipment management by barcode</a:t>
            </a:r>
            <a:endParaRPr kumimoji="1" lang="en-US" altLang="ja-JP" sz="2000"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186" name="Text Box 78">
            <a:extLst>
              <a:ext uri="{FF2B5EF4-FFF2-40B4-BE49-F238E27FC236}">
                <a16:creationId xmlns:a16="http://schemas.microsoft.com/office/drawing/2014/main" id="{EA8CE04B-A308-413B-96ED-1C292DE6AF59}"/>
              </a:ext>
            </a:extLst>
          </p:cNvPr>
          <p:cNvSpPr txBox="1">
            <a:spLocks noChangeArrowheads="1"/>
          </p:cNvSpPr>
          <p:nvPr/>
        </p:nvSpPr>
        <p:spPr bwMode="auto">
          <a:xfrm>
            <a:off x="3259899" y="4145054"/>
            <a:ext cx="1144262" cy="307777"/>
          </a:xfrm>
          <a:prstGeom prst="rect">
            <a:avLst/>
          </a:prstGeom>
          <a:noFill/>
          <a:ln>
            <a:noFill/>
          </a:ln>
          <a:effectLst/>
          <a:extLst/>
        </p:spPr>
        <p:txBody>
          <a:bodyPr wrap="square">
            <a:spAutoFit/>
          </a:bodyPr>
          <a:lstStyle/>
          <a:p>
            <a:pPr algn="ctr">
              <a:spcBef>
                <a:spcPct val="50000"/>
              </a:spcBef>
            </a:pPr>
            <a:r>
              <a:rPr lang="en-US" altLang="ja-JP" sz="1400" dirty="0">
                <a:solidFill>
                  <a:srgbClr val="0E067C"/>
                </a:solidFill>
                <a:latin typeface="Arial" panose="020B0604020202020204" pitchFamily="34" charset="0"/>
                <a:cs typeface="Arial" panose="020B0604020202020204" pitchFamily="34" charset="0"/>
              </a:rPr>
              <a:t>Transfer</a:t>
            </a:r>
          </a:p>
        </p:txBody>
      </p:sp>
      <p:sp>
        <p:nvSpPr>
          <p:cNvPr id="187" name="object 254">
            <a:extLst>
              <a:ext uri="{FF2B5EF4-FFF2-40B4-BE49-F238E27FC236}">
                <a16:creationId xmlns:a16="http://schemas.microsoft.com/office/drawing/2014/main" id="{EE6859F1-FCA4-4618-9880-DEF988B39F44}"/>
              </a:ext>
            </a:extLst>
          </p:cNvPr>
          <p:cNvSpPr txBox="1"/>
          <p:nvPr/>
        </p:nvSpPr>
        <p:spPr>
          <a:xfrm>
            <a:off x="4129626" y="6207210"/>
            <a:ext cx="1737774"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GB" sz="1400" dirty="0">
                <a:solidFill>
                  <a:srgbClr val="0E067C"/>
                </a:solidFill>
                <a:latin typeface="Arial" panose="020B0604020202020204" pitchFamily="34" charset="0"/>
                <a:cs typeface="Arial" panose="020B0604020202020204" pitchFamily="34" charset="0"/>
              </a:rPr>
              <a:t>Export stationery</a:t>
            </a:r>
            <a:endParaRPr sz="1400" dirty="0">
              <a:solidFill>
                <a:srgbClr val="0E067C"/>
              </a:solidFill>
              <a:latin typeface="Arial" panose="020B0604020202020204" pitchFamily="34" charset="0"/>
              <a:cs typeface="Arial" panose="020B0604020202020204" pitchFamily="34" charset="0"/>
            </a:endParaRPr>
          </a:p>
        </p:txBody>
      </p:sp>
      <p:sp>
        <p:nvSpPr>
          <p:cNvPr id="191" name="object 254">
            <a:extLst>
              <a:ext uri="{FF2B5EF4-FFF2-40B4-BE49-F238E27FC236}">
                <a16:creationId xmlns:a16="http://schemas.microsoft.com/office/drawing/2014/main" id="{5F49E4D5-BCCE-4882-AAF5-C7DEE19E2FD2}"/>
              </a:ext>
            </a:extLst>
          </p:cNvPr>
          <p:cNvSpPr txBox="1"/>
          <p:nvPr/>
        </p:nvSpPr>
        <p:spPr>
          <a:xfrm>
            <a:off x="6129311" y="6233172"/>
            <a:ext cx="806850" cy="228909"/>
          </a:xfrm>
          <a:prstGeom prst="rect">
            <a:avLst/>
          </a:prstGeom>
        </p:spPr>
        <p:txBody>
          <a:bodyPr vert="horz" wrap="square" lIns="0" tIns="13335"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spcBef>
                <a:spcPct val="50000"/>
              </a:spcBef>
            </a:pPr>
            <a:r>
              <a:rPr lang="en-GB" sz="1400" dirty="0">
                <a:solidFill>
                  <a:srgbClr val="0E067C"/>
                </a:solidFill>
                <a:latin typeface="Arial" panose="020B0604020202020204" pitchFamily="34" charset="0"/>
                <a:cs typeface="Arial" panose="020B0604020202020204" pitchFamily="34" charset="0"/>
              </a:rPr>
              <a:t>Report</a:t>
            </a:r>
            <a:endParaRPr sz="1400" dirty="0">
              <a:solidFill>
                <a:srgbClr val="0E067C"/>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94440314-A867-47F0-B401-9E407FE1140A}"/>
              </a:ext>
            </a:extLst>
          </p:cNvPr>
          <p:cNvSpPr/>
          <p:nvPr/>
        </p:nvSpPr>
        <p:spPr>
          <a:xfrm>
            <a:off x="2491155" y="4804622"/>
            <a:ext cx="773041" cy="38332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Bef>
                <a:spcPct val="50000"/>
              </a:spcBef>
            </a:pPr>
            <a:r>
              <a:rPr lang="en-US" sz="1400" dirty="0">
                <a:solidFill>
                  <a:srgbClr val="0E067C"/>
                </a:solidFill>
                <a:latin typeface="Arial" panose="020B0604020202020204" pitchFamily="34" charset="0"/>
                <a:cs typeface="Arial" panose="020B0604020202020204" pitchFamily="34" charset="0"/>
              </a:rPr>
              <a:t>Issue Barcode</a:t>
            </a:r>
          </a:p>
        </p:txBody>
      </p:sp>
      <p:sp>
        <p:nvSpPr>
          <p:cNvPr id="193" name="object 254">
            <a:extLst>
              <a:ext uri="{FF2B5EF4-FFF2-40B4-BE49-F238E27FC236}">
                <a16:creationId xmlns:a16="http://schemas.microsoft.com/office/drawing/2014/main" id="{89186D8C-7203-46EC-81B3-FEC237B3B49F}"/>
              </a:ext>
            </a:extLst>
          </p:cNvPr>
          <p:cNvSpPr txBox="1"/>
          <p:nvPr/>
        </p:nvSpPr>
        <p:spPr>
          <a:xfrm>
            <a:off x="2596864" y="6214636"/>
            <a:ext cx="1530906" cy="228909"/>
          </a:xfrm>
          <a:prstGeom prst="rect">
            <a:avLst/>
          </a:prstGeom>
        </p:spPr>
        <p:txBody>
          <a:bodyPr vert="horz" wrap="square" lIns="0" tIns="13335" rIns="0" bIns="0" rtlCol="0">
            <a:spAutoFit/>
          </a:bodyPr>
          <a:lstStyle>
            <a:defPPr>
              <a:defRPr lang="en-US"/>
            </a:defPPr>
            <a:lvl1pPr indent="0" algn="ctr">
              <a:spcBef>
                <a:spcPct val="50000"/>
              </a:spcBef>
              <a:defRPr sz="1600">
                <a:solidFill>
                  <a:srgbClr val="0E067C"/>
                </a:solidFill>
                <a:latin typeface="Arial" panose="020B0604020202020204" pitchFamily="34" charset="0"/>
                <a:cs typeface="Arial" panose="020B0604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GB" sz="1400" dirty="0"/>
              <a:t>Import stationery</a:t>
            </a:r>
            <a:endParaRPr sz="1400" dirty="0"/>
          </a:p>
        </p:txBody>
      </p:sp>
    </p:spTree>
    <p:extLst>
      <p:ext uri="{BB962C8B-B14F-4D97-AF65-F5344CB8AC3E}">
        <p14:creationId xmlns:p14="http://schemas.microsoft.com/office/powerpoint/2010/main" val="10215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41089"/>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ea typeface="Meiryo UI" panose="020B0604030504040204" pitchFamily="50" charset="-128"/>
                </a:rPr>
                <a:t>Detail Improvement Activity</a:t>
              </a:r>
              <a:endParaRPr lang="en-US" altLang="ja-JP" sz="2000" b="1" dirty="0">
                <a:solidFill>
                  <a:srgbClr val="FFFFCC"/>
                </a:solidFill>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8</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17" name="Rectangle 16">
            <a:extLst>
              <a:ext uri="{FF2B5EF4-FFF2-40B4-BE49-F238E27FC236}">
                <a16:creationId xmlns:a16="http://schemas.microsoft.com/office/drawing/2014/main" id="{9B5A1A60-BC96-41D8-9D32-D0ED664AABA5}"/>
              </a:ext>
            </a:extLst>
          </p:cNvPr>
          <p:cNvSpPr/>
          <p:nvPr/>
        </p:nvSpPr>
        <p:spPr>
          <a:xfrm>
            <a:off x="1069147" y="581484"/>
            <a:ext cx="8027593" cy="692146"/>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sym typeface="Wingdings 2" panose="05020102010507070707" pitchFamily="18" charset="2"/>
              </a:rPr>
              <a:t>M</a:t>
            </a: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anage Asset of IT by barcode.</a:t>
            </a:r>
          </a:p>
          <a:p>
            <a:pPr marL="285750" indent="-285750">
              <a:buFont typeface="Wingdings" panose="05000000000000000000" pitchFamily="2" charset="2"/>
              <a:buChar char="v"/>
            </a:pPr>
            <a:r>
              <a:rPr kumimoji="1" lang="en-US" altLang="ja-JP" dirty="0">
                <a:solidFill>
                  <a:schemeClr val="tx1"/>
                </a:solidFill>
                <a:latin typeface="Arial" panose="020B0604020202020204" pitchFamily="34" charset="0"/>
                <a:ea typeface="HGP創英角ｺﾞｼｯｸUB" pitchFamily="50" charset="-128"/>
                <a:cs typeface="Arial" panose="020B0604020202020204" pitchFamily="34" charset="0"/>
              </a:rPr>
              <a:t>Optimize all manual jobs by using a management system. </a:t>
            </a:r>
            <a:endParaRPr lang="en-US"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20C29A5-7CAF-413E-A8D0-4F3763A6FCF7}"/>
              </a:ext>
            </a:extLst>
          </p:cNvPr>
          <p:cNvSpPr>
            <a:spLocks noChangeArrowheads="1"/>
          </p:cNvSpPr>
          <p:nvPr/>
        </p:nvSpPr>
        <p:spPr bwMode="auto">
          <a:xfrm>
            <a:off x="32704" y="1304340"/>
            <a:ext cx="2524861" cy="347104"/>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19" name="Rectangle 5">
            <a:extLst>
              <a:ext uri="{FF2B5EF4-FFF2-40B4-BE49-F238E27FC236}">
                <a16:creationId xmlns:a16="http://schemas.microsoft.com/office/drawing/2014/main" id="{71DC609C-4C01-4F98-82BE-4D05E0EA7F4C}"/>
              </a:ext>
            </a:extLst>
          </p:cNvPr>
          <p:cNvSpPr>
            <a:spLocks noChangeArrowheads="1"/>
          </p:cNvSpPr>
          <p:nvPr/>
        </p:nvSpPr>
        <p:spPr bwMode="auto">
          <a:xfrm>
            <a:off x="2599365" y="1304339"/>
            <a:ext cx="4945763"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20" name="Rectangle 9">
            <a:extLst>
              <a:ext uri="{FF2B5EF4-FFF2-40B4-BE49-F238E27FC236}">
                <a16:creationId xmlns:a16="http://schemas.microsoft.com/office/drawing/2014/main" id="{F343451A-54FE-4BD8-B61A-BD89C491840B}"/>
              </a:ext>
            </a:extLst>
          </p:cNvPr>
          <p:cNvSpPr>
            <a:spLocks noChangeArrowheads="1"/>
          </p:cNvSpPr>
          <p:nvPr/>
        </p:nvSpPr>
        <p:spPr bwMode="auto">
          <a:xfrm>
            <a:off x="7586928" y="1302736"/>
            <a:ext cx="1511140"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21" name="Rectangle 8">
            <a:extLst>
              <a:ext uri="{FF2B5EF4-FFF2-40B4-BE49-F238E27FC236}">
                <a16:creationId xmlns:a16="http://schemas.microsoft.com/office/drawing/2014/main" id="{C182F0BC-D52B-4477-BD5A-2AB01EDADFF9}"/>
              </a:ext>
            </a:extLst>
          </p:cNvPr>
          <p:cNvSpPr>
            <a:spLocks noChangeArrowheads="1"/>
          </p:cNvSpPr>
          <p:nvPr/>
        </p:nvSpPr>
        <p:spPr bwMode="auto">
          <a:xfrm>
            <a:off x="32704" y="1695774"/>
            <a:ext cx="2524862" cy="5137269"/>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2" name="Rectangle 8">
            <a:extLst>
              <a:ext uri="{FF2B5EF4-FFF2-40B4-BE49-F238E27FC236}">
                <a16:creationId xmlns:a16="http://schemas.microsoft.com/office/drawing/2014/main" id="{2E395749-86FA-4628-BD74-3B8716EB6B21}"/>
              </a:ext>
            </a:extLst>
          </p:cNvPr>
          <p:cNvSpPr>
            <a:spLocks noChangeArrowheads="1"/>
          </p:cNvSpPr>
          <p:nvPr/>
        </p:nvSpPr>
        <p:spPr bwMode="auto">
          <a:xfrm>
            <a:off x="2599366" y="1706861"/>
            <a:ext cx="4945763" cy="51261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23" name="Rectangle 10">
            <a:extLst>
              <a:ext uri="{FF2B5EF4-FFF2-40B4-BE49-F238E27FC236}">
                <a16:creationId xmlns:a16="http://schemas.microsoft.com/office/drawing/2014/main" id="{ADDDB2E2-7144-47F0-A6AE-4B9013F02809}"/>
              </a:ext>
            </a:extLst>
          </p:cNvPr>
          <p:cNvSpPr>
            <a:spLocks noChangeArrowheads="1"/>
          </p:cNvSpPr>
          <p:nvPr/>
        </p:nvSpPr>
        <p:spPr bwMode="auto">
          <a:xfrm>
            <a:off x="7586929" y="1706859"/>
            <a:ext cx="1511140" cy="5126184"/>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93" name="正方形/長方形 5">
            <a:extLst>
              <a:ext uri="{FF2B5EF4-FFF2-40B4-BE49-F238E27FC236}">
                <a16:creationId xmlns:a16="http://schemas.microsoft.com/office/drawing/2014/main" id="{E264FE70-F123-473B-B386-D6AD9F79EB51}"/>
              </a:ext>
            </a:extLst>
          </p:cNvPr>
          <p:cNvSpPr/>
          <p:nvPr/>
        </p:nvSpPr>
        <p:spPr>
          <a:xfrm>
            <a:off x="34032" y="596708"/>
            <a:ext cx="1035115" cy="690172"/>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2</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94" name="Rectangle 93">
            <a:extLst>
              <a:ext uri="{FF2B5EF4-FFF2-40B4-BE49-F238E27FC236}">
                <a16:creationId xmlns:a16="http://schemas.microsoft.com/office/drawing/2014/main" id="{0F2C08B9-98CF-4FD4-8146-3185999547FE}"/>
              </a:ext>
            </a:extLst>
          </p:cNvPr>
          <p:cNvSpPr/>
          <p:nvPr/>
        </p:nvSpPr>
        <p:spPr>
          <a:xfrm>
            <a:off x="96859" y="1720023"/>
            <a:ext cx="2357798" cy="307777"/>
          </a:xfrm>
          <a:prstGeom prst="rect">
            <a:avLst/>
          </a:prstGeom>
        </p:spPr>
        <p:txBody>
          <a:bodyPr wrap="square" lIns="0" tIns="0" rIns="0" bIns="0">
            <a:spAutoFit/>
          </a:bodyPr>
          <a:lstStyle/>
          <a:p>
            <a:pPr>
              <a:defRPr/>
            </a:pPr>
            <a:r>
              <a:rPr kumimoji="1" lang="en-US" altLang="ja-JP" sz="2000" dirty="0">
                <a:solidFill>
                  <a:srgbClr val="1508B8"/>
                </a:solidFill>
                <a:latin typeface="Arial" panose="020B0604020202020204" pitchFamily="34" charset="0"/>
                <a:cs typeface="Arial" panose="020B0604020202020204" pitchFamily="34" charset="0"/>
              </a:rPr>
              <a:t>[3] Develop, testing</a:t>
            </a:r>
            <a:endParaRPr kumimoji="1" lang="en-US" altLang="ja-JP" sz="2000"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95" name="Text Box 80">
            <a:extLst>
              <a:ext uri="{FF2B5EF4-FFF2-40B4-BE49-F238E27FC236}">
                <a16:creationId xmlns:a16="http://schemas.microsoft.com/office/drawing/2014/main" id="{8BC69E49-DC40-4A5F-BCFD-F13E8B9BF8D1}"/>
              </a:ext>
            </a:extLst>
          </p:cNvPr>
          <p:cNvSpPr txBox="1">
            <a:spLocks noChangeArrowheads="1"/>
          </p:cNvSpPr>
          <p:nvPr/>
        </p:nvSpPr>
        <p:spPr bwMode="auto">
          <a:xfrm>
            <a:off x="2621994" y="1702703"/>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a:t>
            </a:r>
            <a:r>
              <a:rPr kumimoji="1" lang="en-US" sz="2000" dirty="0">
                <a:solidFill>
                  <a:srgbClr val="0000FF"/>
                </a:solidFill>
                <a:latin typeface="Arial" panose="020B0604020202020204" pitchFamily="34" charset="0"/>
                <a:ea typeface="HGP創英角ｺﾞｼｯｸUB" pitchFamily="50" charset="-128"/>
                <a:cs typeface="Arial" panose="020B0604020202020204" pitchFamily="34" charset="0"/>
              </a:rPr>
              <a:t>Standardization All manual operations</a:t>
            </a:r>
          </a:p>
        </p:txBody>
      </p:sp>
      <p:sp>
        <p:nvSpPr>
          <p:cNvPr id="140" name="Text Box 80">
            <a:extLst>
              <a:ext uri="{FF2B5EF4-FFF2-40B4-BE49-F238E27FC236}">
                <a16:creationId xmlns:a16="http://schemas.microsoft.com/office/drawing/2014/main" id="{DA78F6A4-CCEE-4D48-B2DC-8AE1235393DA}"/>
              </a:ext>
            </a:extLst>
          </p:cNvPr>
          <p:cNvSpPr txBox="1">
            <a:spLocks noChangeArrowheads="1"/>
          </p:cNvSpPr>
          <p:nvPr/>
        </p:nvSpPr>
        <p:spPr bwMode="auto">
          <a:xfrm>
            <a:off x="2591265" y="5372994"/>
            <a:ext cx="487510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sz="2000" dirty="0">
                <a:solidFill>
                  <a:srgbClr val="0000FF"/>
                </a:solidFill>
                <a:latin typeface="Arial" panose="020B0604020202020204" pitchFamily="34" charset="0"/>
                <a:ea typeface="HGP創英角ｺﾞｼｯｸUB" pitchFamily="50" charset="-128"/>
                <a:cs typeface="Arial" panose="020B0604020202020204" pitchFamily="34" charset="0"/>
              </a:rPr>
              <a:t> Merits</a:t>
            </a:r>
          </a:p>
        </p:txBody>
      </p:sp>
      <p:pic>
        <p:nvPicPr>
          <p:cNvPr id="5" name="Picture 4">
            <a:extLst>
              <a:ext uri="{FF2B5EF4-FFF2-40B4-BE49-F238E27FC236}">
                <a16:creationId xmlns:a16="http://schemas.microsoft.com/office/drawing/2014/main" id="{BE01EB1E-75B4-4A47-A681-FD427CD57346}"/>
              </a:ext>
            </a:extLst>
          </p:cNvPr>
          <p:cNvPicPr>
            <a:picLocks noChangeAspect="1"/>
          </p:cNvPicPr>
          <p:nvPr/>
        </p:nvPicPr>
        <p:blipFill>
          <a:blip r:embed="rId3"/>
          <a:stretch>
            <a:fillRect/>
          </a:stretch>
        </p:blipFill>
        <p:spPr>
          <a:xfrm>
            <a:off x="3695669" y="5372199"/>
            <a:ext cx="499653" cy="443571"/>
          </a:xfrm>
          <a:prstGeom prst="rect">
            <a:avLst/>
          </a:prstGeom>
        </p:spPr>
      </p:pic>
      <p:sp>
        <p:nvSpPr>
          <p:cNvPr id="149" name="Cube 5">
            <a:extLst>
              <a:ext uri="{FF2B5EF4-FFF2-40B4-BE49-F238E27FC236}">
                <a16:creationId xmlns:a16="http://schemas.microsoft.com/office/drawing/2014/main" id="{831E4F4D-FAF7-43D8-BB2A-A5B0D93ED9EC}"/>
              </a:ext>
            </a:extLst>
          </p:cNvPr>
          <p:cNvSpPr>
            <a:spLocks noChangeArrowheads="1"/>
          </p:cNvSpPr>
          <p:nvPr/>
        </p:nvSpPr>
        <p:spPr bwMode="auto">
          <a:xfrm>
            <a:off x="2822510" y="6363076"/>
            <a:ext cx="1896169"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Reduce paper: </a:t>
            </a:r>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sp>
        <p:nvSpPr>
          <p:cNvPr id="150" name="Can 11">
            <a:extLst>
              <a:ext uri="{FF2B5EF4-FFF2-40B4-BE49-F238E27FC236}">
                <a16:creationId xmlns:a16="http://schemas.microsoft.com/office/drawing/2014/main" id="{437CF3A9-6ACD-474A-AAED-57832F869133}"/>
              </a:ext>
            </a:extLst>
          </p:cNvPr>
          <p:cNvSpPr/>
          <p:nvPr/>
        </p:nvSpPr>
        <p:spPr bwMode="auto">
          <a:xfrm>
            <a:off x="3044308" y="5757254"/>
            <a:ext cx="609599" cy="735809"/>
          </a:xfrm>
          <a:prstGeom prst="can">
            <a:avLst/>
          </a:prstGeom>
          <a:solidFill>
            <a:srgbClr val="FF00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Paper</a:t>
            </a:r>
            <a:endParaRPr lang="vi-VN" sz="1400" b="1" dirty="0">
              <a:solidFill>
                <a:schemeClr val="bg1"/>
              </a:solidFill>
              <a:cs typeface="Times New Roman" panose="02020603050405020304" pitchFamily="18" charset="0"/>
            </a:endParaRPr>
          </a:p>
        </p:txBody>
      </p:sp>
      <p:sp>
        <p:nvSpPr>
          <p:cNvPr id="151" name="Can 12">
            <a:extLst>
              <a:ext uri="{FF2B5EF4-FFF2-40B4-BE49-F238E27FC236}">
                <a16:creationId xmlns:a16="http://schemas.microsoft.com/office/drawing/2014/main" id="{48B8CCE5-2B62-4026-B47D-07B1B2920817}"/>
              </a:ext>
            </a:extLst>
          </p:cNvPr>
          <p:cNvSpPr/>
          <p:nvPr/>
        </p:nvSpPr>
        <p:spPr bwMode="auto">
          <a:xfrm>
            <a:off x="3930851" y="6122434"/>
            <a:ext cx="609599" cy="35456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50%</a:t>
            </a:r>
          </a:p>
        </p:txBody>
      </p:sp>
      <p:grpSp>
        <p:nvGrpSpPr>
          <p:cNvPr id="6" name="Group 5">
            <a:extLst>
              <a:ext uri="{FF2B5EF4-FFF2-40B4-BE49-F238E27FC236}">
                <a16:creationId xmlns:a16="http://schemas.microsoft.com/office/drawing/2014/main" id="{ADEECE36-1E6E-4802-A878-79A161C7CB96}"/>
              </a:ext>
            </a:extLst>
          </p:cNvPr>
          <p:cNvGrpSpPr/>
          <p:nvPr/>
        </p:nvGrpSpPr>
        <p:grpSpPr>
          <a:xfrm>
            <a:off x="4315879" y="5641900"/>
            <a:ext cx="632801" cy="459806"/>
            <a:chOff x="4572033" y="5747501"/>
            <a:chExt cx="646431" cy="482032"/>
          </a:xfrm>
        </p:grpSpPr>
        <p:sp>
          <p:nvSpPr>
            <p:cNvPr id="155" name="Can 13">
              <a:extLst>
                <a:ext uri="{FF2B5EF4-FFF2-40B4-BE49-F238E27FC236}">
                  <a16:creationId xmlns:a16="http://schemas.microsoft.com/office/drawing/2014/main" id="{75240470-AD2A-4784-9B27-E3528F107BA0}"/>
                </a:ext>
              </a:extLst>
            </p:cNvPr>
            <p:cNvSpPr/>
            <p:nvPr/>
          </p:nvSpPr>
          <p:spPr bwMode="auto">
            <a:xfrm>
              <a:off x="4572033" y="5917846"/>
              <a:ext cx="646431" cy="31168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0000"/>
                  </a:solidFill>
                  <a:cs typeface="Times New Roman" panose="02020603050405020304" pitchFamily="18" charset="0"/>
                </a:rPr>
                <a:t>50%</a:t>
              </a:r>
              <a:endParaRPr lang="vi-VN" sz="1400" b="1" u="sng" dirty="0">
                <a:solidFill>
                  <a:srgbClr val="FF0000"/>
                </a:solidFill>
                <a:cs typeface="Times New Roman" panose="02020603050405020304" pitchFamily="18" charset="0"/>
              </a:endParaRPr>
            </a:p>
          </p:txBody>
        </p:sp>
        <p:grpSp>
          <p:nvGrpSpPr>
            <p:cNvPr id="156" name="Group 34">
              <a:extLst>
                <a:ext uri="{FF2B5EF4-FFF2-40B4-BE49-F238E27FC236}">
                  <a16:creationId xmlns:a16="http://schemas.microsoft.com/office/drawing/2014/main" id="{934A113D-8C66-4933-B73E-6B19D1F759E1}"/>
                </a:ext>
              </a:extLst>
            </p:cNvPr>
            <p:cNvGrpSpPr>
              <a:grpSpLocks/>
            </p:cNvGrpSpPr>
            <p:nvPr/>
          </p:nvGrpSpPr>
          <p:grpSpPr bwMode="auto">
            <a:xfrm>
              <a:off x="4619139" y="5747501"/>
              <a:ext cx="552218" cy="311687"/>
              <a:chOff x="2578284" y="1828800"/>
              <a:chExt cx="1307916" cy="655677"/>
            </a:xfrm>
          </p:grpSpPr>
          <p:cxnSp>
            <p:nvCxnSpPr>
              <p:cNvPr id="157" name="Straight Connector 156">
                <a:extLst>
                  <a:ext uri="{FF2B5EF4-FFF2-40B4-BE49-F238E27FC236}">
                    <a16:creationId xmlns:a16="http://schemas.microsoft.com/office/drawing/2014/main" id="{3F8800DC-3320-4194-B772-5E4F1FBC6DC0}"/>
                  </a:ext>
                </a:extLst>
              </p:cNvPr>
              <p:cNvCxnSpPr/>
              <p:nvPr/>
            </p:nvCxnSpPr>
            <p:spPr>
              <a:xfrm flipV="1">
                <a:off x="2578284" y="1828800"/>
                <a:ext cx="1307916" cy="6556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0E360F7-04CB-47A1-9893-6BB962F917E2}"/>
                  </a:ext>
                </a:extLst>
              </p:cNvPr>
              <p:cNvCxnSpPr/>
              <p:nvPr/>
            </p:nvCxnSpPr>
            <p:spPr>
              <a:xfrm>
                <a:off x="2743200" y="1905000"/>
                <a:ext cx="1143000" cy="5794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Cube 5">
            <a:extLst>
              <a:ext uri="{FF2B5EF4-FFF2-40B4-BE49-F238E27FC236}">
                <a16:creationId xmlns:a16="http://schemas.microsoft.com/office/drawing/2014/main" id="{30067E41-898C-41D1-B345-A4D8900AAAB8}"/>
              </a:ext>
            </a:extLst>
          </p:cNvPr>
          <p:cNvSpPr>
            <a:spLocks noChangeArrowheads="1"/>
          </p:cNvSpPr>
          <p:nvPr/>
        </p:nvSpPr>
        <p:spPr bwMode="auto">
          <a:xfrm>
            <a:off x="5036819" y="6353739"/>
            <a:ext cx="2355728" cy="402291"/>
          </a:xfrm>
          <a:prstGeom prst="cube">
            <a:avLst>
              <a:gd name="adj" fmla="val 25000"/>
            </a:avLst>
          </a:prstGeom>
          <a:solidFill>
            <a:srgbClr val="0000FF"/>
          </a:solidFill>
          <a:ln w="9525" algn="ctr">
            <a:solidFill>
              <a:srgbClr val="0000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solidFill>
                  <a:schemeClr val="bg1"/>
                </a:solidFill>
                <a:cs typeface="Times New Roman" panose="02020603050405020304" pitchFamily="18" charset="0"/>
              </a:rPr>
              <a:t>Save time inventory : </a:t>
            </a:r>
            <a:r>
              <a:rPr lang="en-US" sz="1400" b="1" u="sng" dirty="0">
                <a:solidFill>
                  <a:srgbClr val="FF0000"/>
                </a:solidFill>
                <a:cs typeface="Times New Roman" panose="02020603050405020304" pitchFamily="18" charset="0"/>
              </a:rPr>
              <a:t>40%</a:t>
            </a:r>
            <a:endParaRPr lang="vi-VN" sz="1400" b="1" u="sng" dirty="0">
              <a:solidFill>
                <a:srgbClr val="FF0000"/>
              </a:solidFill>
              <a:cs typeface="Times New Roman" panose="02020603050405020304" pitchFamily="18" charset="0"/>
            </a:endParaRPr>
          </a:p>
        </p:txBody>
      </p:sp>
      <p:sp>
        <p:nvSpPr>
          <p:cNvPr id="160" name="Can 19">
            <a:extLst>
              <a:ext uri="{FF2B5EF4-FFF2-40B4-BE49-F238E27FC236}">
                <a16:creationId xmlns:a16="http://schemas.microsoft.com/office/drawing/2014/main" id="{DD500E36-4E48-47CC-9388-46ED72822D7E}"/>
              </a:ext>
            </a:extLst>
          </p:cNvPr>
          <p:cNvSpPr/>
          <p:nvPr/>
        </p:nvSpPr>
        <p:spPr bwMode="auto">
          <a:xfrm>
            <a:off x="5437048" y="5569244"/>
            <a:ext cx="636648" cy="893654"/>
          </a:xfrm>
          <a:prstGeom prst="can">
            <a:avLst/>
          </a:prstGeom>
          <a:solidFill>
            <a:srgbClr val="FF66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ctr" hangingPunct="1"/>
            <a:r>
              <a:rPr lang="en-US" sz="1400" b="1" dirty="0">
                <a:solidFill>
                  <a:schemeClr val="bg1"/>
                </a:solidFill>
                <a:cs typeface="Times New Roman" panose="02020603050405020304" pitchFamily="18" charset="0"/>
              </a:rPr>
              <a:t>100%</a:t>
            </a:r>
          </a:p>
          <a:p>
            <a:pPr algn="ctr" eaLnBrk="1" fontAlgn="ctr" hangingPunct="1"/>
            <a:r>
              <a:rPr lang="en-US" sz="1400" b="1" dirty="0">
                <a:solidFill>
                  <a:schemeClr val="bg1"/>
                </a:solidFill>
                <a:cs typeface="Times New Roman" panose="02020603050405020304" pitchFamily="18" charset="0"/>
              </a:rPr>
              <a:t>Time</a:t>
            </a:r>
            <a:endParaRPr lang="vi-VN" sz="1400" b="1" dirty="0">
              <a:solidFill>
                <a:schemeClr val="bg1"/>
              </a:solidFill>
              <a:cs typeface="Times New Roman" panose="02020603050405020304" pitchFamily="18" charset="0"/>
            </a:endParaRPr>
          </a:p>
        </p:txBody>
      </p:sp>
      <p:sp>
        <p:nvSpPr>
          <p:cNvPr id="161" name="Can 20">
            <a:extLst>
              <a:ext uri="{FF2B5EF4-FFF2-40B4-BE49-F238E27FC236}">
                <a16:creationId xmlns:a16="http://schemas.microsoft.com/office/drawing/2014/main" id="{1BA216CE-5475-4FE4-A7E5-E1A6468BF523}"/>
              </a:ext>
            </a:extLst>
          </p:cNvPr>
          <p:cNvSpPr/>
          <p:nvPr/>
        </p:nvSpPr>
        <p:spPr bwMode="auto">
          <a:xfrm>
            <a:off x="6297977" y="5988660"/>
            <a:ext cx="593591" cy="481196"/>
          </a:xfrm>
          <a:prstGeom prst="can">
            <a:avLst/>
          </a:prstGeom>
          <a:solidFill>
            <a:srgbClr val="00FF00"/>
          </a:solidFill>
          <a:ln>
            <a:solidFill>
              <a:schemeClr val="tx1"/>
            </a:solidFill>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dirty="0">
                <a:cs typeface="Times New Roman" panose="02020603050405020304" pitchFamily="18" charset="0"/>
              </a:rPr>
              <a:t>60%</a:t>
            </a:r>
          </a:p>
          <a:p>
            <a:pPr algn="ctr" eaLnBrk="1" hangingPunct="1"/>
            <a:r>
              <a:rPr lang="en-US" sz="1400" b="1" dirty="0">
                <a:cs typeface="Times New Roman" panose="02020603050405020304" pitchFamily="18" charset="0"/>
              </a:rPr>
              <a:t>time</a:t>
            </a:r>
            <a:endParaRPr lang="vi-VN" sz="1400" b="1" dirty="0">
              <a:cs typeface="Times New Roman" panose="02020603050405020304" pitchFamily="18" charset="0"/>
            </a:endParaRPr>
          </a:p>
        </p:txBody>
      </p:sp>
      <p:grpSp>
        <p:nvGrpSpPr>
          <p:cNvPr id="7" name="Group 6">
            <a:extLst>
              <a:ext uri="{FF2B5EF4-FFF2-40B4-BE49-F238E27FC236}">
                <a16:creationId xmlns:a16="http://schemas.microsoft.com/office/drawing/2014/main" id="{F58A3254-38DB-406A-8C3D-3F2D47306A63}"/>
              </a:ext>
            </a:extLst>
          </p:cNvPr>
          <p:cNvGrpSpPr/>
          <p:nvPr/>
        </p:nvGrpSpPr>
        <p:grpSpPr>
          <a:xfrm>
            <a:off x="6564700" y="5320683"/>
            <a:ext cx="909772" cy="655228"/>
            <a:chOff x="6191321" y="5211678"/>
            <a:chExt cx="765686" cy="675791"/>
          </a:xfrm>
        </p:grpSpPr>
        <p:sp>
          <p:nvSpPr>
            <p:cNvPr id="162" name="Can 24">
              <a:extLst>
                <a:ext uri="{FF2B5EF4-FFF2-40B4-BE49-F238E27FC236}">
                  <a16:creationId xmlns:a16="http://schemas.microsoft.com/office/drawing/2014/main" id="{467BB539-2F8B-41D7-A9E7-8ADEA924EEBC}"/>
                </a:ext>
              </a:extLst>
            </p:cNvPr>
            <p:cNvSpPr/>
            <p:nvPr/>
          </p:nvSpPr>
          <p:spPr bwMode="auto">
            <a:xfrm>
              <a:off x="6292122" y="5514422"/>
              <a:ext cx="576529" cy="373047"/>
            </a:xfrm>
            <a:prstGeom prst="can">
              <a:avLst>
                <a:gd name="adj" fmla="val 26994"/>
              </a:avLst>
            </a:prstGeom>
            <a:solidFill>
              <a:schemeClr val="tx1"/>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400" b="1" u="sng" dirty="0">
                  <a:solidFill>
                    <a:srgbClr val="FF6600"/>
                  </a:solidFill>
                  <a:cs typeface="Times New Roman" panose="02020603050405020304" pitchFamily="18" charset="0"/>
                </a:rPr>
                <a:t>40%</a:t>
              </a:r>
              <a:endParaRPr lang="vi-VN" sz="1400" b="1" u="sng" dirty="0">
                <a:solidFill>
                  <a:srgbClr val="FF6600"/>
                </a:solidFill>
                <a:cs typeface="Times New Roman" panose="02020603050405020304" pitchFamily="18" charset="0"/>
              </a:endParaRPr>
            </a:p>
          </p:txBody>
        </p:sp>
        <p:grpSp>
          <p:nvGrpSpPr>
            <p:cNvPr id="163" name="Group 34">
              <a:extLst>
                <a:ext uri="{FF2B5EF4-FFF2-40B4-BE49-F238E27FC236}">
                  <a16:creationId xmlns:a16="http://schemas.microsoft.com/office/drawing/2014/main" id="{887B5E36-18FD-45C1-AAAF-81179785A290}"/>
                </a:ext>
              </a:extLst>
            </p:cNvPr>
            <p:cNvGrpSpPr>
              <a:grpSpLocks/>
            </p:cNvGrpSpPr>
            <p:nvPr/>
          </p:nvGrpSpPr>
          <p:grpSpPr bwMode="auto">
            <a:xfrm>
              <a:off x="6191321" y="5211678"/>
              <a:ext cx="765686" cy="545350"/>
              <a:chOff x="2578284" y="1828800"/>
              <a:chExt cx="1307916" cy="655677"/>
            </a:xfrm>
          </p:grpSpPr>
          <p:cxnSp>
            <p:nvCxnSpPr>
              <p:cNvPr id="164" name="Straight Connector 163">
                <a:extLst>
                  <a:ext uri="{FF2B5EF4-FFF2-40B4-BE49-F238E27FC236}">
                    <a16:creationId xmlns:a16="http://schemas.microsoft.com/office/drawing/2014/main" id="{8CDE7E73-6B4A-4C0C-AF02-991570EF71F5}"/>
                  </a:ext>
                </a:extLst>
              </p:cNvPr>
              <p:cNvCxnSpPr/>
              <p:nvPr/>
            </p:nvCxnSpPr>
            <p:spPr>
              <a:xfrm flipV="1">
                <a:off x="2578284" y="1828800"/>
                <a:ext cx="1307916" cy="655677"/>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40619DC-D355-4919-93E9-F8F7ADA085AF}"/>
                  </a:ext>
                </a:extLst>
              </p:cNvPr>
              <p:cNvCxnSpPr/>
              <p:nvPr/>
            </p:nvCxnSpPr>
            <p:spPr>
              <a:xfrm>
                <a:off x="2802619" y="1906707"/>
                <a:ext cx="1083581" cy="57777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grpSp>
      </p:grpSp>
      <p:sp>
        <p:nvSpPr>
          <p:cNvPr id="166" name="Rectangle 165">
            <a:extLst>
              <a:ext uri="{FF2B5EF4-FFF2-40B4-BE49-F238E27FC236}">
                <a16:creationId xmlns:a16="http://schemas.microsoft.com/office/drawing/2014/main" id="{167FD703-01A2-43DB-B06B-CFB3080D2241}"/>
              </a:ext>
            </a:extLst>
          </p:cNvPr>
          <p:cNvSpPr/>
          <p:nvPr/>
        </p:nvSpPr>
        <p:spPr>
          <a:xfrm>
            <a:off x="7663298" y="1776059"/>
            <a:ext cx="1230031"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Apply: </a:t>
            </a:r>
          </a:p>
        </p:txBody>
      </p:sp>
      <p:sp>
        <p:nvSpPr>
          <p:cNvPr id="167" name="Text Box 80">
            <a:extLst>
              <a:ext uri="{FF2B5EF4-FFF2-40B4-BE49-F238E27FC236}">
                <a16:creationId xmlns:a16="http://schemas.microsoft.com/office/drawing/2014/main" id="{E69C5ED1-728B-4779-9C6A-AA74011D9DE7}"/>
              </a:ext>
            </a:extLst>
          </p:cNvPr>
          <p:cNvSpPr txBox="1">
            <a:spLocks noChangeArrowheads="1"/>
          </p:cNvSpPr>
          <p:nvPr/>
        </p:nvSpPr>
        <p:spPr bwMode="auto">
          <a:xfrm>
            <a:off x="7688169" y="2122258"/>
            <a:ext cx="1527899"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Borrow &amp; return (</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Dec.2023</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lang="en-US" altLang="en-US" dirty="0">
                <a:latin typeface="Arial" panose="020B0604020202020204" pitchFamily="34" charset="0"/>
                <a:cs typeface="Arial" panose="020B0604020202020204" pitchFamily="34" charset="0"/>
              </a:rPr>
              <a:t>Manage stationery warehouse (</a:t>
            </a:r>
            <a:r>
              <a:rPr lang="en-US" altLang="en-US" b="1" dirty="0">
                <a:latin typeface="Arial" panose="020B0604020202020204" pitchFamily="34" charset="0"/>
                <a:cs typeface="Arial" panose="020B0604020202020204" pitchFamily="34" charset="0"/>
              </a:rPr>
              <a:t>Jan.2024</a:t>
            </a:r>
            <a:r>
              <a:rPr lang="en-US" altLang="en-US" dirty="0">
                <a:latin typeface="Arial" panose="020B0604020202020204" pitchFamily="34" charset="0"/>
                <a:cs typeface="Arial" panose="020B0604020202020204" pitchFamily="34" charset="0"/>
              </a:rPr>
              <a:t>)</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 </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GR, Transfer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&amp; Inventory, Maintenance, </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Scrap</a:t>
            </a:r>
          </a:p>
          <a:p>
            <a:pPr eaLnBrk="1" hangingPunct="1">
              <a:spcBef>
                <a:spcPct val="20000"/>
              </a:spcBef>
            </a:pP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r>
              <a:rPr kumimoji="1" lang="en-US" altLang="en-US" b="1" dirty="0">
                <a:latin typeface="Arial" panose="020B0604020202020204" pitchFamily="34" charset="0"/>
                <a:ea typeface="HGP創英角ｺﾞｼｯｸUB" pitchFamily="50" charset="-128"/>
                <a:cs typeface="Arial" panose="020B0604020202020204" pitchFamily="34" charset="0"/>
                <a:sym typeface="Wingdings 2" pitchFamily="18" charset="2"/>
              </a:rPr>
              <a:t>Feb.2024</a:t>
            </a:r>
            <a:r>
              <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rPr>
              <a:t>)</a:t>
            </a: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a:p>
            <a:pPr eaLnBrk="1" hangingPunct="1">
              <a:spcBef>
                <a:spcPct val="20000"/>
              </a:spcBef>
            </a:pPr>
            <a:endParaRPr kumimoji="1" lang="en-US" altLang="en-US" dirty="0">
              <a:latin typeface="Arial" panose="020B0604020202020204" pitchFamily="34" charset="0"/>
              <a:ea typeface="HGP創英角ｺﾞｼｯｸUB" pitchFamily="50" charset="-128"/>
              <a:cs typeface="Arial" panose="020B0604020202020204" pitchFamily="34" charset="0"/>
              <a:sym typeface="Wingdings 2" pitchFamily="18" charset="2"/>
            </a:endParaRPr>
          </a:p>
        </p:txBody>
      </p:sp>
      <p:sp>
        <p:nvSpPr>
          <p:cNvPr id="51" name="Google Shape;403;p23">
            <a:extLst>
              <a:ext uri="{FF2B5EF4-FFF2-40B4-BE49-F238E27FC236}">
                <a16:creationId xmlns:a16="http://schemas.microsoft.com/office/drawing/2014/main" id="{5B8F4818-F0E7-B544-1B33-0EC21ED9C035}"/>
              </a:ext>
            </a:extLst>
          </p:cNvPr>
          <p:cNvSpPr txBox="1">
            <a:spLocks/>
          </p:cNvSpPr>
          <p:nvPr/>
        </p:nvSpPr>
        <p:spPr>
          <a:xfrm>
            <a:off x="12102" y="3870704"/>
            <a:ext cx="2449721" cy="1928479"/>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Count and record PC, equipment information</a:t>
            </a:r>
          </a:p>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Manage stationery by excel, check sheet</a:t>
            </a:r>
          </a:p>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Lost time to inventory</a:t>
            </a:r>
          </a:p>
          <a:p>
            <a:pPr algn="l">
              <a:defRPr/>
            </a:pPr>
            <a:r>
              <a:rPr kumimoji="1" lang="en-US" altLang="ja-JP" sz="1800" dirty="0">
                <a:latin typeface="Arial" panose="020B0604020202020204" pitchFamily="34" charset="0"/>
                <a:ea typeface="HGP創英角ｺﾞｼｯｸUB" pitchFamily="50" charset="-128"/>
                <a:cs typeface="Arial" panose="020B0604020202020204" pitchFamily="34" charset="0"/>
              </a:rPr>
              <a:t>- Lost papers to record, make report</a:t>
            </a:r>
          </a:p>
          <a:p>
            <a:pPr marL="285750" indent="-285750" algn="l">
              <a:buFontTx/>
              <a:buChar char="-"/>
              <a:defRPr/>
            </a:pPr>
            <a:endParaRPr kumimoji="1" lang="en-US" altLang="ja-JP" sz="1800" dirty="0">
              <a:latin typeface="Arial" panose="020B0604020202020204" pitchFamily="34" charset="0"/>
              <a:ea typeface="HGP創英角ｺﾞｼｯｸUB" pitchFamily="50" charset="-128"/>
              <a:cs typeface="Arial" panose="020B0604020202020204" pitchFamily="34" charset="0"/>
            </a:endParaRPr>
          </a:p>
        </p:txBody>
      </p:sp>
      <p:sp>
        <p:nvSpPr>
          <p:cNvPr id="54" name="Rectangle: Rounded Corners 2">
            <a:extLst>
              <a:ext uri="{FF2B5EF4-FFF2-40B4-BE49-F238E27FC236}">
                <a16:creationId xmlns:a16="http://schemas.microsoft.com/office/drawing/2014/main" id="{D40ADDBE-31D5-4E28-AF7E-8876D213E181}"/>
              </a:ext>
            </a:extLst>
          </p:cNvPr>
          <p:cNvSpPr/>
          <p:nvPr/>
        </p:nvSpPr>
        <p:spPr>
          <a:xfrm>
            <a:off x="2647395" y="2308981"/>
            <a:ext cx="2458005" cy="13351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Borrow &amp; return</a:t>
            </a:r>
          </a:p>
          <a:p>
            <a:r>
              <a:rPr lang="en-US" sz="1600" dirty="0">
                <a:solidFill>
                  <a:schemeClr val="tx1"/>
                </a:solidFill>
                <a:latin typeface="Arial" panose="020B0604020202020204" pitchFamily="34" charset="0"/>
                <a:cs typeface="Arial" panose="020B0604020202020204" pitchFamily="34" charset="0"/>
              </a:rPr>
              <a:t>- Transfer, inventory</a:t>
            </a:r>
          </a:p>
          <a:p>
            <a:r>
              <a:rPr lang="en-US" sz="1600" dirty="0">
                <a:solidFill>
                  <a:schemeClr val="tx1"/>
                </a:solidFill>
                <a:latin typeface="Arial" panose="020B0604020202020204" pitchFamily="34" charset="0"/>
                <a:cs typeface="Arial" panose="020B0604020202020204" pitchFamily="34" charset="0"/>
              </a:rPr>
              <a:t>- Maintenance, scrap</a:t>
            </a:r>
          </a:p>
          <a:p>
            <a:r>
              <a:rPr lang="en-US" sz="1600" dirty="0">
                <a:solidFill>
                  <a:schemeClr val="tx1"/>
                </a:solidFill>
                <a:latin typeface="Arial" panose="020B0604020202020204" pitchFamily="34" charset="0"/>
                <a:cs typeface="Arial" panose="020B0604020202020204" pitchFamily="34" charset="0"/>
              </a:rPr>
              <a:t>- Stationery management </a:t>
            </a:r>
          </a:p>
          <a:p>
            <a:pPr algn="ctr"/>
            <a:endParaRPr lang="en-US" dirty="0"/>
          </a:p>
        </p:txBody>
      </p:sp>
      <p:sp>
        <p:nvSpPr>
          <p:cNvPr id="55" name="Rectangle: Rounded Corners 3">
            <a:extLst>
              <a:ext uri="{FF2B5EF4-FFF2-40B4-BE49-F238E27FC236}">
                <a16:creationId xmlns:a16="http://schemas.microsoft.com/office/drawing/2014/main" id="{57917AE4-1BA3-4F01-9615-0394E5550CAC}"/>
              </a:ext>
            </a:extLst>
          </p:cNvPr>
          <p:cNvSpPr/>
          <p:nvPr/>
        </p:nvSpPr>
        <p:spPr>
          <a:xfrm>
            <a:off x="3172669" y="2091363"/>
            <a:ext cx="129540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6" name="Rectangle: Rounded Corners 120">
            <a:extLst>
              <a:ext uri="{FF2B5EF4-FFF2-40B4-BE49-F238E27FC236}">
                <a16:creationId xmlns:a16="http://schemas.microsoft.com/office/drawing/2014/main" id="{8B21FC6C-295D-48BB-BDDB-566934235BAE}"/>
              </a:ext>
            </a:extLst>
          </p:cNvPr>
          <p:cNvSpPr/>
          <p:nvPr/>
        </p:nvSpPr>
        <p:spPr>
          <a:xfrm>
            <a:off x="5165372" y="2307624"/>
            <a:ext cx="2349898" cy="13234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274320" rIns="0" bIns="0" rtlCol="0" anchor="ctr"/>
          <a:lstStyle/>
          <a:p>
            <a:r>
              <a:rPr lang="en-US" sz="1600" dirty="0">
                <a:solidFill>
                  <a:schemeClr val="tx1"/>
                </a:solidFill>
                <a:latin typeface="Arial" panose="020B0604020202020204" pitchFamily="34" charset="0"/>
                <a:cs typeface="Arial" panose="020B0604020202020204" pitchFamily="34" charset="0"/>
              </a:rPr>
              <a:t>- Clear method</a:t>
            </a:r>
          </a:p>
          <a:p>
            <a:r>
              <a:rPr lang="en-US" sz="1600" dirty="0">
                <a:solidFill>
                  <a:schemeClr val="tx1"/>
                </a:solidFill>
                <a:latin typeface="Arial" panose="020B0604020202020204" pitchFamily="34" charset="0"/>
                <a:cs typeface="Arial" panose="020B0604020202020204" pitchFamily="34" charset="0"/>
              </a:rPr>
              <a:t>- Create barcode tool</a:t>
            </a:r>
          </a:p>
          <a:p>
            <a:r>
              <a:rPr lang="en-US" sz="1600" dirty="0">
                <a:solidFill>
                  <a:schemeClr val="tx1"/>
                </a:solidFill>
                <a:latin typeface="Arial" panose="020B0604020202020204" pitchFamily="34" charset="0"/>
                <a:cs typeface="Arial" panose="020B0604020202020204" pitchFamily="34" charset="0"/>
              </a:rPr>
              <a:t>- Build database</a:t>
            </a:r>
          </a:p>
          <a:p>
            <a:r>
              <a:rPr lang="en-US" sz="1600" dirty="0">
                <a:solidFill>
                  <a:schemeClr val="tx1"/>
                </a:solidFill>
                <a:latin typeface="Arial" panose="020B0604020202020204" pitchFamily="34" charset="0"/>
                <a:cs typeface="Arial" panose="020B0604020202020204" pitchFamily="34" charset="0"/>
              </a:rPr>
              <a:t>- Coding &amp; Testing</a:t>
            </a:r>
          </a:p>
          <a:p>
            <a:pPr algn="ctr"/>
            <a:endParaRPr lang="en-US" dirty="0"/>
          </a:p>
        </p:txBody>
      </p:sp>
      <p:sp>
        <p:nvSpPr>
          <p:cNvPr id="57" name="Rectangle: Rounded Corners 121">
            <a:extLst>
              <a:ext uri="{FF2B5EF4-FFF2-40B4-BE49-F238E27FC236}">
                <a16:creationId xmlns:a16="http://schemas.microsoft.com/office/drawing/2014/main" id="{B4A4EA97-2AD0-423A-9A5F-B432C3BDC413}"/>
              </a:ext>
            </a:extLst>
          </p:cNvPr>
          <p:cNvSpPr/>
          <p:nvPr/>
        </p:nvSpPr>
        <p:spPr>
          <a:xfrm>
            <a:off x="5848789" y="2120663"/>
            <a:ext cx="1042780" cy="34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p:txBody>
      </p:sp>
      <p:sp>
        <p:nvSpPr>
          <p:cNvPr id="59" name="Rectangle 58">
            <a:extLst>
              <a:ext uri="{FF2B5EF4-FFF2-40B4-BE49-F238E27FC236}">
                <a16:creationId xmlns:a16="http://schemas.microsoft.com/office/drawing/2014/main" id="{F0104A8D-3B09-FCCA-68A0-9C1C8177492C}"/>
              </a:ext>
            </a:extLst>
          </p:cNvPr>
          <p:cNvSpPr/>
          <p:nvPr/>
        </p:nvSpPr>
        <p:spPr>
          <a:xfrm>
            <a:off x="2704060" y="3847729"/>
            <a:ext cx="4763540" cy="1447457"/>
          </a:xfrm>
          <a:prstGeom prst="rect">
            <a:avLst/>
          </a:prstGeom>
          <a:no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0" name="Rectangle 59">
            <a:extLst>
              <a:ext uri="{FF2B5EF4-FFF2-40B4-BE49-F238E27FC236}">
                <a16:creationId xmlns:a16="http://schemas.microsoft.com/office/drawing/2014/main" id="{0A8E2033-3132-1EA3-84D7-1F29432E14FA}"/>
              </a:ext>
            </a:extLst>
          </p:cNvPr>
          <p:cNvSpPr/>
          <p:nvPr/>
        </p:nvSpPr>
        <p:spPr>
          <a:xfrm>
            <a:off x="2740276" y="3683139"/>
            <a:ext cx="1329483" cy="301340"/>
          </a:xfrm>
          <a:prstGeom prst="rect">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software</a:t>
            </a:r>
            <a:endParaRPr lang="en-US" dirty="0">
              <a:solidFill>
                <a:srgbClr val="7030A0"/>
              </a:solidFill>
            </a:endParaRPr>
          </a:p>
        </p:txBody>
      </p:sp>
      <p:sp>
        <p:nvSpPr>
          <p:cNvPr id="62" name="Rectangle 61">
            <a:extLst>
              <a:ext uri="{FF2B5EF4-FFF2-40B4-BE49-F238E27FC236}">
                <a16:creationId xmlns:a16="http://schemas.microsoft.com/office/drawing/2014/main" id="{DF799EE2-528B-27DF-F3E8-64EE0BC46EE8}"/>
              </a:ext>
            </a:extLst>
          </p:cNvPr>
          <p:cNvSpPr/>
          <p:nvPr/>
        </p:nvSpPr>
        <p:spPr>
          <a:xfrm>
            <a:off x="5934381" y="3668397"/>
            <a:ext cx="1450165" cy="282050"/>
          </a:xfrm>
          <a:prstGeom prst="rect">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Auto Report</a:t>
            </a:r>
            <a:endParaRPr lang="en-US" dirty="0">
              <a:solidFill>
                <a:srgbClr val="7030A0"/>
              </a:solidFill>
            </a:endParaRPr>
          </a:p>
        </p:txBody>
      </p:sp>
      <p:pic>
        <p:nvPicPr>
          <p:cNvPr id="64" name="Image 2">
            <a:extLst>
              <a:ext uri="{FF2B5EF4-FFF2-40B4-BE49-F238E27FC236}">
                <a16:creationId xmlns:a16="http://schemas.microsoft.com/office/drawing/2014/main" id="{00000000-0008-0000-0000-000021000000}"/>
              </a:ext>
            </a:extLst>
          </p:cNvPr>
          <p:cNvPicPr/>
          <p:nvPr/>
        </p:nvPicPr>
        <p:blipFill>
          <a:blip r:embed="rId4"/>
          <a:stretch/>
        </p:blipFill>
        <p:spPr>
          <a:xfrm>
            <a:off x="3255368" y="4091901"/>
            <a:ext cx="675483" cy="466448"/>
          </a:xfrm>
          <a:prstGeom prst="rect">
            <a:avLst/>
          </a:prstGeom>
          <a:ln w="0">
            <a:noFill/>
          </a:ln>
        </p:spPr>
      </p:pic>
      <p:pic>
        <p:nvPicPr>
          <p:cNvPr id="65" name="Picture 7" descr="C:\Program Files\Microsoft Office\MEDIA\CAGCAT10\j0285750.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5054" y="4147323"/>
            <a:ext cx="507645" cy="335825"/>
          </a:xfrm>
          <a:prstGeom prst="rect">
            <a:avLst/>
          </a:prstGeom>
          <a:noFill/>
          <a:extLst>
            <a:ext uri="{909E8E84-426E-40DD-AFC4-6F175D3DCCD1}">
              <a14:hiddenFill xmlns:a14="http://schemas.microsoft.com/office/drawing/2010/main">
                <a:solidFill>
                  <a:srgbClr val="FFFFFF"/>
                </a:solidFill>
              </a14:hiddenFill>
            </a:ext>
          </a:extLst>
        </p:spPr>
      </p:pic>
      <p:sp>
        <p:nvSpPr>
          <p:cNvPr id="67" name="フローチャート : 磁気ディスク 12"/>
          <p:cNvSpPr/>
          <p:nvPr/>
        </p:nvSpPr>
        <p:spPr>
          <a:xfrm>
            <a:off x="2839482" y="4780207"/>
            <a:ext cx="1106013" cy="453027"/>
          </a:xfrm>
          <a:prstGeom prst="flowChartMagneticDisk">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Database</a:t>
            </a:r>
          </a:p>
        </p:txBody>
      </p:sp>
      <p:sp>
        <p:nvSpPr>
          <p:cNvPr id="3" name="Up-Down Arrow 2"/>
          <p:cNvSpPr/>
          <p:nvPr/>
        </p:nvSpPr>
        <p:spPr>
          <a:xfrm>
            <a:off x="3314498" y="4439548"/>
            <a:ext cx="223241" cy="3223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2051086"/>
            <a:ext cx="2651131" cy="1570453"/>
            <a:chOff x="-3736" y="2166134"/>
            <a:chExt cx="2651131" cy="1570453"/>
          </a:xfrm>
        </p:grpSpPr>
        <p:sp>
          <p:nvSpPr>
            <p:cNvPr id="53" name="Text Box 250">
              <a:extLst>
                <a:ext uri="{FF2B5EF4-FFF2-40B4-BE49-F238E27FC236}">
                  <a16:creationId xmlns:a16="http://schemas.microsoft.com/office/drawing/2014/main" id="{4D7EC992-37DF-436C-B069-962F37A28458}"/>
                </a:ext>
              </a:extLst>
            </p:cNvPr>
            <p:cNvSpPr txBox="1">
              <a:spLocks noChangeArrowheads="1"/>
            </p:cNvSpPr>
            <p:nvPr/>
          </p:nvSpPr>
          <p:spPr bwMode="auto">
            <a:xfrm>
              <a:off x="2024294" y="3034025"/>
              <a:ext cx="623101" cy="40011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GB" altLang="ja-JP" sz="1000" b="1" i="0" strike="noStrike" kern="1200" cap="none" spc="0" normalizeH="0" baseline="0" noProof="0" dirty="0">
                  <a:ln>
                    <a:noFill/>
                  </a:ln>
                  <a:effectLst/>
                  <a:uLnTx/>
                  <a:uFillTx/>
                  <a:latin typeface="Arial" panose="020B0604020202020204" pitchFamily="34" charset="0"/>
                  <a:ea typeface="HGP創英角ｺﾞｼｯｸUB" pitchFamily="50" charset="-128"/>
                </a:rPr>
                <a:t>Print report</a:t>
              </a:r>
              <a:endParaRPr kumimoji="1" lang="en-US" altLang="ja-JP" sz="1000" b="1" i="0" strike="noStrike" kern="1200" cap="none" spc="0" normalizeH="0" baseline="0" noProof="0" dirty="0">
                <a:ln>
                  <a:noFill/>
                </a:ln>
                <a:effectLst/>
                <a:uLnTx/>
                <a:uFillTx/>
                <a:latin typeface="Arial" panose="020B0604020202020204" pitchFamily="34" charset="0"/>
                <a:ea typeface="HGP創英角ｺﾞｼｯｸUB" pitchFamily="50" charset="-128"/>
              </a:endParaRPr>
            </a:p>
          </p:txBody>
        </p:sp>
        <p:grpSp>
          <p:nvGrpSpPr>
            <p:cNvPr id="4" name="Group 3"/>
            <p:cNvGrpSpPr/>
            <p:nvPr/>
          </p:nvGrpSpPr>
          <p:grpSpPr>
            <a:xfrm>
              <a:off x="-3736" y="2166134"/>
              <a:ext cx="2229207" cy="1570453"/>
              <a:chOff x="7137" y="2109674"/>
              <a:chExt cx="2229207" cy="1570453"/>
            </a:xfrm>
          </p:grpSpPr>
          <p:pic>
            <p:nvPicPr>
              <p:cNvPr id="45" name="Picture 4">
                <a:extLst>
                  <a:ext uri="{FF2B5EF4-FFF2-40B4-BE49-F238E27FC236}">
                    <a16:creationId xmlns:a16="http://schemas.microsoft.com/office/drawing/2014/main" id="{EEE447F9-4B0F-4BB8-B691-37D7673E3D4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3243" y="2183140"/>
                <a:ext cx="623101" cy="41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6">
                <a:extLst>
                  <a:ext uri="{FF2B5EF4-FFF2-40B4-BE49-F238E27FC236}">
                    <a16:creationId xmlns:a16="http://schemas.microsoft.com/office/drawing/2014/main" id="{A840D5A5-C469-4D24-AD20-E9D961DE445E}"/>
                  </a:ext>
                </a:extLst>
              </p:cNvPr>
              <p:cNvPicPr>
                <a:picLocks noChangeAspect="1"/>
              </p:cNvPicPr>
              <p:nvPr/>
            </p:nvPicPr>
            <p:blipFill>
              <a:blip r:embed="rId7"/>
              <a:stretch>
                <a:fillRect/>
              </a:stretch>
            </p:blipFill>
            <p:spPr>
              <a:xfrm>
                <a:off x="609008" y="3107029"/>
                <a:ext cx="642344" cy="573098"/>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C2E1C3CC-9BA7-4949-BD02-5C6D01A1E9F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0566" y="2969605"/>
                <a:ext cx="496519" cy="588387"/>
              </a:xfrm>
              <a:prstGeom prst="rect">
                <a:avLst/>
              </a:prstGeom>
            </p:spPr>
          </p:pic>
          <p:sp>
            <p:nvSpPr>
              <p:cNvPr id="52" name="Text Box 250">
                <a:extLst>
                  <a:ext uri="{FF2B5EF4-FFF2-40B4-BE49-F238E27FC236}">
                    <a16:creationId xmlns:a16="http://schemas.microsoft.com/office/drawing/2014/main" id="{2CD25E0B-4398-4E54-B27A-10EB3F701BBB}"/>
                  </a:ext>
                </a:extLst>
              </p:cNvPr>
              <p:cNvSpPr txBox="1">
                <a:spLocks noChangeArrowheads="1"/>
              </p:cNvSpPr>
              <p:nvPr/>
            </p:nvSpPr>
            <p:spPr bwMode="auto">
              <a:xfrm>
                <a:off x="7137" y="3157882"/>
                <a:ext cx="721800" cy="40011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GB" altLang="ja-JP" sz="1000" b="1" dirty="0">
                    <a:latin typeface="Arial" panose="020B0604020202020204" pitchFamily="34" charset="0"/>
                    <a:ea typeface="HGP創英角ｺﾞｼｯｸUB" pitchFamily="50" charset="-128"/>
                  </a:rPr>
                  <a:t>Record Paper</a:t>
                </a:r>
                <a:endParaRPr kumimoji="1" lang="en-US" altLang="ja-JP" sz="1000" b="1" i="0" strike="noStrike" kern="1200" cap="none" spc="0" normalizeH="0" baseline="0" noProof="0" dirty="0">
                  <a:ln>
                    <a:noFill/>
                  </a:ln>
                  <a:effectLst/>
                  <a:uLnTx/>
                  <a:uFillTx/>
                  <a:latin typeface="Arial" panose="020B0604020202020204" pitchFamily="34" charset="0"/>
                  <a:ea typeface="HGP創英角ｺﾞｼｯｸUB" pitchFamily="50" charset="-128"/>
                </a:endParaRPr>
              </a:p>
            </p:txBody>
          </p:sp>
          <p:sp>
            <p:nvSpPr>
              <p:cNvPr id="12" name="Arrow: Down 11">
                <a:extLst>
                  <a:ext uri="{FF2B5EF4-FFF2-40B4-BE49-F238E27FC236}">
                    <a16:creationId xmlns:a16="http://schemas.microsoft.com/office/drawing/2014/main" id="{84E8D511-945C-42E3-A464-17F30D07B842}"/>
                  </a:ext>
                </a:extLst>
              </p:cNvPr>
              <p:cNvSpPr/>
              <p:nvPr/>
            </p:nvSpPr>
            <p:spPr>
              <a:xfrm>
                <a:off x="794409" y="2811322"/>
                <a:ext cx="196191" cy="214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CEDB2EEB-C91D-42F1-92E5-2B5A2A10F627}"/>
                  </a:ext>
                </a:extLst>
              </p:cNvPr>
              <p:cNvSpPr/>
              <p:nvPr/>
            </p:nvSpPr>
            <p:spPr>
              <a:xfrm>
                <a:off x="1679851" y="2697795"/>
                <a:ext cx="196191" cy="214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DF8DF4FC-1958-4513-9BE6-7733D2C447A2}"/>
                  </a:ext>
                </a:extLst>
              </p:cNvPr>
              <p:cNvPicPr>
                <a:picLocks noChangeAspect="1"/>
              </p:cNvPicPr>
              <p:nvPr/>
            </p:nvPicPr>
            <p:blipFill rotWithShape="1">
              <a:blip r:embed="rId9"/>
              <a:srcRect l="16602" t="3190" r="14224" b="8872"/>
              <a:stretch/>
            </p:blipFill>
            <p:spPr>
              <a:xfrm>
                <a:off x="669158" y="2109674"/>
                <a:ext cx="592635" cy="662259"/>
              </a:xfrm>
              <a:prstGeom prst="rect">
                <a:avLst/>
              </a:prstGeom>
            </p:spPr>
          </p:pic>
          <p:sp>
            <p:nvSpPr>
              <p:cNvPr id="71" name="Text Box 250">
                <a:extLst>
                  <a:ext uri="{FF2B5EF4-FFF2-40B4-BE49-F238E27FC236}">
                    <a16:creationId xmlns:a16="http://schemas.microsoft.com/office/drawing/2014/main" id="{40F751F5-950F-48A0-BCA2-D502FA519FA1}"/>
                  </a:ext>
                </a:extLst>
              </p:cNvPr>
              <p:cNvSpPr txBox="1">
                <a:spLocks noChangeArrowheads="1"/>
              </p:cNvSpPr>
              <p:nvPr/>
            </p:nvSpPr>
            <p:spPr bwMode="auto">
              <a:xfrm>
                <a:off x="119499" y="2191707"/>
                <a:ext cx="787967" cy="55399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GB" altLang="ja-JP" sz="1000" b="1" dirty="0">
                    <a:latin typeface="Arial" panose="020B0604020202020204" pitchFamily="34" charset="0"/>
                    <a:ea typeface="HGP創英角ｺﾞｼｯｸUB" pitchFamily="50" charset="-128"/>
                  </a:rPr>
                  <a:t>Tick to check sheet</a:t>
                </a:r>
                <a:endParaRPr kumimoji="1" lang="en-US" altLang="ja-JP" sz="1000" b="1" i="0" strike="noStrike" kern="1200" cap="none" spc="0" normalizeH="0" baseline="0" noProof="0" dirty="0">
                  <a:ln>
                    <a:noFill/>
                  </a:ln>
                  <a:effectLst/>
                  <a:uLnTx/>
                  <a:uFillTx/>
                  <a:latin typeface="Arial" panose="020B0604020202020204" pitchFamily="34" charset="0"/>
                  <a:ea typeface="HGP創英角ｺﾞｼｯｸUB" pitchFamily="50" charset="-128"/>
                </a:endParaRPr>
              </a:p>
            </p:txBody>
          </p:sp>
          <p:sp>
            <p:nvSpPr>
              <p:cNvPr id="72" name="Arrow: Right 7">
                <a:extLst>
                  <a:ext uri="{FF2B5EF4-FFF2-40B4-BE49-F238E27FC236}">
                    <a16:creationId xmlns:a16="http://schemas.microsoft.com/office/drawing/2014/main" id="{35EAA585-EB00-4EBC-A320-D54AC25125B6}"/>
                  </a:ext>
                </a:extLst>
              </p:cNvPr>
              <p:cNvSpPr/>
              <p:nvPr/>
            </p:nvSpPr>
            <p:spPr>
              <a:xfrm>
                <a:off x="1351195" y="2366364"/>
                <a:ext cx="204200" cy="143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Rectangle 72">
            <a:extLst>
              <a:ext uri="{FF2B5EF4-FFF2-40B4-BE49-F238E27FC236}">
                <a16:creationId xmlns:a16="http://schemas.microsoft.com/office/drawing/2014/main" id="{DF799EE2-528B-27DF-F3E8-64EE0BC46EE8}"/>
              </a:ext>
            </a:extLst>
          </p:cNvPr>
          <p:cNvSpPr/>
          <p:nvPr/>
        </p:nvSpPr>
        <p:spPr>
          <a:xfrm>
            <a:off x="4277315" y="3681118"/>
            <a:ext cx="1450165" cy="289760"/>
          </a:xfrm>
          <a:prstGeom prst="rect">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Visualize</a:t>
            </a:r>
            <a:endParaRPr lang="en-US" dirty="0">
              <a:solidFill>
                <a:srgbClr val="7030A0"/>
              </a:solidFill>
            </a:endParaRPr>
          </a:p>
        </p:txBody>
      </p:sp>
      <p:pic>
        <p:nvPicPr>
          <p:cNvPr id="2" name="Picture 1">
            <a:extLst>
              <a:ext uri="{FF2B5EF4-FFF2-40B4-BE49-F238E27FC236}">
                <a16:creationId xmlns:a16="http://schemas.microsoft.com/office/drawing/2014/main" id="{5F6F5CE1-3CF5-41B6-B333-E7090C28961B}"/>
              </a:ext>
            </a:extLst>
          </p:cNvPr>
          <p:cNvPicPr>
            <a:picLocks noChangeAspect="1"/>
          </p:cNvPicPr>
          <p:nvPr/>
        </p:nvPicPr>
        <p:blipFill>
          <a:blip r:embed="rId10"/>
          <a:stretch>
            <a:fillRect/>
          </a:stretch>
        </p:blipFill>
        <p:spPr>
          <a:xfrm>
            <a:off x="4307546" y="4038554"/>
            <a:ext cx="1452710" cy="1130890"/>
          </a:xfrm>
          <a:prstGeom prst="rect">
            <a:avLst/>
          </a:prstGeom>
        </p:spPr>
      </p:pic>
      <p:pic>
        <p:nvPicPr>
          <p:cNvPr id="8" name="Picture 7">
            <a:extLst>
              <a:ext uri="{FF2B5EF4-FFF2-40B4-BE49-F238E27FC236}">
                <a16:creationId xmlns:a16="http://schemas.microsoft.com/office/drawing/2014/main" id="{5B04DE91-E916-4990-8C66-02E1B3E280DC}"/>
              </a:ext>
            </a:extLst>
          </p:cNvPr>
          <p:cNvPicPr>
            <a:picLocks noChangeAspect="1"/>
          </p:cNvPicPr>
          <p:nvPr/>
        </p:nvPicPr>
        <p:blipFill>
          <a:blip r:embed="rId11"/>
          <a:stretch>
            <a:fillRect/>
          </a:stretch>
        </p:blipFill>
        <p:spPr>
          <a:xfrm>
            <a:off x="5939552" y="4026044"/>
            <a:ext cx="1452710" cy="1142920"/>
          </a:xfrm>
          <a:prstGeom prst="rect">
            <a:avLst/>
          </a:prstGeom>
        </p:spPr>
      </p:pic>
    </p:spTree>
    <p:extLst>
      <p:ext uri="{BB962C8B-B14F-4D97-AF65-F5344CB8AC3E}">
        <p14:creationId xmlns:p14="http://schemas.microsoft.com/office/powerpoint/2010/main" val="384494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5"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Confirm result</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9</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extLst>
              <p:ext uri="{D42A27DB-BD31-4B8C-83A1-F6EECF244321}">
                <p14:modId xmlns:p14="http://schemas.microsoft.com/office/powerpoint/2010/main" val="750731875"/>
              </p:ext>
            </p:extLst>
          </p:nvPr>
        </p:nvGraphicFramePr>
        <p:xfrm>
          <a:off x="39982" y="618282"/>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graphicFrame>
        <p:nvGraphicFramePr>
          <p:cNvPr id="31" name="Table 30">
            <a:extLst>
              <a:ext uri="{FF2B5EF4-FFF2-40B4-BE49-F238E27FC236}">
                <a16:creationId xmlns:a16="http://schemas.microsoft.com/office/drawing/2014/main" id="{B2DC5E04-48CD-4CBB-9678-7672BB933C54}"/>
              </a:ext>
            </a:extLst>
          </p:cNvPr>
          <p:cNvGraphicFramePr>
            <a:graphicFrameLocks noGrp="1"/>
          </p:cNvGraphicFramePr>
          <p:nvPr>
            <p:extLst>
              <p:ext uri="{D42A27DB-BD31-4B8C-83A1-F6EECF244321}">
                <p14:modId xmlns:p14="http://schemas.microsoft.com/office/powerpoint/2010/main" val="3481261693"/>
              </p:ext>
            </p:extLst>
          </p:nvPr>
        </p:nvGraphicFramePr>
        <p:xfrm>
          <a:off x="69093" y="618174"/>
          <a:ext cx="9042203" cy="4037269"/>
        </p:xfrm>
        <a:graphic>
          <a:graphicData uri="http://schemas.openxmlformats.org/drawingml/2006/table">
            <a:tbl>
              <a:tblPr firstRow="1" bandRow="1">
                <a:tableStyleId>{5C22544A-7EE6-4342-B048-85BDC9FD1C3A}</a:tableStyleId>
              </a:tblPr>
              <a:tblGrid>
                <a:gridCol w="634798">
                  <a:extLst>
                    <a:ext uri="{9D8B030D-6E8A-4147-A177-3AD203B41FA5}">
                      <a16:colId xmlns:a16="http://schemas.microsoft.com/office/drawing/2014/main" val="2601078857"/>
                    </a:ext>
                  </a:extLst>
                </a:gridCol>
                <a:gridCol w="3220180">
                  <a:extLst>
                    <a:ext uri="{9D8B030D-6E8A-4147-A177-3AD203B41FA5}">
                      <a16:colId xmlns:a16="http://schemas.microsoft.com/office/drawing/2014/main" val="1816896484"/>
                    </a:ext>
                  </a:extLst>
                </a:gridCol>
                <a:gridCol w="155812">
                  <a:extLst>
                    <a:ext uri="{9D8B030D-6E8A-4147-A177-3AD203B41FA5}">
                      <a16:colId xmlns:a16="http://schemas.microsoft.com/office/drawing/2014/main" val="779698322"/>
                    </a:ext>
                  </a:extLst>
                </a:gridCol>
                <a:gridCol w="2474765">
                  <a:extLst>
                    <a:ext uri="{9D8B030D-6E8A-4147-A177-3AD203B41FA5}">
                      <a16:colId xmlns:a16="http://schemas.microsoft.com/office/drawing/2014/main" val="2139683937"/>
                    </a:ext>
                  </a:extLst>
                </a:gridCol>
                <a:gridCol w="1133578">
                  <a:extLst>
                    <a:ext uri="{9D8B030D-6E8A-4147-A177-3AD203B41FA5}">
                      <a16:colId xmlns:a16="http://schemas.microsoft.com/office/drawing/2014/main" val="2185533271"/>
                    </a:ext>
                  </a:extLst>
                </a:gridCol>
                <a:gridCol w="1423070">
                  <a:extLst>
                    <a:ext uri="{9D8B030D-6E8A-4147-A177-3AD203B41FA5}">
                      <a16:colId xmlns:a16="http://schemas.microsoft.com/office/drawing/2014/main" val="3977214255"/>
                    </a:ext>
                  </a:extLst>
                </a:gridCol>
              </a:tblGrid>
              <a:tr h="566809">
                <a:tc>
                  <a:txBody>
                    <a:bodyPr/>
                    <a:lstStyle/>
                    <a:p>
                      <a:pPr algn="ctr"/>
                      <a:r>
                        <a:rPr lang="en-US" sz="2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gridSpan="2">
                  <a:txBody>
                    <a:bodyPr/>
                    <a:lstStyle/>
                    <a:p>
                      <a:pPr algn="ctr"/>
                      <a:r>
                        <a:rPr lang="en-US" sz="2000" dirty="0">
                          <a:solidFill>
                            <a:schemeClr val="tx1"/>
                          </a:solidFill>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hMerge="1">
                  <a:txBody>
                    <a:bodyPr/>
                    <a:lstStyle/>
                    <a:p>
                      <a:endParaRPr lang="en-US"/>
                    </a:p>
                  </a:txBody>
                  <a:tcPr/>
                </a:tc>
                <a:tc>
                  <a:txBody>
                    <a:bodyPr/>
                    <a:lstStyle/>
                    <a:p>
                      <a:pPr algn="ctr"/>
                      <a:r>
                        <a:rPr lang="en-US" sz="2000" dirty="0">
                          <a:solidFill>
                            <a:schemeClr val="tx1"/>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extLst>
                  <a:ext uri="{0D108BD9-81ED-4DB2-BD59-A6C34878D82A}">
                    <a16:rowId xmlns:a16="http://schemas.microsoft.com/office/drawing/2014/main" val="513744046"/>
                  </a:ext>
                </a:extLst>
              </a:tr>
              <a:tr h="550118">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chemeClr val="tx1"/>
                          </a:solidFill>
                          <a:latin typeface="+mn-lt"/>
                          <a:ea typeface="HGP創英角ｺﾞｼｯｸUB" pitchFamily="50" charset="-128"/>
                          <a:cs typeface="Arial" panose="020B0604020202020204" pitchFamily="34" charset="0"/>
                        </a:rPr>
                        <a:t>Issue 1:</a:t>
                      </a:r>
                      <a:r>
                        <a:rPr kumimoji="1" lang="en-US" sz="1800" b="1" kern="1200" baseline="0" dirty="0">
                          <a:solidFill>
                            <a:schemeClr val="tx1"/>
                          </a:solidFill>
                          <a:latin typeface="+mn-lt"/>
                          <a:ea typeface="HGP創英角ｺﾞｼｯｸUB" pitchFamily="50" charset="-128"/>
                          <a:cs typeface="Arial" panose="020B0604020202020204" pitchFamily="34" charset="0"/>
                        </a:rPr>
                        <a:t> </a:t>
                      </a:r>
                      <a:r>
                        <a:rPr kumimoji="1" lang="en-US" sz="1800" b="1" kern="1200" dirty="0">
                          <a:solidFill>
                            <a:schemeClr val="tx1"/>
                          </a:solidFill>
                          <a:latin typeface="+mn-lt"/>
                          <a:ea typeface="HGP創英角ｺﾞｼｯｸUB" pitchFamily="50" charset="-128"/>
                          <a:cs typeface="Arial" panose="020B0604020202020204" pitchFamily="34" charset="0"/>
                        </a:rPr>
                        <a:t>Upgrade FOSS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8018351"/>
                  </a:ext>
                </a:extLst>
              </a:tr>
              <a:tr h="471529">
                <a:tc>
                  <a:txBody>
                    <a:bodyPr/>
                    <a:lstStyle/>
                    <a:p>
                      <a:pPr algn="ctr"/>
                      <a:r>
                        <a:rPr lang="en-US" sz="1800"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Select new language &amp;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800" dirty="0">
                          <a:solidFill>
                            <a:schemeClr val="tx1"/>
                          </a:solidFill>
                          <a:latin typeface="Arial "/>
                        </a:rPr>
                        <a:t>Flutter &amp; Android</a:t>
                      </a:r>
                      <a:r>
                        <a:rPr lang="en-US" sz="1800" baseline="0" dirty="0">
                          <a:solidFill>
                            <a:schemeClr val="tx1"/>
                          </a:solidFill>
                          <a:latin typeface="Arial "/>
                        </a:rPr>
                        <a:t> </a:t>
                      </a:r>
                      <a:r>
                        <a:rPr lang="en-US" sz="1800" dirty="0">
                          <a:solidFill>
                            <a:schemeClr val="tx1"/>
                          </a:solidFill>
                          <a:latin typeface="Arial "/>
                        </a:rPr>
                        <a: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800" dirty="0">
                        <a:solidFill>
                          <a:schemeClr val="tx1"/>
                        </a:solidFill>
                        <a:latin typeface="Arial "/>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64131"/>
                  </a:ext>
                </a:extLst>
              </a:tr>
              <a:tr h="377224">
                <a:tc>
                  <a:txBody>
                    <a:bodyPr/>
                    <a:lstStyle/>
                    <a:p>
                      <a:pPr algn="ctr"/>
                      <a:r>
                        <a:rPr lang="en-US" sz="1800"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GR local &amp; GR Oversea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97376"/>
                  </a:ext>
                </a:extLst>
              </a:tr>
              <a:tr h="377224">
                <a:tc>
                  <a:txBody>
                    <a:bodyPr/>
                    <a:lstStyle/>
                    <a:p>
                      <a:pPr algn="ctr"/>
                      <a:r>
                        <a:rPr lang="en-US" sz="1800"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354050"/>
                  </a:ext>
                </a:extLst>
              </a:tr>
              <a:tr h="377224">
                <a:tc>
                  <a:txBody>
                    <a:bodyPr/>
                    <a:lstStyle/>
                    <a:p>
                      <a:pPr algn="ctr"/>
                      <a:r>
                        <a:rPr lang="en-US" sz="1800" dirty="0">
                          <a:solidFill>
                            <a:schemeClr val="tx1"/>
                          </a:solidFill>
                          <a:latin typeface="Arial "/>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Kitting &amp; Supply (FA,DIP)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859895"/>
                  </a:ext>
                </a:extLst>
              </a:tr>
              <a:tr h="377224">
                <a:tc>
                  <a:txBody>
                    <a:bodyPr/>
                    <a:lstStyle/>
                    <a:p>
                      <a:pPr algn="ctr"/>
                      <a:r>
                        <a:rPr lang="en-US" sz="1800" dirty="0">
                          <a:solidFill>
                            <a:schemeClr val="tx1"/>
                          </a:solidFill>
                          <a:latin typeface="Arial "/>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671488"/>
                  </a:ext>
                </a:extLst>
              </a:tr>
              <a:tr h="389799">
                <a:tc>
                  <a:txBody>
                    <a:bodyPr/>
                    <a:lstStyle/>
                    <a:p>
                      <a:pPr algn="ctr"/>
                      <a:r>
                        <a:rPr lang="en-US" sz="1800" dirty="0">
                          <a:solidFill>
                            <a:schemeClr val="tx1"/>
                          </a:solidFill>
                          <a:latin typeface="Arial "/>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Temporary Free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602498"/>
                  </a:ext>
                </a:extLst>
              </a:tr>
              <a:tr h="550118">
                <a:tc gridSpan="6">
                  <a:txBody>
                    <a:bodyPr/>
                    <a:lstStyle/>
                    <a:p>
                      <a:r>
                        <a:rPr lang="en-US" b="1" dirty="0">
                          <a:solidFill>
                            <a:schemeClr val="tx1"/>
                          </a:solidFill>
                        </a:rPr>
                        <a:t>Issue</a:t>
                      </a:r>
                      <a:r>
                        <a:rPr lang="en-US" b="1" baseline="0" dirty="0">
                          <a:solidFill>
                            <a:schemeClr val="tx1"/>
                          </a:solidFill>
                        </a:rPr>
                        <a:t> </a:t>
                      </a:r>
                      <a:r>
                        <a:rPr lang="en-US" b="1" dirty="0">
                          <a:solidFill>
                            <a:schemeClr val="tx1"/>
                          </a:solidFill>
                        </a:rPr>
                        <a:t>2. Make Asset Life Cycle Management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4492456"/>
                  </a:ext>
                </a:extLst>
              </a:tr>
            </a:tbl>
          </a:graphicData>
        </a:graphic>
      </p:graphicFrame>
      <p:sp>
        <p:nvSpPr>
          <p:cNvPr id="2" name="Rectangle 1">
            <a:extLst>
              <a:ext uri="{FF2B5EF4-FFF2-40B4-BE49-F238E27FC236}">
                <a16:creationId xmlns:a16="http://schemas.microsoft.com/office/drawing/2014/main" id="{44DC972D-AE54-4C85-A52D-033A8E6D30B0}"/>
              </a:ext>
            </a:extLst>
          </p:cNvPr>
          <p:cNvSpPr/>
          <p:nvPr/>
        </p:nvSpPr>
        <p:spPr>
          <a:xfrm>
            <a:off x="10183368" y="57353"/>
            <a:ext cx="3352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Total time using: 3 min/60 * 20 * 1060 pcs = 1060 h/month</a:t>
            </a:r>
          </a:p>
          <a:p>
            <a:pPr algn="ctr"/>
            <a:r>
              <a:rPr lang="en-US" dirty="0"/>
              <a:t>After: Total time using: 0.5 s/60 * 20 * 1060 pcs = 176 h/month</a:t>
            </a:r>
          </a:p>
          <a:p>
            <a:pPr algn="ctr"/>
            <a:endParaRPr lang="en-US" dirty="0"/>
          </a:p>
        </p:txBody>
      </p:sp>
      <p:sp>
        <p:nvSpPr>
          <p:cNvPr id="3" name="Rectangle 2">
            <a:extLst>
              <a:ext uri="{FF2B5EF4-FFF2-40B4-BE49-F238E27FC236}">
                <a16:creationId xmlns:a16="http://schemas.microsoft.com/office/drawing/2014/main" id="{2B17D78E-2F61-4A04-9616-49EC14C58653}"/>
              </a:ext>
            </a:extLst>
          </p:cNvPr>
          <p:cNvSpPr/>
          <p:nvPr/>
        </p:nvSpPr>
        <p:spPr>
          <a:xfrm>
            <a:off x="10030968" y="2312690"/>
            <a:ext cx="3505200" cy="14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Inventory pc:</a:t>
            </a:r>
          </a:p>
          <a:p>
            <a:pPr algn="ctr"/>
            <a:r>
              <a:rPr lang="en-US" sz="1600" dirty="0"/>
              <a:t>Before: </a:t>
            </a:r>
            <a:r>
              <a:rPr lang="en-US" altLang="ja-JP" sz="1600" b="1" dirty="0">
                <a:solidFill>
                  <a:srgbClr val="FF0000"/>
                </a:solidFill>
                <a:latin typeface="Arial" panose="020B0604020202020204" pitchFamily="34" charset="0"/>
                <a:cs typeface="Arial" panose="020B0604020202020204" pitchFamily="34" charset="0"/>
              </a:rPr>
              <a:t>Take time : 650 Pcs * 0.1 hour =65 Hour</a:t>
            </a:r>
          </a:p>
          <a:p>
            <a:pPr algn="ctr"/>
            <a:r>
              <a:rPr lang="en-US" altLang="ja-JP" sz="1600" b="1" dirty="0">
                <a:solidFill>
                  <a:srgbClr val="FF0000"/>
                </a:solidFill>
                <a:latin typeface="Arial" panose="020B0604020202020204" pitchFamily="34" charset="0"/>
                <a:cs typeface="Arial" panose="020B0604020202020204" pitchFamily="34" charset="0"/>
              </a:rPr>
              <a:t>After: </a:t>
            </a:r>
            <a:r>
              <a:rPr lang="en-US" sz="1600" dirty="0">
                <a:solidFill>
                  <a:srgbClr val="0000FF"/>
                </a:solidFill>
              </a:rPr>
              <a:t>Save time and manpower: 65 * 2.5*4=650$/Year</a:t>
            </a:r>
            <a:endParaRPr lang="en-US" altLang="ja-JP" sz="1600" b="1" dirty="0">
              <a:solidFill>
                <a:srgbClr val="FF0000"/>
              </a:solidFill>
              <a:latin typeface="Arial" panose="020B0604020202020204" pitchFamily="34" charset="0"/>
              <a:cs typeface="Arial" panose="020B0604020202020204" pitchFamily="34" charset="0"/>
            </a:endParaRPr>
          </a:p>
          <a:p>
            <a:pPr algn="ctr"/>
            <a:endParaRPr lang="en-US" dirty="0"/>
          </a:p>
        </p:txBody>
      </p:sp>
      <p:sp>
        <p:nvSpPr>
          <p:cNvPr id="4" name="Rectangle 3">
            <a:extLst>
              <a:ext uri="{FF2B5EF4-FFF2-40B4-BE49-F238E27FC236}">
                <a16:creationId xmlns:a16="http://schemas.microsoft.com/office/drawing/2014/main" id="{E6A77B16-5E1C-404C-A995-D219ABBB0023}"/>
              </a:ext>
            </a:extLst>
          </p:cNvPr>
          <p:cNvSpPr/>
          <p:nvPr/>
        </p:nvSpPr>
        <p:spPr>
          <a:xfrm>
            <a:off x="9802368" y="4007937"/>
            <a:ext cx="3962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latin typeface="Arial" panose="020B0604020202020204" pitchFamily="34" charset="0"/>
                <a:cs typeface="Arial" panose="020B0604020202020204" pitchFamily="34" charset="0"/>
              </a:rPr>
              <a:t>Time develop</a:t>
            </a:r>
          </a:p>
          <a:p>
            <a:pPr algn="ctr"/>
            <a:r>
              <a:rPr lang="en-US" altLang="ja-JP" sz="1400" b="1" dirty="0">
                <a:solidFill>
                  <a:srgbClr val="FF0000"/>
                </a:solidFill>
                <a:latin typeface="Arial" panose="020B0604020202020204" pitchFamily="34" charset="0"/>
                <a:cs typeface="Arial" panose="020B0604020202020204" pitchFamily="34" charset="0"/>
              </a:rPr>
              <a:t>: 1h * 4per  = 4h/ day</a:t>
            </a:r>
          </a:p>
          <a:p>
            <a:pPr algn="ctr"/>
            <a:r>
              <a:rPr lang="en-US" sz="1400" b="1" dirty="0">
                <a:solidFill>
                  <a:srgbClr val="0000FF"/>
                </a:solidFill>
                <a:latin typeface="Arial" charset="0"/>
                <a:cs typeface="Arial" charset="0"/>
              </a:rPr>
              <a:t>Save time : 1h * 4per = 4hour / day</a:t>
            </a:r>
          </a:p>
          <a:p>
            <a:pPr algn="ctr"/>
            <a:r>
              <a:rPr lang="en-US" sz="1400" b="1" dirty="0">
                <a:solidFill>
                  <a:srgbClr val="0000FF"/>
                </a:solidFill>
                <a:latin typeface="Arial" charset="0"/>
                <a:cs typeface="Arial" charset="0"/>
              </a:rPr>
              <a:t>Save cost: 24 * 4 * 2.5 = 240$ / Y</a:t>
            </a:r>
          </a:p>
          <a:p>
            <a:pPr algn="ctr"/>
            <a:r>
              <a:rPr lang="en-US" sz="1400" b="1" dirty="0">
                <a:solidFill>
                  <a:srgbClr val="0000FF"/>
                </a:solidFill>
                <a:latin typeface="Arial" charset="0"/>
                <a:cs typeface="Arial" charset="0"/>
              </a:rPr>
              <a:t>Or</a:t>
            </a:r>
          </a:p>
          <a:p>
            <a:pPr marL="285750" lvl="0" indent="-285750" eaLnBrk="0" hangingPunct="0">
              <a:spcBef>
                <a:spcPct val="20000"/>
              </a:spcBef>
              <a:buFontTx/>
              <a:buChar char="-"/>
              <a:defRPr/>
            </a:pPr>
            <a:r>
              <a:rPr lang="en-US" sz="1400" b="1" dirty="0">
                <a:solidFill>
                  <a:srgbClr val="0000FF"/>
                </a:solidFill>
                <a:latin typeface="Arial" charset="0"/>
                <a:cs typeface="Arial" charset="0"/>
              </a:rPr>
              <a:t>Save time : 0.5h * 4per = 2hour / day</a:t>
            </a:r>
          </a:p>
          <a:p>
            <a:pPr marL="285750" lvl="0" indent="-285750" eaLnBrk="0" hangingPunct="0">
              <a:spcBef>
                <a:spcPct val="20000"/>
              </a:spcBef>
              <a:buFontTx/>
              <a:buChar char="-"/>
              <a:defRPr/>
            </a:pPr>
            <a:r>
              <a:rPr lang="en-US" sz="1400" b="1" dirty="0">
                <a:solidFill>
                  <a:srgbClr val="0000FF"/>
                </a:solidFill>
                <a:latin typeface="Arial" charset="0"/>
                <a:cs typeface="Arial" charset="0"/>
              </a:rPr>
              <a:t>Save cost: 12 * 4 * 2.5 = 120$ / Y</a:t>
            </a:r>
          </a:p>
          <a:p>
            <a:pPr algn="ctr"/>
            <a:r>
              <a:rPr lang="en-US" altLang="ja-JP" b="1" dirty="0">
                <a:solidFill>
                  <a:srgbClr val="FF0000"/>
                </a:solidFill>
                <a:latin typeface="Arial" panose="020B0604020202020204" pitchFamily="34" charset="0"/>
                <a:cs typeface="Arial" panose="020B0604020202020204" pitchFamily="34" charset="0"/>
              </a:rPr>
              <a:t>  </a:t>
            </a:r>
          </a:p>
          <a:p>
            <a:pPr algn="ctr"/>
            <a:endParaRPr lang="en-US" dirty="0"/>
          </a:p>
        </p:txBody>
      </p:sp>
      <p:sp>
        <p:nvSpPr>
          <p:cNvPr id="5" name="Rounded Rectangle 4"/>
          <p:cNvSpPr/>
          <p:nvPr/>
        </p:nvSpPr>
        <p:spPr>
          <a:xfrm>
            <a:off x="120342" y="4688387"/>
            <a:ext cx="8903316" cy="20697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78" y="5193254"/>
            <a:ext cx="4419600" cy="632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v"/>
            </a:pPr>
            <a:r>
              <a:rPr lang="en-US" altLang="en-US" sz="1600" dirty="0">
                <a:solidFill>
                  <a:schemeClr val="tx1"/>
                </a:solidFill>
                <a:cs typeface="Arial" panose="020B0604020202020204" pitchFamily="34" charset="0"/>
              </a:rPr>
              <a:t>Borrow &amp; return Equipment</a:t>
            </a:r>
          </a:p>
          <a:p>
            <a:pPr marL="285750" lvl="0" indent="-285750">
              <a:buFont typeface="Wingdings" panose="05000000000000000000" pitchFamily="2" charset="2"/>
              <a:buChar char="ü"/>
            </a:pPr>
            <a:r>
              <a:rPr lang="en-US" sz="1600" dirty="0">
                <a:solidFill>
                  <a:schemeClr val="tx1"/>
                </a:solidFill>
              </a:rPr>
              <a:t>Use scan device &amp; barcode to manage</a:t>
            </a:r>
          </a:p>
        </p:txBody>
      </p:sp>
      <p:sp>
        <p:nvSpPr>
          <p:cNvPr id="8" name="Rounded Rectangle 7"/>
          <p:cNvSpPr/>
          <p:nvPr/>
        </p:nvSpPr>
        <p:spPr>
          <a:xfrm>
            <a:off x="697381" y="4765957"/>
            <a:ext cx="2438400" cy="3656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en-US" dirty="0">
                <a:solidFill>
                  <a:schemeClr val="tx1"/>
                </a:solidFill>
                <a:latin typeface="Arial" panose="020B0604020202020204" pitchFamily="34" charset="0"/>
                <a:cs typeface="Arial" panose="020B0604020202020204" pitchFamily="34" charset="0"/>
              </a:rPr>
              <a:t>Function</a:t>
            </a:r>
          </a:p>
        </p:txBody>
      </p:sp>
      <p:sp>
        <p:nvSpPr>
          <p:cNvPr id="15" name="Rounded Rectangle 14"/>
          <p:cNvSpPr/>
          <p:nvPr/>
        </p:nvSpPr>
        <p:spPr>
          <a:xfrm>
            <a:off x="4159921" y="4754203"/>
            <a:ext cx="1489868" cy="3656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en-US" dirty="0">
                <a:solidFill>
                  <a:schemeClr val="tx1"/>
                </a:solidFill>
                <a:latin typeface="Arial" panose="020B0604020202020204" pitchFamily="34" charset="0"/>
                <a:cs typeface="Arial" panose="020B0604020202020204" pitchFamily="34" charset="0"/>
              </a:rPr>
              <a:t>Target</a:t>
            </a:r>
          </a:p>
        </p:txBody>
      </p:sp>
      <p:sp>
        <p:nvSpPr>
          <p:cNvPr id="16" name="Rounded Rectangle 15"/>
          <p:cNvSpPr/>
          <p:nvPr/>
        </p:nvSpPr>
        <p:spPr>
          <a:xfrm>
            <a:off x="6642756" y="4754203"/>
            <a:ext cx="1600200" cy="36569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en-US" dirty="0">
                <a:solidFill>
                  <a:schemeClr val="tx1"/>
                </a:solidFill>
                <a:latin typeface="Arial" panose="020B0604020202020204" pitchFamily="34" charset="0"/>
                <a:cs typeface="Arial" panose="020B0604020202020204" pitchFamily="34" charset="0"/>
              </a:rPr>
              <a:t>Result</a:t>
            </a:r>
          </a:p>
        </p:txBody>
      </p:sp>
      <p:sp>
        <p:nvSpPr>
          <p:cNvPr id="17" name="Rectangle 16"/>
          <p:cNvSpPr/>
          <p:nvPr/>
        </p:nvSpPr>
        <p:spPr>
          <a:xfrm>
            <a:off x="4146771" y="5240625"/>
            <a:ext cx="1722662" cy="482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dirty="0">
                <a:solidFill>
                  <a:schemeClr val="tx1"/>
                </a:solidFill>
              </a:rPr>
              <a:t>Apply 12/2023</a:t>
            </a:r>
          </a:p>
        </p:txBody>
      </p:sp>
      <p:sp>
        <p:nvSpPr>
          <p:cNvPr id="19" name="Rectangle 18"/>
          <p:cNvSpPr/>
          <p:nvPr/>
        </p:nvSpPr>
        <p:spPr>
          <a:xfrm>
            <a:off x="147032" y="5597040"/>
            <a:ext cx="4155820" cy="1130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altLang="en-US" sz="1600" dirty="0">
                <a:solidFill>
                  <a:schemeClr val="tx1"/>
                </a:solidFill>
                <a:cs typeface="Arial" panose="020B0604020202020204" pitchFamily="34" charset="0"/>
              </a:rPr>
              <a:t>Manage stationery warehouse &amp; GR, Transfer, Inventory, Scrap, Maintenance</a:t>
            </a:r>
          </a:p>
          <a:p>
            <a:pPr marL="285750" indent="-285750">
              <a:buFont typeface="Wingdings" panose="05000000000000000000" pitchFamily="2" charset="2"/>
              <a:buChar char="ü"/>
            </a:pPr>
            <a:r>
              <a:rPr lang="en-US" sz="1600" dirty="0">
                <a:solidFill>
                  <a:schemeClr val="tx1"/>
                </a:solidFill>
                <a:cs typeface="Arial" panose="020B0604020202020204" pitchFamily="34" charset="0"/>
              </a:rPr>
              <a:t>Use scan device &amp; barcode to manage</a:t>
            </a:r>
          </a:p>
        </p:txBody>
      </p:sp>
      <p:sp>
        <p:nvSpPr>
          <p:cNvPr id="20" name="Rectangle 19"/>
          <p:cNvSpPr/>
          <p:nvPr/>
        </p:nvSpPr>
        <p:spPr>
          <a:xfrm>
            <a:off x="4159921" y="5874866"/>
            <a:ext cx="1722662" cy="4823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dirty="0">
                <a:solidFill>
                  <a:schemeClr val="tx1"/>
                </a:solidFill>
              </a:rPr>
              <a:t>Apply 01/2024</a:t>
            </a:r>
          </a:p>
        </p:txBody>
      </p:sp>
      <p:pic>
        <p:nvPicPr>
          <p:cNvPr id="22" name="Picture 21">
            <a:extLst>
              <a:ext uri="{FF2B5EF4-FFF2-40B4-BE49-F238E27FC236}">
                <a16:creationId xmlns:a16="http://schemas.microsoft.com/office/drawing/2014/main" id="{6C8E4FFB-B873-4A76-88D8-9BABA146186D}"/>
              </a:ext>
            </a:extLst>
          </p:cNvPr>
          <p:cNvPicPr>
            <a:picLocks noChangeAspect="1"/>
          </p:cNvPicPr>
          <p:nvPr/>
        </p:nvPicPr>
        <p:blipFill>
          <a:blip r:embed="rId3"/>
          <a:stretch>
            <a:fillRect/>
          </a:stretch>
        </p:blipFill>
        <p:spPr>
          <a:xfrm>
            <a:off x="6126859" y="5168801"/>
            <a:ext cx="2381582" cy="1559008"/>
          </a:xfrm>
          <a:prstGeom prst="rect">
            <a:avLst/>
          </a:prstGeom>
        </p:spPr>
      </p:pic>
    </p:spTree>
    <p:extLst>
      <p:ext uri="{BB962C8B-B14F-4D97-AF65-F5344CB8AC3E}">
        <p14:creationId xmlns:p14="http://schemas.microsoft.com/office/powerpoint/2010/main" val="411226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3701" y="853273"/>
            <a:ext cx="9067794" cy="5653750"/>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1846" b="1" dirty="0">
              <a:latin typeface="Arial" charset="0"/>
              <a:ea typeface="HGP創英角ｺﾞｼｯｸUB" pitchFamily="50" charset="-128"/>
            </a:endParaRPr>
          </a:p>
        </p:txBody>
      </p:sp>
      <p:grpSp>
        <p:nvGrpSpPr>
          <p:cNvPr id="4" name="Group 3"/>
          <p:cNvGrpSpPr/>
          <p:nvPr/>
        </p:nvGrpSpPr>
        <p:grpSpPr>
          <a:xfrm>
            <a:off x="11723" y="329194"/>
            <a:ext cx="9111752" cy="419437"/>
            <a:chOff x="12699" y="172474"/>
            <a:chExt cx="9871065" cy="454390"/>
          </a:xfrm>
        </p:grpSpPr>
        <p:grpSp>
          <p:nvGrpSpPr>
            <p:cNvPr id="3" name="Group 2"/>
            <p:cNvGrpSpPr/>
            <p:nvPr/>
          </p:nvGrpSpPr>
          <p:grpSpPr>
            <a:xfrm>
              <a:off x="12699" y="172474"/>
              <a:ext cx="9871065" cy="454390"/>
              <a:chOff x="12699" y="85443"/>
              <a:chExt cx="9871065" cy="689258"/>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a:p>
            </p:txBody>
          </p:sp>
          <p:sp>
            <p:nvSpPr>
              <p:cNvPr id="3002427" name="Rectangle 59"/>
              <p:cNvSpPr>
                <a:spLocks noChangeArrowheads="1"/>
              </p:cNvSpPr>
              <p:nvPr/>
            </p:nvSpPr>
            <p:spPr bwMode="auto">
              <a:xfrm>
                <a:off x="271463" y="85443"/>
                <a:ext cx="9275762" cy="6537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585" b="1" dirty="0">
                    <a:solidFill>
                      <a:schemeClr val="bg1"/>
                    </a:solidFill>
                    <a:latin typeface="Arial" charset="0"/>
                    <a:ea typeface="HGP創英角ｺﾞｼｯｸUB" pitchFamily="50" charset="-128"/>
                  </a:rPr>
                  <a:t>2. FY2015 ACHIEVEMENTS</a:t>
                </a:r>
                <a:endParaRPr lang="en-US" altLang="ja-JP" sz="2215" b="1" dirty="0">
                  <a:solidFill>
                    <a:schemeClr val="bg1"/>
                  </a:solidFill>
                  <a:latin typeface="Arial" charset="0"/>
                  <a:ea typeface="HGP創英角ｺﾞｼｯｸUB" pitchFamily="50" charset="-128"/>
                </a:endParaRPr>
              </a:p>
            </p:txBody>
          </p:sp>
        </p:grpSp>
        <p:sp>
          <p:nvSpPr>
            <p:cNvPr id="6" name="Rectangle 71"/>
            <p:cNvSpPr>
              <a:spLocks noChangeArrowheads="1"/>
            </p:cNvSpPr>
            <p:nvPr/>
          </p:nvSpPr>
          <p:spPr bwMode="auto">
            <a:xfrm>
              <a:off x="9186068" y="213100"/>
              <a:ext cx="566736" cy="38265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15" rIns="16615"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1846">
                  <a:solidFill>
                    <a:srgbClr val="FFFFFF"/>
                  </a:solidFill>
                  <a:latin typeface="Arial" charset="0"/>
                </a:rPr>
                <a:pPr eaLnBrk="1" hangingPunct="1"/>
                <a:t>14</a:t>
              </a:fld>
              <a:r>
                <a:rPr lang="en-US" altLang="ja-JP" sz="1846" dirty="0">
                  <a:solidFill>
                    <a:srgbClr val="FFFFFF"/>
                  </a:solidFill>
                  <a:latin typeface="Arial" charset="0"/>
                </a:rPr>
                <a:t>/10</a:t>
              </a:r>
              <a:endParaRPr lang="en-US" altLang="ja-JP" sz="1477" dirty="0">
                <a:solidFill>
                  <a:srgbClr val="FFFFFF"/>
                </a:solidFill>
                <a:latin typeface="Arial" charset="0"/>
              </a:endParaRPr>
            </a:p>
          </p:txBody>
        </p:sp>
      </p:grpSp>
      <p:graphicFrame>
        <p:nvGraphicFramePr>
          <p:cNvPr id="8" name="Group 2"/>
          <p:cNvGraphicFramePr>
            <a:graphicFrameLocks noGrp="1"/>
          </p:cNvGraphicFramePr>
          <p:nvPr>
            <p:extLst/>
          </p:nvPr>
        </p:nvGraphicFramePr>
        <p:xfrm>
          <a:off x="67496" y="884210"/>
          <a:ext cx="9029704" cy="5595456"/>
        </p:xfrm>
        <a:graphic>
          <a:graphicData uri="http://schemas.openxmlformats.org/drawingml/2006/table">
            <a:tbl>
              <a:tblPr/>
              <a:tblGrid>
                <a:gridCol w="1997021">
                  <a:extLst>
                    <a:ext uri="{9D8B030D-6E8A-4147-A177-3AD203B41FA5}">
                      <a16:colId xmlns:a16="http://schemas.microsoft.com/office/drawing/2014/main" val="20000"/>
                    </a:ext>
                  </a:extLst>
                </a:gridCol>
                <a:gridCol w="4032738">
                  <a:extLst>
                    <a:ext uri="{9D8B030D-6E8A-4147-A177-3AD203B41FA5}">
                      <a16:colId xmlns:a16="http://schemas.microsoft.com/office/drawing/2014/main" val="20001"/>
                    </a:ext>
                  </a:extLst>
                </a:gridCol>
                <a:gridCol w="2999945">
                  <a:extLst>
                    <a:ext uri="{9D8B030D-6E8A-4147-A177-3AD203B41FA5}">
                      <a16:colId xmlns:a16="http://schemas.microsoft.com/office/drawing/2014/main" val="20002"/>
                    </a:ext>
                  </a:extLst>
                </a:gridCol>
              </a:tblGrid>
              <a:tr h="875728">
                <a:tc gridSpan="3">
                  <a:txBody>
                    <a:bodyPr/>
                    <a:lstStyle/>
                    <a:p>
                      <a:pPr algn="l"/>
                      <a:r>
                        <a:rPr lang="en-US" sz="1800" b="1" u="none" dirty="0" smtClean="0">
                          <a:solidFill>
                            <a:schemeClr val="tx1"/>
                          </a:solidFill>
                          <a:latin typeface="Arial" pitchFamily="34" charset="0"/>
                          <a:cs typeface="Arial" pitchFamily="34" charset="0"/>
                        </a:rPr>
                        <a:t>2.2 Improve ISG Efficiency</a:t>
                      </a:r>
                      <a:r>
                        <a:rPr lang="en-US" sz="1800" b="1" u="none" baseline="0" dirty="0" smtClean="0">
                          <a:solidFill>
                            <a:schemeClr val="tx1"/>
                          </a:solidFill>
                          <a:latin typeface="Arial" pitchFamily="34" charset="0"/>
                          <a:cs typeface="Arial" pitchFamily="34" charset="0"/>
                        </a:rPr>
                        <a:t> And Cost Down</a:t>
                      </a:r>
                    </a:p>
                    <a:p>
                      <a:pPr marL="342900" indent="-342900" algn="l">
                        <a:buFont typeface="Wingdings" panose="05000000000000000000" pitchFamily="2" charset="2"/>
                        <a:buChar char="q"/>
                      </a:pPr>
                      <a:r>
                        <a:rPr lang="en-US" sz="1800" b="1" u="none" baseline="0" dirty="0" smtClean="0">
                          <a:solidFill>
                            <a:schemeClr val="tx1"/>
                          </a:solidFill>
                          <a:latin typeface="Arial" pitchFamily="34" charset="0"/>
                          <a:cs typeface="Arial" pitchFamily="34" charset="0"/>
                        </a:rPr>
                        <a:t>Reduce lead time of IT services:                                       Time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1,460</a:t>
                      </a:r>
                      <a:r>
                        <a:rPr kumimoji="0" lang="en-US" altLang="en-US" sz="15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3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a:t>
                      </a:r>
                      <a:endParaRPr lang="en-US" sz="1800" b="1" u="none" baseline="0" dirty="0" smtClean="0">
                        <a:solidFill>
                          <a:schemeClr val="tx1"/>
                        </a:solidFill>
                        <a:latin typeface="Arial" pitchFamily="34" charset="0"/>
                        <a:cs typeface="Arial" pitchFamily="34" charset="0"/>
                      </a:endParaRPr>
                    </a:p>
                    <a:p>
                      <a:pPr marL="342900" indent="-342900" algn="l">
                        <a:buFont typeface="Wingdings" panose="05000000000000000000" pitchFamily="2" charset="2"/>
                        <a:buChar char="q"/>
                      </a:pPr>
                      <a:r>
                        <a:rPr lang="en-US" sz="1800" b="1" u="none" baseline="0" dirty="0" smtClean="0">
                          <a:solidFill>
                            <a:schemeClr val="tx1"/>
                          </a:solidFill>
                          <a:latin typeface="Arial" pitchFamily="34" charset="0"/>
                          <a:cs typeface="Arial" pitchFamily="34" charset="0"/>
                        </a:rPr>
                        <a:t>Improve usage efficiency of server by new solution:     Cost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$4,800</a:t>
                      </a:r>
                      <a:endParaRPr lang="en-US" sz="1800" b="1" u="none" dirty="0">
                        <a:solidFill>
                          <a:schemeClr val="tx1"/>
                        </a:solidFill>
                        <a:latin typeface="Arial" pitchFamily="34" charset="0"/>
                        <a:cs typeface="Arial" pitchFamily="34" charset="0"/>
                      </a:endParaRPr>
                    </a:p>
                  </a:txBody>
                  <a:tcPr marL="84406" marR="8440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50000">
                          <a:schemeClr val="bg1"/>
                        </a:gs>
                        <a:gs pos="50000">
                          <a:schemeClr val="bg1"/>
                        </a:gs>
                        <a:gs pos="0">
                          <a:schemeClr val="accent1">
                            <a:lumMod val="20000"/>
                            <a:lumOff val="80000"/>
                          </a:schemeClr>
                        </a:gs>
                        <a:gs pos="100000">
                          <a:schemeClr val="accent1">
                            <a:lumMod val="20000"/>
                            <a:lumOff val="80000"/>
                          </a:schemeClr>
                        </a:gs>
                      </a:gsLst>
                      <a:lin ang="5400000" scaled="0"/>
                    </a:gra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ja-JP" sz="2000" b="1" dirty="0" smtClean="0">
                        <a:solidFill>
                          <a:schemeClr val="tx1"/>
                        </a:solidFill>
                        <a:latin typeface="Arial" pitchFamily="34" charset="0"/>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909">
                <a:tc>
                  <a:txBody>
                    <a:bodyPr/>
                    <a:lstStyle/>
                    <a:p>
                      <a:pPr algn="l"/>
                      <a:r>
                        <a:rPr lang="en-US" sz="1800" b="1" u="none" dirty="0" smtClean="0">
                          <a:solidFill>
                            <a:schemeClr val="tx1"/>
                          </a:solidFill>
                          <a:latin typeface="Arial" pitchFamily="34" charset="0"/>
                          <a:cs typeface="Arial" pitchFamily="34" charset="0"/>
                        </a:rPr>
                        <a:t>Activities</a:t>
                      </a:r>
                      <a:endParaRPr lang="en-US" sz="1800" b="1" u="none" dirty="0">
                        <a:solidFill>
                          <a:schemeClr val="tx1"/>
                        </a:solidFill>
                        <a:latin typeface="Arial" pitchFamily="34" charset="0"/>
                        <a:cs typeface="Arial" pitchFamily="34" charset="0"/>
                      </a:endParaRPr>
                    </a:p>
                  </a:txBody>
                  <a:tcPr marL="84406" marR="84406"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800" b="1" dirty="0" smtClean="0">
                          <a:solidFill>
                            <a:schemeClr val="tx1"/>
                          </a:solidFill>
                          <a:latin typeface="Arial" pitchFamily="34" charset="0"/>
                          <a:cs typeface="Arial" pitchFamily="34" charset="0"/>
                        </a:rPr>
                        <a:t>Content</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1800" b="1" kern="1200" baseline="0" dirty="0" smtClean="0">
                          <a:solidFill>
                            <a:schemeClr val="tx1"/>
                          </a:solidFill>
                          <a:latin typeface="Arial" pitchFamily="34" charset="0"/>
                          <a:ea typeface="+mn-ea"/>
                          <a:cs typeface="Arial" pitchFamily="34" charset="0"/>
                        </a:rPr>
                        <a:t>Efficiency</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extLst>
                  <a:ext uri="{0D108BD9-81ED-4DB2-BD59-A6C34878D82A}">
                    <a16:rowId xmlns:a16="http://schemas.microsoft.com/office/drawing/2014/main" val="10001"/>
                  </a:ext>
                </a:extLst>
              </a:tr>
              <a:tr h="1167637">
                <a:tc row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altLang="ja-JP" sz="1800" b="0" u="none" kern="1200" baseline="0" dirty="0" smtClean="0">
                          <a:solidFill>
                            <a:schemeClr val="tx1"/>
                          </a:solidFill>
                          <a:latin typeface="Arial" pitchFamily="34" charset="0"/>
                          <a:ea typeface="Batang" pitchFamily="18" charset="-127"/>
                          <a:cs typeface="Arial" pitchFamily="34" charset="0"/>
                        </a:rPr>
                        <a:t>Minimize delivery time of IT services</a:t>
                      </a:r>
                    </a:p>
                    <a:p>
                      <a:pPr marL="0" indent="0" algn="l">
                        <a:buFont typeface="Wingdings" pitchFamily="2" charset="2"/>
                        <a:buNone/>
                      </a:pPr>
                      <a:endParaRPr lang="en-US" sz="1800" b="0" u="none" baseline="0" dirty="0" smtClean="0">
                        <a:solidFill>
                          <a:schemeClr val="tx1"/>
                        </a:solidFill>
                        <a:latin typeface="Arial" pitchFamily="34" charset="0"/>
                        <a:cs typeface="Arial" pitchFamily="34" charset="0"/>
                      </a:endParaRPr>
                    </a:p>
                  </a:txBody>
                  <a:tcPr marL="84406" marR="84406"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indent="-342900" algn="l">
                        <a:buFont typeface="Wingdings" pitchFamily="2" charset="2"/>
                        <a:buChar char="v"/>
                      </a:pPr>
                      <a:r>
                        <a:rPr lang="en-US" sz="1800" b="0" u="sng" baseline="0" dirty="0" smtClean="0">
                          <a:solidFill>
                            <a:schemeClr val="tx1"/>
                          </a:solidFill>
                          <a:latin typeface="Arial" pitchFamily="34" charset="0"/>
                          <a:cs typeface="Arial" pitchFamily="34" charset="0"/>
                        </a:rPr>
                        <a:t>Setup PC</a:t>
                      </a:r>
                      <a:r>
                        <a:rPr lang="en-US" sz="1800" b="0" u="none" baseline="0" dirty="0" smtClean="0">
                          <a:solidFill>
                            <a:schemeClr val="tx1"/>
                          </a:solidFill>
                          <a:latin typeface="Arial" pitchFamily="34" charset="0"/>
                          <a:cs typeface="Arial" pitchFamily="34" charset="0"/>
                        </a:rPr>
                        <a:t>: 80 pcs, </a:t>
                      </a:r>
                      <a:r>
                        <a:rPr lang="en-US" sz="1800" b="0" u="none" baseline="0" dirty="0" smtClean="0">
                          <a:solidFill>
                            <a:srgbClr val="0000FF"/>
                          </a:solidFill>
                          <a:latin typeface="Arial" pitchFamily="34" charset="0"/>
                          <a:cs typeface="Arial" pitchFamily="34" charset="0"/>
                        </a:rPr>
                        <a:t>setup all in 1</a:t>
                      </a:r>
                      <a:r>
                        <a:rPr lang="en-US" sz="1800" b="0" u="none" baseline="0" dirty="0" smtClean="0">
                          <a:solidFill>
                            <a:schemeClr val="tx1"/>
                          </a:solidFill>
                          <a:latin typeface="Arial" pitchFamily="34" charset="0"/>
                          <a:cs typeface="Arial" pitchFamily="34" charset="0"/>
                        </a:rPr>
                        <a:t> </a:t>
                      </a:r>
                    </a:p>
                    <a:p>
                      <a:pPr marL="0" indent="0" algn="l">
                        <a:buFont typeface="Wingdings" pitchFamily="2" charset="2"/>
                        <a:buNone/>
                      </a:pPr>
                      <a:endParaRPr lang="en-US" sz="1800" b="0" u="none" baseline="0" dirty="0" smtClean="0">
                        <a:solidFill>
                          <a:schemeClr val="tx1"/>
                        </a:solidFill>
                        <a:latin typeface="Arial" pitchFamily="34" charset="0"/>
                        <a:cs typeface="Arial" pitchFamily="34" charset="0"/>
                      </a:endParaRPr>
                    </a:p>
                    <a:p>
                      <a:pPr marL="0" indent="0" algn="l">
                        <a:buFont typeface="Wingdings" pitchFamily="2" charset="2"/>
                        <a:buNone/>
                      </a:pPr>
                      <a:endParaRPr lang="en-US" sz="1800" b="0" u="none" baseline="0" dirty="0" smtClean="0">
                        <a:solidFill>
                          <a:schemeClr val="tx1"/>
                        </a:solidFill>
                        <a:latin typeface="Arial" pitchFamily="34" charset="0"/>
                        <a:cs typeface="Arial" pitchFamily="34" charset="0"/>
                      </a:endParaRPr>
                    </a:p>
                    <a:p>
                      <a:pPr marL="0" indent="0" algn="l">
                        <a:buFont typeface="Wingdings" pitchFamily="2" charset="2"/>
                        <a:buNone/>
                      </a:pPr>
                      <a:endParaRPr lang="en-US" sz="1800" b="0" u="none" baseline="0" dirty="0" smtClean="0">
                        <a:solidFill>
                          <a:schemeClr val="tx1"/>
                        </a:solidFill>
                        <a:latin typeface="Arial" pitchFamily="34" charset="0"/>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lang="en-US" altLang="ja-JP" sz="1800" b="0" u="sng" kern="1200" baseline="0" dirty="0" smtClean="0">
                          <a:solidFill>
                            <a:schemeClr val="tx1"/>
                          </a:solidFill>
                          <a:latin typeface="Arial" pitchFamily="34" charset="0"/>
                          <a:ea typeface="Batang" pitchFamily="18" charset="-127"/>
                          <a:cs typeface="Arial" pitchFamily="34" charset="0"/>
                        </a:rPr>
                        <a:t>Time:</a:t>
                      </a:r>
                      <a:r>
                        <a:rPr lang="en-US" altLang="ja-JP" sz="1800" b="0" u="none" kern="1200" baseline="0" dirty="0" smtClean="0">
                          <a:solidFill>
                            <a:schemeClr val="tx1"/>
                          </a:solidFill>
                          <a:latin typeface="Arial" pitchFamily="34" charset="0"/>
                          <a:ea typeface="Batang" pitchFamily="18" charset="-127"/>
                          <a:cs typeface="Arial" pitchFamily="34" charset="0"/>
                        </a:rPr>
                        <a:t> </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20 </a:t>
                      </a:r>
                      <a:r>
                        <a:rPr kumimoji="0" lang="en-US" altLang="en-US" sz="13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lang="en-US" altLang="ja-JP" sz="1800" b="0" u="none" kern="1200" baseline="0" dirty="0" smtClean="0">
                          <a:solidFill>
                            <a:schemeClr val="tx1"/>
                          </a:solidFill>
                          <a:latin typeface="Arial" pitchFamily="34" charset="0"/>
                          <a:ea typeface="Batang" pitchFamily="18" charset="-127"/>
                          <a:cs typeface="Arial" pitchFamily="34" charset="0"/>
                        </a:rPr>
                        <a:t>Speed up 4 x time         =&gt; 15</a:t>
                      </a:r>
                      <a:r>
                        <a:rPr lang="en-US" altLang="ja-JP" sz="1500" b="0" u="none" kern="1200" baseline="0" dirty="0" smtClean="0">
                          <a:solidFill>
                            <a:schemeClr val="tx1"/>
                          </a:solidFill>
                          <a:latin typeface="Arial" pitchFamily="34" charset="0"/>
                          <a:ea typeface="Batang" pitchFamily="18" charset="-127"/>
                          <a:cs typeface="Arial" pitchFamily="34" charset="0"/>
                        </a:rPr>
                        <a:t> </a:t>
                      </a:r>
                      <a:r>
                        <a:rPr lang="en-US" altLang="ja-JP" sz="1300" b="0" u="none" kern="1200" baseline="0" dirty="0" smtClean="0">
                          <a:solidFill>
                            <a:schemeClr val="tx1"/>
                          </a:solidFill>
                          <a:latin typeface="Arial" pitchFamily="34" charset="0"/>
                          <a:ea typeface="Batang" pitchFamily="18" charset="-127"/>
                          <a:cs typeface="Arial" pitchFamily="34" charset="0"/>
                        </a:rPr>
                        <a:t>minutes/PC </a:t>
                      </a:r>
                      <a:r>
                        <a:rPr lang="en-US" altLang="ja-JP" sz="1800" b="0" u="none" kern="1200" baseline="0" dirty="0" smtClean="0">
                          <a:solidFill>
                            <a:schemeClr val="tx1"/>
                          </a:solidFill>
                          <a:latin typeface="Arial" pitchFamily="34" charset="0"/>
                          <a:ea typeface="Batang" pitchFamily="18" charset="-127"/>
                          <a:cs typeface="Arial" pitchFamily="34" charset="0"/>
                        </a:rPr>
                        <a:t>x</a:t>
                      </a:r>
                      <a:r>
                        <a:rPr lang="en-US" altLang="ja-JP" sz="1300" b="0" u="none" kern="1200" baseline="0" dirty="0" smtClean="0">
                          <a:solidFill>
                            <a:schemeClr val="tx1"/>
                          </a:solidFill>
                          <a:latin typeface="Arial" pitchFamily="34" charset="0"/>
                          <a:ea typeface="Batang" pitchFamily="18" charset="-127"/>
                          <a:cs typeface="Arial" pitchFamily="34" charset="0"/>
                        </a:rPr>
                        <a:t> </a:t>
                      </a:r>
                      <a:r>
                        <a:rPr lang="en-US" altLang="ja-JP" sz="1800" b="0" u="none" kern="1200" baseline="0" dirty="0" smtClean="0">
                          <a:solidFill>
                            <a:schemeClr val="tx1"/>
                          </a:solidFill>
                          <a:latin typeface="Arial" pitchFamily="34" charset="0"/>
                          <a:ea typeface="Batang" pitchFamily="18" charset="-127"/>
                          <a:cs typeface="Arial" pitchFamily="34" charset="0"/>
                        </a:rPr>
                        <a:t>80</a:t>
                      </a:r>
                      <a:endParaRPr lang="en-US" altLang="ja-JP" sz="1700" b="0" u="none" kern="1200" baseline="0" dirty="0" smtClean="0">
                        <a:solidFill>
                          <a:schemeClr val="tx1"/>
                        </a:solidFill>
                        <a:latin typeface="Arial" pitchFamily="34" charset="0"/>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5728">
                <a:tc vMerge="1">
                  <a:txBody>
                    <a:bodyPr/>
                    <a:lstStyle/>
                    <a:p>
                      <a:endParaRPr lang="en-US"/>
                    </a:p>
                  </a:txBody>
                  <a:tcPr/>
                </a:tc>
                <a:tc>
                  <a:txBody>
                    <a:bodyPr/>
                    <a:lstStyle/>
                    <a:p>
                      <a:pPr marL="342900" indent="-342900" algn="l">
                        <a:buFont typeface="Wingdings" pitchFamily="2" charset="2"/>
                        <a:buChar char="v"/>
                      </a:pPr>
                      <a:r>
                        <a:rPr lang="en-US" sz="1800" b="0" u="sng" baseline="0" dirty="0" smtClean="0">
                          <a:solidFill>
                            <a:schemeClr val="tx1"/>
                          </a:solidFill>
                          <a:latin typeface="Arial" pitchFamily="34" charset="0"/>
                          <a:cs typeface="Arial" pitchFamily="34" charset="0"/>
                        </a:rPr>
                        <a:t>Version-up Software: </a:t>
                      </a:r>
                      <a:r>
                        <a:rPr lang="en-US" sz="1800" b="0" u="none" baseline="0" dirty="0" smtClean="0">
                          <a:solidFill>
                            <a:srgbClr val="0000FF"/>
                          </a:solidFill>
                          <a:latin typeface="Arial" pitchFamily="34" charset="0"/>
                          <a:cs typeface="Arial" pitchFamily="34" charset="0"/>
                        </a:rPr>
                        <a:t>Auto 550 PCs</a:t>
                      </a:r>
                    </a:p>
                    <a:p>
                      <a:pPr marL="342900" indent="-342900" algn="l">
                        <a:buFontTx/>
                        <a:buChar char="-"/>
                      </a:pPr>
                      <a:r>
                        <a:rPr lang="en-US" sz="1800" b="0" u="none" baseline="0" dirty="0" smtClean="0">
                          <a:solidFill>
                            <a:schemeClr val="tx1"/>
                          </a:solidFill>
                          <a:latin typeface="Arial" pitchFamily="34" charset="0"/>
                          <a:cs typeface="Arial" pitchFamily="34" charset="0"/>
                        </a:rPr>
                        <a:t>Install IE 11 </a:t>
                      </a:r>
                    </a:p>
                    <a:p>
                      <a:pPr marL="342900" indent="-342900" algn="l">
                        <a:buFontTx/>
                        <a:buChar char="-"/>
                      </a:pPr>
                      <a:r>
                        <a:rPr lang="en-US" sz="1800" b="0" u="none" baseline="0" dirty="0" smtClean="0">
                          <a:solidFill>
                            <a:schemeClr val="tx1"/>
                          </a:solidFill>
                          <a:latin typeface="Arial" pitchFamily="34" charset="0"/>
                          <a:cs typeface="Arial" pitchFamily="34" charset="0"/>
                        </a:rPr>
                        <a:t>Change SAP server</a:t>
                      </a: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en-US" altLang="ja-JP" sz="1800" b="0" i="0" u="sng" strike="noStrike" kern="1200" cap="none" spc="0" normalizeH="0" baseline="0" noProof="0" dirty="0" smtClean="0">
                          <a:ln>
                            <a:noFill/>
                          </a:ln>
                          <a:solidFill>
                            <a:srgbClr val="000000"/>
                          </a:solidFill>
                          <a:effectLst/>
                          <a:uLnTx/>
                          <a:uFillTx/>
                          <a:latin typeface="Arial" pitchFamily="34" charset="0"/>
                          <a:ea typeface="Batang" pitchFamily="18" charset="-127"/>
                          <a:cs typeface="Arial" pitchFamily="34" charset="0"/>
                        </a:rPr>
                        <a:t>Time:</a:t>
                      </a:r>
                      <a:r>
                        <a:rPr kumimoji="0" lang="en-US" altLang="ja-JP" sz="1700" b="0" i="0" u="none" strike="noStrike" kern="1200" cap="none" spc="0" normalizeH="0" baseline="0" noProof="0" dirty="0" smtClean="0">
                          <a:ln>
                            <a:noFill/>
                          </a:ln>
                          <a:solidFill>
                            <a:srgbClr val="0000FF"/>
                          </a:solidFill>
                          <a:effectLst/>
                          <a:uLnTx/>
                          <a:uFillTx/>
                          <a:latin typeface="Arial" pitchFamily="34" charset="0"/>
                          <a:ea typeface="Batang" pitchFamily="18" charset="-127"/>
                          <a:cs typeface="Arial" pitchFamily="34" charset="0"/>
                        </a:rPr>
                        <a:t> </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360 </a:t>
                      </a:r>
                      <a:r>
                        <a:rPr kumimoji="0" lang="en-US" altLang="en-US" sz="13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ja-JP" sz="18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20 </a:t>
                      </a:r>
                      <a:r>
                        <a:rPr kumimoji="0" lang="en-US" altLang="ja-JP" sz="13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minutes/PC </a:t>
                      </a:r>
                      <a:r>
                        <a:rPr kumimoji="0" lang="en-US" altLang="ja-JP" sz="18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x 550 x 2</a:t>
                      </a: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5310">
                <a:tc vMerge="1">
                  <a:txBody>
                    <a:bodyPr/>
                    <a:lstStyle/>
                    <a:p>
                      <a:endParaRPr lang="en-US"/>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u="sng" baseline="0" dirty="0" smtClean="0">
                          <a:solidFill>
                            <a:schemeClr val="tx1"/>
                          </a:solidFill>
                          <a:latin typeface="Arial" pitchFamily="34" charset="0"/>
                          <a:cs typeface="Arial" pitchFamily="34" charset="0"/>
                        </a:rPr>
                        <a:t>Unlock user PC: </a:t>
                      </a:r>
                      <a:r>
                        <a:rPr lang="en-US" sz="1800" b="0" u="none" baseline="0" dirty="0" smtClean="0">
                          <a:solidFill>
                            <a:srgbClr val="0000FF"/>
                          </a:solidFill>
                          <a:latin typeface="Arial" pitchFamily="34" charset="0"/>
                          <a:cs typeface="Arial" pitchFamily="34" charset="0"/>
                        </a:rPr>
                        <a:t>for                  night shift</a:t>
                      </a:r>
                      <a:r>
                        <a:rPr lang="en-US" sz="1800" b="0" u="none" baseline="0" dirty="0" smtClean="0">
                          <a:solidFill>
                            <a:schemeClr val="tx1"/>
                          </a:solidFill>
                          <a:latin typeface="Arial" pitchFamily="34" charset="0"/>
                          <a:cs typeface="Arial" pitchFamily="34" charset="0"/>
                        </a:rPr>
                        <a:t>, 0.5time/day</a:t>
                      </a:r>
                      <a:endParaRPr lang="en-US" altLang="ja-JP" sz="1800" b="1" u="none" kern="1200" baseline="0" dirty="0" smtClean="0">
                        <a:solidFill>
                          <a:schemeClr val="tx1"/>
                        </a:solidFill>
                        <a:latin typeface="Arial" pitchFamily="34" charset="0"/>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en-US" altLang="ja-JP" sz="1800" b="0" i="0" u="sng" strike="noStrike" kern="1200" cap="none" spc="0" normalizeH="0" baseline="0" noProof="0" dirty="0" smtClean="0">
                          <a:ln>
                            <a:noFill/>
                          </a:ln>
                          <a:solidFill>
                            <a:srgbClr val="000000"/>
                          </a:solidFill>
                          <a:effectLst/>
                          <a:uLnTx/>
                          <a:uFillTx/>
                          <a:latin typeface="Arial" pitchFamily="34" charset="0"/>
                          <a:ea typeface="Batang" pitchFamily="18" charset="-127"/>
                          <a:cs typeface="Arial" pitchFamily="34" charset="0"/>
                        </a:rPr>
                        <a:t>Time:</a:t>
                      </a:r>
                      <a:r>
                        <a:rPr kumimoji="0" lang="en-US" altLang="ja-JP" sz="1800" b="1" i="0" u="none" strike="noStrike" kern="1200" cap="none" spc="0" normalizeH="0" baseline="0" noProof="0" dirty="0" smtClean="0">
                          <a:ln>
                            <a:noFill/>
                          </a:ln>
                          <a:solidFill>
                            <a:srgbClr val="0000FF"/>
                          </a:solidFill>
                          <a:effectLst/>
                          <a:uLnTx/>
                          <a:uFillTx/>
                          <a:latin typeface="Arial" pitchFamily="34" charset="0"/>
                          <a:ea typeface="Batang" pitchFamily="18" charset="-127"/>
                          <a:cs typeface="Arial" pitchFamily="34" charset="0"/>
                        </a:rPr>
                        <a:t> </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1080 </a:t>
                      </a:r>
                      <a:r>
                        <a:rPr kumimoji="0" lang="en-US" altLang="en-US" sz="13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hours/Y</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a:t>
                      </a:r>
                      <a:r>
                        <a:rPr kumimoji="0" lang="en-US" alt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1</a:t>
                      </a:r>
                      <a:r>
                        <a:rPr kumimoji="0" lang="en-US" altLang="ja-JP" sz="18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2</a:t>
                      </a:r>
                      <a:r>
                        <a:rPr kumimoji="0" lang="en-US" altLang="ja-JP" sz="13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 hours / case </a:t>
                      </a:r>
                      <a:r>
                        <a:rPr kumimoji="0" lang="en-US" altLang="ja-JP" sz="18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rPr>
                        <a:t>x 90</a:t>
                      </a:r>
                      <a:endParaRPr kumimoji="0" lang="en-US" altLang="ja-JP" sz="1300" b="0" i="0" u="none" strike="noStrike" kern="1200" cap="none" spc="0" normalizeH="0" baseline="0" noProof="0" dirty="0" smtClean="0">
                        <a:ln>
                          <a:noFill/>
                        </a:ln>
                        <a:solidFill>
                          <a:schemeClr val="tx1"/>
                        </a:solidFill>
                        <a:effectLst/>
                        <a:uLnTx/>
                        <a:uFillTx/>
                        <a:latin typeface="Arial" pitchFamily="34" charset="0"/>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3914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indent="-342900" algn="l">
                        <a:buFont typeface="Wingdings" pitchFamily="2" charset="2"/>
                        <a:buChar char="v"/>
                      </a:pPr>
                      <a:r>
                        <a:rPr lang="en-US" sz="1800" b="0" u="none" baseline="0" dirty="0" smtClean="0">
                          <a:solidFill>
                            <a:schemeClr val="tx1"/>
                          </a:solidFill>
                          <a:latin typeface="Arial" pitchFamily="34" charset="0"/>
                          <a:cs typeface="Arial" pitchFamily="34" charset="0"/>
                        </a:rPr>
                        <a:t>Improve Server Efficiency</a:t>
                      </a:r>
                    </a:p>
                  </a:txBody>
                  <a:tcPr marL="84406" marR="84406"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indent="-34290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sz="1800" b="0" u="sng" baseline="0" dirty="0" smtClean="0">
                          <a:solidFill>
                            <a:schemeClr val="tx1"/>
                          </a:solidFill>
                          <a:latin typeface="Arial" pitchFamily="34" charset="0"/>
                          <a:cs typeface="Arial" pitchFamily="34" charset="0"/>
                        </a:rPr>
                        <a:t>Save server space</a:t>
                      </a:r>
                      <a:r>
                        <a:rPr lang="en-US" sz="1800" b="0" u="none" baseline="0" dirty="0" smtClean="0">
                          <a:solidFill>
                            <a:schemeClr val="tx1"/>
                          </a:solidFill>
                          <a:latin typeface="Arial" pitchFamily="34" charset="0"/>
                          <a:cs typeface="Arial" pitchFamily="34" charset="0"/>
                        </a:rPr>
                        <a:t>: </a:t>
                      </a:r>
                      <a:r>
                        <a:rPr lang="en-US" sz="1800" b="0" u="none" baseline="0" dirty="0" smtClean="0">
                          <a:solidFill>
                            <a:srgbClr val="0000FF"/>
                          </a:solidFill>
                          <a:latin typeface="Arial" pitchFamily="34" charset="0"/>
                          <a:cs typeface="Arial" pitchFamily="34" charset="0"/>
                        </a:rPr>
                        <a:t>combine same files</a:t>
                      </a:r>
                      <a:endParaRPr lang="en-US" altLang="ja-JP" sz="1800" b="0" u="none" kern="1200" baseline="0" dirty="0" smtClean="0">
                        <a:solidFill>
                          <a:srgbClr val="0000FF"/>
                        </a:solidFill>
                        <a:latin typeface="Arial" pitchFamily="34" charset="0"/>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800" b="0" u="sng" kern="1200" dirty="0" smtClean="0">
                          <a:solidFill>
                            <a:schemeClr val="tx1"/>
                          </a:solidFill>
                          <a:latin typeface="Arial" pitchFamily="34" charset="0"/>
                          <a:ea typeface="+mn-ea"/>
                          <a:cs typeface="Arial" pitchFamily="34" charset="0"/>
                        </a:rPr>
                        <a:t>Data size</a:t>
                      </a:r>
                      <a:r>
                        <a:rPr lang="en-US" altLang="ja-JP" sz="1800" b="0" u="none" kern="1200" dirty="0" smtClean="0">
                          <a:solidFill>
                            <a:schemeClr val="tx1"/>
                          </a:solidFill>
                          <a:latin typeface="Arial" pitchFamily="34" charset="0"/>
                          <a:ea typeface="+mn-ea"/>
                          <a:cs typeface="Arial" pitchFamily="34" charset="0"/>
                        </a:rPr>
                        <a:t>:</a:t>
                      </a:r>
                      <a:r>
                        <a:rPr kumimoji="0" lang="en-US" altLang="en-US" sz="1800" b="0"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a:t>
                      </a:r>
                      <a:r>
                        <a:rPr lang="en-US" altLang="ja-JP" sz="1800" b="1" u="none" dirty="0" smtClean="0">
                          <a:solidFill>
                            <a:srgbClr val="0000FF"/>
                          </a:solidFill>
                          <a:latin typeface="Arial" pitchFamily="34" charset="0"/>
                          <a:cs typeface="Arial" pitchFamily="34" charset="0"/>
                        </a:rPr>
                        <a:t>1,200</a:t>
                      </a:r>
                      <a:r>
                        <a:rPr lang="en-US" altLang="ja-JP" sz="1300" b="1" u="none" dirty="0" smtClean="0">
                          <a:solidFill>
                            <a:srgbClr val="0000FF"/>
                          </a:solidFill>
                          <a:latin typeface="Arial" pitchFamily="34" charset="0"/>
                          <a:cs typeface="Arial" pitchFamily="34" charset="0"/>
                        </a:rPr>
                        <a:t>GB</a:t>
                      </a:r>
                      <a:r>
                        <a:rPr lang="en-US" altLang="ja-JP" sz="1800" b="0" dirty="0" smtClean="0">
                          <a:solidFill>
                            <a:schemeClr val="tx1"/>
                          </a:solidFill>
                          <a:latin typeface="Arial" pitchFamily="34" charset="0"/>
                          <a:cs typeface="Arial" pitchFamily="34" charset="0"/>
                        </a:rPr>
                        <a:t> </a:t>
                      </a:r>
                      <a:r>
                        <a:rPr lang="en-US" altLang="ja-JP" sz="1700" b="0" dirty="0" smtClean="0">
                          <a:solidFill>
                            <a:schemeClr val="tx1"/>
                          </a:solidFill>
                          <a:latin typeface="Arial" pitchFamily="34" charset="0"/>
                          <a:cs typeface="Arial" pitchFamily="34" charset="0"/>
                        </a:rPr>
                        <a:t>= </a:t>
                      </a:r>
                      <a:r>
                        <a:rPr lang="en-US" altLang="ja-JP" sz="1800" b="1" baseline="0" dirty="0" smtClean="0">
                          <a:solidFill>
                            <a:srgbClr val="0000FF"/>
                          </a:solidFill>
                          <a:latin typeface="Arial" pitchFamily="34" charset="0"/>
                          <a:cs typeface="Arial" pitchFamily="34" charset="0"/>
                        </a:rPr>
                        <a:t>$4.8</a:t>
                      </a:r>
                      <a:r>
                        <a:rPr lang="en-US" altLang="ja-JP" sz="1300" b="1" baseline="0" dirty="0" smtClean="0">
                          <a:solidFill>
                            <a:srgbClr val="0000FF"/>
                          </a:solidFill>
                          <a:latin typeface="Arial" pitchFamily="34" charset="0"/>
                          <a:cs typeface="Arial" pitchFamily="34" charset="0"/>
                        </a:rPr>
                        <a:t>K</a:t>
                      </a:r>
                      <a:endParaRPr lang="en-US" altLang="ja-JP" sz="1800" b="1" baseline="0" dirty="0" smtClean="0">
                        <a:solidFill>
                          <a:srgbClr val="0000FF"/>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ja-JP" sz="1800" b="0" u="sng" kern="1200" dirty="0" smtClean="0">
                        <a:solidFill>
                          <a:schemeClr val="tx1"/>
                        </a:solidFill>
                        <a:latin typeface="Arial" pitchFamily="34" charset="0"/>
                        <a:ea typeface="+mn-ea"/>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3" name="Group 12"/>
          <p:cNvGrpSpPr/>
          <p:nvPr/>
        </p:nvGrpSpPr>
        <p:grpSpPr>
          <a:xfrm>
            <a:off x="6107926" y="5207556"/>
            <a:ext cx="2459232" cy="1302252"/>
            <a:chOff x="10360584" y="2981675"/>
            <a:chExt cx="2648225" cy="2925306"/>
          </a:xfrm>
        </p:grpSpPr>
        <p:graphicFrame>
          <p:nvGraphicFramePr>
            <p:cNvPr id="15" name="Chart 14"/>
            <p:cNvGraphicFramePr/>
            <p:nvPr>
              <p:extLst/>
            </p:nvPr>
          </p:nvGraphicFramePr>
          <p:xfrm>
            <a:off x="10360584" y="3281587"/>
            <a:ext cx="2616200" cy="2625394"/>
          </p:xfrm>
          <a:graphic>
            <a:graphicData uri="http://schemas.openxmlformats.org/drawingml/2006/chart">
              <c:chart xmlns:c="http://schemas.openxmlformats.org/drawingml/2006/chart" xmlns:r="http://schemas.openxmlformats.org/officeDocument/2006/relationships" r:id="rId3"/>
            </a:graphicData>
          </a:graphic>
        </p:graphicFrame>
        <p:sp>
          <p:nvSpPr>
            <p:cNvPr id="16" name="10-Point Star 15"/>
            <p:cNvSpPr/>
            <p:nvPr/>
          </p:nvSpPr>
          <p:spPr bwMode="auto">
            <a:xfrm>
              <a:off x="11139391" y="2981675"/>
              <a:ext cx="492546" cy="608605"/>
            </a:xfrm>
            <a:prstGeom prst="star10">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477" dirty="0">
                  <a:latin typeface="Arial "/>
                </a:rPr>
                <a:t>-17%</a:t>
              </a:r>
            </a:p>
          </p:txBody>
        </p:sp>
        <p:sp>
          <p:nvSpPr>
            <p:cNvPr id="17" name="10-Point Star 16"/>
            <p:cNvSpPr/>
            <p:nvPr/>
          </p:nvSpPr>
          <p:spPr bwMode="auto">
            <a:xfrm>
              <a:off x="11778563" y="3197938"/>
              <a:ext cx="543545" cy="585319"/>
            </a:xfrm>
            <a:prstGeom prst="star10">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477" dirty="0">
                  <a:latin typeface="Arial "/>
                </a:rPr>
                <a:t>-11%</a:t>
              </a:r>
            </a:p>
          </p:txBody>
        </p:sp>
        <p:sp>
          <p:nvSpPr>
            <p:cNvPr id="18" name="10-Point Star 17"/>
            <p:cNvSpPr/>
            <p:nvPr/>
          </p:nvSpPr>
          <p:spPr bwMode="auto">
            <a:xfrm>
              <a:off x="12388891" y="3197938"/>
              <a:ext cx="619918" cy="614674"/>
            </a:xfrm>
            <a:prstGeom prst="star10">
              <a:avLst>
                <a:gd name="adj" fmla="val 39592"/>
                <a:gd name="hf" fmla="val 105146"/>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lang="en-US" sz="1477" dirty="0">
                  <a:latin typeface="Arial "/>
                </a:rPr>
                <a:t>+33</a:t>
              </a:r>
              <a:r>
                <a:rPr kumimoji="1" lang="en-US" sz="1477" dirty="0">
                  <a:latin typeface="Arial "/>
                </a:rPr>
                <a:t>%</a:t>
              </a:r>
            </a:p>
          </p:txBody>
        </p:sp>
      </p:grpSp>
      <p:grpSp>
        <p:nvGrpSpPr>
          <p:cNvPr id="2" name="Group 1"/>
          <p:cNvGrpSpPr/>
          <p:nvPr/>
        </p:nvGrpSpPr>
        <p:grpSpPr>
          <a:xfrm>
            <a:off x="2737598" y="5207556"/>
            <a:ext cx="3001141" cy="1272108"/>
            <a:chOff x="3125384" y="4963886"/>
            <a:chExt cx="3251237" cy="1769861"/>
          </a:xfrm>
        </p:grpSpPr>
        <p:sp>
          <p:nvSpPr>
            <p:cNvPr id="19" name="円柱 97"/>
            <p:cNvSpPr/>
            <p:nvPr/>
          </p:nvSpPr>
          <p:spPr bwMode="auto">
            <a:xfrm>
              <a:off x="4028612" y="4963886"/>
              <a:ext cx="1303337" cy="598395"/>
            </a:xfrm>
            <a:prstGeom prst="can">
              <a:avLst>
                <a:gd name="adj" fmla="val 50000"/>
              </a:avLst>
            </a:prstGeom>
            <a:solidFill>
              <a:schemeClr val="bg1">
                <a:lumMod val="85000"/>
              </a:schemeClr>
            </a:solidFill>
            <a:ln w="25400" cap="flat" cmpd="sng" algn="ctr">
              <a:solidFill>
                <a:schemeClr val="bg1">
                  <a:lumMod val="75000"/>
                </a:schemeClr>
              </a:solidFill>
              <a:prstDash val="solid"/>
              <a:round/>
              <a:headEnd type="none" w="med" len="med"/>
              <a:tailEnd type="none" w="med" len="med"/>
            </a:ln>
            <a:effectLst/>
            <a:extLst/>
          </p:spPr>
          <p:txBody>
            <a:bodyPr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r>
                <a:rPr lang="en-SG" altLang="en-US" sz="1662" b="0" dirty="0">
                  <a:solidFill>
                    <a:srgbClr val="000000"/>
                  </a:solidFill>
                </a:rPr>
                <a:t>Disk:</a:t>
              </a:r>
            </a:p>
            <a:p>
              <a:pPr eaLnBrk="1" hangingPunct="1"/>
              <a:r>
                <a:rPr lang="en-SG" altLang="en-US" sz="1662" b="0" dirty="0">
                  <a:solidFill>
                    <a:srgbClr val="000000"/>
                  </a:solidFill>
                </a:rPr>
                <a:t>File A</a:t>
              </a:r>
            </a:p>
          </p:txBody>
        </p:sp>
        <p:grpSp>
          <p:nvGrpSpPr>
            <p:cNvPr id="38" name="Group 37"/>
            <p:cNvGrpSpPr/>
            <p:nvPr/>
          </p:nvGrpSpPr>
          <p:grpSpPr>
            <a:xfrm>
              <a:off x="4772223" y="5786883"/>
              <a:ext cx="1604398" cy="765882"/>
              <a:chOff x="2668607" y="5625763"/>
              <a:chExt cx="1146564" cy="726450"/>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8607" y="5625763"/>
                <a:ext cx="1146564" cy="704145"/>
              </a:xfrm>
              <a:prstGeom prst="rect">
                <a:avLst/>
              </a:prstGeom>
            </p:spPr>
          </p:pic>
          <p:sp>
            <p:nvSpPr>
              <p:cNvPr id="40" name="TextBox 39"/>
              <p:cNvSpPr txBox="1"/>
              <p:nvPr/>
            </p:nvSpPr>
            <p:spPr>
              <a:xfrm>
                <a:off x="2930275" y="5630436"/>
                <a:ext cx="681574" cy="721777"/>
              </a:xfrm>
              <a:prstGeom prst="rect">
                <a:avLst/>
              </a:prstGeom>
              <a:noFill/>
            </p:spPr>
            <p:txBody>
              <a:bodyPr wrap="none" rtlCol="0">
                <a:spAutoFit/>
              </a:bodyPr>
              <a:lstStyle/>
              <a:p>
                <a:r>
                  <a:rPr lang="en-US" sz="1477" dirty="0"/>
                  <a:t>Folder</a:t>
                </a:r>
                <a:r>
                  <a:rPr lang="en-US" sz="1477" b="1" dirty="0"/>
                  <a:t>2</a:t>
                </a:r>
                <a:r>
                  <a:rPr lang="en-US" sz="1477" dirty="0"/>
                  <a:t>:</a:t>
                </a:r>
              </a:p>
              <a:p>
                <a:r>
                  <a:rPr lang="en-US" sz="1477" dirty="0"/>
                  <a:t>File A</a:t>
                </a:r>
                <a:endParaRPr lang="en-US" sz="1477" dirty="0"/>
              </a:p>
            </p:txBody>
          </p:sp>
        </p:grpSp>
        <p:grpSp>
          <p:nvGrpSpPr>
            <p:cNvPr id="31" name="Group 30"/>
            <p:cNvGrpSpPr/>
            <p:nvPr/>
          </p:nvGrpSpPr>
          <p:grpSpPr>
            <a:xfrm>
              <a:off x="3125384" y="5801414"/>
              <a:ext cx="1530468" cy="775892"/>
              <a:chOff x="2489276" y="5605840"/>
              <a:chExt cx="1146564" cy="753165"/>
            </a:xfrm>
          </p:grpSpPr>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276" y="5605840"/>
                <a:ext cx="1146564" cy="704145"/>
              </a:xfrm>
              <a:prstGeom prst="rect">
                <a:avLst/>
              </a:prstGeom>
            </p:spPr>
          </p:pic>
          <p:sp>
            <p:nvSpPr>
              <p:cNvPr id="30" name="TextBox 29"/>
              <p:cNvSpPr txBox="1"/>
              <p:nvPr/>
            </p:nvSpPr>
            <p:spPr>
              <a:xfrm>
                <a:off x="2764810" y="5620341"/>
                <a:ext cx="714498" cy="738664"/>
              </a:xfrm>
              <a:prstGeom prst="rect">
                <a:avLst/>
              </a:prstGeom>
              <a:noFill/>
            </p:spPr>
            <p:txBody>
              <a:bodyPr wrap="none" rtlCol="0">
                <a:spAutoFit/>
              </a:bodyPr>
              <a:lstStyle/>
              <a:p>
                <a:r>
                  <a:rPr lang="en-US" sz="1477" dirty="0"/>
                  <a:t>Folder</a:t>
                </a:r>
                <a:r>
                  <a:rPr lang="en-US" sz="1477" b="1" dirty="0"/>
                  <a:t>1</a:t>
                </a:r>
                <a:r>
                  <a:rPr lang="en-US" sz="1477" dirty="0"/>
                  <a:t>:</a:t>
                </a:r>
              </a:p>
              <a:p>
                <a:r>
                  <a:rPr lang="en-US" sz="1477" dirty="0"/>
                  <a:t>File A</a:t>
                </a:r>
                <a:endParaRPr lang="en-US" sz="1477" dirty="0"/>
              </a:p>
            </p:txBody>
          </p:sp>
        </p:grpSp>
        <p:pic>
          <p:nvPicPr>
            <p:cNvPr id="46" name="Picture 17" descr="C:\Program Files\Microsoft Office\MEDIA\CAGCAT10\j0195384.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4413665" y="6320470"/>
              <a:ext cx="629514" cy="413277"/>
            </a:xfrm>
            <a:prstGeom prst="rect">
              <a:avLst/>
            </a:prstGeom>
            <a:noFill/>
            <a:extLst>
              <a:ext uri="{909E8E84-426E-40DD-AFC4-6F175D3DCCD1}">
                <a14:hiddenFill xmlns:a14="http://schemas.microsoft.com/office/drawing/2010/main">
                  <a:solidFill>
                    <a:srgbClr val="FFFFFF"/>
                  </a:solidFill>
                </a14:hiddenFill>
              </a:ext>
            </a:extLst>
          </p:spPr>
        </p:pic>
        <p:sp>
          <p:nvSpPr>
            <p:cNvPr id="48" name="Up Arrow 47"/>
            <p:cNvSpPr/>
            <p:nvPr/>
          </p:nvSpPr>
          <p:spPr bwMode="auto">
            <a:xfrm>
              <a:off x="4173752" y="5671529"/>
              <a:ext cx="1022676" cy="351900"/>
            </a:xfrm>
            <a:prstGeom prst="up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662" dirty="0">
                  <a:latin typeface="Times New Roman" pitchFamily="18" charset="0"/>
                  <a:ea typeface="ＭＳ Ｐゴシック" pitchFamily="34" charset="-128"/>
                </a:rPr>
                <a:t>Store</a:t>
              </a:r>
            </a:p>
          </p:txBody>
        </p:sp>
      </p:grpSp>
      <p:grpSp>
        <p:nvGrpSpPr>
          <p:cNvPr id="5" name="Group 4"/>
          <p:cNvGrpSpPr/>
          <p:nvPr/>
        </p:nvGrpSpPr>
        <p:grpSpPr>
          <a:xfrm>
            <a:off x="2253014" y="2326587"/>
            <a:ext cx="3686689" cy="824661"/>
            <a:chOff x="2440765" y="2234719"/>
            <a:chExt cx="3993913" cy="893383"/>
          </a:xfrm>
        </p:grpSpPr>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16862" y="2234719"/>
              <a:ext cx="1817816" cy="878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440765" y="2263259"/>
              <a:ext cx="2094037" cy="864843"/>
              <a:chOff x="2382709" y="2350343"/>
              <a:chExt cx="2094037" cy="864843"/>
            </a:xfrm>
          </p:grpSpPr>
          <p:sp>
            <p:nvSpPr>
              <p:cNvPr id="10" name="Rounded Rectangle 9"/>
              <p:cNvSpPr/>
              <p:nvPr/>
            </p:nvSpPr>
            <p:spPr bwMode="auto">
              <a:xfrm>
                <a:off x="2382709" y="2350343"/>
                <a:ext cx="1236159" cy="864843"/>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662" dirty="0">
                    <a:latin typeface="Arial "/>
                  </a:rPr>
                  <a:t>Software 1</a:t>
                </a:r>
              </a:p>
              <a:p>
                <a:r>
                  <a:rPr lang="en-US" sz="1662" dirty="0">
                    <a:latin typeface="Arial "/>
                  </a:rPr>
                  <a:t>Software 2</a:t>
                </a:r>
              </a:p>
              <a:p>
                <a:r>
                  <a:rPr lang="en-US" sz="1662" dirty="0">
                    <a:latin typeface="Arial "/>
                  </a:rPr>
                  <a:t>Software </a:t>
                </a:r>
                <a:r>
                  <a:rPr lang="en-US" sz="1662" dirty="0">
                    <a:latin typeface="Arial "/>
                  </a:rPr>
                  <a:t>3</a:t>
                </a:r>
                <a:endParaRPr kumimoji="1" lang="en-US" sz="1662" dirty="0">
                  <a:latin typeface="Times New Roman" pitchFamily="18" charset="0"/>
                  <a:ea typeface="ＭＳ Ｐゴシック" pitchFamily="34" charset="-128"/>
                </a:endParaRPr>
              </a:p>
            </p:txBody>
          </p:sp>
          <p:sp>
            <p:nvSpPr>
              <p:cNvPr id="11" name="Right Arrow 10"/>
              <p:cNvSpPr/>
              <p:nvPr/>
            </p:nvSpPr>
            <p:spPr bwMode="auto">
              <a:xfrm>
                <a:off x="3633381" y="2426678"/>
                <a:ext cx="843365" cy="722924"/>
              </a:xfrm>
              <a:prstGeom prst="rightArrow">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lang="en-US" sz="1662" dirty="0">
                    <a:latin typeface="Arial "/>
                  </a:rPr>
                  <a:t>  1 Setup</a:t>
                </a:r>
                <a:endParaRPr kumimoji="1" lang="en-US" sz="1662" dirty="0">
                  <a:latin typeface="Arial "/>
                </a:endParaRPr>
              </a:p>
            </p:txBody>
          </p:sp>
        </p:grpSp>
      </p:grpSp>
      <p:sp>
        <p:nvSpPr>
          <p:cNvPr id="32" name="Rectangular Callout 31"/>
          <p:cNvSpPr/>
          <p:nvPr/>
        </p:nvSpPr>
        <p:spPr>
          <a:xfrm>
            <a:off x="5002809" y="5175785"/>
            <a:ext cx="909842" cy="256090"/>
          </a:xfrm>
          <a:prstGeom prst="wedgeRectCallout">
            <a:avLst>
              <a:gd name="adj1" fmla="val -88415"/>
              <a:gd name="adj2" fmla="val 6248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62" b="1" dirty="0">
                <a:solidFill>
                  <a:schemeClr val="tx1"/>
                </a:solidFill>
                <a:latin typeface="Arial "/>
                <a:cs typeface="Arial" panose="020B0604020202020204" pitchFamily="34" charset="0"/>
              </a:rPr>
              <a:t>Actual</a:t>
            </a:r>
            <a:endParaRPr lang="en-US" sz="1662" b="1" dirty="0">
              <a:solidFill>
                <a:srgbClr val="0000FF"/>
              </a:solidFill>
              <a:latin typeface="Arial "/>
              <a:cs typeface="Arial" panose="020B0604020202020204" pitchFamily="34" charset="0"/>
            </a:endParaRPr>
          </a:p>
        </p:txBody>
      </p:sp>
      <p:sp>
        <p:nvSpPr>
          <p:cNvPr id="33" name="Rectangular Callout 32"/>
          <p:cNvSpPr/>
          <p:nvPr/>
        </p:nvSpPr>
        <p:spPr>
          <a:xfrm>
            <a:off x="4983032" y="5520418"/>
            <a:ext cx="909842" cy="256090"/>
          </a:xfrm>
          <a:prstGeom prst="wedgeRectCallout">
            <a:avLst>
              <a:gd name="adj1" fmla="val -41294"/>
              <a:gd name="adj2" fmla="val 88638"/>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62" b="1" dirty="0">
                <a:solidFill>
                  <a:schemeClr val="tx1"/>
                </a:solidFill>
                <a:latin typeface="Arial "/>
                <a:cs typeface="Arial" panose="020B0604020202020204" pitchFamily="34" charset="0"/>
              </a:rPr>
              <a:t>display</a:t>
            </a:r>
            <a:endParaRPr lang="en-US" sz="1662" b="1" dirty="0">
              <a:solidFill>
                <a:srgbClr val="0000FF"/>
              </a:solidFill>
              <a:latin typeface="Arial "/>
              <a:cs typeface="Arial" panose="020B0604020202020204" pitchFamily="34" charset="0"/>
            </a:endParaRPr>
          </a:p>
        </p:txBody>
      </p:sp>
      <p:sp>
        <p:nvSpPr>
          <p:cNvPr id="34" name="Rectangular Callout 33"/>
          <p:cNvSpPr/>
          <p:nvPr/>
        </p:nvSpPr>
        <p:spPr>
          <a:xfrm>
            <a:off x="2363663" y="5553451"/>
            <a:ext cx="909842" cy="256090"/>
          </a:xfrm>
          <a:prstGeom prst="wedgeRectCallout">
            <a:avLst>
              <a:gd name="adj1" fmla="val 33806"/>
              <a:gd name="adj2" fmla="val 8863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62" b="1" dirty="0">
                <a:solidFill>
                  <a:schemeClr val="tx1"/>
                </a:solidFill>
                <a:latin typeface="Arial "/>
                <a:cs typeface="Arial" panose="020B0604020202020204" pitchFamily="34" charset="0"/>
              </a:rPr>
              <a:t>display</a:t>
            </a:r>
            <a:endParaRPr lang="en-US" sz="1662" b="1" dirty="0">
              <a:solidFill>
                <a:srgbClr val="0000FF"/>
              </a:solidFill>
              <a:latin typeface="Arial "/>
              <a:cs typeface="Arial" panose="020B0604020202020204" pitchFamily="34" charset="0"/>
            </a:endParaRP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86351" y="4133763"/>
            <a:ext cx="1185488" cy="652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Explosion 1 34"/>
          <p:cNvSpPr/>
          <p:nvPr/>
        </p:nvSpPr>
        <p:spPr bwMode="auto">
          <a:xfrm>
            <a:off x="93783" y="3077311"/>
            <a:ext cx="1929283" cy="1218294"/>
          </a:xfrm>
          <a:prstGeom prst="irregularSeal1">
            <a:avLst/>
          </a:prstGeom>
          <a:solidFill>
            <a:srgbClr val="FFFF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846" dirty="0">
                <a:latin typeface="Arial "/>
              </a:rPr>
              <a:t>Down Time</a:t>
            </a:r>
          </a:p>
          <a:p>
            <a:pPr algn="ctr" defTabSz="844083" fontAlgn="base">
              <a:spcBef>
                <a:spcPct val="0"/>
              </a:spcBef>
              <a:spcAft>
                <a:spcPct val="0"/>
              </a:spcAft>
            </a:pPr>
            <a:r>
              <a:rPr lang="en-US" sz="1846" dirty="0">
                <a:latin typeface="Arial "/>
              </a:rPr>
              <a:t>ZERO</a:t>
            </a:r>
            <a:endParaRPr kumimoji="1" lang="en-US" sz="1846" dirty="0">
              <a:latin typeface="Arial "/>
            </a:endParaRPr>
          </a:p>
        </p:txBody>
      </p:sp>
    </p:spTree>
    <p:extLst>
      <p:ext uri="{BB962C8B-B14F-4D97-AF65-F5344CB8AC3E}">
        <p14:creationId xmlns:p14="http://schemas.microsoft.com/office/powerpoint/2010/main" val="966767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5"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Confirm result</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9</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extLst/>
          </p:nvPr>
        </p:nvGraphicFramePr>
        <p:xfrm>
          <a:off x="39982" y="618282"/>
          <a:ext cx="9064036" cy="6172200"/>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1722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graphicFrame>
        <p:nvGraphicFramePr>
          <p:cNvPr id="31" name="Table 30">
            <a:extLst>
              <a:ext uri="{FF2B5EF4-FFF2-40B4-BE49-F238E27FC236}">
                <a16:creationId xmlns:a16="http://schemas.microsoft.com/office/drawing/2014/main" id="{B2DC5E04-48CD-4CBB-9678-7672BB933C54}"/>
              </a:ext>
            </a:extLst>
          </p:cNvPr>
          <p:cNvGraphicFramePr>
            <a:graphicFrameLocks noGrp="1"/>
          </p:cNvGraphicFramePr>
          <p:nvPr>
            <p:extLst/>
          </p:nvPr>
        </p:nvGraphicFramePr>
        <p:xfrm>
          <a:off x="54536" y="643608"/>
          <a:ext cx="9042203" cy="6146875"/>
        </p:xfrm>
        <a:graphic>
          <a:graphicData uri="http://schemas.openxmlformats.org/drawingml/2006/table">
            <a:tbl>
              <a:tblPr firstRow="1" bandRow="1">
                <a:tableStyleId>{5C22544A-7EE6-4342-B048-85BDC9FD1C3A}</a:tableStyleId>
              </a:tblPr>
              <a:tblGrid>
                <a:gridCol w="634798">
                  <a:extLst>
                    <a:ext uri="{9D8B030D-6E8A-4147-A177-3AD203B41FA5}">
                      <a16:colId xmlns:a16="http://schemas.microsoft.com/office/drawing/2014/main" val="2601078857"/>
                    </a:ext>
                  </a:extLst>
                </a:gridCol>
                <a:gridCol w="3220180">
                  <a:extLst>
                    <a:ext uri="{9D8B030D-6E8A-4147-A177-3AD203B41FA5}">
                      <a16:colId xmlns:a16="http://schemas.microsoft.com/office/drawing/2014/main" val="1816896484"/>
                    </a:ext>
                  </a:extLst>
                </a:gridCol>
                <a:gridCol w="155812">
                  <a:extLst>
                    <a:ext uri="{9D8B030D-6E8A-4147-A177-3AD203B41FA5}">
                      <a16:colId xmlns:a16="http://schemas.microsoft.com/office/drawing/2014/main" val="779698322"/>
                    </a:ext>
                  </a:extLst>
                </a:gridCol>
                <a:gridCol w="2474765">
                  <a:extLst>
                    <a:ext uri="{9D8B030D-6E8A-4147-A177-3AD203B41FA5}">
                      <a16:colId xmlns:a16="http://schemas.microsoft.com/office/drawing/2014/main" val="2139683937"/>
                    </a:ext>
                  </a:extLst>
                </a:gridCol>
                <a:gridCol w="1133578">
                  <a:extLst>
                    <a:ext uri="{9D8B030D-6E8A-4147-A177-3AD203B41FA5}">
                      <a16:colId xmlns:a16="http://schemas.microsoft.com/office/drawing/2014/main" val="2185533271"/>
                    </a:ext>
                  </a:extLst>
                </a:gridCol>
                <a:gridCol w="1423070">
                  <a:extLst>
                    <a:ext uri="{9D8B030D-6E8A-4147-A177-3AD203B41FA5}">
                      <a16:colId xmlns:a16="http://schemas.microsoft.com/office/drawing/2014/main" val="3977214255"/>
                    </a:ext>
                  </a:extLst>
                </a:gridCol>
              </a:tblGrid>
              <a:tr h="566809">
                <a:tc>
                  <a:txBody>
                    <a:bodyPr/>
                    <a:lstStyle/>
                    <a:p>
                      <a:pPr algn="ctr"/>
                      <a:r>
                        <a:rPr lang="en-US" sz="2000" dirty="0">
                          <a:solidFill>
                            <a:schemeClr val="tx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gridSpan="2">
                  <a:txBody>
                    <a:bodyPr/>
                    <a:lstStyle/>
                    <a:p>
                      <a:pPr algn="ctr"/>
                      <a:r>
                        <a:rPr lang="en-US" sz="2000" dirty="0">
                          <a:solidFill>
                            <a:schemeClr val="tx1"/>
                          </a:solidFill>
                        </a:rPr>
                        <a:t>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hMerge="1">
                  <a:txBody>
                    <a:bodyPr/>
                    <a:lstStyle/>
                    <a:p>
                      <a:endParaRPr lang="en-US"/>
                    </a:p>
                  </a:txBody>
                  <a:tcPr/>
                </a:tc>
                <a:tc>
                  <a:txBody>
                    <a:bodyPr/>
                    <a:lstStyle/>
                    <a:p>
                      <a:pPr algn="ctr"/>
                      <a:r>
                        <a:rPr lang="en-US" sz="2000" dirty="0">
                          <a:solidFill>
                            <a:schemeClr val="tx1"/>
                          </a:solidFill>
                        </a:rPr>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tc>
                  <a:txBody>
                    <a:bodyPr/>
                    <a:lstStyle/>
                    <a:p>
                      <a:pPr algn="ctr"/>
                      <a:r>
                        <a:rPr lang="en-US" sz="2000" dirty="0">
                          <a:solidFill>
                            <a:schemeClr val="tx1"/>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F46E"/>
                    </a:solidFill>
                  </a:tcPr>
                </a:tc>
                <a:extLst>
                  <a:ext uri="{0D108BD9-81ED-4DB2-BD59-A6C34878D82A}">
                    <a16:rowId xmlns:a16="http://schemas.microsoft.com/office/drawing/2014/main" val="513744046"/>
                  </a:ext>
                </a:extLst>
              </a:tr>
              <a:tr h="550118">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chemeClr val="tx1"/>
                          </a:solidFill>
                          <a:latin typeface="+mn-lt"/>
                          <a:ea typeface="HGP創英角ｺﾞｼｯｸUB" pitchFamily="50" charset="-128"/>
                          <a:cs typeface="Arial" panose="020B0604020202020204" pitchFamily="34" charset="0"/>
                        </a:rPr>
                        <a:t>Issue 1:</a:t>
                      </a:r>
                      <a:r>
                        <a:rPr kumimoji="1" lang="en-US" sz="1800" b="1" kern="1200" baseline="0" dirty="0">
                          <a:solidFill>
                            <a:schemeClr val="tx1"/>
                          </a:solidFill>
                          <a:latin typeface="+mn-lt"/>
                          <a:ea typeface="HGP創英角ｺﾞｼｯｸUB" pitchFamily="50" charset="-128"/>
                          <a:cs typeface="Arial" panose="020B0604020202020204" pitchFamily="34" charset="0"/>
                        </a:rPr>
                        <a:t> </a:t>
                      </a:r>
                      <a:r>
                        <a:rPr kumimoji="1" lang="en-US" sz="1800" b="1" kern="1200" dirty="0">
                          <a:solidFill>
                            <a:schemeClr val="tx1"/>
                          </a:solidFill>
                          <a:latin typeface="+mn-lt"/>
                          <a:ea typeface="HGP創英角ｺﾞｼｯｸUB" pitchFamily="50" charset="-128"/>
                          <a:cs typeface="Arial" panose="020B0604020202020204" pitchFamily="34" charset="0"/>
                        </a:rPr>
                        <a:t>Upgrade FOSS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8018351"/>
                  </a:ext>
                </a:extLst>
              </a:tr>
              <a:tr h="471529">
                <a:tc>
                  <a:txBody>
                    <a:bodyPr/>
                    <a:lstStyle/>
                    <a:p>
                      <a:pPr algn="ctr"/>
                      <a:r>
                        <a:rPr lang="en-US" sz="1800"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Select new language &amp;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800" dirty="0">
                          <a:solidFill>
                            <a:schemeClr val="tx1"/>
                          </a:solidFill>
                          <a:latin typeface="Arial "/>
                        </a:rPr>
                        <a:t>Flutter &amp; Android</a:t>
                      </a:r>
                      <a:r>
                        <a:rPr lang="en-US" sz="1800" baseline="0" dirty="0">
                          <a:solidFill>
                            <a:schemeClr val="tx1"/>
                          </a:solidFill>
                          <a:latin typeface="Arial "/>
                        </a:rPr>
                        <a:t> </a:t>
                      </a:r>
                      <a:r>
                        <a:rPr lang="en-US" sz="1800" dirty="0">
                          <a:solidFill>
                            <a:schemeClr val="tx1"/>
                          </a:solidFill>
                          <a:latin typeface="Arial "/>
                        </a:rPr>
                        <a: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800" dirty="0">
                        <a:solidFill>
                          <a:schemeClr val="tx1"/>
                        </a:solidFill>
                        <a:latin typeface="Arial "/>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8064131"/>
                  </a:ext>
                </a:extLst>
              </a:tr>
              <a:tr h="377224">
                <a:tc>
                  <a:txBody>
                    <a:bodyPr/>
                    <a:lstStyle/>
                    <a:p>
                      <a:pPr algn="ctr"/>
                      <a:r>
                        <a:rPr lang="en-US" sz="1800"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GR local &amp; GR Oversea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r>
                        <a:rPr lang="en-US" baseline="0" dirty="0"/>
                        <a: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97376"/>
                  </a:ext>
                </a:extLst>
              </a:tr>
              <a:tr h="377224">
                <a:tc>
                  <a:txBody>
                    <a:bodyPr/>
                    <a:lstStyle/>
                    <a:p>
                      <a:pPr algn="ctr"/>
                      <a:r>
                        <a:rPr lang="en-US" sz="1800"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Storing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354050"/>
                  </a:ext>
                </a:extLst>
              </a:tr>
              <a:tr h="377224">
                <a:tc>
                  <a:txBody>
                    <a:bodyPr/>
                    <a:lstStyle/>
                    <a:p>
                      <a:pPr algn="ctr"/>
                      <a:r>
                        <a:rPr lang="en-US" sz="1800" dirty="0">
                          <a:solidFill>
                            <a:schemeClr val="tx1"/>
                          </a:solidFill>
                          <a:latin typeface="Arial "/>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Kitting &amp; Supply (FA,DIP)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859895"/>
                  </a:ext>
                </a:extLst>
              </a:tr>
              <a:tr h="377224">
                <a:tc>
                  <a:txBody>
                    <a:bodyPr/>
                    <a:lstStyle/>
                    <a:p>
                      <a:pPr algn="ctr"/>
                      <a:r>
                        <a:rPr lang="en-US" sz="1800" dirty="0">
                          <a:solidFill>
                            <a:schemeClr val="tx1"/>
                          </a:solidFill>
                          <a:latin typeface="Arial "/>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Kitting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671488"/>
                  </a:ext>
                </a:extLst>
              </a:tr>
              <a:tr h="389799">
                <a:tc>
                  <a:txBody>
                    <a:bodyPr/>
                    <a:lstStyle/>
                    <a:p>
                      <a:pPr algn="ctr"/>
                      <a:r>
                        <a:rPr lang="en-US" sz="1800" dirty="0">
                          <a:solidFill>
                            <a:schemeClr val="tx1"/>
                          </a:solidFill>
                          <a:latin typeface="Arial "/>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latin typeface="Arial "/>
                        </a:rPr>
                        <a:t>Temporary Free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Finish Upgrade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8602498"/>
                  </a:ext>
                </a:extLst>
              </a:tr>
              <a:tr h="550118">
                <a:tc gridSpan="6">
                  <a:txBody>
                    <a:bodyPr/>
                    <a:lstStyle/>
                    <a:p>
                      <a:r>
                        <a:rPr lang="en-US" b="1" dirty="0">
                          <a:solidFill>
                            <a:schemeClr val="tx1"/>
                          </a:solidFill>
                        </a:rPr>
                        <a:t>Issue</a:t>
                      </a:r>
                      <a:r>
                        <a:rPr lang="en-US" b="1" baseline="0" dirty="0">
                          <a:solidFill>
                            <a:schemeClr val="tx1"/>
                          </a:solidFill>
                        </a:rPr>
                        <a:t> </a:t>
                      </a:r>
                      <a:r>
                        <a:rPr lang="en-US" b="1" dirty="0">
                          <a:solidFill>
                            <a:schemeClr val="tx1"/>
                          </a:solidFill>
                        </a:rPr>
                        <a:t>2. Make Asset Life Cycle Management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4492456"/>
                  </a:ext>
                </a:extLst>
              </a:tr>
              <a:tr h="660141">
                <a:tc>
                  <a:txBody>
                    <a:bodyPr/>
                    <a:lstStyle/>
                    <a:p>
                      <a:pPr algn="ctr"/>
                      <a:r>
                        <a:rPr lang="en-US" dirty="0">
                          <a:solidFill>
                            <a:schemeClr val="tx1"/>
                          </a:solidFill>
                          <a:latin typeface="Arial "/>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scan device &amp; barcode to manage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12/2023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165595"/>
                  </a:ext>
                </a:extLst>
              </a:tr>
              <a:tr h="741874">
                <a:tc>
                  <a:txBody>
                    <a:bodyPr/>
                    <a:lstStyle/>
                    <a:p>
                      <a:pPr algn="ctr"/>
                      <a:r>
                        <a:rPr lang="en-US" dirty="0">
                          <a:solidFill>
                            <a:schemeClr val="tx1"/>
                          </a:solidFill>
                          <a:latin typeface="Arial "/>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Manage stationery warehouse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software to reduce papers &amp; time inventory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7679987"/>
                  </a:ext>
                </a:extLst>
              </a:tr>
              <a:tr h="707591">
                <a:tc>
                  <a:txBody>
                    <a:bodyPr/>
                    <a:lstStyle/>
                    <a:p>
                      <a:pPr algn="ctr"/>
                      <a:r>
                        <a:rPr lang="en-US" dirty="0">
                          <a:solidFill>
                            <a:schemeClr val="tx1"/>
                          </a:solidFill>
                          <a:latin typeface="Arial "/>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r>
                        <a:rPr kumimoji="0" lang="en-US" altLang="en-US" sz="1800" b="0" i="0" u="none" strike="noStrike" kern="1200" cap="none" spc="0" normalizeH="0" baseline="0" dirty="0">
                          <a:ln>
                            <a:noFill/>
                          </a:ln>
                          <a:solidFill>
                            <a:schemeClr val="tx1"/>
                          </a:solidFill>
                          <a:effectLst/>
                          <a:uLnTx/>
                          <a:uFillTx/>
                          <a:latin typeface="Arial "/>
                          <a:ea typeface="+mn-ea"/>
                          <a:cs typeface="+mn-cs"/>
                        </a:rPr>
                        <a:t>,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Inventory, Transfer, Scrap, Maintenance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dirty="0"/>
                        <a:t>Use</a:t>
                      </a:r>
                      <a:r>
                        <a:rPr lang="en-US" baseline="0" dirty="0"/>
                        <a:t> barcode to manage equipment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
                        </a:rPr>
                        <a:t>Complete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0298506"/>
                  </a:ext>
                </a:extLst>
              </a:tr>
            </a:tbl>
          </a:graphicData>
        </a:graphic>
      </p:graphicFrame>
      <p:sp>
        <p:nvSpPr>
          <p:cNvPr id="2" name="Rectangle 1">
            <a:extLst>
              <a:ext uri="{FF2B5EF4-FFF2-40B4-BE49-F238E27FC236}">
                <a16:creationId xmlns:a16="http://schemas.microsoft.com/office/drawing/2014/main" id="{44DC972D-AE54-4C85-A52D-033A8E6D30B0}"/>
              </a:ext>
            </a:extLst>
          </p:cNvPr>
          <p:cNvSpPr/>
          <p:nvPr/>
        </p:nvSpPr>
        <p:spPr>
          <a:xfrm>
            <a:off x="10183368" y="57353"/>
            <a:ext cx="3352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Total time using: 3 min/60 * 20 * 1060 pcs = 1060 h/month</a:t>
            </a:r>
          </a:p>
          <a:p>
            <a:pPr algn="ctr"/>
            <a:r>
              <a:rPr lang="en-US" dirty="0"/>
              <a:t>After: Total time using: 0.5 s/60 * 20 * 1060 pcs = 176 h/month</a:t>
            </a:r>
          </a:p>
          <a:p>
            <a:pPr algn="ctr"/>
            <a:endParaRPr lang="en-US" dirty="0"/>
          </a:p>
        </p:txBody>
      </p:sp>
      <p:sp>
        <p:nvSpPr>
          <p:cNvPr id="3" name="Rectangle 2">
            <a:extLst>
              <a:ext uri="{FF2B5EF4-FFF2-40B4-BE49-F238E27FC236}">
                <a16:creationId xmlns:a16="http://schemas.microsoft.com/office/drawing/2014/main" id="{2B17D78E-2F61-4A04-9616-49EC14C58653}"/>
              </a:ext>
            </a:extLst>
          </p:cNvPr>
          <p:cNvSpPr/>
          <p:nvPr/>
        </p:nvSpPr>
        <p:spPr>
          <a:xfrm>
            <a:off x="10030968" y="2312690"/>
            <a:ext cx="3505200" cy="1497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Inventory pc:</a:t>
            </a:r>
          </a:p>
          <a:p>
            <a:pPr algn="ctr"/>
            <a:r>
              <a:rPr lang="en-US" sz="1600" dirty="0"/>
              <a:t>Before: </a:t>
            </a:r>
            <a:r>
              <a:rPr lang="en-US" altLang="ja-JP" sz="1600" b="1" dirty="0">
                <a:solidFill>
                  <a:srgbClr val="FF0000"/>
                </a:solidFill>
                <a:latin typeface="Arial" panose="020B0604020202020204" pitchFamily="34" charset="0"/>
                <a:cs typeface="Arial" panose="020B0604020202020204" pitchFamily="34" charset="0"/>
              </a:rPr>
              <a:t>Take time : 650 Pcs * 0.1 hour =65 Hour</a:t>
            </a:r>
          </a:p>
          <a:p>
            <a:pPr algn="ctr"/>
            <a:r>
              <a:rPr lang="en-US" altLang="ja-JP" sz="1600" b="1" dirty="0">
                <a:solidFill>
                  <a:srgbClr val="FF0000"/>
                </a:solidFill>
                <a:latin typeface="Arial" panose="020B0604020202020204" pitchFamily="34" charset="0"/>
                <a:cs typeface="Arial" panose="020B0604020202020204" pitchFamily="34" charset="0"/>
              </a:rPr>
              <a:t>After: </a:t>
            </a:r>
            <a:r>
              <a:rPr lang="en-US" sz="1600" dirty="0">
                <a:solidFill>
                  <a:srgbClr val="0000FF"/>
                </a:solidFill>
              </a:rPr>
              <a:t>Save time and manpower: 65 * 2.5*4=650$/Year</a:t>
            </a:r>
            <a:endParaRPr lang="en-US" altLang="ja-JP" sz="1600" b="1" dirty="0">
              <a:solidFill>
                <a:srgbClr val="FF0000"/>
              </a:solidFill>
              <a:latin typeface="Arial" panose="020B0604020202020204" pitchFamily="34" charset="0"/>
              <a:cs typeface="Arial" panose="020B0604020202020204" pitchFamily="34" charset="0"/>
            </a:endParaRPr>
          </a:p>
          <a:p>
            <a:pPr algn="ctr"/>
            <a:endParaRPr lang="en-US" dirty="0"/>
          </a:p>
        </p:txBody>
      </p:sp>
      <p:sp>
        <p:nvSpPr>
          <p:cNvPr id="4" name="Rectangle 3">
            <a:extLst>
              <a:ext uri="{FF2B5EF4-FFF2-40B4-BE49-F238E27FC236}">
                <a16:creationId xmlns:a16="http://schemas.microsoft.com/office/drawing/2014/main" id="{E6A77B16-5E1C-404C-A995-D219ABBB0023}"/>
              </a:ext>
            </a:extLst>
          </p:cNvPr>
          <p:cNvSpPr/>
          <p:nvPr/>
        </p:nvSpPr>
        <p:spPr>
          <a:xfrm>
            <a:off x="9802368" y="4007937"/>
            <a:ext cx="39624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latin typeface="Arial" panose="020B0604020202020204" pitchFamily="34" charset="0"/>
                <a:cs typeface="Arial" panose="020B0604020202020204" pitchFamily="34" charset="0"/>
              </a:rPr>
              <a:t>Time develop</a:t>
            </a:r>
          </a:p>
          <a:p>
            <a:pPr algn="ctr"/>
            <a:r>
              <a:rPr lang="en-US" altLang="ja-JP" sz="1400" b="1" dirty="0">
                <a:solidFill>
                  <a:srgbClr val="FF0000"/>
                </a:solidFill>
                <a:latin typeface="Arial" panose="020B0604020202020204" pitchFamily="34" charset="0"/>
                <a:cs typeface="Arial" panose="020B0604020202020204" pitchFamily="34" charset="0"/>
              </a:rPr>
              <a:t>: 1h * 4per  = 4h/ day</a:t>
            </a:r>
          </a:p>
          <a:p>
            <a:pPr algn="ctr"/>
            <a:r>
              <a:rPr lang="en-US" sz="1400" b="1" dirty="0">
                <a:solidFill>
                  <a:srgbClr val="0000FF"/>
                </a:solidFill>
                <a:latin typeface="Arial" charset="0"/>
                <a:cs typeface="Arial" charset="0"/>
              </a:rPr>
              <a:t>Save time : 1h * 4per = 4hour / day</a:t>
            </a:r>
          </a:p>
          <a:p>
            <a:pPr algn="ctr"/>
            <a:r>
              <a:rPr lang="en-US" sz="1400" b="1" dirty="0">
                <a:solidFill>
                  <a:srgbClr val="0000FF"/>
                </a:solidFill>
                <a:latin typeface="Arial" charset="0"/>
                <a:cs typeface="Arial" charset="0"/>
              </a:rPr>
              <a:t>Save cost: 24 * 4 * 2.5 = 240$ / Y</a:t>
            </a:r>
          </a:p>
          <a:p>
            <a:pPr algn="ctr"/>
            <a:r>
              <a:rPr lang="en-US" sz="1400" b="1" dirty="0">
                <a:solidFill>
                  <a:srgbClr val="0000FF"/>
                </a:solidFill>
                <a:latin typeface="Arial" charset="0"/>
                <a:cs typeface="Arial" charset="0"/>
              </a:rPr>
              <a:t>Or</a:t>
            </a:r>
          </a:p>
          <a:p>
            <a:pPr marL="285750" lvl="0" indent="-285750" eaLnBrk="0" hangingPunct="0">
              <a:spcBef>
                <a:spcPct val="20000"/>
              </a:spcBef>
              <a:buFontTx/>
              <a:buChar char="-"/>
              <a:defRPr/>
            </a:pPr>
            <a:r>
              <a:rPr lang="en-US" sz="1400" b="1" dirty="0">
                <a:solidFill>
                  <a:srgbClr val="0000FF"/>
                </a:solidFill>
                <a:latin typeface="Arial" charset="0"/>
                <a:cs typeface="Arial" charset="0"/>
              </a:rPr>
              <a:t>Save time : 0.5h * 4per = 2hour / day</a:t>
            </a:r>
          </a:p>
          <a:p>
            <a:pPr marL="285750" lvl="0" indent="-285750" eaLnBrk="0" hangingPunct="0">
              <a:spcBef>
                <a:spcPct val="20000"/>
              </a:spcBef>
              <a:buFontTx/>
              <a:buChar char="-"/>
              <a:defRPr/>
            </a:pPr>
            <a:r>
              <a:rPr lang="en-US" sz="1400" b="1" dirty="0">
                <a:solidFill>
                  <a:srgbClr val="0000FF"/>
                </a:solidFill>
                <a:latin typeface="Arial" charset="0"/>
                <a:cs typeface="Arial" charset="0"/>
              </a:rPr>
              <a:t>Save cost: 12 * 4 * 2.5 = 120$ / Y</a:t>
            </a:r>
          </a:p>
          <a:p>
            <a:pPr algn="ctr"/>
            <a:r>
              <a:rPr lang="en-US" altLang="ja-JP" b="1" dirty="0">
                <a:solidFill>
                  <a:srgbClr val="FF0000"/>
                </a:solidFill>
                <a:latin typeface="Arial" panose="020B0604020202020204" pitchFamily="34" charset="0"/>
                <a:cs typeface="Arial" panose="020B0604020202020204" pitchFamily="34" charset="0"/>
              </a:rPr>
              <a:t>  </a:t>
            </a:r>
          </a:p>
          <a:p>
            <a:pPr algn="ctr"/>
            <a:endParaRPr lang="en-US" dirty="0"/>
          </a:p>
        </p:txBody>
      </p:sp>
    </p:spTree>
    <p:extLst>
      <p:ext uri="{BB962C8B-B14F-4D97-AF65-F5344CB8AC3E}">
        <p14:creationId xmlns:p14="http://schemas.microsoft.com/office/powerpoint/2010/main" val="337701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pPr>
              <a:r>
                <a:rPr lang="en-US" altLang="ja-JP" sz="2000" b="1" dirty="0">
                  <a:solidFill>
                    <a:srgbClr val="FFFFCC"/>
                  </a:solidFill>
                  <a:ea typeface="HGP創英角ｺﾞｼｯｸUB" pitchFamily="50" charset="-128"/>
                  <a:cs typeface="Arial" panose="020B0604020202020204" pitchFamily="34" charset="0"/>
                </a:rPr>
                <a:t>Next activities</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12" name="Table 18">
            <a:extLst>
              <a:ext uri="{FF2B5EF4-FFF2-40B4-BE49-F238E27FC236}">
                <a16:creationId xmlns:a16="http://schemas.microsoft.com/office/drawing/2014/main" id="{399E4FDD-365A-BBDE-89D3-E0A06EA07341}"/>
              </a:ext>
            </a:extLst>
          </p:cNvPr>
          <p:cNvGraphicFramePr>
            <a:graphicFrameLocks noGrp="1"/>
          </p:cNvGraphicFramePr>
          <p:nvPr>
            <p:extLst>
              <p:ext uri="{D42A27DB-BD31-4B8C-83A1-F6EECF244321}">
                <p14:modId xmlns:p14="http://schemas.microsoft.com/office/powerpoint/2010/main" val="984587163"/>
              </p:ext>
            </p:extLst>
          </p:nvPr>
        </p:nvGraphicFramePr>
        <p:xfrm>
          <a:off x="27995" y="641417"/>
          <a:ext cx="9064036" cy="6205294"/>
        </p:xfrm>
        <a:graphic>
          <a:graphicData uri="http://schemas.openxmlformats.org/drawingml/2006/table">
            <a:tbl>
              <a:tblPr firstRow="1" bandRow="1">
                <a:tableStyleId>{5C22544A-7EE6-4342-B048-85BDC9FD1C3A}</a:tableStyleId>
              </a:tblPr>
              <a:tblGrid>
                <a:gridCol w="4592107">
                  <a:extLst>
                    <a:ext uri="{9D8B030D-6E8A-4147-A177-3AD203B41FA5}">
                      <a16:colId xmlns:a16="http://schemas.microsoft.com/office/drawing/2014/main" val="71383997"/>
                    </a:ext>
                  </a:extLst>
                </a:gridCol>
                <a:gridCol w="4471929">
                  <a:extLst>
                    <a:ext uri="{9D8B030D-6E8A-4147-A177-3AD203B41FA5}">
                      <a16:colId xmlns:a16="http://schemas.microsoft.com/office/drawing/2014/main" val="448646468"/>
                    </a:ext>
                  </a:extLst>
                </a:gridCol>
              </a:tblGrid>
              <a:tr h="620529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7263348"/>
                  </a:ext>
                </a:extLst>
              </a:tr>
            </a:tbl>
          </a:graphicData>
        </a:graphic>
      </p:graphicFrame>
      <p:sp>
        <p:nvSpPr>
          <p:cNvPr id="24" name="TextBox 23">
            <a:extLst>
              <a:ext uri="{FF2B5EF4-FFF2-40B4-BE49-F238E27FC236}">
                <a16:creationId xmlns:a16="http://schemas.microsoft.com/office/drawing/2014/main" id="{46FA6718-A463-B118-540D-ADFF6BC5DD15}"/>
              </a:ext>
            </a:extLst>
          </p:cNvPr>
          <p:cNvSpPr txBox="1"/>
          <p:nvPr/>
        </p:nvSpPr>
        <p:spPr>
          <a:xfrm>
            <a:off x="5328017" y="6484701"/>
            <a:ext cx="3840230" cy="400110"/>
          </a:xfrm>
          <a:prstGeom prst="rect">
            <a:avLst/>
          </a:prstGeom>
          <a:noFill/>
        </p:spPr>
        <p:txBody>
          <a:bodyPr wrap="square" rtlCol="0">
            <a:spAutoFit/>
          </a:bodyPr>
          <a:lstStyle/>
          <a:p>
            <a:r>
              <a:rPr lang="en-US" sz="2000" b="1" dirty="0">
                <a:solidFill>
                  <a:srgbClr val="0000FF"/>
                </a:solidFill>
                <a:latin typeface="Arial "/>
              </a:rPr>
              <a:t>THANK YOU FOR LISTENING!</a:t>
            </a:r>
          </a:p>
        </p:txBody>
      </p:sp>
      <p:sp>
        <p:nvSpPr>
          <p:cNvPr id="21" name="Rektangel 99">
            <a:extLst>
              <a:ext uri="{FF2B5EF4-FFF2-40B4-BE49-F238E27FC236}">
                <a16:creationId xmlns:a16="http://schemas.microsoft.com/office/drawing/2014/main" id="{5A532BD3-FFD0-403A-B454-6F67541243A5}"/>
              </a:ext>
            </a:extLst>
          </p:cNvPr>
          <p:cNvSpPr/>
          <p:nvPr/>
        </p:nvSpPr>
        <p:spPr>
          <a:xfrm>
            <a:off x="137739" y="1125533"/>
            <a:ext cx="4490218" cy="2227267"/>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da-DK" b="1" kern="0" dirty="0">
                <a:latin typeface="Arial" panose="020B0604020202020204" pitchFamily="34" charset="0"/>
                <a:cs typeface="Arial" panose="020B0604020202020204" pitchFamily="34" charset="0"/>
              </a:rPr>
              <a:t>- </a:t>
            </a:r>
            <a:r>
              <a:rPr lang="da-DK" b="1" dirty="0">
                <a:latin typeface="Arial" panose="020B0604020202020204" pitchFamily="34" charset="0"/>
                <a:cs typeface="Arial" panose="020B0604020202020204" pitchFamily="34" charset="0"/>
              </a:rPr>
              <a:t>Tranning: </a:t>
            </a:r>
            <a:r>
              <a:rPr lang="da-DK" dirty="0">
                <a:latin typeface="Arial" panose="020B0604020202020204" pitchFamily="34" charset="0"/>
                <a:cs typeface="Arial" panose="020B0604020202020204" pitchFamily="34" charset="0"/>
              </a:rPr>
              <a:t>Support skill, Training skill, coding skill, analysis skill</a:t>
            </a:r>
          </a:p>
          <a:p>
            <a:pPr>
              <a:defRPr/>
            </a:pPr>
            <a:r>
              <a:rPr lang="en-US" b="1" dirty="0">
                <a:latin typeface="Arial" panose="020B0604020202020204" pitchFamily="34" charset="0"/>
                <a:cs typeface="Arial" panose="020B0604020202020204" pitchFamily="34" charset="0"/>
              </a:rPr>
              <a:t>- Work team: </a:t>
            </a:r>
            <a:r>
              <a:rPr lang="en-US" dirty="0">
                <a:latin typeface="Arial" panose="020B0604020202020204" pitchFamily="34" charset="0"/>
                <a:cs typeface="Arial" panose="020B0604020202020204" pitchFamily="34" charset="0"/>
              </a:rPr>
              <a:t>Learn, sharing, knowledge, experience about new technical. </a:t>
            </a:r>
            <a:r>
              <a:rPr lang="en-US" altLang="vi-VN" dirty="0">
                <a:latin typeface="Arial" panose="020B0604020202020204" pitchFamily="34" charset="0"/>
                <a:cs typeface="Arial" panose="020B0604020202020204" pitchFamily="34" charset="0"/>
              </a:rPr>
              <a:t>Transfer some system to other member</a:t>
            </a:r>
            <a:endParaRPr lang="en-US" dirty="0">
              <a:latin typeface="Arial" panose="020B0604020202020204" pitchFamily="34" charset="0"/>
              <a:cs typeface="Arial" panose="020B0604020202020204" pitchFamily="34" charset="0"/>
            </a:endParaRP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Building team work and improving spiritual</a:t>
            </a:r>
          </a:p>
        </p:txBody>
      </p:sp>
      <p:sp>
        <p:nvSpPr>
          <p:cNvPr id="22" name="Rektangel 101">
            <a:extLst>
              <a:ext uri="{FF2B5EF4-FFF2-40B4-BE49-F238E27FC236}">
                <a16:creationId xmlns:a16="http://schemas.microsoft.com/office/drawing/2014/main" id="{7230033E-217B-4645-8247-E67DEBB57363}"/>
              </a:ext>
            </a:extLst>
          </p:cNvPr>
          <p:cNvSpPr/>
          <p:nvPr/>
        </p:nvSpPr>
        <p:spPr>
          <a:xfrm>
            <a:off x="115327" y="700614"/>
            <a:ext cx="4512630" cy="549799"/>
          </a:xfrm>
          <a:prstGeom prst="rect">
            <a:avLst/>
          </a:prstGeom>
          <a:solidFill>
            <a:srgbClr val="FF6600"/>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 team</a:t>
            </a:r>
          </a:p>
        </p:txBody>
      </p:sp>
      <p:sp>
        <p:nvSpPr>
          <p:cNvPr id="25" name="Rektangel 99">
            <a:extLst>
              <a:ext uri="{FF2B5EF4-FFF2-40B4-BE49-F238E27FC236}">
                <a16:creationId xmlns:a16="http://schemas.microsoft.com/office/drawing/2014/main" id="{289C706F-13D6-4FEA-8A41-39CADEC4FB9B}"/>
              </a:ext>
            </a:extLst>
          </p:cNvPr>
          <p:cNvSpPr/>
          <p:nvPr/>
        </p:nvSpPr>
        <p:spPr>
          <a:xfrm>
            <a:off x="4706323" y="1272811"/>
            <a:ext cx="4233453" cy="2079989"/>
          </a:xfrm>
          <a:prstGeom prst="rect">
            <a:avLst/>
          </a:prstGeom>
          <a:gradFill rotWithShape="1">
            <a:gsLst>
              <a:gs pos="0">
                <a:srgbClr val="E6E6E6"/>
              </a:gs>
              <a:gs pos="100000">
                <a:sysClr val="window" lastClr="FFFFFF"/>
              </a:gs>
            </a:gsLst>
            <a:lin ang="16200000"/>
          </a:gradFill>
          <a:ln w="31750">
            <a:noFill/>
            <a:miter lim="800000"/>
            <a:headEnd/>
            <a:tailEnd/>
          </a:ln>
          <a:effectLst>
            <a:outerShdw blurRad="50800" dist="38100" dir="2700000" algn="tl" rotWithShape="0">
              <a:prstClr val="black">
                <a:alpha val="40000"/>
              </a:prstClr>
            </a:outerShdw>
          </a:effectLst>
        </p:spPr>
        <p:txBody>
          <a:bodyPr lIns="45720" tIns="82296" rIns="45720" bIns="0" anchor="ctr"/>
          <a:lstStyle/>
          <a:p>
            <a:pPr>
              <a:defRPr/>
            </a:pPr>
            <a:r>
              <a:rPr lang="en-US" altLang="vi-VN" b="1" dirty="0">
                <a:latin typeface="Arial" panose="020B0604020202020204" pitchFamily="34" charset="0"/>
                <a:cs typeface="Arial" panose="020B0604020202020204" pitchFamily="34" charset="0"/>
              </a:rPr>
              <a:t>- Study: </a:t>
            </a:r>
            <a:r>
              <a:rPr lang="en-US" dirty="0">
                <a:latin typeface="Arial" panose="020B0604020202020204" pitchFamily="34" charset="0"/>
                <a:cs typeface="Arial" panose="020B0604020202020204" pitchFamily="34" charset="0"/>
              </a:rPr>
              <a:t>Method issue and solved problem, Level up Communication skill</a:t>
            </a:r>
            <a:endParaRPr lang="en-US" altLang="vi-VN" dirty="0">
              <a:latin typeface="Arial" panose="020B0604020202020204" pitchFamily="34" charset="0"/>
              <a:cs typeface="Arial" panose="020B0604020202020204" pitchFamily="34" charset="0"/>
            </a:endParaRPr>
          </a:p>
          <a:p>
            <a:r>
              <a:rPr lang="en-US" altLang="vi-VN" b="1" dirty="0">
                <a:latin typeface="Arial" panose="020B0604020202020204" pitchFamily="34" charset="0"/>
                <a:cs typeface="Arial" panose="020B0604020202020204" pitchFamily="34" charset="0"/>
              </a:rPr>
              <a:t>- Job:</a:t>
            </a:r>
            <a:r>
              <a:rPr lang="en-US" altLang="ja-JP" dirty="0"/>
              <a:t> </a:t>
            </a:r>
            <a:r>
              <a:rPr lang="en-US" altLang="ja-JP" dirty="0">
                <a:latin typeface="Arial" panose="020B0604020202020204" pitchFamily="34" charset="0"/>
                <a:cs typeface="Arial" panose="020B0604020202020204" pitchFamily="34" charset="0"/>
              </a:rPr>
              <a:t>C</a:t>
            </a:r>
            <a:r>
              <a:rPr lang="en-US" altLang="vi-VN" dirty="0">
                <a:latin typeface="Arial" panose="020B0604020202020204" pitchFamily="34" charset="0"/>
                <a:cs typeface="Arial" panose="020B0604020202020204" pitchFamily="34" charset="0"/>
              </a:rPr>
              <a:t>ontrol schedule to keep on time support user, own new technology. </a:t>
            </a:r>
          </a:p>
          <a:p>
            <a:pPr>
              <a:defRPr/>
            </a:pPr>
            <a:r>
              <a:rPr lang="en-US" altLang="vi-VN" b="1" dirty="0">
                <a:latin typeface="Arial" panose="020B0604020202020204" pitchFamily="34" charset="0"/>
                <a:cs typeface="Arial" panose="020B0604020202020204" pitchFamily="34" charset="0"/>
              </a:rPr>
              <a:t>- Goal: </a:t>
            </a:r>
            <a:r>
              <a:rPr lang="en-US" altLang="vi-VN" dirty="0">
                <a:latin typeface="Arial" panose="020B0604020202020204" pitchFamily="34" charset="0"/>
                <a:cs typeface="Arial" panose="020B0604020202020204" pitchFamily="34" charset="0"/>
              </a:rPr>
              <a:t>Continuously to discuss find out best solution to save time &amp; reduce human for production, ensure quality.</a:t>
            </a:r>
          </a:p>
          <a:p>
            <a:pPr>
              <a:defRPr/>
            </a:pPr>
            <a:endParaRPr lang="da-DK" dirty="0">
              <a:latin typeface="Arial" panose="020B0604020202020204" pitchFamily="34" charset="0"/>
              <a:cs typeface="Arial" panose="020B0604020202020204" pitchFamily="34" charset="0"/>
            </a:endParaRPr>
          </a:p>
        </p:txBody>
      </p:sp>
      <p:sp>
        <p:nvSpPr>
          <p:cNvPr id="26" name="Rektangel 101">
            <a:extLst>
              <a:ext uri="{FF2B5EF4-FFF2-40B4-BE49-F238E27FC236}">
                <a16:creationId xmlns:a16="http://schemas.microsoft.com/office/drawing/2014/main" id="{20DEBD54-A63A-44E4-982D-8A5F771BBE10}"/>
              </a:ext>
            </a:extLst>
          </p:cNvPr>
          <p:cNvSpPr/>
          <p:nvPr/>
        </p:nvSpPr>
        <p:spPr>
          <a:xfrm>
            <a:off x="4706324" y="706169"/>
            <a:ext cx="4233453" cy="544244"/>
          </a:xfrm>
          <a:prstGeom prst="rect">
            <a:avLst/>
          </a:prstGeom>
          <a:solidFill>
            <a:srgbClr val="AEF46E"/>
          </a:solidFill>
          <a:ln w="76200" cap="flat" cmpd="sng" algn="ctr">
            <a:noFill/>
            <a:prstDash val="solid"/>
          </a:ln>
          <a:effectLst>
            <a:outerShdw blurRad="50800" dist="38100" dir="2700000" algn="tl" rotWithShape="0">
              <a:prstClr val="black">
                <a:alpha val="40000"/>
              </a:prstClr>
            </a:outerShdw>
          </a:effectLst>
        </p:spPr>
        <p:txBody>
          <a:bodyPr tIns="0" anchor="ctr"/>
          <a:lstStyle/>
          <a:p>
            <a:pPr algn="ctr">
              <a:defRPr/>
            </a:pPr>
            <a:r>
              <a:rPr lang="da-DK" sz="2000" b="1" kern="0" dirty="0"/>
              <a:t>For myself</a:t>
            </a:r>
          </a:p>
        </p:txBody>
      </p:sp>
      <p:sp>
        <p:nvSpPr>
          <p:cNvPr id="5" name="Rectangle: Rounded Corners 4">
            <a:extLst>
              <a:ext uri="{FF2B5EF4-FFF2-40B4-BE49-F238E27FC236}">
                <a16:creationId xmlns:a16="http://schemas.microsoft.com/office/drawing/2014/main" id="{83DFA4A1-AE11-482C-9D6C-9FDD69DB8C95}"/>
              </a:ext>
            </a:extLst>
          </p:cNvPr>
          <p:cNvSpPr/>
          <p:nvPr/>
        </p:nvSpPr>
        <p:spPr>
          <a:xfrm>
            <a:off x="115326" y="3429000"/>
            <a:ext cx="8919889" cy="40011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Next activities in 2024</a:t>
            </a:r>
          </a:p>
        </p:txBody>
      </p:sp>
      <p:graphicFrame>
        <p:nvGraphicFramePr>
          <p:cNvPr id="7" name="Table 6">
            <a:extLst>
              <a:ext uri="{FF2B5EF4-FFF2-40B4-BE49-F238E27FC236}">
                <a16:creationId xmlns:a16="http://schemas.microsoft.com/office/drawing/2014/main" id="{05E6A309-D226-4A77-90C0-F76F151C1C7A}"/>
              </a:ext>
            </a:extLst>
          </p:cNvPr>
          <p:cNvGraphicFramePr>
            <a:graphicFrameLocks noGrp="1"/>
          </p:cNvGraphicFramePr>
          <p:nvPr>
            <p:extLst>
              <p:ext uri="{D42A27DB-BD31-4B8C-83A1-F6EECF244321}">
                <p14:modId xmlns:p14="http://schemas.microsoft.com/office/powerpoint/2010/main" val="3521958137"/>
              </p:ext>
            </p:extLst>
          </p:nvPr>
        </p:nvGraphicFramePr>
        <p:xfrm>
          <a:off x="104211" y="3866684"/>
          <a:ext cx="8950407" cy="2631465"/>
        </p:xfrm>
        <a:graphic>
          <a:graphicData uri="http://schemas.openxmlformats.org/drawingml/2006/table">
            <a:tbl>
              <a:tblPr firstRow="1" bandRow="1">
                <a:tableStyleId>{5C22544A-7EE6-4342-B048-85BDC9FD1C3A}</a:tableStyleId>
              </a:tblPr>
              <a:tblGrid>
                <a:gridCol w="524791">
                  <a:extLst>
                    <a:ext uri="{9D8B030D-6E8A-4147-A177-3AD203B41FA5}">
                      <a16:colId xmlns:a16="http://schemas.microsoft.com/office/drawing/2014/main" val="3700883368"/>
                    </a:ext>
                  </a:extLst>
                </a:gridCol>
                <a:gridCol w="3213536">
                  <a:extLst>
                    <a:ext uri="{9D8B030D-6E8A-4147-A177-3AD203B41FA5}">
                      <a16:colId xmlns:a16="http://schemas.microsoft.com/office/drawing/2014/main" val="3434948184"/>
                    </a:ext>
                  </a:extLst>
                </a:gridCol>
                <a:gridCol w="347472">
                  <a:extLst>
                    <a:ext uri="{9D8B030D-6E8A-4147-A177-3AD203B41FA5}">
                      <a16:colId xmlns:a16="http://schemas.microsoft.com/office/drawing/2014/main" val="2891726136"/>
                    </a:ext>
                  </a:extLst>
                </a:gridCol>
                <a:gridCol w="347472">
                  <a:extLst>
                    <a:ext uri="{9D8B030D-6E8A-4147-A177-3AD203B41FA5}">
                      <a16:colId xmlns:a16="http://schemas.microsoft.com/office/drawing/2014/main" val="4125716160"/>
                    </a:ext>
                  </a:extLst>
                </a:gridCol>
                <a:gridCol w="347472">
                  <a:extLst>
                    <a:ext uri="{9D8B030D-6E8A-4147-A177-3AD203B41FA5}">
                      <a16:colId xmlns:a16="http://schemas.microsoft.com/office/drawing/2014/main" val="1152857340"/>
                    </a:ext>
                  </a:extLst>
                </a:gridCol>
                <a:gridCol w="347472">
                  <a:extLst>
                    <a:ext uri="{9D8B030D-6E8A-4147-A177-3AD203B41FA5}">
                      <a16:colId xmlns:a16="http://schemas.microsoft.com/office/drawing/2014/main" val="2688409857"/>
                    </a:ext>
                  </a:extLst>
                </a:gridCol>
                <a:gridCol w="347472">
                  <a:extLst>
                    <a:ext uri="{9D8B030D-6E8A-4147-A177-3AD203B41FA5}">
                      <a16:colId xmlns:a16="http://schemas.microsoft.com/office/drawing/2014/main" val="2556411940"/>
                    </a:ext>
                  </a:extLst>
                </a:gridCol>
                <a:gridCol w="347472">
                  <a:extLst>
                    <a:ext uri="{9D8B030D-6E8A-4147-A177-3AD203B41FA5}">
                      <a16:colId xmlns:a16="http://schemas.microsoft.com/office/drawing/2014/main" val="1775544666"/>
                    </a:ext>
                  </a:extLst>
                </a:gridCol>
                <a:gridCol w="347472">
                  <a:extLst>
                    <a:ext uri="{9D8B030D-6E8A-4147-A177-3AD203B41FA5}">
                      <a16:colId xmlns:a16="http://schemas.microsoft.com/office/drawing/2014/main" val="328746845"/>
                    </a:ext>
                  </a:extLst>
                </a:gridCol>
                <a:gridCol w="347472">
                  <a:extLst>
                    <a:ext uri="{9D8B030D-6E8A-4147-A177-3AD203B41FA5}">
                      <a16:colId xmlns:a16="http://schemas.microsoft.com/office/drawing/2014/main" val="3678675786"/>
                    </a:ext>
                  </a:extLst>
                </a:gridCol>
                <a:gridCol w="347472">
                  <a:extLst>
                    <a:ext uri="{9D8B030D-6E8A-4147-A177-3AD203B41FA5}">
                      <a16:colId xmlns:a16="http://schemas.microsoft.com/office/drawing/2014/main" val="2391670550"/>
                    </a:ext>
                  </a:extLst>
                </a:gridCol>
                <a:gridCol w="347472">
                  <a:extLst>
                    <a:ext uri="{9D8B030D-6E8A-4147-A177-3AD203B41FA5}">
                      <a16:colId xmlns:a16="http://schemas.microsoft.com/office/drawing/2014/main" val="1547743975"/>
                    </a:ext>
                  </a:extLst>
                </a:gridCol>
                <a:gridCol w="347472">
                  <a:extLst>
                    <a:ext uri="{9D8B030D-6E8A-4147-A177-3AD203B41FA5}">
                      <a16:colId xmlns:a16="http://schemas.microsoft.com/office/drawing/2014/main" val="2856979519"/>
                    </a:ext>
                  </a:extLst>
                </a:gridCol>
                <a:gridCol w="347472">
                  <a:extLst>
                    <a:ext uri="{9D8B030D-6E8A-4147-A177-3AD203B41FA5}">
                      <a16:colId xmlns:a16="http://schemas.microsoft.com/office/drawing/2014/main" val="4185768595"/>
                    </a:ext>
                  </a:extLst>
                </a:gridCol>
                <a:gridCol w="347472">
                  <a:extLst>
                    <a:ext uri="{9D8B030D-6E8A-4147-A177-3AD203B41FA5}">
                      <a16:colId xmlns:a16="http://schemas.microsoft.com/office/drawing/2014/main" val="3758433881"/>
                    </a:ext>
                  </a:extLst>
                </a:gridCol>
                <a:gridCol w="347472">
                  <a:extLst>
                    <a:ext uri="{9D8B030D-6E8A-4147-A177-3AD203B41FA5}">
                      <a16:colId xmlns:a16="http://schemas.microsoft.com/office/drawing/2014/main" val="4183500242"/>
                    </a:ext>
                  </a:extLst>
                </a:gridCol>
                <a:gridCol w="347472">
                  <a:extLst>
                    <a:ext uri="{9D8B030D-6E8A-4147-A177-3AD203B41FA5}">
                      <a16:colId xmlns:a16="http://schemas.microsoft.com/office/drawing/2014/main" val="1561774882"/>
                    </a:ext>
                  </a:extLst>
                </a:gridCol>
              </a:tblGrid>
              <a:tr h="318915">
                <a:tc rowSpan="2">
                  <a:txBody>
                    <a:bodyPr/>
                    <a:lstStyle/>
                    <a:p>
                      <a:pPr algn="ctr"/>
                      <a:r>
                        <a:rPr lang="en-US" sz="1600" dirty="0">
                          <a:latin typeface="Arial" panose="020B0604020202020204" pitchFamily="34" charset="0"/>
                          <a:cs typeface="Arial" panose="020B0604020202020204" pitchFamily="34" charset="0"/>
                        </a:rPr>
                        <a:t>NO</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rowSpan="2">
                  <a:txBody>
                    <a:bodyPr/>
                    <a:lstStyle/>
                    <a:p>
                      <a:pPr algn="ctr"/>
                      <a:r>
                        <a:rPr lang="en-US" sz="1600" dirty="0">
                          <a:latin typeface="Arial" panose="020B0604020202020204" pitchFamily="34" charset="0"/>
                          <a:cs typeface="Arial" panose="020B0604020202020204" pitchFamily="34" charset="0"/>
                        </a:rPr>
                        <a:t>Action plan</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gridSpan="3">
                  <a:txBody>
                    <a:bodyPr/>
                    <a:lstStyle/>
                    <a:p>
                      <a:pPr algn="ctr"/>
                      <a:r>
                        <a:rPr lang="en-US" dirty="0">
                          <a:latin typeface="Arial" panose="020B0604020202020204" pitchFamily="34" charset="0"/>
                          <a:cs typeface="Arial" panose="020B0604020202020204" pitchFamily="34" charset="0"/>
                        </a:rPr>
                        <a:t>FY23</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marL="0" algn="ctr" defTabSz="914400" rtl="0" eaLnBrk="1"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marL="0" algn="ctr" defTabSz="914400" rtl="0" eaLnBrk="1" latinLnBrk="0" hangingPunct="1"/>
                      <a:endParaRPr lang="en-US" sz="1800" b="1" kern="1200" dirty="0">
                        <a:solidFill>
                          <a:schemeClr val="lt1"/>
                        </a:solidFill>
                        <a:latin typeface="Arial" panose="020B0604020202020204" pitchFamily="34" charset="0"/>
                        <a:ea typeface="+mn-ea"/>
                        <a:cs typeface="Arial" panose="020B0604020202020204" pitchFamily="34" charset="0"/>
                      </a:endParaRP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gridSpan="12">
                  <a:txBody>
                    <a:bodyPr/>
                    <a:lstStyle/>
                    <a:p>
                      <a:pPr algn="ctr"/>
                      <a:r>
                        <a:rPr lang="en-US" dirty="0">
                          <a:latin typeface="Arial" panose="020B0604020202020204" pitchFamily="34" charset="0"/>
                          <a:cs typeface="Arial" panose="020B0604020202020204" pitchFamily="34" charset="0"/>
                        </a:rPr>
                        <a:t>FY24</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dirty="0">
                        <a:latin typeface="Arial" panose="020B0604020202020204" pitchFamily="34" charset="0"/>
                        <a:cs typeface="Arial" panose="020B0604020202020204" pitchFamily="34" charset="0"/>
                      </a:endParaRP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1378094"/>
                  </a:ext>
                </a:extLst>
              </a:tr>
              <a:tr h="230327">
                <a:tc vMerge="1">
                  <a:txBody>
                    <a:bodyPr/>
                    <a:lstStyle/>
                    <a:p>
                      <a:endParaRPr lang="en-US" dirty="0"/>
                    </a:p>
                  </a:txBody>
                  <a:tcPr/>
                </a:tc>
                <a:tc vMerge="1">
                  <a:txBody>
                    <a:bodyPr/>
                    <a:lstStyle/>
                    <a:p>
                      <a:endParaRPr lang="en-US" dirty="0"/>
                    </a:p>
                  </a:txBody>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1</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2</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3</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4</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5</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6</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7</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8</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9</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10</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11</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12</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1</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2</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algn="ctr"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3</a:t>
                      </a:r>
                    </a:p>
                  </a:txBody>
                  <a:tcPr marL="0" marR="0" marT="548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4014396867"/>
                  </a:ext>
                </a:extLst>
              </a:tr>
              <a:tr h="525619">
                <a:tc>
                  <a:txBody>
                    <a:bodyPr/>
                    <a:lstStyle/>
                    <a:p>
                      <a:pPr algn="ctr"/>
                      <a:r>
                        <a:rPr lang="en-US" dirty="0"/>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Complete FOSS system to a mobile application system</a:t>
                      </a:r>
                    </a:p>
                  </a:txBody>
                  <a:tcPr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3464800"/>
                  </a:ext>
                </a:extLst>
              </a:tr>
              <a:tr h="525619">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Upgrade Fire extinguisher management</a:t>
                      </a:r>
                    </a:p>
                  </a:txBody>
                  <a:tcPr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1753489"/>
                  </a:ext>
                </a:extLst>
              </a:tr>
              <a:tr h="525619">
                <a:tc>
                  <a:txBody>
                    <a:bodyPr/>
                    <a:lstStyle/>
                    <a:p>
                      <a:pPr algn="ctr"/>
                      <a:r>
                        <a:rPr lang="en-US" dirty="0"/>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t>Upgrade Stationery warehouse management GA</a:t>
                      </a:r>
                    </a:p>
                  </a:txBody>
                  <a:tcPr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65282"/>
                  </a:ext>
                </a:extLst>
              </a:tr>
              <a:tr h="390331">
                <a:tc>
                  <a:txBody>
                    <a:bodyPr/>
                    <a:lstStyle/>
                    <a:p>
                      <a:pPr algn="ctr"/>
                      <a:r>
                        <a:rPr lang="en-US" dirty="0"/>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Expand </a:t>
                      </a:r>
                      <a:r>
                        <a:rPr lang="en-US" sz="1600" dirty="0">
                          <a:latin typeface="Arial" panose="020B0604020202020204" pitchFamily="34" charset="0"/>
                          <a:cs typeface="Arial" panose="020B0604020202020204" pitchFamily="34" charset="0"/>
                        </a:rPr>
                        <a:t>ALCMS to other department</a:t>
                      </a:r>
                      <a:endParaRPr lang="en-US" sz="1600" dirty="0"/>
                    </a:p>
                  </a:txBody>
                  <a:tcPr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824961"/>
                  </a:ext>
                </a:extLst>
              </a:tr>
            </a:tbl>
          </a:graphicData>
        </a:graphic>
      </p:graphicFrame>
      <p:cxnSp>
        <p:nvCxnSpPr>
          <p:cNvPr id="27" name="Straight Arrow Connector 26">
            <a:extLst>
              <a:ext uri="{FF2B5EF4-FFF2-40B4-BE49-F238E27FC236}">
                <a16:creationId xmlns:a16="http://schemas.microsoft.com/office/drawing/2014/main" id="{B17A7D03-CB53-4BE1-BC2C-C760742DD69C}"/>
              </a:ext>
            </a:extLst>
          </p:cNvPr>
          <p:cNvCxnSpPr>
            <a:cxnSpLocks/>
          </p:cNvCxnSpPr>
          <p:nvPr/>
        </p:nvCxnSpPr>
        <p:spPr>
          <a:xfrm>
            <a:off x="4538757" y="4724400"/>
            <a:ext cx="338043" cy="0"/>
          </a:xfrm>
          <a:prstGeom prst="straightConnector1">
            <a:avLst/>
          </a:prstGeom>
          <a:ln w="28575">
            <a:solidFill>
              <a:srgbClr val="0000FF"/>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FC9CA8D-B167-4663-A867-CB9322AD9A32}"/>
              </a:ext>
            </a:extLst>
          </p:cNvPr>
          <p:cNvCxnSpPr>
            <a:cxnSpLocks/>
          </p:cNvCxnSpPr>
          <p:nvPr/>
        </p:nvCxnSpPr>
        <p:spPr>
          <a:xfrm>
            <a:off x="4876800" y="5200704"/>
            <a:ext cx="340910" cy="0"/>
          </a:xfrm>
          <a:prstGeom prst="straightConnector1">
            <a:avLst/>
          </a:prstGeom>
          <a:ln w="28575">
            <a:solidFill>
              <a:srgbClr val="0000FF"/>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C9CA8D-B167-4663-A867-CB9322AD9A32}"/>
              </a:ext>
            </a:extLst>
          </p:cNvPr>
          <p:cNvCxnSpPr>
            <a:cxnSpLocks/>
          </p:cNvCxnSpPr>
          <p:nvPr/>
        </p:nvCxnSpPr>
        <p:spPr>
          <a:xfrm>
            <a:off x="5558620" y="6248400"/>
            <a:ext cx="2442380" cy="0"/>
          </a:xfrm>
          <a:prstGeom prst="straightConnector1">
            <a:avLst/>
          </a:prstGeom>
          <a:ln w="28575">
            <a:solidFill>
              <a:srgbClr val="0000FF"/>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C20ABB-FCB8-4BE1-A85E-E0555F124188}"/>
              </a:ext>
            </a:extLst>
          </p:cNvPr>
          <p:cNvCxnSpPr>
            <a:cxnSpLocks/>
          </p:cNvCxnSpPr>
          <p:nvPr/>
        </p:nvCxnSpPr>
        <p:spPr>
          <a:xfrm>
            <a:off x="5217710" y="5715000"/>
            <a:ext cx="340910" cy="0"/>
          </a:xfrm>
          <a:prstGeom prst="straightConnector1">
            <a:avLst/>
          </a:prstGeom>
          <a:ln w="28575">
            <a:solidFill>
              <a:srgbClr val="0000FF"/>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3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Job History &amp; Achievement (2109-2023)</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27709" y="612628"/>
            <a:ext cx="9079779" cy="379116"/>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1.Job History &amp; Organization: </a:t>
            </a:r>
          </a:p>
        </p:txBody>
      </p:sp>
      <p:sp>
        <p:nvSpPr>
          <p:cNvPr id="8" name="Rectangle 7"/>
          <p:cNvSpPr/>
          <p:nvPr/>
        </p:nvSpPr>
        <p:spPr>
          <a:xfrm>
            <a:off x="43452" y="3187117"/>
            <a:ext cx="9064037"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2.New Assignment: </a:t>
            </a:r>
          </a:p>
        </p:txBody>
      </p:sp>
      <p:sp>
        <p:nvSpPr>
          <p:cNvPr id="10" name="Rectangle 9"/>
          <p:cNvSpPr/>
          <p:nvPr/>
        </p:nvSpPr>
        <p:spPr>
          <a:xfrm>
            <a:off x="48183" y="4699842"/>
            <a:ext cx="9047975" cy="366267"/>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
              </a:rPr>
              <a:t>3.My main achievements (2019 – 2023) </a:t>
            </a:r>
          </a:p>
        </p:txBody>
      </p:sp>
      <p:sp>
        <p:nvSpPr>
          <p:cNvPr id="3" name="Rectangle 2"/>
          <p:cNvSpPr/>
          <p:nvPr/>
        </p:nvSpPr>
        <p:spPr>
          <a:xfrm>
            <a:off x="32122" y="3578305"/>
            <a:ext cx="9064036" cy="1058388"/>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
                <a:sym typeface="Wingdings" panose="05000000000000000000" pitchFamily="2" charset="2"/>
              </a:rPr>
              <a:t> </a:t>
            </a:r>
            <a:r>
              <a:rPr lang="en-US" sz="1600" b="1" dirty="0">
                <a:solidFill>
                  <a:schemeClr val="tx1"/>
                </a:solidFill>
                <a:latin typeface="Arial "/>
              </a:rPr>
              <a:t>Current job </a:t>
            </a:r>
            <a:r>
              <a:rPr lang="en-US" sz="1600" dirty="0">
                <a:solidFill>
                  <a:schemeClr val="tx1"/>
                </a:solidFill>
                <a:latin typeface="Arial "/>
              </a:rPr>
              <a:t>: </a:t>
            </a:r>
            <a:r>
              <a:rPr lang="en-GB" altLang="ja-JP" sz="1600" dirty="0">
                <a:solidFill>
                  <a:srgbClr val="000000"/>
                </a:solidFill>
                <a:latin typeface="Arial" pitchFamily="34" charset="0"/>
                <a:ea typeface="Meiryo UI" panose="020B0604030504040204" pitchFamily="50" charset="-128"/>
                <a:cs typeface="Arial" pitchFamily="34" charset="0"/>
              </a:rPr>
              <a:t>Maintain developed Systems, Analyse, Design &amp; Develop new systems</a:t>
            </a:r>
            <a:r>
              <a:rPr lang="en-US" sz="1600" dirty="0">
                <a:solidFill>
                  <a:schemeClr val="tx1"/>
                </a:solidFill>
                <a:latin typeface="Arial "/>
              </a:rPr>
              <a:t>, study system of company production to make software. Share experience for other member in team.                  </a:t>
            </a:r>
          </a:p>
          <a:p>
            <a:r>
              <a:rPr lang="en-US" sz="1600" b="1" dirty="0">
                <a:solidFill>
                  <a:schemeClr val="tx1"/>
                </a:solidFill>
                <a:latin typeface="Arial "/>
                <a:sym typeface="Wingdings" panose="05000000000000000000" pitchFamily="2" charset="2"/>
              </a:rPr>
              <a:t> </a:t>
            </a:r>
            <a:r>
              <a:rPr lang="en-US" sz="1600" b="1" dirty="0">
                <a:solidFill>
                  <a:srgbClr val="1508B8"/>
                </a:solidFill>
                <a:latin typeface="Arial "/>
              </a:rPr>
              <a:t>Change mindset :  Lead team (2 officer) </a:t>
            </a:r>
            <a:r>
              <a:rPr lang="en-US" sz="1600" dirty="0">
                <a:solidFill>
                  <a:srgbClr val="1508B8"/>
                </a:solidFill>
                <a:latin typeface="Arial "/>
              </a:rPr>
              <a:t>beside my current jobs</a:t>
            </a:r>
            <a:r>
              <a:rPr lang="en-US" sz="1600" b="1" dirty="0">
                <a:solidFill>
                  <a:srgbClr val="1508B8"/>
                </a:solidFill>
                <a:latin typeface="Arial "/>
              </a:rPr>
              <a:t>. Study more new technologies to develop software.</a:t>
            </a:r>
          </a:p>
        </p:txBody>
      </p:sp>
      <p:graphicFrame>
        <p:nvGraphicFramePr>
          <p:cNvPr id="5" name="Table 4"/>
          <p:cNvGraphicFramePr>
            <a:graphicFrameLocks noGrp="1"/>
          </p:cNvGraphicFramePr>
          <p:nvPr>
            <p:extLst>
              <p:ext uri="{D42A27DB-BD31-4B8C-83A1-F6EECF244321}">
                <p14:modId xmlns:p14="http://schemas.microsoft.com/office/powerpoint/2010/main" val="3182741883"/>
              </p:ext>
            </p:extLst>
          </p:nvPr>
        </p:nvGraphicFramePr>
        <p:xfrm>
          <a:off x="43452" y="1047341"/>
          <a:ext cx="4053404" cy="2083724"/>
        </p:xfrm>
        <a:graphic>
          <a:graphicData uri="http://schemas.openxmlformats.org/drawingml/2006/table">
            <a:tbl>
              <a:tblPr firstRow="1" bandRow="1">
                <a:tableStyleId>{5C22544A-7EE6-4342-B048-85BDC9FD1C3A}</a:tableStyleId>
              </a:tblPr>
              <a:tblGrid>
                <a:gridCol w="2013947">
                  <a:extLst>
                    <a:ext uri="{9D8B030D-6E8A-4147-A177-3AD203B41FA5}">
                      <a16:colId xmlns:a16="http://schemas.microsoft.com/office/drawing/2014/main" val="1348139179"/>
                    </a:ext>
                  </a:extLst>
                </a:gridCol>
                <a:gridCol w="2039457">
                  <a:extLst>
                    <a:ext uri="{9D8B030D-6E8A-4147-A177-3AD203B41FA5}">
                      <a16:colId xmlns:a16="http://schemas.microsoft.com/office/drawing/2014/main" val="103963045"/>
                    </a:ext>
                  </a:extLst>
                </a:gridCol>
              </a:tblGrid>
              <a:tr h="350652">
                <a:tc>
                  <a:txBody>
                    <a:bodyPr/>
                    <a:lstStyle/>
                    <a:p>
                      <a:pPr algn="ctr">
                        <a:lnSpc>
                          <a:spcPct val="150000"/>
                        </a:lnSpc>
                      </a:pPr>
                      <a:r>
                        <a:rPr lang="en-US" sz="1600" b="1" dirty="0">
                          <a:solidFill>
                            <a:schemeClr val="tx1"/>
                          </a:solidFill>
                          <a:latin typeface="Arial "/>
                        </a:rPr>
                        <a:t>Time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US" sz="1600" dirty="0">
                          <a:solidFill>
                            <a:schemeClr val="tx1"/>
                          </a:solidFill>
                          <a:latin typeface="Arial "/>
                        </a:rPr>
                        <a:t>Career</a:t>
                      </a:r>
                      <a:r>
                        <a:rPr lang="en-US" sz="1600" baseline="0" dirty="0">
                          <a:solidFill>
                            <a:schemeClr val="tx1"/>
                          </a:solidFill>
                          <a:latin typeface="Arial "/>
                        </a:rPr>
                        <a:t> History</a:t>
                      </a:r>
                      <a:endParaRPr lang="en-US" sz="1600" dirty="0">
                        <a:solidFill>
                          <a:schemeClr val="tx1"/>
                        </a:solidFill>
                        <a:latin typeface="Arial "/>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91376141"/>
                  </a:ext>
                </a:extLst>
              </a:tr>
              <a:tr h="350652">
                <a:tc>
                  <a:txBody>
                    <a:bodyPr/>
                    <a:lstStyle/>
                    <a:p>
                      <a:pPr algn="ctr">
                        <a:lnSpc>
                          <a:spcPct val="150000"/>
                        </a:lnSpc>
                      </a:pPr>
                      <a:r>
                        <a:rPr lang="en-US" sz="1600" dirty="0">
                          <a:latin typeface="Arial "/>
                        </a:rPr>
                        <a:t>Entrance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12/02/2019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944848"/>
                  </a:ext>
                </a:extLst>
              </a:tr>
              <a:tr h="350652">
                <a:tc>
                  <a:txBody>
                    <a:bodyPr/>
                    <a:lstStyle/>
                    <a:p>
                      <a:pPr algn="ctr">
                        <a:lnSpc>
                          <a:spcPct val="150000"/>
                        </a:lnSpc>
                      </a:pPr>
                      <a:r>
                        <a:rPr lang="en-US" sz="1600" dirty="0">
                          <a:latin typeface="Arial "/>
                        </a:rPr>
                        <a:t>Apr 2022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US" sz="1600" dirty="0">
                          <a:latin typeface="Arial "/>
                        </a:rPr>
                        <a:t>Rank</a:t>
                      </a:r>
                      <a:r>
                        <a:rPr lang="en-US" sz="1600" baseline="0" dirty="0">
                          <a:latin typeface="Arial "/>
                        </a:rPr>
                        <a:t> </a:t>
                      </a:r>
                      <a:r>
                        <a:rPr lang="en-US" sz="1600" dirty="0">
                          <a:latin typeface="Arial "/>
                        </a:rPr>
                        <a:t>up (V12-V13)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4434113"/>
                  </a:ext>
                </a:extLst>
              </a:tr>
              <a:tr h="986444">
                <a:tc>
                  <a:txBody>
                    <a:bodyPr/>
                    <a:lstStyle/>
                    <a:p>
                      <a:pPr algn="ctr" eaLnBrk="1" hangingPunct="1">
                        <a:spcBef>
                          <a:spcPct val="0"/>
                        </a:spcBef>
                        <a:buFontTx/>
                        <a:buNone/>
                      </a:pPr>
                      <a:r>
                        <a:rPr lang="en-US" altLang="en-US" sz="1600" b="1" dirty="0"/>
                        <a:t>My Responsibilities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sz="1600" dirty="0">
                          <a:latin typeface="Arial "/>
                          <a:sym typeface="Wingdings" panose="05000000000000000000" pitchFamily="2" charset="2"/>
                        </a:rPr>
                        <a:t></a:t>
                      </a:r>
                      <a:r>
                        <a:rPr lang="en-US" sz="1600" dirty="0">
                          <a:latin typeface="Arial "/>
                        </a:rPr>
                        <a:t>Develop software.</a:t>
                      </a:r>
                    </a:p>
                    <a:p>
                      <a:pPr>
                        <a:lnSpc>
                          <a:spcPct val="100000"/>
                        </a:lnSpc>
                      </a:pPr>
                      <a:r>
                        <a:rPr lang="en-US" sz="1600" dirty="0">
                          <a:latin typeface="Arial "/>
                          <a:sym typeface="Wingdings" panose="05000000000000000000" pitchFamily="2" charset="2"/>
                        </a:rPr>
                        <a:t></a:t>
                      </a:r>
                      <a:r>
                        <a:rPr lang="en-US" sz="1600" dirty="0">
                          <a:latin typeface="Arial "/>
                        </a:rPr>
                        <a:t>Support users and all systems</a:t>
                      </a:r>
                      <a:r>
                        <a:rPr lang="en-US" sz="1600" baseline="0" dirty="0">
                          <a:latin typeface="Arial "/>
                        </a:rPr>
                        <a:t> of IT.</a:t>
                      </a:r>
                      <a:r>
                        <a:rPr lang="en-US" sz="1600" dirty="0">
                          <a:latin typeface="Arial "/>
                        </a:rPr>
                        <a:t> </a:t>
                      </a:r>
                    </a:p>
                  </a:txBody>
                  <a:tcPr marL="45720" marR="0" marT="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0989444"/>
                  </a:ext>
                </a:extLst>
              </a:tr>
            </a:tbl>
          </a:graphicData>
        </a:graphic>
      </p:graphicFrame>
      <p:sp>
        <p:nvSpPr>
          <p:cNvPr id="6" name="Rectangle 5"/>
          <p:cNvSpPr/>
          <p:nvPr/>
        </p:nvSpPr>
        <p:spPr>
          <a:xfrm>
            <a:off x="5257800" y="1066731"/>
            <a:ext cx="2912443" cy="362376"/>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
              </a:rPr>
              <a:t>ISD (GM. Matsushita)</a:t>
            </a:r>
          </a:p>
        </p:txBody>
      </p:sp>
      <p:sp>
        <p:nvSpPr>
          <p:cNvPr id="7" name="Rectangle 6"/>
          <p:cNvSpPr/>
          <p:nvPr/>
        </p:nvSpPr>
        <p:spPr>
          <a:xfrm>
            <a:off x="7206770" y="2743200"/>
            <a:ext cx="1900718" cy="38100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Business Planning</a:t>
            </a:r>
          </a:p>
        </p:txBody>
      </p:sp>
      <p:sp>
        <p:nvSpPr>
          <p:cNvPr id="20" name="Rectangle 19"/>
          <p:cNvSpPr/>
          <p:nvPr/>
        </p:nvSpPr>
        <p:spPr>
          <a:xfrm>
            <a:off x="5467180" y="2743200"/>
            <a:ext cx="705020" cy="36779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Sap</a:t>
            </a:r>
          </a:p>
        </p:txBody>
      </p:sp>
      <p:sp>
        <p:nvSpPr>
          <p:cNvPr id="21" name="Rectangle 20"/>
          <p:cNvSpPr/>
          <p:nvPr/>
        </p:nvSpPr>
        <p:spPr>
          <a:xfrm>
            <a:off x="6324600" y="2743200"/>
            <a:ext cx="729770" cy="37712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Infra</a:t>
            </a:r>
          </a:p>
        </p:txBody>
      </p:sp>
      <p:sp>
        <p:nvSpPr>
          <p:cNvPr id="23" name="Rectangle 22"/>
          <p:cNvSpPr/>
          <p:nvPr/>
        </p:nvSpPr>
        <p:spPr>
          <a:xfrm>
            <a:off x="4191000" y="2743200"/>
            <a:ext cx="1124856" cy="357582"/>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
              </a:rPr>
              <a:t>Develop</a:t>
            </a:r>
          </a:p>
        </p:txBody>
      </p:sp>
      <p:sp>
        <p:nvSpPr>
          <p:cNvPr id="14" name="Rectangle 13"/>
          <p:cNvSpPr/>
          <p:nvPr/>
        </p:nvSpPr>
        <p:spPr>
          <a:xfrm>
            <a:off x="4966650" y="2521646"/>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26" name="Rectangle 25"/>
          <p:cNvSpPr/>
          <p:nvPr/>
        </p:nvSpPr>
        <p:spPr>
          <a:xfrm>
            <a:off x="5269342" y="1657706"/>
            <a:ext cx="2912443" cy="290684"/>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M. (Chung/ Thuy/ Toan)</a:t>
            </a:r>
          </a:p>
        </p:txBody>
      </p:sp>
      <p:sp>
        <p:nvSpPr>
          <p:cNvPr id="28" name="Rectangle 27"/>
          <p:cNvSpPr/>
          <p:nvPr/>
        </p:nvSpPr>
        <p:spPr>
          <a:xfrm>
            <a:off x="5269342" y="2176989"/>
            <a:ext cx="2912443" cy="208280"/>
          </a:xfrm>
          <a:prstGeom prst="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latin typeface="Arial "/>
              </a:rPr>
              <a:t>AM. Hien</a:t>
            </a:r>
          </a:p>
        </p:txBody>
      </p:sp>
      <p:cxnSp>
        <p:nvCxnSpPr>
          <p:cNvPr id="30" name="Straight Connector 29"/>
          <p:cNvCxnSpPr/>
          <p:nvPr/>
        </p:nvCxnSpPr>
        <p:spPr>
          <a:xfrm>
            <a:off x="5029200" y="2509620"/>
            <a:ext cx="3048000" cy="162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36820" y="250962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81969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89485"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077200" y="2514600"/>
            <a:ext cx="0" cy="2286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65" name="Straight Connector 4164"/>
          <p:cNvCxnSpPr/>
          <p:nvPr/>
        </p:nvCxnSpPr>
        <p:spPr>
          <a:xfrm>
            <a:off x="6689485" y="142910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96230" y="1948390"/>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689485" y="2373987"/>
            <a:ext cx="0" cy="22860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5812663" y="2521647"/>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4HC</a:t>
            </a:r>
          </a:p>
        </p:txBody>
      </p:sp>
      <p:sp>
        <p:nvSpPr>
          <p:cNvPr id="74" name="Rectangle 73"/>
          <p:cNvSpPr/>
          <p:nvPr/>
        </p:nvSpPr>
        <p:spPr>
          <a:xfrm>
            <a:off x="6668236" y="2531911"/>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6HC</a:t>
            </a:r>
          </a:p>
        </p:txBody>
      </p:sp>
      <p:sp>
        <p:nvSpPr>
          <p:cNvPr id="75" name="Rectangle 74"/>
          <p:cNvSpPr/>
          <p:nvPr/>
        </p:nvSpPr>
        <p:spPr>
          <a:xfrm>
            <a:off x="8509212" y="2499920"/>
            <a:ext cx="627744" cy="25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
              </a:rPr>
              <a:t>2HC</a:t>
            </a:r>
          </a:p>
        </p:txBody>
      </p:sp>
      <p:sp>
        <p:nvSpPr>
          <p:cNvPr id="4171" name="Rectangle 4170"/>
          <p:cNvSpPr/>
          <p:nvPr/>
        </p:nvSpPr>
        <p:spPr>
          <a:xfrm>
            <a:off x="4190808" y="2423668"/>
            <a:ext cx="793786" cy="2667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rial "/>
              </a:rPr>
              <a:t>Sup. Minh</a:t>
            </a:r>
          </a:p>
        </p:txBody>
      </p:sp>
      <p:sp>
        <p:nvSpPr>
          <p:cNvPr id="40" name="Rectangle 39"/>
          <p:cNvSpPr/>
          <p:nvPr/>
        </p:nvSpPr>
        <p:spPr>
          <a:xfrm>
            <a:off x="43452" y="5112444"/>
            <a:ext cx="3263866"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27432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Reduce HC</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Auto transfer kitting to SAP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sym typeface="Wingdings" panose="05000000000000000000" pitchFamily="2" charset="2"/>
              </a:rPr>
              <a:t>QC &amp; </a:t>
            </a:r>
            <a:r>
              <a:rPr lang="en-US" sz="1400" dirty="0">
                <a:solidFill>
                  <a:schemeClr val="tx1"/>
                </a:solidFill>
                <a:latin typeface="Arial" panose="020B0604020202020204" pitchFamily="34" charset="0"/>
                <a:cs typeface="Arial" panose="020B0604020202020204" pitchFamily="34" charset="0"/>
              </a:rPr>
              <a:t>MCS Free Location (2pax)</a:t>
            </a:r>
          </a:p>
          <a:p>
            <a:pPr marL="285750" indent="-285750">
              <a:buFont typeface="Wingdings" panose="05000000000000000000" pitchFamily="2" charset="2"/>
              <a:buChar char="ü"/>
            </a:pPr>
            <a:r>
              <a:rPr lang="en-US" sz="1400" dirty="0">
                <a:solidFill>
                  <a:srgbClr val="000000"/>
                </a:solidFill>
                <a:latin typeface="Arial" panose="020B0604020202020204" pitchFamily="34" charset="0"/>
                <a:cs typeface="Arial" panose="020B0604020202020204" pitchFamily="34" charset="0"/>
              </a:rPr>
              <a:t>PMD Warehouse management (2pax)</a:t>
            </a:r>
          </a:p>
          <a:p>
            <a:pPr marL="285750" indent="-285750">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Auto print Part card and </a:t>
            </a:r>
            <a:r>
              <a:rPr lang="en-US" altLang="vi-VN" sz="1400" dirty="0">
                <a:solidFill>
                  <a:prstClr val="black"/>
                </a:solidFill>
              </a:rPr>
              <a:t>Reel Material</a:t>
            </a:r>
            <a:r>
              <a:rPr lang="en-US" sz="1400" dirty="0">
                <a:solidFill>
                  <a:schemeClr val="tx1"/>
                </a:solidFill>
                <a:latin typeface="Arial" panose="020B0604020202020204" pitchFamily="34" charset="0"/>
                <a:cs typeface="Arial" panose="020B0604020202020204" pitchFamily="34" charset="0"/>
              </a:rPr>
              <a:t> by Mobile printer for MCS (2pax)</a:t>
            </a:r>
          </a:p>
          <a:p>
            <a:r>
              <a:rPr lang="en-US" sz="1600" b="1" dirty="0">
                <a:solidFill>
                  <a:schemeClr val="tx1"/>
                </a:solidFill>
                <a:latin typeface="Arial "/>
                <a:sym typeface="Wingdings" panose="05000000000000000000" pitchFamily="2" charset="2"/>
              </a:rPr>
              <a:t> </a:t>
            </a:r>
            <a:endParaRPr lang="en-US" sz="1600" b="1" dirty="0">
              <a:solidFill>
                <a:srgbClr val="1508B8"/>
              </a:solidFill>
              <a:latin typeface="Arial "/>
            </a:endParaRPr>
          </a:p>
        </p:txBody>
      </p:sp>
      <p:sp>
        <p:nvSpPr>
          <p:cNvPr id="46" name="Rectangle 45"/>
          <p:cNvSpPr/>
          <p:nvPr/>
        </p:nvSpPr>
        <p:spPr>
          <a:xfrm>
            <a:off x="6248400" y="5112444"/>
            <a:ext cx="2850118" cy="174555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45720" rIns="0" b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Ensure Quality</a:t>
            </a:r>
            <a:endParaRPr lang="en-US" sz="1600" b="1" dirty="0">
              <a:solidFill>
                <a:srgbClr val="0000FF"/>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Develop weigh check system</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Make label printing for all new category (MW, TV ,Sound…)</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Check Double ID, PL, shipping for all production line</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Modify shrink pallet ID </a:t>
            </a:r>
          </a:p>
          <a:p>
            <a:pPr marL="285750" indent="-285750" fontAlgn="b">
              <a:buFont typeface="Wingdings" panose="05000000000000000000" pitchFamily="2" charset="2"/>
              <a:buChar char="ü"/>
            </a:pPr>
            <a:endParaRPr lang="en-US" sz="14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BF2196E-75C7-4490-9AE3-3B4D10D7EDF1}"/>
              </a:ext>
            </a:extLst>
          </p:cNvPr>
          <p:cNvSpPr/>
          <p:nvPr/>
        </p:nvSpPr>
        <p:spPr>
          <a:xfrm>
            <a:off x="3352800" y="5112445"/>
            <a:ext cx="2850118" cy="17455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r>
              <a:rPr lang="en-US" sz="16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1600" b="1" dirty="0">
                <a:solidFill>
                  <a:srgbClr val="0000FF"/>
                </a:solidFill>
                <a:latin typeface="Arial" panose="020B0604020202020204" pitchFamily="34" charset="0"/>
                <a:cs typeface="Arial" panose="020B0604020202020204" pitchFamily="34" charset="0"/>
              </a:rPr>
              <a:t>Save cost</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Sound Biz Adding Serial Outer &amp; Shipping control (7.8K</a:t>
            </a:r>
            <a:r>
              <a:rPr lang="en-US" altLang="ja-JP" sz="1400" dirty="0">
                <a:solidFill>
                  <a:schemeClr val="tx1"/>
                </a:solidFill>
                <a:latin typeface="Arial" panose="020B0604020202020204" pitchFamily="34" charset="0"/>
                <a:cs typeface="Arial" panose="020B0604020202020204" pitchFamily="34" charset="0"/>
              </a:rPr>
              <a:t>$)</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Tally sheet for SCM (33.6K$)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Microwave Printing label (1.2K$)</a:t>
            </a:r>
          </a:p>
          <a:p>
            <a:pPr marL="285750" indent="-285750" fontAlgn="b">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Management sub-material (16.8K$)</a:t>
            </a:r>
          </a:p>
        </p:txBody>
      </p:sp>
    </p:spTree>
    <p:extLst>
      <p:ext uri="{BB962C8B-B14F-4D97-AF65-F5344CB8AC3E}">
        <p14:creationId xmlns:p14="http://schemas.microsoft.com/office/powerpoint/2010/main" val="776177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altLang="ja-JP" sz="2000" b="1" dirty="0">
                  <a:solidFill>
                    <a:srgbClr val="FFFFCC"/>
                  </a:solidFill>
                  <a:ea typeface="Meiryo UI" panose="020B0604030504040204" pitchFamily="50" charset="-128"/>
                </a:rPr>
                <a:t>Background Of Activities</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2</a:t>
              </a:r>
              <a:r>
                <a:rPr lang="en-US" altLang="ja-JP" dirty="0">
                  <a:solidFill>
                    <a:schemeClr val="bg1"/>
                  </a:solidFill>
                  <a:ea typeface="HGP創英角ｺﾞｼｯｸUB" panose="020B0900000000000000" pitchFamily="50" charset="-128"/>
                  <a:cs typeface="Arial" panose="020B0604020202020204" pitchFamily="34" charset="0"/>
                </a:rPr>
                <a:t>/</a:t>
              </a:r>
              <a:r>
                <a:rPr lang="en-US" altLang="ja-JP" sz="1400" dirty="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2" name="Rectangle 1"/>
          <p:cNvSpPr/>
          <p:nvPr/>
        </p:nvSpPr>
        <p:spPr>
          <a:xfrm>
            <a:off x="1447799" y="608848"/>
            <a:ext cx="7648359" cy="624359"/>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Increase developing time, reduce time support to get more cost down</a:t>
            </a:r>
          </a:p>
          <a:p>
            <a:pPr marL="285750" indent="-285750">
              <a:buFont typeface="Wingdings" panose="05000000000000000000" pitchFamily="2" charset="2"/>
              <a:buChar char="v"/>
            </a:pPr>
            <a:r>
              <a:rPr lang="en-US" dirty="0" smtClean="0">
                <a:solidFill>
                  <a:schemeClr val="tx1"/>
                </a:solidFill>
                <a:latin typeface="Arial" panose="020B0604020202020204" pitchFamily="34" charset="0"/>
                <a:cs typeface="Arial" panose="020B0604020202020204" pitchFamily="34" charset="0"/>
              </a:rPr>
              <a:t>Select smart devices, new technology to upgrade win CE to Android</a:t>
            </a:r>
            <a:endParaRPr lang="en-US" dirty="0">
              <a:solidFill>
                <a:schemeClr val="tx1"/>
              </a:solidFill>
              <a:latin typeface="Arial" panose="020B0604020202020204" pitchFamily="34" charset="0"/>
              <a:cs typeface="Arial" panose="020B0604020202020204" pitchFamily="34" charset="0"/>
            </a:endParaRPr>
          </a:p>
        </p:txBody>
      </p:sp>
      <p:sp>
        <p:nvSpPr>
          <p:cNvPr id="4" name="Rounded Rectangle 3"/>
          <p:cNvSpPr/>
          <p:nvPr/>
        </p:nvSpPr>
        <p:spPr>
          <a:xfrm>
            <a:off x="130283" y="1295400"/>
            <a:ext cx="3599175" cy="313078"/>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en-US" altLang="ja-JP" sz="1400" b="1" dirty="0">
                <a:solidFill>
                  <a:schemeClr val="tx1"/>
                </a:solidFill>
                <a:ea typeface="HGP創英角ｺﾞｼｯｸUB" pitchFamily="50" charset="-128"/>
              </a:rPr>
              <a:t>FY2023 PROJECTS SUMMARY</a:t>
            </a:r>
          </a:p>
        </p:txBody>
      </p:sp>
      <p:sp>
        <p:nvSpPr>
          <p:cNvPr id="56" name="Rounded Rectangle 55"/>
          <p:cNvSpPr/>
          <p:nvPr/>
        </p:nvSpPr>
        <p:spPr>
          <a:xfrm>
            <a:off x="5489046" y="1283541"/>
            <a:ext cx="3468226" cy="336313"/>
          </a:xfrm>
          <a:prstGeom prst="round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en-US" altLang="ja-JP" sz="1400" b="1" dirty="0">
                <a:solidFill>
                  <a:schemeClr val="tx1"/>
                </a:solidFill>
                <a:ea typeface="HGP創英角ｺﾞｼｯｸUB" pitchFamily="50" charset="-128"/>
              </a:rPr>
              <a:t>Development Activity</a:t>
            </a:r>
          </a:p>
        </p:txBody>
      </p:sp>
      <p:graphicFrame>
        <p:nvGraphicFramePr>
          <p:cNvPr id="21" name="Chart 20"/>
          <p:cNvGraphicFramePr/>
          <p:nvPr>
            <p:extLst>
              <p:ext uri="{D42A27DB-BD31-4B8C-83A1-F6EECF244321}">
                <p14:modId xmlns:p14="http://schemas.microsoft.com/office/powerpoint/2010/main" val="1281423346"/>
              </p:ext>
            </p:extLst>
          </p:nvPr>
        </p:nvGraphicFramePr>
        <p:xfrm>
          <a:off x="5375258" y="1566443"/>
          <a:ext cx="2392455" cy="1812618"/>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p:cNvSpPr/>
          <p:nvPr/>
        </p:nvSpPr>
        <p:spPr>
          <a:xfrm>
            <a:off x="5663661" y="2133928"/>
            <a:ext cx="951112" cy="512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latin typeface="Arial "/>
              </a:rPr>
              <a:t>45 % Normal support</a:t>
            </a:r>
          </a:p>
        </p:txBody>
      </p:sp>
      <p:sp>
        <p:nvSpPr>
          <p:cNvPr id="62" name="Rectangle 61"/>
          <p:cNvSpPr/>
          <p:nvPr/>
        </p:nvSpPr>
        <p:spPr>
          <a:xfrm>
            <a:off x="6508907" y="2185151"/>
            <a:ext cx="1209538" cy="494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
              </a:rPr>
              <a:t>55 % Development</a:t>
            </a:r>
          </a:p>
        </p:txBody>
      </p:sp>
      <p:sp>
        <p:nvSpPr>
          <p:cNvPr id="32" name="Rectangle 31"/>
          <p:cNvSpPr/>
          <p:nvPr/>
        </p:nvSpPr>
        <p:spPr>
          <a:xfrm>
            <a:off x="7568016" y="1727670"/>
            <a:ext cx="151721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Normal support </a:t>
            </a:r>
            <a:r>
              <a:rPr lang="en-US" sz="1200" b="1" dirty="0">
                <a:solidFill>
                  <a:srgbClr val="FF0000"/>
                </a:solidFill>
              </a:rPr>
              <a:t>is very height (45%) </a:t>
            </a:r>
          </a:p>
        </p:txBody>
      </p:sp>
      <p:sp>
        <p:nvSpPr>
          <p:cNvPr id="37" name="Rectangle 36"/>
          <p:cNvSpPr/>
          <p:nvPr/>
        </p:nvSpPr>
        <p:spPr>
          <a:xfrm>
            <a:off x="10397" y="4419599"/>
            <a:ext cx="9107488" cy="210419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FB69FFF2-A9B6-472A-970B-1AAAFF5A4820}"/>
              </a:ext>
            </a:extLst>
          </p:cNvPr>
          <p:cNvGrpSpPr/>
          <p:nvPr/>
        </p:nvGrpSpPr>
        <p:grpSpPr>
          <a:xfrm>
            <a:off x="5850178" y="3495587"/>
            <a:ext cx="925512" cy="731950"/>
            <a:chOff x="2819666" y="3201365"/>
            <a:chExt cx="925512" cy="1017586"/>
          </a:xfrm>
        </p:grpSpPr>
        <p:grpSp>
          <p:nvGrpSpPr>
            <p:cNvPr id="77" name="Group 76">
              <a:extLst>
                <a:ext uri="{FF2B5EF4-FFF2-40B4-BE49-F238E27FC236}">
                  <a16:creationId xmlns:a16="http://schemas.microsoft.com/office/drawing/2014/main" id="{558B4F45-CE15-4804-B62E-3DCB06AF8142}"/>
                </a:ext>
              </a:extLst>
            </p:cNvPr>
            <p:cNvGrpSpPr/>
            <p:nvPr/>
          </p:nvGrpSpPr>
          <p:grpSpPr>
            <a:xfrm>
              <a:off x="2819666" y="3201365"/>
              <a:ext cx="925512" cy="1017586"/>
              <a:chOff x="2771222" y="2624954"/>
              <a:chExt cx="925512" cy="1017586"/>
            </a:xfrm>
          </p:grpSpPr>
          <p:grpSp>
            <p:nvGrpSpPr>
              <p:cNvPr id="80" name="Group 59">
                <a:extLst>
                  <a:ext uri="{FF2B5EF4-FFF2-40B4-BE49-F238E27FC236}">
                    <a16:creationId xmlns:a16="http://schemas.microsoft.com/office/drawing/2014/main" id="{D355A999-98D6-473F-BE7D-452E36B262B9}"/>
                  </a:ext>
                </a:extLst>
              </p:cNvPr>
              <p:cNvGrpSpPr>
                <a:grpSpLocks/>
              </p:cNvGrpSpPr>
              <p:nvPr/>
            </p:nvGrpSpPr>
            <p:grpSpPr bwMode="auto">
              <a:xfrm>
                <a:off x="2771222" y="2624954"/>
                <a:ext cx="925512" cy="1017586"/>
                <a:chOff x="2709409" y="3072284"/>
                <a:chExt cx="926702" cy="1015890"/>
              </a:xfrm>
            </p:grpSpPr>
            <p:sp>
              <p:nvSpPr>
                <p:cNvPr id="82" name="正方形/長方形 417">
                  <a:extLst>
                    <a:ext uri="{FF2B5EF4-FFF2-40B4-BE49-F238E27FC236}">
                      <a16:creationId xmlns:a16="http://schemas.microsoft.com/office/drawing/2014/main" id="{E2D22E30-D6C1-4AC5-AA29-F4F784304E10}"/>
                    </a:ext>
                  </a:extLst>
                </p:cNvPr>
                <p:cNvSpPr/>
                <p:nvPr/>
              </p:nvSpPr>
              <p:spPr>
                <a:xfrm>
                  <a:off x="2709409" y="3072284"/>
                  <a:ext cx="926702" cy="27734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srgbClr val="0000FF"/>
                      </a:solidFill>
                      <a:effectLst/>
                      <a:uLnTx/>
                      <a:uFillTx/>
                      <a:latin typeface="Times New Roman"/>
                      <a:ea typeface="Meiryo UI" panose="020B0604030504040204" pitchFamily="50" charset="-128"/>
                      <a:cs typeface="Meiryo UI" panose="020B0604030504040204" pitchFamily="50" charset="-128"/>
                    </a:rPr>
                    <a:t>Scan</a:t>
                  </a:r>
                </a:p>
              </p:txBody>
            </p:sp>
            <p:grpSp>
              <p:nvGrpSpPr>
                <p:cNvPr id="83" name="Group 289">
                  <a:extLst>
                    <a:ext uri="{FF2B5EF4-FFF2-40B4-BE49-F238E27FC236}">
                      <a16:creationId xmlns:a16="http://schemas.microsoft.com/office/drawing/2014/main" id="{2CC7FA00-B95C-424C-BFFC-464BC7387F40}"/>
                    </a:ext>
                  </a:extLst>
                </p:cNvPr>
                <p:cNvGrpSpPr>
                  <a:grpSpLocks/>
                </p:cNvGrpSpPr>
                <p:nvPr/>
              </p:nvGrpSpPr>
              <p:grpSpPr bwMode="auto">
                <a:xfrm>
                  <a:off x="2742332" y="3681348"/>
                  <a:ext cx="317500" cy="406826"/>
                  <a:chOff x="1296" y="601"/>
                  <a:chExt cx="1055" cy="1356"/>
                </a:xfrm>
              </p:grpSpPr>
              <p:grpSp>
                <p:nvGrpSpPr>
                  <p:cNvPr id="84" name="Group 46">
                    <a:extLst>
                      <a:ext uri="{FF2B5EF4-FFF2-40B4-BE49-F238E27FC236}">
                        <a16:creationId xmlns:a16="http://schemas.microsoft.com/office/drawing/2014/main" id="{C0970218-B800-4BB3-A695-CEBF6A6625D6}"/>
                      </a:ext>
                    </a:extLst>
                  </p:cNvPr>
                  <p:cNvGrpSpPr>
                    <a:grpSpLocks/>
                  </p:cNvGrpSpPr>
                  <p:nvPr/>
                </p:nvGrpSpPr>
                <p:grpSpPr bwMode="auto">
                  <a:xfrm>
                    <a:off x="1317" y="601"/>
                    <a:ext cx="1034" cy="1319"/>
                    <a:chOff x="1632" y="872"/>
                    <a:chExt cx="1776" cy="2268"/>
                  </a:xfrm>
                </p:grpSpPr>
                <p:sp>
                  <p:nvSpPr>
                    <p:cNvPr id="98" name="AutoShape 47">
                      <a:extLst>
                        <a:ext uri="{FF2B5EF4-FFF2-40B4-BE49-F238E27FC236}">
                          <a16:creationId xmlns:a16="http://schemas.microsoft.com/office/drawing/2014/main" id="{0A8EF302-88EE-4910-A3BE-6153D929346A}"/>
                        </a:ext>
                      </a:extLst>
                    </p:cNvPr>
                    <p:cNvSpPr>
                      <a:spLocks noChangeArrowheads="1"/>
                    </p:cNvSpPr>
                    <p:nvPr/>
                  </p:nvSpPr>
                  <p:spPr bwMode="auto">
                    <a:xfrm rot="19647686" flipH="1">
                      <a:off x="1632"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9" name="AutoShape 48">
                      <a:extLst>
                        <a:ext uri="{FF2B5EF4-FFF2-40B4-BE49-F238E27FC236}">
                          <a16:creationId xmlns:a16="http://schemas.microsoft.com/office/drawing/2014/main" id="{2A60BE7A-550A-49F9-8C6E-C36AB9B91851}"/>
                        </a:ext>
                      </a:extLst>
                    </p:cNvPr>
                    <p:cNvSpPr>
                      <a:spLocks noChangeArrowheads="1"/>
                    </p:cNvSpPr>
                    <p:nvPr/>
                  </p:nvSpPr>
                  <p:spPr bwMode="auto">
                    <a:xfrm rot="5400000">
                      <a:off x="2317"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0" name="Oval 49">
                      <a:extLst>
                        <a:ext uri="{FF2B5EF4-FFF2-40B4-BE49-F238E27FC236}">
                          <a16:creationId xmlns:a16="http://schemas.microsoft.com/office/drawing/2014/main" id="{5361E214-39D8-4925-8824-32448ED11F1D}"/>
                        </a:ext>
                      </a:extLst>
                    </p:cNvPr>
                    <p:cNvSpPr>
                      <a:spLocks noChangeArrowheads="1"/>
                    </p:cNvSpPr>
                    <p:nvPr/>
                  </p:nvSpPr>
                  <p:spPr bwMode="auto">
                    <a:xfrm>
                      <a:off x="2196" y="872"/>
                      <a:ext cx="648" cy="648"/>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3" name="Oval 50">
                      <a:extLst>
                        <a:ext uri="{FF2B5EF4-FFF2-40B4-BE49-F238E27FC236}">
                          <a16:creationId xmlns:a16="http://schemas.microsoft.com/office/drawing/2014/main" id="{332D7E05-A5B5-47BE-8676-DC37217ACDDA}"/>
                        </a:ext>
                      </a:extLst>
                    </p:cNvPr>
                    <p:cNvSpPr>
                      <a:spLocks noChangeArrowheads="1"/>
                    </p:cNvSpPr>
                    <p:nvPr/>
                  </p:nvSpPr>
                  <p:spPr bwMode="auto">
                    <a:xfrm>
                      <a:off x="2184" y="1534"/>
                      <a:ext cx="672" cy="672"/>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4" name="AutoShape 51">
                      <a:extLst>
                        <a:ext uri="{FF2B5EF4-FFF2-40B4-BE49-F238E27FC236}">
                          <a16:creationId xmlns:a16="http://schemas.microsoft.com/office/drawing/2014/main" id="{9AE9860A-5E2B-40F2-9F1E-3FFA7CE09059}"/>
                        </a:ext>
                      </a:extLst>
                    </p:cNvPr>
                    <p:cNvSpPr>
                      <a:spLocks noChangeArrowheads="1"/>
                    </p:cNvSpPr>
                    <p:nvPr/>
                  </p:nvSpPr>
                  <p:spPr bwMode="auto">
                    <a:xfrm rot="5400000">
                      <a:off x="1915" y="2596"/>
                      <a:ext cx="816" cy="272"/>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5" name="Rectangle 52">
                      <a:extLst>
                        <a:ext uri="{FF2B5EF4-FFF2-40B4-BE49-F238E27FC236}">
                          <a16:creationId xmlns:a16="http://schemas.microsoft.com/office/drawing/2014/main" id="{AEB161B7-C3C5-4F52-AD6B-F26AFA45D4AA}"/>
                        </a:ext>
                      </a:extLst>
                    </p:cNvPr>
                    <p:cNvSpPr>
                      <a:spLocks noChangeArrowheads="1"/>
                    </p:cNvSpPr>
                    <p:nvPr/>
                  </p:nvSpPr>
                  <p:spPr bwMode="auto">
                    <a:xfrm>
                      <a:off x="2191" y="1800"/>
                      <a:ext cx="666" cy="648"/>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106" name="AutoShape 53">
                      <a:extLst>
                        <a:ext uri="{FF2B5EF4-FFF2-40B4-BE49-F238E27FC236}">
                          <a16:creationId xmlns:a16="http://schemas.microsoft.com/office/drawing/2014/main" id="{F3B5A5CC-F781-42E4-8919-D695EBFD92E5}"/>
                        </a:ext>
                      </a:extLst>
                    </p:cNvPr>
                    <p:cNvSpPr>
                      <a:spLocks noChangeArrowheads="1"/>
                    </p:cNvSpPr>
                    <p:nvPr/>
                  </p:nvSpPr>
                  <p:spPr bwMode="auto">
                    <a:xfrm rot="1952314">
                      <a:off x="2496" y="1756"/>
                      <a:ext cx="912" cy="224"/>
                    </a:xfrm>
                    <a:prstGeom prst="flowChartTerminator">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nvGrpSpPr>
                  <p:cNvPr id="85" name="Group 54">
                    <a:extLst>
                      <a:ext uri="{FF2B5EF4-FFF2-40B4-BE49-F238E27FC236}">
                        <a16:creationId xmlns:a16="http://schemas.microsoft.com/office/drawing/2014/main" id="{85025B44-103C-4A24-9334-A9C617DF94A3}"/>
                      </a:ext>
                    </a:extLst>
                  </p:cNvPr>
                  <p:cNvGrpSpPr>
                    <a:grpSpLocks/>
                  </p:cNvGrpSpPr>
                  <p:nvPr/>
                </p:nvGrpSpPr>
                <p:grpSpPr bwMode="auto">
                  <a:xfrm>
                    <a:off x="1296" y="638"/>
                    <a:ext cx="1034" cy="1319"/>
                    <a:chOff x="1632" y="978"/>
                    <a:chExt cx="1776" cy="2268"/>
                  </a:xfrm>
                </p:grpSpPr>
                <p:sp>
                  <p:nvSpPr>
                    <p:cNvPr id="86" name="AutoShape 55">
                      <a:extLst>
                        <a:ext uri="{FF2B5EF4-FFF2-40B4-BE49-F238E27FC236}">
                          <a16:creationId xmlns:a16="http://schemas.microsoft.com/office/drawing/2014/main" id="{46716032-1502-4AE1-B5FB-98FF2237724A}"/>
                        </a:ext>
                      </a:extLst>
                    </p:cNvPr>
                    <p:cNvSpPr>
                      <a:spLocks noChangeArrowheads="1"/>
                    </p:cNvSpPr>
                    <p:nvPr/>
                  </p:nvSpPr>
                  <p:spPr bwMode="auto">
                    <a:xfrm rot="19647686" flipH="1">
                      <a:off x="1632"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7" name="AutoShape 56">
                      <a:extLst>
                        <a:ext uri="{FF2B5EF4-FFF2-40B4-BE49-F238E27FC236}">
                          <a16:creationId xmlns:a16="http://schemas.microsoft.com/office/drawing/2014/main" id="{B6793FAC-D03A-4701-9A6E-0326496561C0}"/>
                        </a:ext>
                      </a:extLst>
                    </p:cNvPr>
                    <p:cNvSpPr>
                      <a:spLocks noChangeArrowheads="1"/>
                    </p:cNvSpPr>
                    <p:nvPr/>
                  </p:nvSpPr>
                  <p:spPr bwMode="auto">
                    <a:xfrm rot="5400000">
                      <a:off x="2317" y="2596"/>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88" name="Oval 57">
                      <a:extLst>
                        <a:ext uri="{FF2B5EF4-FFF2-40B4-BE49-F238E27FC236}">
                          <a16:creationId xmlns:a16="http://schemas.microsoft.com/office/drawing/2014/main" id="{2B0876F3-33A3-4C6F-A6EA-AA8C52EC35D8}"/>
                        </a:ext>
                      </a:extLst>
                    </p:cNvPr>
                    <p:cNvSpPr>
                      <a:spLocks noChangeArrowheads="1"/>
                    </p:cNvSpPr>
                    <p:nvPr/>
                  </p:nvSpPr>
                  <p:spPr bwMode="auto">
                    <a:xfrm>
                      <a:off x="2196" y="978"/>
                      <a:ext cx="648" cy="64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0" name="Oval 58">
                      <a:extLst>
                        <a:ext uri="{FF2B5EF4-FFF2-40B4-BE49-F238E27FC236}">
                          <a16:creationId xmlns:a16="http://schemas.microsoft.com/office/drawing/2014/main" id="{4DCA80A0-72DB-45C0-864F-6C1FFDA4459C}"/>
                        </a:ext>
                      </a:extLst>
                    </p:cNvPr>
                    <p:cNvSpPr>
                      <a:spLocks noChangeArrowheads="1"/>
                    </p:cNvSpPr>
                    <p:nvPr/>
                  </p:nvSpPr>
                  <p:spPr bwMode="auto">
                    <a:xfrm>
                      <a:off x="2184" y="1534"/>
                      <a:ext cx="672" cy="67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1" name="AutoShape 59">
                      <a:extLst>
                        <a:ext uri="{FF2B5EF4-FFF2-40B4-BE49-F238E27FC236}">
                          <a16:creationId xmlns:a16="http://schemas.microsoft.com/office/drawing/2014/main" id="{A0633B8E-7AD2-445F-B469-654140EB2CEF}"/>
                        </a:ext>
                      </a:extLst>
                    </p:cNvPr>
                    <p:cNvSpPr>
                      <a:spLocks noChangeArrowheads="1"/>
                    </p:cNvSpPr>
                    <p:nvPr/>
                  </p:nvSpPr>
                  <p:spPr bwMode="auto">
                    <a:xfrm rot="5400000">
                      <a:off x="1915" y="2702"/>
                      <a:ext cx="816" cy="272"/>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ja-JP"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4" name="Rectangle 60">
                      <a:extLst>
                        <a:ext uri="{FF2B5EF4-FFF2-40B4-BE49-F238E27FC236}">
                          <a16:creationId xmlns:a16="http://schemas.microsoft.com/office/drawing/2014/main" id="{3475402F-E089-4B17-ACEA-CE3AA2837AE8}"/>
                        </a:ext>
                      </a:extLst>
                    </p:cNvPr>
                    <p:cNvSpPr>
                      <a:spLocks noChangeArrowheads="1"/>
                    </p:cNvSpPr>
                    <p:nvPr/>
                  </p:nvSpPr>
                  <p:spPr bwMode="auto">
                    <a:xfrm>
                      <a:off x="2191" y="1800"/>
                      <a:ext cx="666" cy="64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sp>
                  <p:nvSpPr>
                    <p:cNvPr id="97" name="AutoShape 61">
                      <a:extLst>
                        <a:ext uri="{FF2B5EF4-FFF2-40B4-BE49-F238E27FC236}">
                          <a16:creationId xmlns:a16="http://schemas.microsoft.com/office/drawing/2014/main" id="{FE5D76ED-4C31-4419-A4A2-B613C5CF6F83}"/>
                        </a:ext>
                      </a:extLst>
                    </p:cNvPr>
                    <p:cNvSpPr>
                      <a:spLocks noChangeArrowheads="1"/>
                    </p:cNvSpPr>
                    <p:nvPr/>
                  </p:nvSpPr>
                  <p:spPr bwMode="auto">
                    <a:xfrm rot="1952314">
                      <a:off x="2496" y="1756"/>
                      <a:ext cx="912" cy="224"/>
                    </a:xfrm>
                    <a:prstGeom prst="flowChartTerminator">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900" b="0" i="0" u="none" strike="noStrike" kern="1200" cap="none" spc="0" normalizeH="0" baseline="0" noProof="0">
                        <a:ln>
                          <a:noFill/>
                        </a:ln>
                        <a:solidFill>
                          <a:srgbClr val="000000"/>
                        </a:solidFill>
                        <a:effectLst/>
                        <a:uLnTx/>
                        <a:uFillTx/>
                        <a:latin typeface="Meiryo UI" pitchFamily="34" charset="-128"/>
                        <a:ea typeface="Meiryo UI" pitchFamily="34" charset="-128"/>
                        <a:cs typeface="Meiryo UI" pitchFamily="34" charset="-128"/>
                      </a:endParaRPr>
                    </a:p>
                  </p:txBody>
                </p:sp>
              </p:grpSp>
            </p:grpSp>
          </p:grpSp>
          <p:pic>
            <p:nvPicPr>
              <p:cNvPr id="81" name="図 59">
                <a:extLst>
                  <a:ext uri="{FF2B5EF4-FFF2-40B4-BE49-F238E27FC236}">
                    <a16:creationId xmlns:a16="http://schemas.microsoft.com/office/drawing/2014/main" id="{2D83F1E3-728C-4A5A-801B-7127DAE4A9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537" y="2915634"/>
                <a:ext cx="162692" cy="2272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pic>
          <p:nvPicPr>
            <p:cNvPr id="78" name="Picture 145">
              <a:extLst>
                <a:ext uri="{FF2B5EF4-FFF2-40B4-BE49-F238E27FC236}">
                  <a16:creationId xmlns:a16="http://schemas.microsoft.com/office/drawing/2014/main" id="{5FCE0278-C5BC-43BD-97F9-2FDB64316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805" y="3527709"/>
              <a:ext cx="262057" cy="6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二等辺三角形 7172">
              <a:extLst>
                <a:ext uri="{FF2B5EF4-FFF2-40B4-BE49-F238E27FC236}">
                  <a16:creationId xmlns:a16="http://schemas.microsoft.com/office/drawing/2014/main" id="{7C1313D8-E98A-454F-A467-195770010839}"/>
                </a:ext>
              </a:extLst>
            </p:cNvPr>
            <p:cNvSpPr>
              <a:spLocks noChangeArrowheads="1"/>
            </p:cNvSpPr>
            <p:nvPr/>
          </p:nvSpPr>
          <p:spPr bwMode="auto">
            <a:xfrm rot="5400000">
              <a:off x="3118185" y="3582101"/>
              <a:ext cx="259055" cy="201974"/>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grpSp>
      <p:pic>
        <p:nvPicPr>
          <p:cNvPr id="107" name="Picture 106"/>
          <p:cNvPicPr>
            <a:picLocks noChangeAspect="1"/>
          </p:cNvPicPr>
          <p:nvPr/>
        </p:nvPicPr>
        <p:blipFill>
          <a:blip r:embed="rId6"/>
          <a:stretch>
            <a:fillRect/>
          </a:stretch>
        </p:blipFill>
        <p:spPr>
          <a:xfrm>
            <a:off x="6944282" y="3642786"/>
            <a:ext cx="998391" cy="674873"/>
          </a:xfrm>
          <a:prstGeom prst="rect">
            <a:avLst/>
          </a:prstGeom>
        </p:spPr>
      </p:pic>
      <p:sp>
        <p:nvSpPr>
          <p:cNvPr id="150"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6526481" y="3323366"/>
            <a:ext cx="1834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200" b="1" dirty="0">
                <a:solidFill>
                  <a:srgbClr val="000000"/>
                </a:solidFill>
                <a:latin typeface="Arial" panose="020B0604020202020204" pitchFamily="34" charset="0"/>
                <a:cs typeface="Arial" panose="020B0604020202020204" pitchFamily="34" charset="0"/>
              </a:rPr>
              <a:t>OS/ PLATFORM</a:t>
            </a:r>
            <a:endParaRPr kumimoji="0" lang="en-US" altLang="ja-JP" sz="12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32-Point Star 44"/>
          <p:cNvSpPr/>
          <p:nvPr/>
        </p:nvSpPr>
        <p:spPr>
          <a:xfrm>
            <a:off x="8013228" y="3185229"/>
            <a:ext cx="1071629" cy="1097582"/>
          </a:xfrm>
          <a:prstGeom prst="star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latin typeface="Arial "/>
              </a:rPr>
              <a:t>END OF LIFE 2023</a:t>
            </a:r>
          </a:p>
        </p:txBody>
      </p:sp>
      <p:sp>
        <p:nvSpPr>
          <p:cNvPr id="51" name="Right Arrow 50"/>
          <p:cNvSpPr/>
          <p:nvPr/>
        </p:nvSpPr>
        <p:spPr>
          <a:xfrm>
            <a:off x="7733570" y="3747112"/>
            <a:ext cx="176501" cy="33895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06995" y="4277932"/>
            <a:ext cx="6419486" cy="31493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Theme </a:t>
            </a:r>
            <a:r>
              <a:rPr lang="en-US" sz="1600" b="1" dirty="0" smtClean="0">
                <a:solidFill>
                  <a:schemeClr val="tx1"/>
                </a:solidFill>
                <a:latin typeface="Arial" panose="020B0604020202020204" pitchFamily="34" charset="0"/>
                <a:cs typeface="Arial" panose="020B0604020202020204" pitchFamily="34" charset="0"/>
              </a:rPr>
              <a:t>1: Upgrade </a:t>
            </a:r>
            <a:r>
              <a:rPr lang="en-US" sz="1600" b="1" dirty="0">
                <a:solidFill>
                  <a:schemeClr val="tx1"/>
                </a:solidFill>
                <a:latin typeface="Arial" panose="020B0604020202020204" pitchFamily="34" charset="0"/>
                <a:cs typeface="Arial" panose="020B0604020202020204" pitchFamily="34" charset="0"/>
              </a:rPr>
              <a:t>Factory Operation  Support System (FOSS)</a:t>
            </a:r>
            <a:endParaRPr lang="en-US" sz="1600"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0" y="6486427"/>
            <a:ext cx="895727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FF"/>
                </a:solidFill>
                <a:latin typeface="Arial" panose="020B0604020202020204" pitchFamily="34" charset="0"/>
                <a:cs typeface="Arial" panose="020B0604020202020204" pitchFamily="34" charset="0"/>
              </a:rPr>
              <a:t>Mission : Reduce support time, increase development time and comply policy</a:t>
            </a:r>
          </a:p>
        </p:txBody>
      </p:sp>
      <p:pic>
        <p:nvPicPr>
          <p:cNvPr id="13" name="Picture 12"/>
          <p:cNvPicPr>
            <a:picLocks noChangeAspect="1"/>
          </p:cNvPicPr>
          <p:nvPr/>
        </p:nvPicPr>
        <p:blipFill>
          <a:blip r:embed="rId7"/>
          <a:stretch>
            <a:fillRect/>
          </a:stretch>
        </p:blipFill>
        <p:spPr>
          <a:xfrm>
            <a:off x="4160387" y="2667871"/>
            <a:ext cx="1434708" cy="1139592"/>
          </a:xfrm>
          <a:prstGeom prst="rect">
            <a:avLst/>
          </a:prstGeom>
        </p:spPr>
      </p:pic>
      <p:sp>
        <p:nvSpPr>
          <p:cNvPr id="14" name="Rounded Rectangle 13"/>
          <p:cNvSpPr/>
          <p:nvPr/>
        </p:nvSpPr>
        <p:spPr>
          <a:xfrm>
            <a:off x="3506432" y="3893962"/>
            <a:ext cx="2833885" cy="3366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00FF"/>
                </a:solidFill>
              </a:rPr>
              <a:t>New technology ?</a:t>
            </a:r>
          </a:p>
        </p:txBody>
      </p:sp>
      <p:sp>
        <p:nvSpPr>
          <p:cNvPr id="102" name="正方形/長方形 5">
            <a:extLst>
              <a:ext uri="{FF2B5EF4-FFF2-40B4-BE49-F238E27FC236}">
                <a16:creationId xmlns:a16="http://schemas.microsoft.com/office/drawing/2014/main" id="{3AB22D66-CED5-42DC-9445-3027F5FD9E90}"/>
              </a:ext>
            </a:extLst>
          </p:cNvPr>
          <p:cNvSpPr/>
          <p:nvPr/>
        </p:nvSpPr>
        <p:spPr>
          <a:xfrm>
            <a:off x="39053" y="624767"/>
            <a:ext cx="1408746" cy="618552"/>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kern="0" dirty="0" smtClean="0">
                <a:solidFill>
                  <a:prstClr val="white"/>
                </a:solidFill>
                <a:latin typeface="Arial" pitchFamily="34" charset="0"/>
                <a:ea typeface="Meiryo UI" panose="020B0604030504040204" pitchFamily="50" charset="-128"/>
                <a:cs typeface="Arial" pitchFamily="34" charset="0"/>
              </a:rPr>
              <a:t>My Goal</a:t>
            </a:r>
            <a:endParaRPr lang="ja-JP" altLang="en-US" kern="0" dirty="0">
              <a:solidFill>
                <a:prstClr val="white"/>
              </a:solidFill>
              <a:latin typeface="Arial" pitchFamily="34" charset="0"/>
              <a:ea typeface="Meiryo UI" panose="020B0604030504040204" pitchFamily="50" charset="-128"/>
              <a:cs typeface="Arial" pitchFamily="34" charset="0"/>
            </a:endParaRPr>
          </a:p>
        </p:txBody>
      </p:sp>
      <p:pic>
        <p:nvPicPr>
          <p:cNvPr id="3" name="Picture 2">
            <a:extLst>
              <a:ext uri="{FF2B5EF4-FFF2-40B4-BE49-F238E27FC236}">
                <a16:creationId xmlns:a16="http://schemas.microsoft.com/office/drawing/2014/main" id="{B41C2E9C-B033-4AD3-951B-B1DFD8F59988}"/>
              </a:ext>
            </a:extLst>
          </p:cNvPr>
          <p:cNvPicPr>
            <a:picLocks noChangeAspect="1"/>
          </p:cNvPicPr>
          <p:nvPr/>
        </p:nvPicPr>
        <p:blipFill>
          <a:blip r:embed="rId8"/>
          <a:stretch>
            <a:fillRect/>
          </a:stretch>
        </p:blipFill>
        <p:spPr>
          <a:xfrm>
            <a:off x="80142" y="1621525"/>
            <a:ext cx="3990725" cy="2518969"/>
          </a:xfrm>
          <a:prstGeom prst="rect">
            <a:avLst/>
          </a:prstGeom>
        </p:spPr>
      </p:pic>
      <p:sp>
        <p:nvSpPr>
          <p:cNvPr id="92" name="Rectangle 91">
            <a:extLst>
              <a:ext uri="{FF2B5EF4-FFF2-40B4-BE49-F238E27FC236}">
                <a16:creationId xmlns:a16="http://schemas.microsoft.com/office/drawing/2014/main" id="{4B111435-3D9D-42BB-8BFB-39C81AC83C35}"/>
              </a:ext>
            </a:extLst>
          </p:cNvPr>
          <p:cNvSpPr/>
          <p:nvPr/>
        </p:nvSpPr>
        <p:spPr>
          <a:xfrm>
            <a:off x="3782464" y="1489962"/>
            <a:ext cx="2116341" cy="1148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1508B8"/>
                </a:solidFill>
              </a:rPr>
              <a:t>Target</a:t>
            </a:r>
            <a:r>
              <a:rPr lang="en-US" sz="1400" b="1" dirty="0">
                <a:solidFill>
                  <a:schemeClr val="tx1"/>
                </a:solidFill>
              </a:rPr>
              <a:t>: Increase quantity Project</a:t>
            </a:r>
            <a:endParaRPr lang="en-US" sz="1400" b="1" dirty="0">
              <a:solidFill>
                <a:srgbClr val="FF0000"/>
              </a:solidFill>
            </a:endParaRPr>
          </a:p>
          <a:p>
            <a:r>
              <a:rPr lang="en-US" sz="1400" b="1" dirty="0">
                <a:solidFill>
                  <a:srgbClr val="1508B8"/>
                </a:solidFill>
              </a:rPr>
              <a:t>Actual</a:t>
            </a:r>
            <a:r>
              <a:rPr lang="en-US" sz="1400" b="1" dirty="0">
                <a:solidFill>
                  <a:schemeClr val="tx1"/>
                </a:solidFill>
              </a:rPr>
              <a:t>: Development time is </a:t>
            </a:r>
            <a:r>
              <a:rPr lang="en-US" sz="1400" b="1" dirty="0">
                <a:solidFill>
                  <a:srgbClr val="FF0000"/>
                </a:solidFill>
              </a:rPr>
              <a:t>still not increase</a:t>
            </a:r>
          </a:p>
        </p:txBody>
      </p:sp>
      <p:sp>
        <p:nvSpPr>
          <p:cNvPr id="73" name="Right Arrow 72"/>
          <p:cNvSpPr/>
          <p:nvPr/>
        </p:nvSpPr>
        <p:spPr>
          <a:xfrm>
            <a:off x="6823036" y="3734020"/>
            <a:ext cx="176501" cy="338951"/>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30">
            <a:extLst>
              <a:ext uri="{FF2B5EF4-FFF2-40B4-BE49-F238E27FC236}">
                <a16:creationId xmlns:a16="http://schemas.microsoft.com/office/drawing/2014/main" id="{00000000-0008-0000-0000-00001F000000}"/>
              </a:ext>
            </a:extLst>
          </p:cNvPr>
          <p:cNvSpPr/>
          <p:nvPr/>
        </p:nvSpPr>
        <p:spPr>
          <a:xfrm>
            <a:off x="76492" y="4714022"/>
            <a:ext cx="1677727" cy="339886"/>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trike="noStrike" spc="-1" dirty="0">
                <a:solidFill>
                  <a:srgbClr val="780373"/>
                </a:solidFill>
                <a:latin typeface="Arial" panose="020B0604020202020204" pitchFamily="34" charset="0"/>
                <a:ea typeface="Microsoft YaHei"/>
                <a:cs typeface="Arial" panose="020B0604020202020204" pitchFamily="34" charset="0"/>
              </a:rPr>
              <a:t>Current System</a:t>
            </a:r>
          </a:p>
        </p:txBody>
      </p:sp>
      <p:sp>
        <p:nvSpPr>
          <p:cNvPr id="75" name="二等辺三角形 7172">
            <a:extLst>
              <a:ext uri="{FF2B5EF4-FFF2-40B4-BE49-F238E27FC236}">
                <a16:creationId xmlns:a16="http://schemas.microsoft.com/office/drawing/2014/main" id="{00000000-0008-0000-0000-00001E000000}"/>
              </a:ext>
            </a:extLst>
          </p:cNvPr>
          <p:cNvSpPr/>
          <p:nvPr/>
        </p:nvSpPr>
        <p:spPr>
          <a:xfrm rot="15586357">
            <a:off x="722249" y="5290139"/>
            <a:ext cx="354360" cy="251280"/>
          </a:xfrm>
          <a:prstGeom prst="triangle">
            <a:avLst>
              <a:gd name="adj" fmla="val 50000"/>
            </a:avLst>
          </a:prstGeom>
          <a:solidFill>
            <a:srgbClr val="FFFF00">
              <a:alpha val="50000"/>
            </a:srgbClr>
          </a:solidFill>
          <a:ln w="9360">
            <a:solidFill>
              <a:srgbClr val="000000"/>
            </a:solidFill>
            <a:round/>
          </a:ln>
          <a:effectLst>
            <a:outerShdw dist="35638" dir="2700000" rotWithShape="0">
              <a:srgbClr val="808080"/>
            </a:outerShdw>
          </a:effectLst>
        </p:spPr>
        <p:style>
          <a:lnRef idx="0">
            <a:scrgbClr r="0" g="0" b="0"/>
          </a:lnRef>
          <a:fillRef idx="0">
            <a:scrgbClr r="0" g="0" b="0"/>
          </a:fillRef>
          <a:effectRef idx="0">
            <a:scrgbClr r="0" g="0" b="0"/>
          </a:effectRef>
          <a:fontRef idx="minor"/>
        </p:style>
        <p:txBody>
          <a:bodyPr/>
          <a:lstStyle/>
          <a:p>
            <a:endParaRPr lang="en-US"/>
          </a:p>
        </p:txBody>
      </p:sp>
      <p:pic>
        <p:nvPicPr>
          <p:cNvPr id="95" name="Picture 94"/>
          <p:cNvPicPr>
            <a:picLocks noChangeAspect="1"/>
          </p:cNvPicPr>
          <p:nvPr/>
        </p:nvPicPr>
        <p:blipFill>
          <a:blip r:embed="rId6"/>
          <a:stretch>
            <a:fillRect/>
          </a:stretch>
        </p:blipFill>
        <p:spPr>
          <a:xfrm>
            <a:off x="194215" y="5825330"/>
            <a:ext cx="1447800" cy="626114"/>
          </a:xfrm>
          <a:prstGeom prst="rect">
            <a:avLst/>
          </a:prstGeom>
        </p:spPr>
      </p:pic>
      <p:pic>
        <p:nvPicPr>
          <p:cNvPr id="96" name="Picture 95" descr="A picture containing electronics, monitor, black, indoor&#10;&#10;Description generated with very high confidence">
            <a:extLst>
              <a:ext uri="{FF2B5EF4-FFF2-40B4-BE49-F238E27FC236}">
                <a16:creationId xmlns:a16="http://schemas.microsoft.com/office/drawing/2014/main" id="{00000000-0008-0000-0000-00001D000000}"/>
              </a:ext>
            </a:extLst>
          </p:cNvPr>
          <p:cNvPicPr/>
          <p:nvPr/>
        </p:nvPicPr>
        <p:blipFill>
          <a:blip r:embed="rId9"/>
          <a:srcRect l="10877" t="3289" r="9323" b="4605"/>
          <a:stretch/>
        </p:blipFill>
        <p:spPr>
          <a:xfrm flipH="1">
            <a:off x="390171" y="5308313"/>
            <a:ext cx="259560" cy="608280"/>
          </a:xfrm>
          <a:prstGeom prst="rect">
            <a:avLst/>
          </a:prstGeom>
          <a:ln w="0">
            <a:noFill/>
          </a:ln>
        </p:spPr>
      </p:pic>
      <p:pic>
        <p:nvPicPr>
          <p:cNvPr id="101" name="Picture 1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7683" y="5136144"/>
            <a:ext cx="675224" cy="287963"/>
          </a:xfrm>
          <a:prstGeom prst="rect">
            <a:avLst/>
          </a:prstGeom>
        </p:spPr>
      </p:pic>
      <p:pic>
        <p:nvPicPr>
          <p:cNvPr id="109" name="図 48"/>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42149" y="5524314"/>
            <a:ext cx="406263" cy="3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図 49">
            <a:extLst>
              <a:ext uri="{FF2B5EF4-FFF2-40B4-BE49-F238E27FC236}">
                <a16:creationId xmlns:a16="http://schemas.microsoft.com/office/drawing/2014/main" id="{0CEBD06A-B2CC-4404-9014-463E33FBB709}"/>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82868" y="5473288"/>
            <a:ext cx="255411" cy="22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Rectangle 113"/>
          <p:cNvSpPr/>
          <p:nvPr/>
        </p:nvSpPr>
        <p:spPr>
          <a:xfrm>
            <a:off x="1950175" y="4727028"/>
            <a:ext cx="3026911" cy="1749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cs typeface="Arial" panose="020B0604020202020204" pitchFamily="34" charset="0"/>
              </a:rPr>
              <a:t>OS is not update in the future.</a:t>
            </a:r>
          </a:p>
          <a:p>
            <a:pPr marL="285750" indent="-182880">
              <a:buFontTx/>
              <a:buChar char="-"/>
            </a:pPr>
            <a:r>
              <a:rPr lang="en-US" sz="1600" dirty="0">
                <a:solidFill>
                  <a:schemeClr val="tx1"/>
                </a:solidFill>
                <a:cs typeface="Arial" panose="020B0604020202020204" pitchFamily="34" charset="0"/>
              </a:rPr>
              <a:t>Development Software is quite slow. </a:t>
            </a:r>
          </a:p>
          <a:p>
            <a:pPr marL="285750" indent="-182880">
              <a:buFontTx/>
              <a:buChar char="-"/>
            </a:pPr>
            <a:r>
              <a:rPr lang="en-US" sz="1600" dirty="0">
                <a:solidFill>
                  <a:schemeClr val="tx1"/>
                </a:solidFill>
                <a:cs typeface="Arial" panose="020B0604020202020204" pitchFamily="34" charset="0"/>
              </a:rPr>
              <a:t>Not responsive to big data system.</a:t>
            </a:r>
          </a:p>
          <a:p>
            <a:pPr marL="285750" indent="-182880">
              <a:buFontTx/>
              <a:buChar char="-"/>
            </a:pPr>
            <a:r>
              <a:rPr lang="en-US" sz="1600" dirty="0">
                <a:solidFill>
                  <a:schemeClr val="tx1"/>
                </a:solidFill>
                <a:cs typeface="Arial" panose="020B0604020202020204" pitchFamily="34" charset="0"/>
              </a:rPr>
              <a:t>The stable of the device is poor, often repaired</a:t>
            </a:r>
            <a:r>
              <a:rPr lang="en-US" sz="1600" dirty="0">
                <a:solidFill>
                  <a:schemeClr val="tx1"/>
                </a:solidFill>
              </a:rPr>
              <a:t>.</a:t>
            </a:r>
          </a:p>
        </p:txBody>
      </p:sp>
      <p:sp>
        <p:nvSpPr>
          <p:cNvPr id="115" name="Right Arrow 114"/>
          <p:cNvSpPr/>
          <p:nvPr/>
        </p:nvSpPr>
        <p:spPr>
          <a:xfrm>
            <a:off x="5057622" y="5007535"/>
            <a:ext cx="321227"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30">
            <a:extLst>
              <a:ext uri="{FF2B5EF4-FFF2-40B4-BE49-F238E27FC236}">
                <a16:creationId xmlns:a16="http://schemas.microsoft.com/office/drawing/2014/main" id="{00000000-0008-0000-0000-00001F000000}"/>
              </a:ext>
            </a:extLst>
          </p:cNvPr>
          <p:cNvSpPr/>
          <p:nvPr/>
        </p:nvSpPr>
        <p:spPr>
          <a:xfrm>
            <a:off x="5283162" y="4722508"/>
            <a:ext cx="1324788"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New</a:t>
            </a:r>
            <a:r>
              <a:rPr lang="en-US" sz="1600" b="1" strike="noStrike" spc="-1" dirty="0">
                <a:solidFill>
                  <a:srgbClr val="780373"/>
                </a:solidFill>
                <a:latin typeface="Arial" panose="020B0604020202020204" pitchFamily="34" charset="0"/>
                <a:ea typeface="Microsoft YaHei"/>
                <a:cs typeface="Arial" panose="020B0604020202020204" pitchFamily="34" charset="0"/>
              </a:rPr>
              <a:t> System</a:t>
            </a:r>
          </a:p>
        </p:txBody>
      </p:sp>
      <p:pic>
        <p:nvPicPr>
          <p:cNvPr id="117" name="Image 2">
            <a:extLst>
              <a:ext uri="{FF2B5EF4-FFF2-40B4-BE49-F238E27FC236}">
                <a16:creationId xmlns:a16="http://schemas.microsoft.com/office/drawing/2014/main" id="{00000000-0008-0000-0000-000021000000}"/>
              </a:ext>
            </a:extLst>
          </p:cNvPr>
          <p:cNvPicPr/>
          <p:nvPr/>
        </p:nvPicPr>
        <p:blipFill>
          <a:blip r:embed="rId13"/>
          <a:stretch/>
        </p:blipFill>
        <p:spPr>
          <a:xfrm>
            <a:off x="5585604" y="5102128"/>
            <a:ext cx="940877" cy="757128"/>
          </a:xfrm>
          <a:prstGeom prst="rect">
            <a:avLst/>
          </a:prstGeom>
          <a:ln w="0">
            <a:noFill/>
          </a:ln>
        </p:spPr>
      </p:pic>
      <p:pic>
        <p:nvPicPr>
          <p:cNvPr id="118" name="Picture 117">
            <a:extLst>
              <a:ext uri="{FF2B5EF4-FFF2-40B4-BE49-F238E27FC236}">
                <a16:creationId xmlns:a16="http://schemas.microsoft.com/office/drawing/2014/main" id="{5DD347EB-98C7-1225-2508-6ADB30EFEB07}"/>
              </a:ext>
            </a:extLst>
          </p:cNvPr>
          <p:cNvPicPr>
            <a:picLocks noChangeAspect="1"/>
          </p:cNvPicPr>
          <p:nvPr/>
        </p:nvPicPr>
        <p:blipFill>
          <a:blip r:embed="rId14"/>
          <a:stretch>
            <a:fillRect/>
          </a:stretch>
        </p:blipFill>
        <p:spPr>
          <a:xfrm>
            <a:off x="5764470" y="5919615"/>
            <a:ext cx="583835" cy="509883"/>
          </a:xfrm>
          <a:prstGeom prst="rect">
            <a:avLst/>
          </a:prstGeom>
        </p:spPr>
      </p:pic>
      <p:sp>
        <p:nvSpPr>
          <p:cNvPr id="119" name="Rectangle 118"/>
          <p:cNvSpPr/>
          <p:nvPr/>
        </p:nvSpPr>
        <p:spPr>
          <a:xfrm>
            <a:off x="6685189" y="4722508"/>
            <a:ext cx="2385483" cy="17538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182880">
              <a:buFontTx/>
              <a:buChar char="-"/>
            </a:pPr>
            <a:r>
              <a:rPr lang="en-US" sz="1600" dirty="0">
                <a:solidFill>
                  <a:schemeClr val="tx1"/>
                </a:solidFill>
                <a:latin typeface="Arial" panose="020B0604020202020204" pitchFamily="34" charset="0"/>
                <a:cs typeface="Arial" panose="020B0604020202020204" pitchFamily="34" charset="0"/>
              </a:rPr>
              <a:t>Development new Software.</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programming language (Flutter).</a:t>
            </a:r>
          </a:p>
          <a:p>
            <a:pPr marL="285750" indent="-182880">
              <a:buFontTx/>
              <a:buChar char="-"/>
            </a:pPr>
            <a:r>
              <a:rPr lang="en-US" sz="1600" dirty="0">
                <a:solidFill>
                  <a:schemeClr val="tx1"/>
                </a:solidFill>
                <a:latin typeface="Arial" panose="020B0604020202020204" pitchFamily="34" charset="0"/>
                <a:cs typeface="Arial" panose="020B0604020202020204" pitchFamily="34" charset="0"/>
              </a:rPr>
              <a:t>New development environment (Android).</a:t>
            </a:r>
          </a:p>
        </p:txBody>
      </p:sp>
      <p:sp>
        <p:nvSpPr>
          <p:cNvPr id="120" name="TextBox 33">
            <a:extLst>
              <a:ext uri="{FF2B5EF4-FFF2-40B4-BE49-F238E27FC236}">
                <a16:creationId xmlns:a16="http://schemas.microsoft.com/office/drawing/2014/main" id="{703DF5F3-B2E6-4EC3-BC7E-354C1454FD64}"/>
              </a:ext>
            </a:extLst>
          </p:cNvPr>
          <p:cNvSpPr txBox="1">
            <a:spLocks noChangeArrowheads="1"/>
          </p:cNvSpPr>
          <p:nvPr/>
        </p:nvSpPr>
        <p:spPr bwMode="auto">
          <a:xfrm>
            <a:off x="5216960" y="3323366"/>
            <a:ext cx="1834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1pPr>
            <a:lvl2pPr marL="4572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2pPr>
            <a:lvl3pPr marL="9144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3pPr>
            <a:lvl4pPr marL="13716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4pPr>
            <a:lvl5pPr marL="1828800" algn="ctr" rtl="0" fontAlgn="base">
              <a:spcBef>
                <a:spcPct val="0"/>
              </a:spcBef>
              <a:spcAft>
                <a:spcPct val="0"/>
              </a:spcAft>
              <a:defRPr kumimoji="1" sz="2200" kern="1200">
                <a:solidFill>
                  <a:schemeClr val="tx1"/>
                </a:solidFill>
                <a:latin typeface="HGP創英角ｺﾞｼｯｸUB" pitchFamily="50" charset="-128"/>
                <a:ea typeface="HGP創英角ｺﾞｼｯｸUB" pitchFamily="50" charset="-128"/>
                <a:cs typeface="+mn-cs"/>
              </a:defRPr>
            </a:lvl5pPr>
            <a:lvl6pPr marL="22860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6pPr>
            <a:lvl7pPr marL="27432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7pPr>
            <a:lvl8pPr marL="32004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8pPr>
            <a:lvl9pPr marL="3657600" algn="l" defTabSz="914400" rtl="0" eaLnBrk="1" latinLnBrk="0" hangingPunct="1">
              <a:defRPr kumimoji="1" sz="2200" kern="1200">
                <a:solidFill>
                  <a:schemeClr val="tx1"/>
                </a:solidFill>
                <a:latin typeface="HGP創英角ｺﾞｼｯｸUB" pitchFamily="50" charset="-128"/>
                <a:ea typeface="HGP創英角ｺﾞｼｯｸUB" pitchFamily="50"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200" b="1" i="0" u="none" strike="noStrike" kern="1200" cap="none" spc="0" normalizeH="0" baseline="0" noProof="0" dirty="0">
                <a:ln>
                  <a:noFill/>
                </a:ln>
                <a:effectLst/>
                <a:uLnTx/>
                <a:uFillTx/>
                <a:latin typeface="Arial" panose="020B0604020202020204" pitchFamily="34" charset="0"/>
                <a:ea typeface="HGP創英角ｺﾞｼｯｸUB" pitchFamily="50" charset="-128"/>
                <a:cs typeface="Arial" panose="020B0604020202020204" pitchFamily="34" charset="0"/>
              </a:rPr>
              <a:t>HANDY</a:t>
            </a:r>
            <a:r>
              <a:rPr kumimoji="0" lang="en-US" altLang="ja-JP" sz="1000" b="1" i="0" u="none" strike="noStrike" kern="1200" cap="none" spc="0" normalizeH="0" baseline="0" noProof="0" dirty="0">
                <a:ln>
                  <a:noFill/>
                </a:ln>
                <a:effectLst/>
                <a:uLnTx/>
                <a:uFillTx/>
                <a:latin typeface="Arial" panose="020B0604020202020204" pitchFamily="34" charset="0"/>
                <a:ea typeface="HGP創英角ｺﾞｼｯｸUB" pitchFamily="50" charset="-128"/>
                <a:cs typeface="Arial" panose="020B0604020202020204" pitchFamily="34" charset="0"/>
              </a:rPr>
              <a:t> </a:t>
            </a:r>
            <a:r>
              <a:rPr kumimoji="0" lang="en-US" altLang="ja-JP" sz="1200" b="1" i="0" u="none" strike="noStrike" kern="1200" cap="none" spc="0" normalizeH="0" baseline="0" noProof="0" dirty="0">
                <a:ln>
                  <a:noFill/>
                </a:ln>
                <a:effectLst/>
                <a:uLnTx/>
                <a:uFillTx/>
                <a:latin typeface="Arial" panose="020B0604020202020204" pitchFamily="34" charset="0"/>
                <a:ea typeface="HGP創英角ｺﾞｼｯｸUB" pitchFamily="50" charset="-128"/>
                <a:cs typeface="Arial" panose="020B0604020202020204" pitchFamily="34" charset="0"/>
              </a:rPr>
              <a:t>TERMINAL</a:t>
            </a:r>
          </a:p>
        </p:txBody>
      </p:sp>
    </p:spTree>
    <p:extLst>
      <p:ext uri="{BB962C8B-B14F-4D97-AF65-F5344CB8AC3E}">
        <p14:creationId xmlns:p14="http://schemas.microsoft.com/office/powerpoint/2010/main" val="3012285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783" y="1813352"/>
            <a:ext cx="4345148" cy="2185222"/>
          </a:xfrm>
          <a:prstGeom prst="rect">
            <a:avLst/>
          </a:prstGeom>
        </p:spPr>
      </p:pic>
      <p:sp>
        <p:nvSpPr>
          <p:cNvPr id="9" name="AutoShape 2"/>
          <p:cNvSpPr>
            <a:spLocks noChangeArrowheads="1"/>
          </p:cNvSpPr>
          <p:nvPr/>
        </p:nvSpPr>
        <p:spPr bwMode="auto">
          <a:xfrm>
            <a:off x="65818" y="1507240"/>
            <a:ext cx="4353782" cy="4368436"/>
          </a:xfrm>
          <a:prstGeom prst="roundRect">
            <a:avLst>
              <a:gd name="adj" fmla="val 5551"/>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ja-JP" altLang="en-US" sz="1100">
              <a:solidFill>
                <a:prstClr val="black"/>
              </a:solidFill>
            </a:endParaRPr>
          </a:p>
        </p:txBody>
      </p:sp>
      <p:sp>
        <p:nvSpPr>
          <p:cNvPr id="10" name="Text Box 4"/>
          <p:cNvSpPr txBox="1">
            <a:spLocks noChangeArrowheads="1"/>
          </p:cNvSpPr>
          <p:nvPr/>
        </p:nvSpPr>
        <p:spPr bwMode="auto">
          <a:xfrm>
            <a:off x="1089755" y="1315893"/>
            <a:ext cx="2305050" cy="425450"/>
          </a:xfrm>
          <a:prstGeom prst="rect">
            <a:avLst/>
          </a:prstGeom>
          <a:solidFill>
            <a:srgbClr val="FF00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0"/>
              </a:spcBef>
              <a:defRPr/>
            </a:pPr>
            <a:r>
              <a:rPr kumimoji="1" lang="en-US" altLang="ja-JP" sz="2000" dirty="0">
                <a:solidFill>
                  <a:prstClr val="white"/>
                </a:solidFill>
                <a:effectLst>
                  <a:outerShdw blurRad="38100" dist="38100" dir="2700000" algn="tl">
                    <a:srgbClr val="000000"/>
                  </a:outerShdw>
                </a:effectLst>
                <a:latin typeface="ＭＳ Ｐゴシック" pitchFamily="34" charset="-128"/>
              </a:rPr>
              <a:t>◆</a:t>
            </a:r>
            <a:r>
              <a:rPr kumimoji="1" lang="en-US" altLang="ja-JP" sz="2000" dirty="0">
                <a:solidFill>
                  <a:prstClr val="white"/>
                </a:solidFill>
                <a:latin typeface="ＭＳ Ｐゴシック" pitchFamily="34" charset="-128"/>
              </a:rPr>
              <a:t>Before</a:t>
            </a:r>
          </a:p>
        </p:txBody>
      </p:sp>
      <p:sp>
        <p:nvSpPr>
          <p:cNvPr id="66" name="AutoShape 3"/>
          <p:cNvSpPr>
            <a:spLocks noChangeArrowheads="1"/>
          </p:cNvSpPr>
          <p:nvPr/>
        </p:nvSpPr>
        <p:spPr bwMode="auto">
          <a:xfrm>
            <a:off x="4514850" y="1507240"/>
            <a:ext cx="4576516" cy="4362086"/>
          </a:xfrm>
          <a:prstGeom prst="roundRect">
            <a:avLst>
              <a:gd name="adj" fmla="val 5551"/>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ja-JP" altLang="en-US" sz="1100">
              <a:solidFill>
                <a:prstClr val="black"/>
              </a:solidFill>
            </a:endParaRPr>
          </a:p>
        </p:txBody>
      </p:sp>
      <p:sp>
        <p:nvSpPr>
          <p:cNvPr id="67" name="Text Box 5"/>
          <p:cNvSpPr txBox="1">
            <a:spLocks noChangeArrowheads="1"/>
          </p:cNvSpPr>
          <p:nvPr/>
        </p:nvSpPr>
        <p:spPr bwMode="auto">
          <a:xfrm>
            <a:off x="5619750" y="1315893"/>
            <a:ext cx="2305050" cy="425450"/>
          </a:xfrm>
          <a:prstGeom prst="rect">
            <a:avLst/>
          </a:prstGeom>
          <a:solidFill>
            <a:srgbClr val="0000FF"/>
          </a:solidFill>
          <a:ln>
            <a:noFill/>
          </a:ln>
          <a:effectLst>
            <a:outerShdw dist="107763" dir="18900000" algn="ctr" rotWithShape="0">
              <a:schemeClr val="bg2">
                <a:alpha val="50000"/>
              </a:schemeClr>
            </a:outerShdw>
          </a:effectLst>
          <a:extLst/>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0"/>
              </a:spcBef>
              <a:defRPr/>
            </a:pPr>
            <a:r>
              <a:rPr kumimoji="1" lang="en-US" altLang="ja-JP" sz="2000" dirty="0">
                <a:solidFill>
                  <a:prstClr val="white"/>
                </a:solidFill>
                <a:effectLst>
                  <a:outerShdw blurRad="38100" dist="38100" dir="2700000" algn="tl">
                    <a:srgbClr val="000000"/>
                  </a:outerShdw>
                </a:effectLst>
                <a:latin typeface="ＭＳ Ｐゴシック" pitchFamily="34" charset="-128"/>
              </a:rPr>
              <a:t>◆ </a:t>
            </a:r>
            <a:r>
              <a:rPr kumimoji="1" lang="en-US" altLang="ja-JP" sz="2000" dirty="0">
                <a:solidFill>
                  <a:prstClr val="white"/>
                </a:solidFill>
                <a:latin typeface="ＭＳ Ｐゴシック" pitchFamily="34" charset="-128"/>
              </a:rPr>
              <a:t>After </a:t>
            </a:r>
            <a:endParaRPr kumimoji="1" lang="en-US" altLang="ja-JP" sz="2000" dirty="0">
              <a:solidFill>
                <a:prstClr val="white"/>
              </a:solidFill>
              <a:effectLst>
                <a:outerShdw blurRad="38100" dist="38100" dir="2700000" algn="tl">
                  <a:srgbClr val="000000"/>
                </a:outerShdw>
              </a:effectLst>
              <a:latin typeface="ＭＳ Ｐゴシック" pitchFamily="34" charset="-128"/>
            </a:endParaRPr>
          </a:p>
        </p:txBody>
      </p:sp>
      <p:sp>
        <p:nvSpPr>
          <p:cNvPr id="115" name="AutoShape 6"/>
          <p:cNvSpPr>
            <a:spLocks noChangeArrowheads="1"/>
          </p:cNvSpPr>
          <p:nvPr/>
        </p:nvSpPr>
        <p:spPr bwMode="auto">
          <a:xfrm>
            <a:off x="76201" y="5981700"/>
            <a:ext cx="4343399" cy="809625"/>
          </a:xfrm>
          <a:prstGeom prst="roundRect">
            <a:avLst>
              <a:gd name="adj" fmla="val 16667"/>
            </a:avLst>
          </a:prstGeom>
          <a:solidFill>
            <a:srgbClr val="FFFF99"/>
          </a:solidFill>
          <a:ln w="28575">
            <a:solidFill>
              <a:srgbClr val="FF0000"/>
            </a:solidFill>
            <a:round/>
            <a:headEnd/>
            <a:tailEnd/>
          </a:ln>
        </p:spPr>
        <p:txBody>
          <a:bodyPr anchor="ctr"/>
          <a:lstStyle/>
          <a:p>
            <a:pPr marL="285750" indent="-285750" eaLnBrk="0" hangingPunct="0">
              <a:spcBef>
                <a:spcPct val="20000"/>
              </a:spcBef>
              <a:buFontTx/>
              <a:buChar char="-"/>
            </a:pPr>
            <a:r>
              <a:rPr lang="en-US" altLang="ja-JP" sz="1200" b="1" dirty="0">
                <a:solidFill>
                  <a:srgbClr val="FF0000"/>
                </a:solidFill>
                <a:latin typeface="Arial" panose="020B0604020202020204" pitchFamily="34" charset="0"/>
                <a:cs typeface="Arial" panose="020B0604020202020204" pitchFamily="34" charset="0"/>
              </a:rPr>
              <a:t>Take time : 650 Pcs * 0.1 hour =65 Hour</a:t>
            </a:r>
          </a:p>
        </p:txBody>
      </p:sp>
      <p:sp>
        <p:nvSpPr>
          <p:cNvPr id="116" name="AutoShape 6"/>
          <p:cNvSpPr>
            <a:spLocks noChangeArrowheads="1"/>
          </p:cNvSpPr>
          <p:nvPr/>
        </p:nvSpPr>
        <p:spPr bwMode="auto">
          <a:xfrm>
            <a:off x="4514850" y="5983625"/>
            <a:ext cx="4552950" cy="809625"/>
          </a:xfrm>
          <a:prstGeom prst="roundRect">
            <a:avLst>
              <a:gd name="adj" fmla="val 16667"/>
            </a:avLst>
          </a:prstGeom>
          <a:solidFill>
            <a:srgbClr val="FFFF99"/>
          </a:solidFill>
          <a:ln w="28575">
            <a:solidFill>
              <a:srgbClr val="0000FF"/>
            </a:solidFill>
            <a:round/>
            <a:headEnd/>
            <a:tailEnd/>
          </a:ln>
        </p:spPr>
        <p:txBody>
          <a:bodyPr anchor="ctr"/>
          <a:lstStyle>
            <a:lvl1pPr marL="285750" indent="-28575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eaLnBrk="0" hangingPunct="0">
              <a:defRPr b="1">
                <a:solidFill>
                  <a:schemeClr val="tx1"/>
                </a:solidFill>
                <a:latin typeface="Arial" charset="0"/>
                <a:cs typeface="Arial" charset="0"/>
              </a:defRPr>
            </a:lvl3pPr>
            <a:lvl4pPr eaLnBrk="0" hangingPunct="0">
              <a:defRPr b="1">
                <a:solidFill>
                  <a:schemeClr val="tx1"/>
                </a:solidFill>
                <a:latin typeface="Arial" charset="0"/>
                <a:cs typeface="Arial" charset="0"/>
              </a:defRPr>
            </a:lvl4pPr>
            <a:lvl5pPr eaLnBrk="0" hangingPunct="0">
              <a:defRPr b="1">
                <a:solidFill>
                  <a:schemeClr val="tx1"/>
                </a:solidFill>
                <a:latin typeface="Arial" charset="0"/>
                <a:cs typeface="Arial" charset="0"/>
              </a:defRPr>
            </a:lvl5pPr>
            <a:lvl6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a:spcBef>
                <a:spcPct val="20000"/>
              </a:spcBef>
              <a:buFontTx/>
              <a:buChar char="-"/>
            </a:pPr>
            <a:r>
              <a:rPr lang="en-US" sz="1200" dirty="0">
                <a:solidFill>
                  <a:srgbClr val="0000FF"/>
                </a:solidFill>
              </a:rPr>
              <a:t>Save time and manpower: 65 * 2.5*4=650$/Year</a:t>
            </a:r>
          </a:p>
        </p:txBody>
      </p:sp>
      <p:grpSp>
        <p:nvGrpSpPr>
          <p:cNvPr id="2" name="Group 1"/>
          <p:cNvGrpSpPr/>
          <p:nvPr/>
        </p:nvGrpSpPr>
        <p:grpSpPr>
          <a:xfrm>
            <a:off x="76201" y="922392"/>
            <a:ext cx="9015166" cy="321492"/>
            <a:chOff x="2132003" y="961572"/>
            <a:chExt cx="6959364" cy="274320"/>
          </a:xfrm>
        </p:grpSpPr>
        <p:sp>
          <p:nvSpPr>
            <p:cNvPr id="25" name="AutoShape 6"/>
            <p:cNvSpPr>
              <a:spLocks noChangeArrowheads="1"/>
            </p:cNvSpPr>
            <p:nvPr/>
          </p:nvSpPr>
          <p:spPr bwMode="auto">
            <a:xfrm>
              <a:off x="2132003" y="962132"/>
              <a:ext cx="2176468" cy="273760"/>
            </a:xfrm>
            <a:prstGeom prst="roundRect">
              <a:avLst>
                <a:gd name="adj" fmla="val 16667"/>
              </a:avLst>
            </a:prstGeom>
            <a:solidFill>
              <a:srgbClr val="FFFF99"/>
            </a:solidFill>
            <a:ln w="28575">
              <a:solidFill>
                <a:srgbClr val="0000FF"/>
              </a:solidFill>
              <a:round/>
              <a:headEnd/>
              <a:tailEnd/>
            </a:ln>
            <a:effectLst/>
            <a:ex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a:pPr>
              <a:r>
                <a:rPr kumimoji="1" lang="en-US" altLang="ja-JP" dirty="0">
                  <a:solidFill>
                    <a:prstClr val="black"/>
                  </a:solidFill>
                  <a:effectLst>
                    <a:outerShdw blurRad="38100" dist="38100" dir="2700000" algn="tl">
                      <a:srgbClr val="FFFFFF"/>
                    </a:outerShdw>
                  </a:effectLst>
                  <a:sym typeface="Wingdings" pitchFamily="2" charset="2"/>
                </a:rPr>
                <a:t>Developer: Tran Thi Thao</a:t>
              </a:r>
            </a:p>
          </p:txBody>
        </p:sp>
        <p:sp>
          <p:nvSpPr>
            <p:cNvPr id="28" name="AutoShape 6"/>
            <p:cNvSpPr>
              <a:spLocks noChangeArrowheads="1"/>
            </p:cNvSpPr>
            <p:nvPr/>
          </p:nvSpPr>
          <p:spPr bwMode="auto">
            <a:xfrm>
              <a:off x="5798877" y="962132"/>
              <a:ext cx="932118" cy="273760"/>
            </a:xfrm>
            <a:prstGeom prst="roundRect">
              <a:avLst>
                <a:gd name="adj" fmla="val 16667"/>
              </a:avLst>
            </a:prstGeom>
            <a:solidFill>
              <a:srgbClr val="FFFF99"/>
            </a:solidFill>
            <a:ln w="28575">
              <a:solidFill>
                <a:srgbClr val="0000FF"/>
              </a:solidFill>
              <a:round/>
              <a:headEnd/>
              <a:tailEnd/>
            </a:ln>
            <a:effectLst/>
            <a:ex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a:pPr>
              <a:r>
                <a:rPr kumimoji="1" lang="en-US" altLang="ja-JP" dirty="0" err="1">
                  <a:solidFill>
                    <a:prstClr val="black"/>
                  </a:solidFill>
                  <a:effectLst>
                    <a:outerShdw blurRad="38100" dist="38100" dir="2700000" algn="tl">
                      <a:srgbClr val="FFFFFF"/>
                    </a:outerShdw>
                  </a:effectLst>
                  <a:sym typeface="Wingdings" pitchFamily="2" charset="2"/>
                </a:rPr>
                <a:t>Expn</a:t>
              </a:r>
              <a:r>
                <a:rPr kumimoji="1" lang="en-US" altLang="ja-JP" dirty="0">
                  <a:solidFill>
                    <a:prstClr val="black"/>
                  </a:solidFill>
                  <a:effectLst>
                    <a:outerShdw blurRad="38100" dist="38100" dir="2700000" algn="tl">
                      <a:srgbClr val="FFFFFF"/>
                    </a:outerShdw>
                  </a:effectLst>
                  <a:sym typeface="Wingdings" pitchFamily="2" charset="2"/>
                </a:rPr>
                <a:t>: N/A</a:t>
              </a:r>
            </a:p>
          </p:txBody>
        </p:sp>
        <p:sp>
          <p:nvSpPr>
            <p:cNvPr id="33" name="AutoShape 6"/>
            <p:cNvSpPr>
              <a:spLocks noChangeArrowheads="1"/>
            </p:cNvSpPr>
            <p:nvPr/>
          </p:nvSpPr>
          <p:spPr bwMode="auto">
            <a:xfrm>
              <a:off x="6809636" y="961572"/>
              <a:ext cx="2281731" cy="273505"/>
            </a:xfrm>
            <a:prstGeom prst="roundRect">
              <a:avLst>
                <a:gd name="adj" fmla="val 16667"/>
              </a:avLst>
            </a:prstGeom>
            <a:solidFill>
              <a:srgbClr val="FFFF99"/>
            </a:solidFill>
            <a:ln w="28575">
              <a:solidFill>
                <a:srgbClr val="0000FF"/>
              </a:solidFill>
              <a:round/>
              <a:headEnd/>
              <a:tailEnd/>
            </a:ln>
            <a:effectLst/>
            <a:ex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spcBef>
                  <a:spcPct val="20000"/>
                </a:spcBef>
              </a:pPr>
              <a:r>
                <a:rPr kumimoji="1" lang="en-US" altLang="ja-JP" sz="1600" b="1" dirty="0">
                  <a:solidFill>
                    <a:srgbClr val="00CC00"/>
                  </a:solidFill>
                  <a:effectLst>
                    <a:outerShdw blurRad="38100" dist="38100" dir="2700000" algn="tl">
                      <a:srgbClr val="FFFFFF"/>
                    </a:outerShdw>
                  </a:effectLst>
                  <a:sym typeface="Wingdings" pitchFamily="2" charset="2"/>
                </a:rPr>
                <a:t>Saving: 650 $/Y</a:t>
              </a:r>
              <a:endParaRPr lang="en-US" altLang="ja-JP" sz="1500" b="1" dirty="0">
                <a:solidFill>
                  <a:srgbClr val="00CC00"/>
                </a:solidFill>
                <a:latin typeface="Arial" panose="020B0604020202020204" pitchFamily="34" charset="0"/>
                <a:cs typeface="Arial" panose="020B0604020202020204" pitchFamily="34" charset="0"/>
              </a:endParaRPr>
            </a:p>
          </p:txBody>
        </p:sp>
      </p:grpSp>
      <p:sp>
        <p:nvSpPr>
          <p:cNvPr id="56" name="Striped Right Arrow 55"/>
          <p:cNvSpPr/>
          <p:nvPr/>
        </p:nvSpPr>
        <p:spPr>
          <a:xfrm>
            <a:off x="2276401" y="2666110"/>
            <a:ext cx="314399" cy="36755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50000"/>
              </a:spcBef>
              <a:spcAft>
                <a:spcPct val="0"/>
              </a:spcAft>
              <a:buFont typeface="Wingdings" panose="05000000000000000000" pitchFamily="2" charset="2"/>
              <a:buChar char="Ø"/>
              <a:defRPr b="1" kern="1200">
                <a:solidFill>
                  <a:schemeClr val="lt1"/>
                </a:solidFill>
                <a:latin typeface="+mn-lt"/>
                <a:ea typeface="+mn-ea"/>
                <a:cs typeface="+mn-cs"/>
              </a:defRPr>
            </a:lvl1pPr>
            <a:lvl2pPr marL="457200" algn="l" rtl="0" fontAlgn="base">
              <a:spcBef>
                <a:spcPct val="50000"/>
              </a:spcBef>
              <a:spcAft>
                <a:spcPct val="0"/>
              </a:spcAft>
              <a:buFont typeface="Wingdings" panose="05000000000000000000" pitchFamily="2" charset="2"/>
              <a:buChar char="Ø"/>
              <a:defRPr b="1" kern="1200">
                <a:solidFill>
                  <a:schemeClr val="lt1"/>
                </a:solidFill>
                <a:latin typeface="+mn-lt"/>
                <a:ea typeface="+mn-ea"/>
                <a:cs typeface="+mn-cs"/>
              </a:defRPr>
            </a:lvl2pPr>
            <a:lvl3pPr marL="914400" algn="l" rtl="0" fontAlgn="base">
              <a:spcBef>
                <a:spcPct val="50000"/>
              </a:spcBef>
              <a:spcAft>
                <a:spcPct val="0"/>
              </a:spcAft>
              <a:buFont typeface="Wingdings" panose="05000000000000000000" pitchFamily="2" charset="2"/>
              <a:buChar char="Ø"/>
              <a:defRPr b="1" kern="1200">
                <a:solidFill>
                  <a:schemeClr val="lt1"/>
                </a:solidFill>
                <a:latin typeface="+mn-lt"/>
                <a:ea typeface="+mn-ea"/>
                <a:cs typeface="+mn-cs"/>
              </a:defRPr>
            </a:lvl3pPr>
            <a:lvl4pPr marL="1371600" algn="l" rtl="0" fontAlgn="base">
              <a:spcBef>
                <a:spcPct val="50000"/>
              </a:spcBef>
              <a:spcAft>
                <a:spcPct val="0"/>
              </a:spcAft>
              <a:buFont typeface="Wingdings" panose="05000000000000000000" pitchFamily="2" charset="2"/>
              <a:buChar char="Ø"/>
              <a:defRPr b="1" kern="1200">
                <a:solidFill>
                  <a:schemeClr val="lt1"/>
                </a:solidFill>
                <a:latin typeface="+mn-lt"/>
                <a:ea typeface="+mn-ea"/>
                <a:cs typeface="+mn-cs"/>
              </a:defRPr>
            </a:lvl4pPr>
            <a:lvl5pPr marL="1828800" algn="l" rtl="0" fontAlgn="base">
              <a:spcBef>
                <a:spcPct val="50000"/>
              </a:spcBef>
              <a:spcAft>
                <a:spcPct val="0"/>
              </a:spcAft>
              <a:buFont typeface="Wingdings" panose="05000000000000000000" pitchFamily="2" charset="2"/>
              <a:buChar char="Ø"/>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prstClr val="white"/>
              </a:solidFill>
            </a:endParaRPr>
          </a:p>
        </p:txBody>
      </p:sp>
      <p:sp>
        <p:nvSpPr>
          <p:cNvPr id="57" name="Rectangle 56"/>
          <p:cNvSpPr/>
          <p:nvPr/>
        </p:nvSpPr>
        <p:spPr>
          <a:xfrm>
            <a:off x="2732387" y="2495717"/>
            <a:ext cx="1534813" cy="954107"/>
          </a:xfrm>
          <a:prstGeom prst="rect">
            <a:avLst/>
          </a:prstGeom>
          <a:ln>
            <a:solidFill>
              <a:srgbClr val="FF0000"/>
            </a:solidFill>
          </a:ln>
        </p:spPr>
        <p:txBody>
          <a:bodyPr wrap="square">
            <a:spAutoFit/>
          </a:bodyPr>
          <a:lstStyle>
            <a:defPPr>
              <a:defRPr lang="en-US"/>
            </a:defPPr>
            <a:lvl1pPr algn="l" rtl="0" fontAlgn="base">
              <a:spcBef>
                <a:spcPct val="50000"/>
              </a:spcBef>
              <a:spcAft>
                <a:spcPct val="0"/>
              </a:spcAft>
              <a:buFont typeface="Wingdings" panose="05000000000000000000" pitchFamily="2" charset="2"/>
              <a:buChar char="Ø"/>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50000"/>
              </a:spcBef>
              <a:spcAft>
                <a:spcPct val="0"/>
              </a:spcAft>
              <a:buFont typeface="Wingdings" panose="05000000000000000000" pitchFamily="2" charset="2"/>
              <a:buChar char="Ø"/>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50000"/>
              </a:spcBef>
              <a:spcAft>
                <a:spcPct val="0"/>
              </a:spcAft>
              <a:buFont typeface="Wingdings" panose="05000000000000000000" pitchFamily="2" charset="2"/>
              <a:buChar char="Ø"/>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50000"/>
              </a:spcBef>
              <a:spcAft>
                <a:spcPct val="0"/>
              </a:spcAft>
              <a:buFont typeface="Wingdings" panose="05000000000000000000" pitchFamily="2" charset="2"/>
              <a:buChar char="Ø"/>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50000"/>
              </a:spcBef>
              <a:spcAft>
                <a:spcPct val="0"/>
              </a:spcAft>
              <a:buFont typeface="Wingdings" panose="05000000000000000000" pitchFamily="2" charset="2"/>
              <a:buChar char="Ø"/>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a:lstStyle>
          <a:p>
            <a:pPr>
              <a:buNone/>
            </a:pPr>
            <a:r>
              <a:rPr lang="en-US" altLang="ja-JP" sz="1400" dirty="0">
                <a:solidFill>
                  <a:srgbClr val="FF0000"/>
                </a:solidFill>
              </a:rPr>
              <a:t>Count Manual When PC Inventory Quarterly</a:t>
            </a:r>
          </a:p>
        </p:txBody>
      </p:sp>
      <p:sp>
        <p:nvSpPr>
          <p:cNvPr id="59" name="角丸四角形 7"/>
          <p:cNvSpPr/>
          <p:nvPr/>
        </p:nvSpPr>
        <p:spPr>
          <a:xfrm>
            <a:off x="4963434" y="2262645"/>
            <a:ext cx="3679348" cy="256648"/>
          </a:xfrm>
          <a:prstGeom prst="roundRect">
            <a:avLst>
              <a:gd name="adj" fmla="val 8130"/>
            </a:avLst>
          </a:prstGeom>
          <a:solidFill>
            <a:schemeClr val="accent3">
              <a:lumMod val="20000"/>
              <a:lumOff val="80000"/>
              <a:alpha val="0"/>
            </a:schemeClr>
          </a:solidFill>
          <a:ln>
            <a:solidFill>
              <a:srgbClr val="0000C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Arial" pitchFamily="34" charset="0"/>
              <a:buChar char="•"/>
            </a:pPr>
            <a:r>
              <a:rPr lang="en-US" sz="1200" b="1" dirty="0">
                <a:solidFill>
                  <a:srgbClr val="0000FF"/>
                </a:solidFill>
                <a:latin typeface="Arial" panose="020B0604020202020204" pitchFamily="34" charset="0"/>
                <a:cs typeface="Arial" panose="020B0604020202020204" pitchFamily="34" charset="0"/>
              </a:rPr>
              <a:t>Inventory collecting automatically software</a:t>
            </a:r>
          </a:p>
        </p:txBody>
      </p:sp>
      <p:sp>
        <p:nvSpPr>
          <p:cNvPr id="27" name="Rectangular Callout 26"/>
          <p:cNvSpPr/>
          <p:nvPr/>
        </p:nvSpPr>
        <p:spPr>
          <a:xfrm>
            <a:off x="416150" y="4415242"/>
            <a:ext cx="3698650" cy="1028309"/>
          </a:xfrm>
          <a:prstGeom prst="wedgeRectCallout">
            <a:avLst>
              <a:gd name="adj1" fmla="val -26971"/>
              <a:gd name="adj2" fmla="val -13635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pPr>
            <a:r>
              <a:rPr lang="en-US" sz="1600" b="1" dirty="0">
                <a:solidFill>
                  <a:srgbClr val="FF0000"/>
                </a:solidFill>
              </a:rPr>
              <a:t>Count and record PC information </a:t>
            </a:r>
          </a:p>
          <a:p>
            <a:pPr marL="285750" indent="-285750">
              <a:buFont typeface="Arial" pitchFamily="34" charset="0"/>
              <a:buChar char="•"/>
            </a:pPr>
            <a:r>
              <a:rPr lang="en-US" sz="1600" b="1" dirty="0">
                <a:solidFill>
                  <a:srgbClr val="FF0000"/>
                </a:solidFill>
              </a:rPr>
              <a:t>Input information to Excel </a:t>
            </a:r>
          </a:p>
        </p:txBody>
      </p:sp>
      <p:sp>
        <p:nvSpPr>
          <p:cNvPr id="7" name="Star: 6 Points 6">
            <a:extLst>
              <a:ext uri="{FF2B5EF4-FFF2-40B4-BE49-F238E27FC236}">
                <a16:creationId xmlns:a16="http://schemas.microsoft.com/office/drawing/2014/main" id="{A8BC2EEC-4904-42F0-82D0-B2C87927D516}"/>
              </a:ext>
            </a:extLst>
          </p:cNvPr>
          <p:cNvSpPr/>
          <p:nvPr/>
        </p:nvSpPr>
        <p:spPr>
          <a:xfrm>
            <a:off x="4562475" y="4061161"/>
            <a:ext cx="2170592" cy="1736469"/>
          </a:xfrm>
          <a:prstGeom prst="star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300" dirty="0">
                <a:solidFill>
                  <a:srgbClr val="0000FF"/>
                </a:solidFill>
                <a:latin typeface="Times New Roman" panose="02020603050405020304" pitchFamily="18" charset="0"/>
                <a:cs typeface="Times New Roman" panose="02020603050405020304" pitchFamily="18" charset="0"/>
              </a:rPr>
              <a:t>Export and get all PC information</a:t>
            </a:r>
            <a:endParaRPr lang="en-US" sz="1300" b="1" dirty="0">
              <a:solidFill>
                <a:srgbClr val="0000FF"/>
              </a:solidFill>
              <a:latin typeface="Times New Roman" panose="02020603050405020304" pitchFamily="18" charset="0"/>
              <a:cs typeface="Times New Roman" panose="02020603050405020304" pitchFamily="18" charset="0"/>
            </a:endParaRPr>
          </a:p>
          <a:p>
            <a:pPr algn="ctr"/>
            <a:r>
              <a:rPr lang="en-GB" sz="1300" dirty="0">
                <a:solidFill>
                  <a:srgbClr val="0000FF"/>
                </a:solidFill>
                <a:latin typeface="Times New Roman" panose="02020603050405020304" pitchFamily="18" charset="0"/>
                <a:cs typeface="Times New Roman" panose="02020603050405020304" pitchFamily="18" charset="0"/>
              </a:rPr>
              <a:t>data exactly, anytime </a:t>
            </a:r>
            <a:endParaRPr lang="en-US" sz="1300" dirty="0">
              <a:solidFill>
                <a:srgbClr val="0000FF"/>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6FA1C830-F775-4D83-ADAC-4BFF625AD39C}"/>
              </a:ext>
            </a:extLst>
          </p:cNvPr>
          <p:cNvCxnSpPr>
            <a:cxnSpLocks/>
          </p:cNvCxnSpPr>
          <p:nvPr/>
        </p:nvCxnSpPr>
        <p:spPr>
          <a:xfrm>
            <a:off x="6477000" y="3476313"/>
            <a:ext cx="993362" cy="1100191"/>
          </a:xfrm>
          <a:prstGeom prst="straightConnector1">
            <a:avLst/>
          </a:prstGeom>
          <a:ln w="44450" cap="flat" cmpd="sng" algn="ctr">
            <a:solidFill>
              <a:srgbClr val="1717F7"/>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0CC85229-4784-48E7-A273-97927C356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17" y="1784574"/>
            <a:ext cx="1971675" cy="1811717"/>
          </a:xfrm>
          <a:prstGeom prst="rect">
            <a:avLst/>
          </a:prstGeom>
        </p:spPr>
      </p:pic>
      <p:graphicFrame>
        <p:nvGraphicFramePr>
          <p:cNvPr id="14" name="Table 13">
            <a:extLst>
              <a:ext uri="{FF2B5EF4-FFF2-40B4-BE49-F238E27FC236}">
                <a16:creationId xmlns:a16="http://schemas.microsoft.com/office/drawing/2014/main" id="{A8B8A58B-E51B-4F90-A2D1-E244CBBA1F2F}"/>
              </a:ext>
            </a:extLst>
          </p:cNvPr>
          <p:cNvGraphicFramePr>
            <a:graphicFrameLocks noGrp="1"/>
          </p:cNvGraphicFramePr>
          <p:nvPr>
            <p:extLst/>
          </p:nvPr>
        </p:nvGraphicFramePr>
        <p:xfrm>
          <a:off x="6705600" y="4648200"/>
          <a:ext cx="2287108" cy="880110"/>
        </p:xfrm>
        <a:graphic>
          <a:graphicData uri="http://schemas.openxmlformats.org/drawingml/2006/table">
            <a:tbl>
              <a:tblPr>
                <a:tableStyleId>{5C22544A-7EE6-4342-B048-85BDC9FD1C3A}</a:tableStyleId>
              </a:tblPr>
              <a:tblGrid>
                <a:gridCol w="534214">
                  <a:extLst>
                    <a:ext uri="{9D8B030D-6E8A-4147-A177-3AD203B41FA5}">
                      <a16:colId xmlns:a16="http://schemas.microsoft.com/office/drawing/2014/main" val="2394387282"/>
                    </a:ext>
                  </a:extLst>
                </a:gridCol>
                <a:gridCol w="632998">
                  <a:extLst>
                    <a:ext uri="{9D8B030D-6E8A-4147-A177-3AD203B41FA5}">
                      <a16:colId xmlns:a16="http://schemas.microsoft.com/office/drawing/2014/main" val="3617407965"/>
                    </a:ext>
                  </a:extLst>
                </a:gridCol>
                <a:gridCol w="1119896">
                  <a:extLst>
                    <a:ext uri="{9D8B030D-6E8A-4147-A177-3AD203B41FA5}">
                      <a16:colId xmlns:a16="http://schemas.microsoft.com/office/drawing/2014/main" val="38008611"/>
                    </a:ext>
                  </a:extLst>
                </a:gridCol>
              </a:tblGrid>
              <a:tr h="190500">
                <a:tc>
                  <a:txBody>
                    <a:bodyPr/>
                    <a:lstStyle/>
                    <a:p>
                      <a:pPr algn="ctr" fontAlgn="ctr"/>
                      <a:r>
                        <a:rPr lang="en-US" sz="1100" u="none" strike="noStrike" dirty="0">
                          <a:effectLst/>
                        </a:rPr>
                        <a:t>Serial</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OS</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PC Name </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31519274"/>
                  </a:ext>
                </a:extLst>
              </a:tr>
              <a:tr h="190500">
                <a:tc>
                  <a:txBody>
                    <a:bodyPr/>
                    <a:lstStyle/>
                    <a:p>
                      <a:pPr algn="l" fontAlgn="ctr"/>
                      <a:r>
                        <a:rPr lang="en-US" sz="1100" u="none" strike="noStrike">
                          <a:effectLst/>
                        </a:rPr>
                        <a:t>FTVCHY1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Win 7 Pro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DT-DE1602108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2967678"/>
                  </a:ext>
                </a:extLst>
              </a:tr>
              <a:tr h="190500">
                <a:tc>
                  <a:txBody>
                    <a:bodyPr/>
                    <a:lstStyle/>
                    <a:p>
                      <a:pPr algn="l" fontAlgn="ctr"/>
                      <a:r>
                        <a:rPr lang="en-US" sz="1100" u="none" strike="noStrike">
                          <a:effectLst/>
                        </a:rPr>
                        <a:t>C00DHJ2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Win10 Pro</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dirty="0">
                          <a:effectLst/>
                        </a:rPr>
                        <a:t>DT-DE1709009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6216570"/>
                  </a:ext>
                </a:extLst>
              </a:tr>
            </a:tbl>
          </a:graphicData>
        </a:graphic>
      </p:graphicFrame>
      <p:pic>
        <p:nvPicPr>
          <p:cNvPr id="24" name="Picture 23">
            <a:extLst>
              <a:ext uri="{FF2B5EF4-FFF2-40B4-BE49-F238E27FC236}">
                <a16:creationId xmlns:a16="http://schemas.microsoft.com/office/drawing/2014/main" id="{861FD16B-8BEA-4EE9-9A34-D846723681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2492960"/>
            <a:ext cx="1122152" cy="841614"/>
          </a:xfrm>
          <a:prstGeom prst="rect">
            <a:avLst/>
          </a:prstGeom>
        </p:spPr>
      </p:pic>
      <p:sp>
        <p:nvSpPr>
          <p:cNvPr id="40" name="AutoShape 6">
            <a:extLst>
              <a:ext uri="{FF2B5EF4-FFF2-40B4-BE49-F238E27FC236}">
                <a16:creationId xmlns:a16="http://schemas.microsoft.com/office/drawing/2014/main" id="{EBCE3F76-00F8-4CFE-AC84-CD75B33A814E}"/>
              </a:ext>
            </a:extLst>
          </p:cNvPr>
          <p:cNvSpPr>
            <a:spLocks noChangeArrowheads="1"/>
          </p:cNvSpPr>
          <p:nvPr/>
        </p:nvSpPr>
        <p:spPr bwMode="auto">
          <a:xfrm>
            <a:off x="3012531" y="922392"/>
            <a:ext cx="1711870" cy="321492"/>
          </a:xfrm>
          <a:prstGeom prst="roundRect">
            <a:avLst>
              <a:gd name="adj" fmla="val 16667"/>
            </a:avLst>
          </a:prstGeom>
          <a:solidFill>
            <a:srgbClr val="FFFF99"/>
          </a:solidFill>
          <a:ln w="28575">
            <a:solidFill>
              <a:srgbClr val="0000FF"/>
            </a:solidFill>
            <a:round/>
            <a:headEnd/>
            <a:tailEnd/>
          </a:ln>
          <a:effectLst/>
          <a:extLst/>
        </p:spPr>
        <p:txBody>
          <a:bodyPr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a:pPr>
            <a:r>
              <a:rPr kumimoji="1" lang="en-US" altLang="ja-JP" dirty="0">
                <a:solidFill>
                  <a:prstClr val="black"/>
                </a:solidFill>
                <a:effectLst>
                  <a:outerShdw blurRad="38100" dist="38100" dir="2700000" algn="tl">
                    <a:srgbClr val="FFFFFF"/>
                  </a:outerShdw>
                </a:effectLst>
                <a:sym typeface="Wingdings" pitchFamily="2" charset="2"/>
              </a:rPr>
              <a:t>Apply: Nov 2018</a:t>
            </a:r>
          </a:p>
        </p:txBody>
      </p:sp>
      <p:sp>
        <p:nvSpPr>
          <p:cNvPr id="42" name="Text Box 2">
            <a:extLst>
              <a:ext uri="{FF2B5EF4-FFF2-40B4-BE49-F238E27FC236}">
                <a16:creationId xmlns:a16="http://schemas.microsoft.com/office/drawing/2014/main" id="{C56CF688-0247-4393-B600-439F24E4C875}"/>
              </a:ext>
            </a:extLst>
          </p:cNvPr>
          <p:cNvSpPr txBox="1">
            <a:spLocks noChangeArrowheads="1"/>
          </p:cNvSpPr>
          <p:nvPr/>
        </p:nvSpPr>
        <p:spPr bwMode="auto">
          <a:xfrm>
            <a:off x="76198" y="36563"/>
            <a:ext cx="9023702" cy="421508"/>
          </a:xfrm>
          <a:prstGeom prst="rect">
            <a:avLst/>
          </a:prstGeom>
          <a:solidFill>
            <a:srgbClr val="000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0069" tIns="20035" rIns="40069" bIns="20035" anchor="ctr" anchorCtr="1"/>
          <a:lstStyle>
            <a:defPPr>
              <a:defRPr lang="en-US"/>
            </a:defPPr>
            <a:lvl1pPr>
              <a:lnSpc>
                <a:spcPct val="90000"/>
              </a:lnSpc>
              <a:defRPr sz="2000" b="1" cap="all">
                <a:solidFill>
                  <a:prstClr val="white">
                    <a:lumMod val="95000"/>
                  </a:prstClr>
                </a:solidFill>
                <a:latin typeface="Arial" panose="020B0604020202020204" pitchFamily="34" charset="0"/>
                <a:cs typeface="Arial" panose="020B0604020202020204" pitchFamily="34" charset="0"/>
              </a:defRPr>
            </a:lvl1pPr>
          </a:lstStyle>
          <a:p>
            <a:r>
              <a:rPr lang="en-US" altLang="ja-JP" dirty="0"/>
              <a:t>Auto Inventory PC</a:t>
            </a:r>
          </a:p>
        </p:txBody>
      </p:sp>
      <p:sp>
        <p:nvSpPr>
          <p:cNvPr id="43" name="Rectangle 59">
            <a:extLst>
              <a:ext uri="{FF2B5EF4-FFF2-40B4-BE49-F238E27FC236}">
                <a16:creationId xmlns:a16="http://schemas.microsoft.com/office/drawing/2014/main" id="{CCB57E51-4993-4A8A-A19D-CCD70B3ADC3C}"/>
              </a:ext>
            </a:extLst>
          </p:cNvPr>
          <p:cNvSpPr>
            <a:spLocks noChangeArrowheads="1"/>
          </p:cNvSpPr>
          <p:nvPr/>
        </p:nvSpPr>
        <p:spPr bwMode="auto">
          <a:xfrm>
            <a:off x="8149058" y="123641"/>
            <a:ext cx="871330" cy="271154"/>
          </a:xfrm>
          <a:prstGeom prst="rect">
            <a:avLst/>
          </a:prstGeom>
          <a:solidFill>
            <a:srgbClr val="000099"/>
          </a:solidFill>
          <a:ln w="28575">
            <a:solidFill>
              <a:schemeClr val="bg1"/>
            </a:solidFill>
            <a:miter lim="800000"/>
            <a:headEnd/>
            <a:tailEnd/>
          </a:ln>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vi-VN" sz="1400" b="1" dirty="0">
                <a:solidFill>
                  <a:srgbClr val="FFFFFF"/>
                </a:solidFill>
              </a:rPr>
              <a:t>1/5</a:t>
            </a:r>
          </a:p>
        </p:txBody>
      </p:sp>
      <p:sp>
        <p:nvSpPr>
          <p:cNvPr id="44" name="Rectangle 4">
            <a:extLst>
              <a:ext uri="{FF2B5EF4-FFF2-40B4-BE49-F238E27FC236}">
                <a16:creationId xmlns:a16="http://schemas.microsoft.com/office/drawing/2014/main" id="{08A65B3F-E5CA-49E9-BA5C-3745844175AF}"/>
              </a:ext>
            </a:extLst>
          </p:cNvPr>
          <p:cNvSpPr>
            <a:spLocks noChangeArrowheads="1"/>
          </p:cNvSpPr>
          <p:nvPr/>
        </p:nvSpPr>
        <p:spPr bwMode="auto">
          <a:xfrm>
            <a:off x="76199" y="485319"/>
            <a:ext cx="9015167" cy="390641"/>
          </a:xfrm>
          <a:prstGeom prst="rect">
            <a:avLst/>
          </a:prstGeom>
          <a:gradFill rotWithShape="1">
            <a:gsLst>
              <a:gs pos="0">
                <a:srgbClr val="FFFF99"/>
              </a:gs>
              <a:gs pos="50000">
                <a:schemeClr val="bg1"/>
              </a:gs>
              <a:gs pos="100000">
                <a:srgbClr val="FFFF99"/>
              </a:gs>
            </a:gsLst>
            <a:lin ang="2700000" scaled="1"/>
          </a:gradFill>
          <a:ln w="25400">
            <a:solidFill>
              <a:schemeClr val="tx1"/>
            </a:solidFill>
            <a:miter lim="800000"/>
            <a:headEnd/>
            <a:tailEnd/>
          </a:ln>
          <a:effectLs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marL="29718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marL="34290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marL="3886200" indent="-228600"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a:spcBef>
                <a:spcPct val="20000"/>
              </a:spcBef>
            </a:pPr>
            <a:r>
              <a:rPr lang="en-US" altLang="ja-JP" sz="1400" dirty="0">
                <a:solidFill>
                  <a:srgbClr val="0000FF"/>
                </a:solidFill>
                <a:latin typeface="Arial" panose="020B0604020202020204" pitchFamily="34" charset="0"/>
                <a:cs typeface="Arial" panose="020B0604020202020204" pitchFamily="34" charset="0"/>
              </a:rPr>
              <a:t>Using software inventory all PC</a:t>
            </a:r>
          </a:p>
        </p:txBody>
      </p:sp>
    </p:spTree>
    <p:extLst>
      <p:ext uri="{BB962C8B-B14F-4D97-AF65-F5344CB8AC3E}">
        <p14:creationId xmlns:p14="http://schemas.microsoft.com/office/powerpoint/2010/main" val="173910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4088" y="4921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latin typeface="+mn-lt"/>
              </a:rPr>
              <a:t>2/10</a:t>
            </a:r>
          </a:p>
        </p:txBody>
      </p:sp>
      <p:grpSp>
        <p:nvGrpSpPr>
          <p:cNvPr id="9" name="Group 8">
            <a:extLst>
              <a:ext uri="{FF2B5EF4-FFF2-40B4-BE49-F238E27FC236}">
                <a16:creationId xmlns:a16="http://schemas.microsoft.com/office/drawing/2014/main" id="{F7D287F2-FD80-91E7-98BC-CCDA78B740EE}"/>
              </a:ext>
            </a:extLst>
          </p:cNvPr>
          <p:cNvGrpSpPr/>
          <p:nvPr/>
        </p:nvGrpSpPr>
        <p:grpSpPr>
          <a:xfrm>
            <a:off x="32123" y="11443"/>
            <a:ext cx="9064036" cy="576263"/>
            <a:chOff x="-1598" y="-26988"/>
            <a:chExt cx="9144001" cy="576263"/>
          </a:xfrm>
        </p:grpSpPr>
        <p:sp>
          <p:nvSpPr>
            <p:cNvPr id="22" name="Rectangle 21">
              <a:extLst>
                <a:ext uri="{FF2B5EF4-FFF2-40B4-BE49-F238E27FC236}">
                  <a16:creationId xmlns:a16="http://schemas.microsoft.com/office/drawing/2014/main" id="{5A979E7B-32F7-69D5-B738-2F19CBEA8CD3}"/>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eaLnBrk="0" hangingPunct="0">
                <a:spcBef>
                  <a:spcPct val="0"/>
                </a:spcBef>
                <a:buNone/>
              </a:pPr>
              <a:r>
                <a:rPr lang="en-US" altLang="ja-JP" sz="2000" b="1" dirty="0">
                  <a:solidFill>
                    <a:srgbClr val="FFFFCC"/>
                  </a:solidFill>
                  <a:latin typeface="+mn-lt"/>
                  <a:ea typeface="Meiryo UI" panose="020B0604030504040204" pitchFamily="50" charset="-128"/>
                </a:rPr>
                <a:t>Background Of Activities</a:t>
              </a:r>
            </a:p>
          </p:txBody>
        </p:sp>
        <p:sp>
          <p:nvSpPr>
            <p:cNvPr id="38" name="正方形/長方形 40">
              <a:extLst>
                <a:ext uri="{FF2B5EF4-FFF2-40B4-BE49-F238E27FC236}">
                  <a16:creationId xmlns:a16="http://schemas.microsoft.com/office/drawing/2014/main" id="{129545A5-036D-7EB2-AA0D-12B858F35A9C}"/>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ea typeface="HGP創英角ｺﾞｼｯｸUB" panose="020B0900000000000000" pitchFamily="50" charset="-128"/>
                  <a:cs typeface="Arial" panose="020B0604020202020204" pitchFamily="34" charset="0"/>
                </a:rPr>
                <a:t>3</a:t>
              </a:r>
              <a:r>
                <a:rPr lang="en-US" altLang="ja-JP" dirty="0">
                  <a:solidFill>
                    <a:schemeClr val="bg1"/>
                  </a:solidFill>
                  <a:ea typeface="HGP創英角ｺﾞｼｯｸUB" panose="020B0900000000000000" pitchFamily="50" charset="-128"/>
                  <a:cs typeface="Arial" panose="020B0604020202020204" pitchFamily="34" charset="0"/>
                </a:rPr>
                <a:t>/</a:t>
              </a:r>
              <a:r>
                <a:rPr lang="en-US" altLang="ja-JP" sz="1400" dirty="0">
                  <a:solidFill>
                    <a:schemeClr val="bg1"/>
                  </a:solidFill>
                  <a:ea typeface="HGP創英角ｺﾞｼｯｸUB" panose="020B0900000000000000" pitchFamily="50" charset="-128"/>
                  <a:cs typeface="Arial" panose="020B0604020202020204" pitchFamily="34" charset="0"/>
                </a:rPr>
                <a:t>10</a:t>
              </a:r>
              <a:endParaRPr lang="ja-JP" altLang="en-US" sz="1400" dirty="0">
                <a:solidFill>
                  <a:schemeClr val="bg1"/>
                </a:solidFill>
                <a:ea typeface="HGP創英角ｺﾞｼｯｸUB" panose="020B0900000000000000" pitchFamily="50" charset="-128"/>
                <a:cs typeface="Arial" panose="020B0604020202020204" pitchFamily="34" charset="0"/>
              </a:endParaRPr>
            </a:p>
          </p:txBody>
        </p:sp>
      </p:grpSp>
      <p:sp>
        <p:nvSpPr>
          <p:cNvPr id="55" name="TextBox 54">
            <a:extLst>
              <a:ext uri="{FF2B5EF4-FFF2-40B4-BE49-F238E27FC236}">
                <a16:creationId xmlns:a16="http://schemas.microsoft.com/office/drawing/2014/main" id="{2851CEAD-2519-B1D0-EFB5-9833B6865A93}"/>
              </a:ext>
            </a:extLst>
          </p:cNvPr>
          <p:cNvSpPr txBox="1"/>
          <p:nvPr/>
        </p:nvSpPr>
        <p:spPr>
          <a:xfrm>
            <a:off x="7983224" y="3388337"/>
            <a:ext cx="764953" cy="261610"/>
          </a:xfrm>
          <a:prstGeom prst="rect">
            <a:avLst/>
          </a:prstGeom>
          <a:noFill/>
        </p:spPr>
        <p:txBody>
          <a:bodyPr wrap="none" rtlCol="0">
            <a:spAutoFit/>
          </a:bodyPr>
          <a:lstStyle/>
          <a:p>
            <a:r>
              <a:rPr lang="en-US" sz="1050" b="1" dirty="0">
                <a:solidFill>
                  <a:schemeClr val="bg1"/>
                </a:solidFill>
              </a:rPr>
              <a:t>Analysis</a:t>
            </a:r>
          </a:p>
        </p:txBody>
      </p:sp>
      <p:sp>
        <p:nvSpPr>
          <p:cNvPr id="2" name="Rectangle 1"/>
          <p:cNvSpPr/>
          <p:nvPr/>
        </p:nvSpPr>
        <p:spPr>
          <a:xfrm>
            <a:off x="1447799" y="608849"/>
            <a:ext cx="7648360" cy="62081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85750" indent="-285750">
              <a:buFont typeface="Wingdings" panose="05000000000000000000" pitchFamily="2" charset="2"/>
              <a:buChar char="v"/>
            </a:pPr>
            <a:r>
              <a:rPr lang="en-US" dirty="0" smtClean="0">
                <a:solidFill>
                  <a:schemeClr val="tx1"/>
                </a:solidFill>
                <a:cs typeface="Arial" panose="020B0604020202020204" pitchFamily="34" charset="0"/>
              </a:rPr>
              <a:t>Develop new system for IT </a:t>
            </a:r>
            <a:r>
              <a:rPr lang="en-US" dirty="0">
                <a:solidFill>
                  <a:schemeClr val="tx1"/>
                </a:solidFill>
                <a:cs typeface="Arial" panose="020B0604020202020204" pitchFamily="34" charset="0"/>
              </a:rPr>
              <a:t>department </a:t>
            </a:r>
            <a:r>
              <a:rPr lang="en-US" dirty="0" smtClean="0">
                <a:solidFill>
                  <a:schemeClr val="tx1"/>
                </a:solidFill>
                <a:cs typeface="Arial" panose="020B0604020202020204" pitchFamily="34" charset="0"/>
              </a:rPr>
              <a:t>to manage equipment. </a:t>
            </a:r>
            <a:endParaRPr lang="en-US" dirty="0">
              <a:solidFill>
                <a:schemeClr val="tx1"/>
              </a:solidFill>
              <a:cs typeface="Arial" panose="020B0604020202020204" pitchFamily="34" charset="0"/>
            </a:endParaRPr>
          </a:p>
        </p:txBody>
      </p:sp>
      <p:sp>
        <p:nvSpPr>
          <p:cNvPr id="7" name="Rectangle 6"/>
          <p:cNvSpPr/>
          <p:nvPr/>
        </p:nvSpPr>
        <p:spPr>
          <a:xfrm>
            <a:off x="28268" y="1281419"/>
            <a:ext cx="9064036" cy="22860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28268" y="3612236"/>
            <a:ext cx="9064036" cy="28646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84778" y="3670126"/>
            <a:ext cx="6902077" cy="37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Theme 2 :Asset Life Cycle Management System (ALCMS)</a:t>
            </a:r>
          </a:p>
        </p:txBody>
      </p:sp>
      <p:grpSp>
        <p:nvGrpSpPr>
          <p:cNvPr id="8" name="Group 7"/>
          <p:cNvGrpSpPr/>
          <p:nvPr/>
        </p:nvGrpSpPr>
        <p:grpSpPr>
          <a:xfrm>
            <a:off x="113597" y="4324096"/>
            <a:ext cx="3454578" cy="2106086"/>
            <a:chOff x="178710" y="4651848"/>
            <a:chExt cx="3454578" cy="2106086"/>
          </a:xfrm>
        </p:grpSpPr>
        <p:sp>
          <p:nvSpPr>
            <p:cNvPr id="41" name="Freeform: Shape 6">
              <a:extLst>
                <a:ext uri="{FF2B5EF4-FFF2-40B4-BE49-F238E27FC236}">
                  <a16:creationId xmlns:a16="http://schemas.microsoft.com/office/drawing/2014/main" id="{00000000-0008-0000-0000-000007000000}"/>
                </a:ext>
              </a:extLst>
            </p:cNvPr>
            <p:cNvSpPr/>
            <p:nvPr/>
          </p:nvSpPr>
          <p:spPr>
            <a:xfrm>
              <a:off x="1775444" y="4980485"/>
              <a:ext cx="1337729" cy="177744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2444186" y="209085"/>
                  </a:moveTo>
                  <a:arcTo wR="1642288" hR="1642288" stAng="17953659" swAng="1211183"/>
                </a:path>
              </a:pathLst>
            </a:custGeom>
            <a:noFill/>
            <a:ln w="9360">
              <a:solidFill>
                <a:srgbClr val="C0504D"/>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grpSp>
          <p:nvGrpSpPr>
            <p:cNvPr id="6" name="Group 5"/>
            <p:cNvGrpSpPr/>
            <p:nvPr/>
          </p:nvGrpSpPr>
          <p:grpSpPr>
            <a:xfrm>
              <a:off x="178710" y="4651848"/>
              <a:ext cx="3454578" cy="2093529"/>
              <a:chOff x="178710" y="4651848"/>
              <a:chExt cx="3454578" cy="2093529"/>
            </a:xfrm>
          </p:grpSpPr>
          <p:pic>
            <p:nvPicPr>
              <p:cNvPr id="25" name="Picture 24">
                <a:extLst>
                  <a:ext uri="{FF2B5EF4-FFF2-40B4-BE49-F238E27FC236}">
                    <a16:creationId xmlns:a16="http://schemas.microsoft.com/office/drawing/2014/main" id="{CC9672D5-E255-432A-838C-A0E82F71B958}"/>
                  </a:ext>
                </a:extLst>
              </p:cNvPr>
              <p:cNvPicPr>
                <a:picLocks noChangeAspect="1"/>
              </p:cNvPicPr>
              <p:nvPr/>
            </p:nvPicPr>
            <p:blipFill>
              <a:blip r:embed="rId4"/>
              <a:stretch>
                <a:fillRect/>
              </a:stretch>
            </p:blipFill>
            <p:spPr>
              <a:xfrm>
                <a:off x="1096002" y="5086236"/>
                <a:ext cx="1390897" cy="1390650"/>
              </a:xfrm>
              <a:prstGeom prst="rect">
                <a:avLst/>
              </a:prstGeom>
            </p:spPr>
          </p:pic>
          <p:grpSp>
            <p:nvGrpSpPr>
              <p:cNvPr id="5" name="Group 4"/>
              <p:cNvGrpSpPr/>
              <p:nvPr/>
            </p:nvGrpSpPr>
            <p:grpSpPr>
              <a:xfrm>
                <a:off x="178710" y="4651848"/>
                <a:ext cx="3454578" cy="2093529"/>
                <a:chOff x="178710" y="4651848"/>
                <a:chExt cx="3454578" cy="2093529"/>
              </a:xfrm>
            </p:grpSpPr>
            <p:grpSp>
              <p:nvGrpSpPr>
                <p:cNvPr id="4" name="Group 3"/>
                <p:cNvGrpSpPr/>
                <p:nvPr/>
              </p:nvGrpSpPr>
              <p:grpSpPr>
                <a:xfrm>
                  <a:off x="178710" y="4651848"/>
                  <a:ext cx="3454578" cy="2093529"/>
                  <a:chOff x="178710" y="4651848"/>
                  <a:chExt cx="3454578" cy="2093529"/>
                </a:xfrm>
              </p:grpSpPr>
              <p:sp>
                <p:nvSpPr>
                  <p:cNvPr id="27" name="Rectangle: Rounded Corners 5">
                    <a:extLst>
                      <a:ext uri="{FF2B5EF4-FFF2-40B4-BE49-F238E27FC236}">
                        <a16:creationId xmlns:a16="http://schemas.microsoft.com/office/drawing/2014/main" id="{00000000-0008-0000-0000-000006000000}"/>
                      </a:ext>
                    </a:extLst>
                  </p:cNvPr>
                  <p:cNvSpPr/>
                  <p:nvPr/>
                </p:nvSpPr>
                <p:spPr>
                  <a:xfrm>
                    <a:off x="1143000" y="4651848"/>
                    <a:ext cx="1289285" cy="335729"/>
                  </a:xfrm>
                  <a:prstGeom prst="roundRect">
                    <a:avLst>
                      <a:gd name="adj" fmla="val 16667"/>
                    </a:avLst>
                  </a:prstGeom>
                  <a:solidFill>
                    <a:srgbClr val="ED7D31"/>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Good receipt</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8" name="Rectangle: Rounded Corners 7">
                    <a:extLst>
                      <a:ext uri="{FF2B5EF4-FFF2-40B4-BE49-F238E27FC236}">
                        <a16:creationId xmlns:a16="http://schemas.microsoft.com/office/drawing/2014/main" id="{00000000-0008-0000-0000-000008000000}"/>
                      </a:ext>
                    </a:extLst>
                  </p:cNvPr>
                  <p:cNvSpPr/>
                  <p:nvPr/>
                </p:nvSpPr>
                <p:spPr>
                  <a:xfrm>
                    <a:off x="2540981" y="5472655"/>
                    <a:ext cx="1042761" cy="339508"/>
                  </a:xfrm>
                  <a:prstGeom prst="roundRect">
                    <a:avLst>
                      <a:gd name="adj" fmla="val 16667"/>
                    </a:avLst>
                  </a:prstGeom>
                  <a:solidFill>
                    <a:srgbClr val="A5A5A5"/>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Transfer</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29" name="Rectangle: Rounded Corners 9">
                    <a:extLst>
                      <a:ext uri="{FF2B5EF4-FFF2-40B4-BE49-F238E27FC236}">
                        <a16:creationId xmlns:a16="http://schemas.microsoft.com/office/drawing/2014/main" id="{00000000-0008-0000-0000-00000A000000}"/>
                      </a:ext>
                    </a:extLst>
                  </p:cNvPr>
                  <p:cNvSpPr/>
                  <p:nvPr/>
                </p:nvSpPr>
                <p:spPr>
                  <a:xfrm>
                    <a:off x="2389015" y="6403864"/>
                    <a:ext cx="1244273" cy="327638"/>
                  </a:xfrm>
                  <a:prstGeom prst="roundRect">
                    <a:avLst>
                      <a:gd name="adj" fmla="val 16667"/>
                    </a:avLst>
                  </a:prstGeom>
                  <a:solidFill>
                    <a:schemeClr val="accent1">
                      <a:lumMod val="60000"/>
                      <a:lumOff val="40000"/>
                    </a:schemeClr>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1" strike="noStrike" spc="-1" dirty="0">
                        <a:solidFill>
                          <a:srgbClr val="002060"/>
                        </a:solidFill>
                        <a:latin typeface="Arial" panose="020B0604020202020204" pitchFamily="34" charset="0"/>
                        <a:ea typeface="Microsoft YaHei"/>
                        <a:cs typeface="Arial" panose="020B0604020202020204" pitchFamily="34" charset="0"/>
                      </a:rPr>
                      <a:t>Maintenance</a:t>
                    </a:r>
                    <a:endParaRPr lang="en-US" sz="1400" b="0" strike="noStrike" spc="-1" dirty="0">
                      <a:solidFill>
                        <a:srgbClr val="002060"/>
                      </a:solidFill>
                      <a:latin typeface="Arial" panose="020B0604020202020204" pitchFamily="34" charset="0"/>
                      <a:cs typeface="Arial" panose="020B0604020202020204" pitchFamily="34" charset="0"/>
                    </a:endParaRPr>
                  </a:p>
                </p:txBody>
              </p:sp>
              <p:sp>
                <p:nvSpPr>
                  <p:cNvPr id="30" name="Rectangle: Rounded Corners 11">
                    <a:extLst>
                      <a:ext uri="{FF2B5EF4-FFF2-40B4-BE49-F238E27FC236}">
                        <a16:creationId xmlns:a16="http://schemas.microsoft.com/office/drawing/2014/main" id="{00000000-0008-0000-0000-00000C000000}"/>
                      </a:ext>
                    </a:extLst>
                  </p:cNvPr>
                  <p:cNvSpPr/>
                  <p:nvPr/>
                </p:nvSpPr>
                <p:spPr>
                  <a:xfrm>
                    <a:off x="178710" y="6417739"/>
                    <a:ext cx="1028461" cy="327638"/>
                  </a:xfrm>
                  <a:prstGeom prst="roundRect">
                    <a:avLst>
                      <a:gd name="adj" fmla="val 16667"/>
                    </a:avLst>
                  </a:prstGeom>
                  <a:solidFill>
                    <a:srgbClr val="4472C4"/>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666720">
                      <a:lnSpc>
                        <a:spcPct val="90000"/>
                      </a:lnSpc>
                      <a:spcAft>
                        <a:spcPts val="524"/>
                      </a:spcAft>
                      <a:tabLst>
                        <a:tab pos="0" algn="l"/>
                      </a:tabLst>
                    </a:pPr>
                    <a:r>
                      <a:rPr lang="en-US" sz="1400" b="0" strike="noStrike" spc="-1" dirty="0">
                        <a:solidFill>
                          <a:schemeClr val="lt1"/>
                        </a:solidFill>
                        <a:latin typeface="Arial" panose="020B0604020202020204" pitchFamily="34" charset="0"/>
                        <a:ea typeface="Microsoft YaHei"/>
                        <a:cs typeface="Arial" panose="020B0604020202020204" pitchFamily="34" charset="0"/>
                      </a:rPr>
                      <a:t>Inventory</a:t>
                    </a:r>
                    <a:endParaRPr lang="en-US" sz="1400" b="0" strike="noStrike" spc="-1" dirty="0">
                      <a:latin typeface="Arial" panose="020B0604020202020204" pitchFamily="34" charset="0"/>
                      <a:cs typeface="Arial" panose="020B0604020202020204" pitchFamily="34" charset="0"/>
                    </a:endParaRPr>
                  </a:p>
                </p:txBody>
              </p:sp>
              <p:sp>
                <p:nvSpPr>
                  <p:cNvPr id="31" name="Rectangle: Rounded Corners 13">
                    <a:extLst>
                      <a:ext uri="{FF2B5EF4-FFF2-40B4-BE49-F238E27FC236}">
                        <a16:creationId xmlns:a16="http://schemas.microsoft.com/office/drawing/2014/main" id="{00000000-0008-0000-0000-00000E000000}"/>
                      </a:ext>
                    </a:extLst>
                  </p:cNvPr>
                  <p:cNvSpPr/>
                  <p:nvPr/>
                </p:nvSpPr>
                <p:spPr>
                  <a:xfrm>
                    <a:off x="238368" y="5425676"/>
                    <a:ext cx="803552" cy="380991"/>
                  </a:xfrm>
                  <a:prstGeom prst="roundRect">
                    <a:avLst>
                      <a:gd name="adj" fmla="val 16667"/>
                    </a:avLst>
                  </a:prstGeom>
                  <a:solidFill>
                    <a:srgbClr val="92D050"/>
                  </a:solidFill>
                  <a:ln w="25560">
                    <a:solidFill>
                      <a:srgbClr val="FFFFFF"/>
                    </a:solidFill>
                    <a:round/>
                  </a:ln>
                </p:spPr>
                <p:style>
                  <a:lnRef idx="0">
                    <a:scrgbClr r="0" g="0" b="0"/>
                  </a:lnRef>
                  <a:fillRef idx="0">
                    <a:scrgbClr r="0" g="0" b="0"/>
                  </a:fillRef>
                  <a:effectRef idx="0">
                    <a:scrgbClr r="0" g="0" b="0"/>
                  </a:effectRef>
                  <a:fontRef idx="minor"/>
                </p:style>
                <p:txBody>
                  <a:bodyPr lIns="57240" tIns="57240" rIns="57240" bIns="57240" numCol="1" spcCol="1440" anchor="ctr">
                    <a:noAutofit/>
                  </a:bodyPr>
                  <a:lstStyle/>
                  <a:p>
                    <a:pPr algn="ctr" defTabSz="666720">
                      <a:lnSpc>
                        <a:spcPct val="90000"/>
                      </a:lnSpc>
                      <a:spcAft>
                        <a:spcPts val="524"/>
                      </a:spcAft>
                      <a:tabLst>
                        <a:tab pos="0" algn="l"/>
                      </a:tabLst>
                    </a:pPr>
                    <a:r>
                      <a:rPr lang="en-US" sz="1400" b="1" spc="-1" dirty="0">
                        <a:solidFill>
                          <a:srgbClr val="002060"/>
                        </a:solidFill>
                        <a:latin typeface="Arial" panose="020B0604020202020204" pitchFamily="34" charset="0"/>
                        <a:ea typeface="Microsoft YaHei"/>
                        <a:cs typeface="Arial" panose="020B0604020202020204" pitchFamily="34" charset="0"/>
                      </a:rPr>
                      <a:t>Scrap</a:t>
                    </a:r>
                  </a:p>
                </p:txBody>
              </p:sp>
              <p:sp>
                <p:nvSpPr>
                  <p:cNvPr id="40" name="Freeform: Shape 14">
                    <a:extLst>
                      <a:ext uri="{FF2B5EF4-FFF2-40B4-BE49-F238E27FC236}">
                        <a16:creationId xmlns:a16="http://schemas.microsoft.com/office/drawing/2014/main" id="{00000000-0008-0000-0000-00000F000000}"/>
                      </a:ext>
                    </a:extLst>
                  </p:cNvPr>
                  <p:cNvSpPr/>
                  <p:nvPr/>
                </p:nvSpPr>
                <p:spPr>
                  <a:xfrm>
                    <a:off x="488859" y="4976017"/>
                    <a:ext cx="1366782" cy="169978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95084" y="573834"/>
                        </a:moveTo>
                        <a:arcTo wR="1642288" hR="1642288" stAng="13235158" swAng="1211183"/>
                      </a:path>
                    </a:pathLst>
                  </a:custGeom>
                  <a:noFill/>
                  <a:ln w="9360">
                    <a:solidFill>
                      <a:srgbClr val="F79646"/>
                    </a:solidFill>
                    <a:round/>
                    <a:tailEnd type="arrow" w="med" len="med"/>
                  </a:ln>
                </p:spPr>
                <p:style>
                  <a:lnRef idx="0">
                    <a:scrgbClr r="0" g="0" b="0"/>
                  </a:lnRef>
                  <a:fillRef idx="0">
                    <a:scrgbClr r="0" g="0" b="0"/>
                  </a:fillRef>
                  <a:effectRef idx="0">
                    <a:scrgbClr r="0" g="0" b="0"/>
                  </a:effectRef>
                  <a:fontRef idx="minor"/>
                </p:style>
                <p:txBody>
                  <a:bodyPr/>
                  <a:lstStyle/>
                  <a:p>
                    <a:endParaRPr lang="en-US" dirty="0"/>
                  </a:p>
                </p:txBody>
              </p:sp>
              <p:sp>
                <p:nvSpPr>
                  <p:cNvPr id="68" name="Freeform: Shape 8">
                    <a:extLst>
                      <a:ext uri="{FF2B5EF4-FFF2-40B4-BE49-F238E27FC236}">
                        <a16:creationId xmlns:a16="http://schemas.microsoft.com/office/drawing/2014/main" id="{00000000-0008-0000-0000-000009000000}"/>
                      </a:ext>
                    </a:extLst>
                  </p:cNvPr>
                  <p:cNvSpPr/>
                  <p:nvPr/>
                </p:nvSpPr>
                <p:spPr>
                  <a:xfrm rot="614271">
                    <a:off x="1601465" y="5267361"/>
                    <a:ext cx="1345659" cy="1198939"/>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3280633" y="1756028"/>
                        </a:moveTo>
                        <a:arcTo wR="1642288" hR="1642288" stAng="21838279" swAng="1359451"/>
                      </a:path>
                    </a:pathLst>
                  </a:custGeom>
                  <a:noFill/>
                  <a:ln w="9360">
                    <a:solidFill>
                      <a:srgbClr val="9BBB59"/>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grpSp>
            <p:sp>
              <p:nvSpPr>
                <p:cNvPr id="69" name="Freeform: Shape 10">
                  <a:extLst>
                    <a:ext uri="{FF2B5EF4-FFF2-40B4-BE49-F238E27FC236}">
                      <a16:creationId xmlns:a16="http://schemas.microsoft.com/office/drawing/2014/main" id="{00000000-0008-0000-0000-00000B000000}"/>
                    </a:ext>
                  </a:extLst>
                </p:cNvPr>
                <p:cNvSpPr/>
                <p:nvPr/>
              </p:nvSpPr>
              <p:spPr>
                <a:xfrm>
                  <a:off x="952480" y="5499338"/>
                  <a:ext cx="1757930" cy="112673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843741" y="3272173"/>
                      </a:moveTo>
                      <a:arcTo wR="1642288" hR="1642288" stAng="4977240" swAng="845520"/>
                    </a:path>
                  </a:pathLst>
                </a:custGeom>
                <a:noFill/>
                <a:ln w="9360">
                  <a:solidFill>
                    <a:srgbClr val="8064A2"/>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grpSp>
        </p:grpSp>
        <p:sp>
          <p:nvSpPr>
            <p:cNvPr id="89" name="Freeform: Shape 12">
              <a:extLst>
                <a:ext uri="{FF2B5EF4-FFF2-40B4-BE49-F238E27FC236}">
                  <a16:creationId xmlns:a16="http://schemas.microsoft.com/office/drawing/2014/main" id="{00000000-0008-0000-0000-00000D000000}"/>
                </a:ext>
              </a:extLst>
            </p:cNvPr>
            <p:cNvSpPr/>
            <p:nvPr/>
          </p:nvSpPr>
          <p:spPr>
            <a:xfrm>
              <a:off x="655678" y="5367473"/>
              <a:ext cx="1465793" cy="1193061"/>
            </a:xfrm>
            <a:custGeom>
              <a:avLst/>
              <a:gdLst>
                <a:gd name="textAreaLeft" fmla="*/ 0 w 1434240"/>
                <a:gd name="textAreaRight" fmla="*/ 1434600 w 1434240"/>
                <a:gd name="textAreaTop" fmla="*/ 0 h 1046520"/>
                <a:gd name="textAreaBottom" fmla="*/ 1046880 h 1046520"/>
              </a:gdLst>
              <a:ahLst/>
              <a:cxnLst/>
              <a:rect l="textAreaLeft" t="textAreaTop" r="textAreaRight" b="textAreaBottom"/>
              <a:pathLst>
                <a:path w="3284576" h="3284576">
                  <a:moveTo>
                    <a:pt x="174199" y="2378376"/>
                  </a:moveTo>
                  <a:arcTo wR="1642288" hR="1642288" stAng="9202269" swAng="1359451"/>
                </a:path>
              </a:pathLst>
            </a:custGeom>
            <a:noFill/>
            <a:ln w="9360">
              <a:solidFill>
                <a:srgbClr val="4BACC6"/>
              </a:solidFill>
              <a:round/>
              <a:tailEnd type="arrow" w="med" len="med"/>
            </a:ln>
          </p:spPr>
          <p:style>
            <a:lnRef idx="0">
              <a:scrgbClr r="0" g="0" b="0"/>
            </a:lnRef>
            <a:fillRef idx="0">
              <a:scrgbClr r="0" g="0" b="0"/>
            </a:fillRef>
            <a:effectRef idx="0">
              <a:scrgbClr r="0" g="0" b="0"/>
            </a:effectRef>
            <a:fontRef idx="minor"/>
          </p:style>
          <p:txBody>
            <a:bodyPr/>
            <a:lstStyle/>
            <a:p>
              <a:endParaRPr lang="en-US"/>
            </a:p>
          </p:txBody>
        </p:sp>
      </p:grpSp>
      <p:sp>
        <p:nvSpPr>
          <p:cNvPr id="92" name="Rectangle: Rounded Corners 30">
            <a:extLst>
              <a:ext uri="{FF2B5EF4-FFF2-40B4-BE49-F238E27FC236}">
                <a16:creationId xmlns:a16="http://schemas.microsoft.com/office/drawing/2014/main" id="{00000000-0008-0000-0000-00001F000000}"/>
              </a:ext>
            </a:extLst>
          </p:cNvPr>
          <p:cNvSpPr/>
          <p:nvPr/>
        </p:nvSpPr>
        <p:spPr>
          <a:xfrm>
            <a:off x="84778" y="4105434"/>
            <a:ext cx="875399"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600" b="1" spc="-1" dirty="0">
                <a:solidFill>
                  <a:srgbClr val="780373"/>
                </a:solidFill>
                <a:latin typeface="Arial" panose="020B0604020202020204" pitchFamily="34" charset="0"/>
                <a:ea typeface="Microsoft YaHei"/>
                <a:cs typeface="Arial" panose="020B0604020202020204" pitchFamily="34" charset="0"/>
              </a:rPr>
              <a:t>Current</a:t>
            </a:r>
            <a:endParaRPr lang="en-US" sz="1600" b="1" strike="noStrike" spc="-1" dirty="0">
              <a:solidFill>
                <a:srgbClr val="780373"/>
              </a:solidFill>
              <a:latin typeface="Arial" panose="020B0604020202020204" pitchFamily="34" charset="0"/>
              <a:ea typeface="Microsoft YaHei"/>
              <a:cs typeface="Arial" panose="020B0604020202020204" pitchFamily="34" charset="0"/>
            </a:endParaRPr>
          </a:p>
        </p:txBody>
      </p:sp>
      <p:sp>
        <p:nvSpPr>
          <p:cNvPr id="93" name="Rectangle: Rounded Corners 1">
            <a:extLst>
              <a:ext uri="{FF2B5EF4-FFF2-40B4-BE49-F238E27FC236}">
                <a16:creationId xmlns:a16="http://schemas.microsoft.com/office/drawing/2014/main" id="{00000000-0008-0000-0000-000031000000}"/>
              </a:ext>
            </a:extLst>
          </p:cNvPr>
          <p:cNvSpPr/>
          <p:nvPr/>
        </p:nvSpPr>
        <p:spPr>
          <a:xfrm>
            <a:off x="3617022" y="4453531"/>
            <a:ext cx="2517102" cy="1933297"/>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a:lstStyle/>
          <a:p>
            <a:r>
              <a:rPr lang="en-US" sz="1600" dirty="0">
                <a:latin typeface="Arial" panose="020B0604020202020204" pitchFamily="34" charset="0"/>
                <a:cs typeface="Arial" panose="020B0604020202020204" pitchFamily="34" charset="0"/>
              </a:rPr>
              <a:t>- Manual job on excel, notebook, lost papers.</a:t>
            </a:r>
          </a:p>
          <a:p>
            <a:r>
              <a:rPr lang="en-US" sz="1600" dirty="0">
                <a:latin typeface="Arial" panose="020B0604020202020204" pitchFamily="34" charset="0"/>
                <a:cs typeface="Arial" panose="020B0604020202020204" pitchFamily="34" charset="0"/>
              </a:rPr>
              <a:t>- Tack time to inventory, easy mistake. </a:t>
            </a:r>
          </a:p>
          <a:p>
            <a:r>
              <a:rPr lang="en-US" sz="1600" dirty="0">
                <a:latin typeface="Arial" panose="020B0604020202020204" pitchFamily="34" charset="0"/>
                <a:cs typeface="Arial" panose="020B0604020202020204" pitchFamily="34" charset="0"/>
              </a:rPr>
              <a:t>- Difficult control in-out device, easy mistake.</a:t>
            </a:r>
          </a:p>
          <a:p>
            <a:r>
              <a:rPr lang="en-US" sz="1600" dirty="0">
                <a:latin typeface="Arial" panose="020B0604020202020204" pitchFamily="34" charset="0"/>
                <a:cs typeface="Arial" panose="020B0604020202020204" pitchFamily="34" charset="0"/>
              </a:rPr>
              <a:t>- Not ensure quality.</a:t>
            </a:r>
          </a:p>
        </p:txBody>
      </p:sp>
      <p:sp>
        <p:nvSpPr>
          <p:cNvPr id="95" name="Can 94"/>
          <p:cNvSpPr/>
          <p:nvPr/>
        </p:nvSpPr>
        <p:spPr>
          <a:xfrm>
            <a:off x="7936790" y="4515583"/>
            <a:ext cx="1035879" cy="675906"/>
          </a:xfrm>
          <a:prstGeom prst="can">
            <a:avLst/>
          </a:prstGeom>
          <a:solidFill>
            <a:srgbClr val="1508B8"/>
          </a:solidFill>
        </p:spPr>
        <p:style>
          <a:lnRef idx="2">
            <a:schemeClr val="accent2">
              <a:shade val="50000"/>
            </a:schemeClr>
          </a:lnRef>
          <a:fillRef idx="1">
            <a:schemeClr val="accent2"/>
          </a:fillRef>
          <a:effectRef idx="0">
            <a:schemeClr val="accent2"/>
          </a:effectRef>
          <a:fontRef idx="minor">
            <a:schemeClr val="lt1"/>
          </a:fontRef>
        </p:style>
        <p:txBody>
          <a:bodyPr vert="horz" rtlCol="0" anchor="t"/>
          <a:lstStyle/>
          <a:p>
            <a:pPr algn="ctr"/>
            <a:r>
              <a:rPr lang="en-US" sz="1400" b="1" dirty="0">
                <a:latin typeface="Arial" panose="020B0604020202020204" pitchFamily="34" charset="0"/>
                <a:cs typeface="Arial" panose="020B0604020202020204" pitchFamily="34" charset="0"/>
              </a:rPr>
              <a:t>Database Server</a:t>
            </a:r>
            <a:endParaRPr lang="vi-VN" sz="1400" b="1" dirty="0">
              <a:latin typeface="Arial" panose="020B0604020202020204" pitchFamily="34" charset="0"/>
              <a:cs typeface="Arial" panose="020B0604020202020204" pitchFamily="34" charset="0"/>
            </a:endParaRPr>
          </a:p>
        </p:txBody>
      </p:sp>
      <p:sp>
        <p:nvSpPr>
          <p:cNvPr id="96" name="Rectangle: Rounded Corners 30">
            <a:extLst>
              <a:ext uri="{FF2B5EF4-FFF2-40B4-BE49-F238E27FC236}">
                <a16:creationId xmlns:a16="http://schemas.microsoft.com/office/drawing/2014/main" id="{00000000-0008-0000-0000-00001F000000}"/>
              </a:ext>
            </a:extLst>
          </p:cNvPr>
          <p:cNvSpPr/>
          <p:nvPr/>
        </p:nvSpPr>
        <p:spPr>
          <a:xfrm>
            <a:off x="7081660" y="4104883"/>
            <a:ext cx="1875612" cy="348648"/>
          </a:xfrm>
          <a:prstGeom prst="roundRect">
            <a:avLst>
              <a:gd name="adj" fmla="val 16667"/>
            </a:avLst>
          </a:prstGeom>
          <a:solidFill>
            <a:srgbClr val="DEE6EF"/>
          </a:solidFill>
          <a:ln w="0">
            <a:solidFill>
              <a:srgbClr val="3465A4"/>
            </a:solidFill>
          </a:ln>
        </p:spPr>
        <p:style>
          <a:lnRef idx="0">
            <a:scrgbClr r="0" g="0" b="0"/>
          </a:lnRef>
          <a:fillRef idx="0">
            <a:scrgbClr r="0" g="0" b="0"/>
          </a:fillRef>
          <a:effectRef idx="0">
            <a:scrgbClr r="0" g="0" b="0"/>
          </a:effectRef>
          <a:fontRef idx="minor"/>
        </p:style>
        <p:txBody>
          <a:bodyPr lIns="0" tIns="0" rIns="0" bIns="0" anchor="ctr">
            <a:noAutofit/>
          </a:bodyPr>
          <a:lstStyle/>
          <a:p>
            <a:pPr algn="ctr"/>
            <a:r>
              <a:rPr lang="en-US" sz="1600" b="1" spc="-1" dirty="0">
                <a:solidFill>
                  <a:srgbClr val="780373"/>
                </a:solidFill>
                <a:latin typeface="Arial" panose="020B0604020202020204" pitchFamily="34" charset="0"/>
                <a:ea typeface="Microsoft YaHei"/>
                <a:cs typeface="Arial" panose="020B0604020202020204" pitchFamily="34" charset="0"/>
              </a:rPr>
              <a:t>Improve activities</a:t>
            </a:r>
          </a:p>
        </p:txBody>
      </p:sp>
      <p:graphicFrame>
        <p:nvGraphicFramePr>
          <p:cNvPr id="101" name="Object 100"/>
          <p:cNvGraphicFramePr>
            <a:graphicFrameLocks noChangeAspect="1"/>
          </p:cNvGraphicFramePr>
          <p:nvPr>
            <p:extLst>
              <p:ext uri="{D42A27DB-BD31-4B8C-83A1-F6EECF244321}">
                <p14:modId xmlns:p14="http://schemas.microsoft.com/office/powerpoint/2010/main" val="2176086880"/>
              </p:ext>
            </p:extLst>
          </p:nvPr>
        </p:nvGraphicFramePr>
        <p:xfrm>
          <a:off x="7278494" y="4547070"/>
          <a:ext cx="238849" cy="228188"/>
        </p:xfrm>
        <a:graphic>
          <a:graphicData uri="http://schemas.openxmlformats.org/presentationml/2006/ole">
            <mc:AlternateContent xmlns:mc="http://schemas.openxmlformats.org/markup-compatibility/2006">
              <mc:Choice xmlns:v="urn:schemas-microsoft-com:vml" Requires="v">
                <p:oleObj spid="_x0000_s5260" name="ｸﾘｯﾌﾟ" r:id="rId5" imgW="1666667" imgH="1695238" progId="">
                  <p:embed/>
                </p:oleObj>
              </mc:Choice>
              <mc:Fallback>
                <p:oleObj name="ｸﾘｯﾌﾟ" r:id="rId5" imgW="1666667" imgH="1695238" progId="">
                  <p:embed/>
                  <p:pic>
                    <p:nvPicPr>
                      <p:cNvPr id="101" name="Object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8494" y="4547070"/>
                        <a:ext cx="238849" cy="228188"/>
                      </a:xfrm>
                      <a:prstGeom prst="rect">
                        <a:avLst/>
                      </a:prstGeom>
                      <a:solidFill>
                        <a:srgbClr val="FFFFFF"/>
                      </a:solidFill>
                      <a:ln w="28575">
                        <a:solidFill>
                          <a:srgbClr val="00B0F0"/>
                        </a:solidFill>
                        <a:miter lim="800000"/>
                        <a:headEnd/>
                        <a:tailEnd/>
                      </a:ln>
                    </p:spPr>
                  </p:pic>
                </p:oleObj>
              </mc:Fallback>
            </mc:AlternateContent>
          </a:graphicData>
        </a:graphic>
      </p:graphicFrame>
      <p:sp>
        <p:nvSpPr>
          <p:cNvPr id="102" name="Right Arrow 101"/>
          <p:cNvSpPr/>
          <p:nvPr/>
        </p:nvSpPr>
        <p:spPr>
          <a:xfrm>
            <a:off x="7607397" y="4690168"/>
            <a:ext cx="209758" cy="26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utoShape 6">
            <a:extLst>
              <a:ext uri="{FF2B5EF4-FFF2-40B4-BE49-F238E27FC236}">
                <a16:creationId xmlns:a16="http://schemas.microsoft.com/office/drawing/2014/main" id="{D7307983-7AF1-46DD-887A-161BE1E9CCB8}"/>
              </a:ext>
            </a:extLst>
          </p:cNvPr>
          <p:cNvSpPr>
            <a:spLocks noChangeArrowheads="1"/>
          </p:cNvSpPr>
          <p:nvPr/>
        </p:nvSpPr>
        <p:spPr bwMode="auto">
          <a:xfrm>
            <a:off x="6508089" y="5369508"/>
            <a:ext cx="2557546" cy="1027855"/>
          </a:xfrm>
          <a:prstGeom prst="roundRect">
            <a:avLst>
              <a:gd name="adj" fmla="val 16667"/>
            </a:avLst>
          </a:prstGeom>
          <a:solidFill>
            <a:srgbClr val="FFFF99"/>
          </a:solidFill>
          <a:ln w="28575">
            <a:solidFill>
              <a:srgbClr val="0000FF"/>
            </a:solidFill>
            <a:round/>
            <a:headEnd/>
            <a:tailEnd/>
          </a:ln>
        </p:spPr>
        <p:txBody>
          <a:bodyPr lIns="0" tIns="0" rIns="0" bIns="0" anchor="ctr"/>
          <a:lstStyle>
            <a:lvl1pPr marL="285750" indent="-285750" eaLnBrk="0" hangingPunct="0">
              <a:defRPr b="1">
                <a:solidFill>
                  <a:schemeClr val="tx1"/>
                </a:solidFill>
                <a:latin typeface="Arial" charset="0"/>
                <a:cs typeface="Arial" charset="0"/>
              </a:defRPr>
            </a:lvl1pPr>
            <a:lvl2pPr eaLnBrk="0" hangingPunct="0">
              <a:defRPr b="1">
                <a:solidFill>
                  <a:schemeClr val="tx1"/>
                </a:solidFill>
                <a:latin typeface="Arial" charset="0"/>
                <a:cs typeface="Arial" charset="0"/>
              </a:defRPr>
            </a:lvl2pPr>
            <a:lvl3pPr eaLnBrk="0" hangingPunct="0">
              <a:defRPr b="1">
                <a:solidFill>
                  <a:schemeClr val="tx1"/>
                </a:solidFill>
                <a:latin typeface="Arial" charset="0"/>
                <a:cs typeface="Arial" charset="0"/>
              </a:defRPr>
            </a:lvl3pPr>
            <a:lvl4pPr eaLnBrk="0" hangingPunct="0">
              <a:defRPr b="1">
                <a:solidFill>
                  <a:schemeClr val="tx1"/>
                </a:solidFill>
                <a:latin typeface="Arial" charset="0"/>
                <a:cs typeface="Arial" charset="0"/>
              </a:defRPr>
            </a:lvl4pPr>
            <a:lvl5pPr eaLnBrk="0" hangingPunct="0">
              <a:defRPr b="1">
                <a:solidFill>
                  <a:schemeClr val="tx1"/>
                </a:solidFill>
                <a:latin typeface="Arial" charset="0"/>
                <a:cs typeface="Arial" charset="0"/>
              </a:defRPr>
            </a:lvl5pPr>
            <a:lvl6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6pPr>
            <a:lvl7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7pPr>
            <a:lvl8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8pPr>
            <a:lvl9pPr eaLnBrk="0" fontAlgn="base" hangingPunct="0">
              <a:spcBef>
                <a:spcPct val="50000"/>
              </a:spcBef>
              <a:spcAft>
                <a:spcPct val="0"/>
              </a:spcAft>
              <a:buFont typeface="Wingdings" pitchFamily="2" charset="2"/>
              <a:buChar char="Ø"/>
              <a:defRPr b="1">
                <a:solidFill>
                  <a:schemeClr val="tx1"/>
                </a:solidFill>
                <a:latin typeface="Arial" charset="0"/>
                <a:cs typeface="Arial" charset="0"/>
              </a:defRPr>
            </a:lvl9pPr>
          </a:lstStyle>
          <a:p>
            <a:pPr marL="214313" indent="-214313" eaLnBrk="1" hangingPunct="1">
              <a:spcBef>
                <a:spcPct val="20000"/>
              </a:spcBef>
              <a:buFont typeface="Wingdings" pitchFamily="2" charset="2"/>
              <a:buChar char="v"/>
              <a:defRPr/>
            </a:pPr>
            <a:r>
              <a:rPr lang="en-US" sz="1200" dirty="0">
                <a:cs typeface="Arial" panose="020B0604020202020204" pitchFamily="34" charset="0"/>
              </a:rPr>
              <a:t>Save time management &amp; ensure quality, reduce papers.</a:t>
            </a:r>
          </a:p>
          <a:p>
            <a:pPr marL="214313" indent="-214313" eaLnBrk="1" hangingPunct="1">
              <a:spcBef>
                <a:spcPct val="20000"/>
              </a:spcBef>
              <a:buFont typeface="Wingdings" pitchFamily="2" charset="2"/>
              <a:buChar char="v"/>
              <a:defRPr/>
            </a:pPr>
            <a:r>
              <a:rPr lang="en-US" sz="1200" dirty="0">
                <a:cs typeface="Arial" panose="020B0604020202020204" pitchFamily="34" charset="0"/>
              </a:rPr>
              <a:t>Reduce make mistake.</a:t>
            </a:r>
          </a:p>
          <a:p>
            <a:pPr marL="214313" indent="-214313" eaLnBrk="1" hangingPunct="1">
              <a:spcBef>
                <a:spcPct val="20000"/>
              </a:spcBef>
              <a:buFont typeface="Wingdings" pitchFamily="2" charset="2"/>
              <a:buChar char="v"/>
              <a:defRPr/>
            </a:pPr>
            <a:r>
              <a:rPr lang="en-GB" sz="1200" dirty="0">
                <a:cs typeface="Arial" panose="020B0604020202020204" pitchFamily="34" charset="0"/>
              </a:rPr>
              <a:t>Easy manage operation and trace history.</a:t>
            </a:r>
            <a:endParaRPr lang="en-US" sz="1200" dirty="0"/>
          </a:p>
        </p:txBody>
      </p:sp>
      <p:sp>
        <p:nvSpPr>
          <p:cNvPr id="109" name="Right Arrow 108"/>
          <p:cNvSpPr/>
          <p:nvPr/>
        </p:nvSpPr>
        <p:spPr>
          <a:xfrm>
            <a:off x="6193941" y="4732703"/>
            <a:ext cx="267444" cy="11882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二等辺三角形 7172">
            <a:extLst>
              <a:ext uri="{FF2B5EF4-FFF2-40B4-BE49-F238E27FC236}">
                <a16:creationId xmlns:a16="http://schemas.microsoft.com/office/drawing/2014/main" id="{EEAF7A1A-0451-4878-8959-683185F74505}"/>
              </a:ext>
            </a:extLst>
          </p:cNvPr>
          <p:cNvSpPr>
            <a:spLocks noChangeArrowheads="1"/>
          </p:cNvSpPr>
          <p:nvPr/>
        </p:nvSpPr>
        <p:spPr bwMode="auto">
          <a:xfrm rot="5400000" flipV="1">
            <a:off x="6869225" y="4542194"/>
            <a:ext cx="294329" cy="225425"/>
          </a:xfrm>
          <a:prstGeom prst="triangle">
            <a:avLst>
              <a:gd name="adj" fmla="val 50000"/>
            </a:avLst>
          </a:prstGeom>
          <a:solidFill>
            <a:srgbClr val="FFFF00">
              <a:alpha val="50195"/>
            </a:srgbClr>
          </a:solidFill>
          <a:ln w="9525" algn="ctr">
            <a:solidFill>
              <a:srgbClr val="000000"/>
            </a:solidFill>
            <a:round/>
            <a:headEnd/>
            <a:tailEnd/>
          </a:ln>
          <a:effectLst>
            <a:outerShdw dist="35921" dir="2700000" algn="ctr" rotWithShape="0">
              <a:srgbClr val="808080"/>
            </a:outerShdw>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Arial" pitchFamily="34" charset="0"/>
              <a:ea typeface="ＭＳ Ｐゴシック"/>
              <a:cs typeface="Arial" pitchFamily="34" charset="0"/>
            </a:endParaRPr>
          </a:p>
        </p:txBody>
      </p:sp>
      <p:sp>
        <p:nvSpPr>
          <p:cNvPr id="110" name="Rounded Rectangle 109"/>
          <p:cNvSpPr/>
          <p:nvPr/>
        </p:nvSpPr>
        <p:spPr>
          <a:xfrm>
            <a:off x="6610319" y="5056017"/>
            <a:ext cx="1165173" cy="247309"/>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rgbClr val="000077"/>
                </a:solidFill>
                <a:latin typeface="Arial" panose="020B0604020202020204" pitchFamily="34" charset="0"/>
                <a:cs typeface="Arial" panose="020B0604020202020204" pitchFamily="34" charset="0"/>
              </a:rPr>
              <a:t>Use software</a:t>
            </a:r>
          </a:p>
        </p:txBody>
      </p:sp>
      <p:pic>
        <p:nvPicPr>
          <p:cNvPr id="3" name="Picture 2"/>
          <p:cNvPicPr>
            <a:picLocks noChangeAspect="1"/>
          </p:cNvPicPr>
          <p:nvPr/>
        </p:nvPicPr>
        <p:blipFill>
          <a:blip r:embed="rId7"/>
          <a:stretch>
            <a:fillRect/>
          </a:stretch>
        </p:blipFill>
        <p:spPr>
          <a:xfrm>
            <a:off x="6556249" y="4407938"/>
            <a:ext cx="356412" cy="587031"/>
          </a:xfrm>
          <a:prstGeom prst="rect">
            <a:avLst/>
          </a:prstGeom>
        </p:spPr>
      </p:pic>
      <p:sp>
        <p:nvSpPr>
          <p:cNvPr id="52" name="正方形/長方形 5">
            <a:extLst>
              <a:ext uri="{FF2B5EF4-FFF2-40B4-BE49-F238E27FC236}">
                <a16:creationId xmlns:a16="http://schemas.microsoft.com/office/drawing/2014/main" id="{3AB22D66-CED5-42DC-9445-3027F5FD9E90}"/>
              </a:ext>
            </a:extLst>
          </p:cNvPr>
          <p:cNvSpPr/>
          <p:nvPr/>
        </p:nvSpPr>
        <p:spPr>
          <a:xfrm>
            <a:off x="39053" y="624767"/>
            <a:ext cx="1408746" cy="618552"/>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kern="0" dirty="0" smtClean="0">
                <a:solidFill>
                  <a:prstClr val="white"/>
                </a:solidFill>
                <a:latin typeface="Arial" pitchFamily="34" charset="0"/>
                <a:ea typeface="Meiryo UI" panose="020B0604030504040204" pitchFamily="50" charset="-128"/>
                <a:cs typeface="Arial" pitchFamily="34" charset="0"/>
              </a:rPr>
              <a:t>My Goal</a:t>
            </a:r>
            <a:endParaRPr lang="ja-JP" altLang="en-US" kern="0" dirty="0">
              <a:solidFill>
                <a:prstClr val="white"/>
              </a:solidFill>
              <a:latin typeface="Arial" pitchFamily="34" charset="0"/>
              <a:ea typeface="Meiryo UI" panose="020B0604030504040204" pitchFamily="50" charset="-128"/>
              <a:cs typeface="Arial" pitchFamily="34" charset="0"/>
            </a:endParaRPr>
          </a:p>
        </p:txBody>
      </p:sp>
    </p:spTree>
    <p:extLst>
      <p:ext uri="{BB962C8B-B14F-4D97-AF65-F5344CB8AC3E}">
        <p14:creationId xmlns:p14="http://schemas.microsoft.com/office/powerpoint/2010/main" val="2467395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2235" y="866671"/>
            <a:ext cx="9067794" cy="5645499"/>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1846" b="1" dirty="0">
              <a:latin typeface="Arial" charset="0"/>
              <a:ea typeface="HGP創英角ｺﾞｼｯｸUB" pitchFamily="50" charset="-128"/>
            </a:endParaRPr>
          </a:p>
        </p:txBody>
      </p:sp>
      <p:graphicFrame>
        <p:nvGraphicFramePr>
          <p:cNvPr id="72" name="Group 2"/>
          <p:cNvGraphicFramePr>
            <a:graphicFrameLocks noGrp="1"/>
          </p:cNvGraphicFramePr>
          <p:nvPr>
            <p:extLst/>
          </p:nvPr>
        </p:nvGraphicFramePr>
        <p:xfrm>
          <a:off x="47209" y="898495"/>
          <a:ext cx="9039422" cy="2620414"/>
        </p:xfrm>
        <a:graphic>
          <a:graphicData uri="http://schemas.openxmlformats.org/drawingml/2006/table">
            <a:tbl>
              <a:tblPr/>
              <a:tblGrid>
                <a:gridCol w="9039422">
                  <a:extLst>
                    <a:ext uri="{9D8B030D-6E8A-4147-A177-3AD203B41FA5}">
                      <a16:colId xmlns:a16="http://schemas.microsoft.com/office/drawing/2014/main" val="20000"/>
                    </a:ext>
                  </a:extLst>
                </a:gridCol>
              </a:tblGrid>
              <a:tr h="1013269">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lang="en-US" sz="1800" b="1" u="sng" dirty="0" smtClean="0">
                          <a:latin typeface="Arial" pitchFamily="34" charset="0"/>
                          <a:cs typeface="Arial" pitchFamily="34" charset="0"/>
                        </a:rPr>
                        <a:t>Action</a:t>
                      </a:r>
                      <a:r>
                        <a:rPr lang="en-US" sz="1800" b="1" u="sng" baseline="0" dirty="0" smtClean="0">
                          <a:latin typeface="Arial" pitchFamily="34" charset="0"/>
                          <a:cs typeface="Arial" pitchFamily="34" charset="0"/>
                        </a:rPr>
                        <a:t> 2</a:t>
                      </a:r>
                      <a:r>
                        <a:rPr lang="en-US" sz="1800" b="1" u="sng" dirty="0" smtClean="0">
                          <a:latin typeface="Arial" pitchFamily="34" charset="0"/>
                          <a:cs typeface="Arial" pitchFamily="34" charset="0"/>
                        </a:rPr>
                        <a:t> [TIME]:</a:t>
                      </a:r>
                      <a:r>
                        <a:rPr lang="en-US" sz="1800" b="1" baseline="0" dirty="0" smtClean="0">
                          <a:latin typeface="Arial" pitchFamily="34" charset="0"/>
                          <a:cs typeface="Arial" pitchFamily="34" charset="0"/>
                        </a:rPr>
                        <a:t> </a:t>
                      </a:r>
                      <a:r>
                        <a:rPr lang="en-US" sz="1800" b="1" baseline="0" dirty="0" smtClean="0">
                          <a:solidFill>
                            <a:srgbClr val="0000FF"/>
                          </a:solidFill>
                          <a:latin typeface="Arial" pitchFamily="34" charset="0"/>
                          <a:cs typeface="Arial" pitchFamily="34" charset="0"/>
                        </a:rPr>
                        <a:t>Apply web approve for all PSNV workflow</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0" lang="en-US" altLang="en-US" sz="1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sym typeface="Wingdings 3"/>
                        </a:rPr>
                        <a:t>Improve Indirect efficiency =&gt; Target:</a:t>
                      </a:r>
                      <a:r>
                        <a:rPr kumimoji="0" lang="en-US" altLang="en-US" sz="1800" b="1" i="0" u="none" strike="noStrike" kern="1200" cap="none" spc="0" normalizeH="0" baseline="0" noProof="0" dirty="0" smtClean="0">
                          <a:ln>
                            <a:noFill/>
                          </a:ln>
                          <a:solidFill>
                            <a:srgbClr val="0000FF"/>
                          </a:solidFill>
                          <a:effectLst/>
                          <a:uLnTx/>
                          <a:uFillTx/>
                          <a:latin typeface="Arial" pitchFamily="34" charset="0"/>
                          <a:ea typeface="+mn-ea"/>
                          <a:cs typeface="Arial" pitchFamily="34" charset="0"/>
                          <a:sym typeface="Wingdings 3"/>
                        </a:rPr>
                        <a:t> 100%  IT Request no delay</a:t>
                      </a: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1" lang="en-US" altLang="ja-JP" sz="1800" b="1" dirty="0" smtClean="0">
                          <a:solidFill>
                            <a:schemeClr val="tx1"/>
                          </a:solidFill>
                          <a:latin typeface="Arial "/>
                          <a:ea typeface="Arial Unicode MS" pitchFamily="34" charset="-128"/>
                          <a:cs typeface="Arial" panose="020B0604020202020204" pitchFamily="34" charset="0"/>
                        </a:rPr>
                        <a:t>Reduce paperwork stack time</a:t>
                      </a:r>
                      <a:r>
                        <a:rPr kumimoji="1" lang="en-US" altLang="ja-JP" sz="1800" b="1" baseline="0" dirty="0" smtClean="0">
                          <a:solidFill>
                            <a:schemeClr val="tx1"/>
                          </a:solidFill>
                          <a:latin typeface="Arial "/>
                          <a:ea typeface="Arial Unicode MS" pitchFamily="34" charset="-128"/>
                          <a:cs typeface="Arial" panose="020B0604020202020204" pitchFamily="34" charset="0"/>
                        </a:rPr>
                        <a:t> =&gt;</a:t>
                      </a:r>
                      <a:r>
                        <a:rPr kumimoji="1" lang="en-US" altLang="ja-JP" sz="1800" b="1" dirty="0" smtClean="0">
                          <a:solidFill>
                            <a:schemeClr val="tx1"/>
                          </a:solidFill>
                          <a:latin typeface="Arial "/>
                          <a:ea typeface="Arial Unicode MS" pitchFamily="34" charset="-128"/>
                          <a:cs typeface="Arial" panose="020B0604020202020204" pitchFamily="34" charset="0"/>
                        </a:rPr>
                        <a:t> Target : IT request</a:t>
                      </a:r>
                      <a:r>
                        <a:rPr kumimoji="1" lang="en-US" altLang="ja-JP" sz="1800" b="1" baseline="0" dirty="0" smtClean="0">
                          <a:solidFill>
                            <a:schemeClr val="tx1"/>
                          </a:solidFill>
                          <a:latin typeface="Arial "/>
                          <a:ea typeface="Arial Unicode MS" pitchFamily="34" charset="-128"/>
                          <a:cs typeface="Arial" panose="020B0604020202020204" pitchFamily="34" charset="0"/>
                        </a:rPr>
                        <a:t>  </a:t>
                      </a:r>
                      <a:r>
                        <a:rPr kumimoji="1" lang="en-US" altLang="ja-JP" sz="1800" b="1" baseline="0" dirty="0" smtClean="0">
                          <a:solidFill>
                            <a:srgbClr val="0000FF"/>
                          </a:solidFill>
                          <a:latin typeface="Arial "/>
                          <a:ea typeface="Arial Unicode MS" pitchFamily="34" charset="-128"/>
                          <a:cs typeface="Arial" panose="020B0604020202020204" pitchFamily="34" charset="0"/>
                        </a:rPr>
                        <a:t>Time </a:t>
                      </a:r>
                      <a:r>
                        <a:rPr kumimoji="0" lang="en-US" altLang="en-US" sz="1800" b="0"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 </a:t>
                      </a:r>
                      <a:r>
                        <a:rPr kumimoji="0" lang="en-US" altLang="en-US" sz="1500" b="0"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hours</a:t>
                      </a:r>
                      <a:endParaRPr kumimoji="0" lang="en-US" altLang="en-US" sz="18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endParaRP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extLst>
                  <a:ext uri="{0D108BD9-81ED-4DB2-BD59-A6C34878D82A}">
                    <a16:rowId xmlns:a16="http://schemas.microsoft.com/office/drawing/2014/main" val="10000"/>
                  </a:ext>
                </a:extLst>
              </a:tr>
              <a:tr h="1607145">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lang="en-US" altLang="ja-JP" sz="1800" b="1" u="none" kern="1200" baseline="0" dirty="0" smtClean="0">
                        <a:solidFill>
                          <a:schemeClr val="tx1"/>
                        </a:solidFill>
                        <a:latin typeface="Arial" pitchFamily="34" charset="0"/>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08" name="AutoShape 133"/>
          <p:cNvCxnSpPr>
            <a:cxnSpLocks noChangeShapeType="1"/>
          </p:cNvCxnSpPr>
          <p:nvPr/>
        </p:nvCxnSpPr>
        <p:spPr bwMode="auto">
          <a:xfrm rot="16200000" flipH="1">
            <a:off x="3242679" y="5322320"/>
            <a:ext cx="556878" cy="1"/>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9" name="Group 108"/>
          <p:cNvGrpSpPr/>
          <p:nvPr/>
        </p:nvGrpSpPr>
        <p:grpSpPr>
          <a:xfrm>
            <a:off x="80391" y="3973541"/>
            <a:ext cx="4470951" cy="2508739"/>
            <a:chOff x="87090" y="1275773"/>
            <a:chExt cx="4843531" cy="2717801"/>
          </a:xfrm>
        </p:grpSpPr>
        <p:sp>
          <p:nvSpPr>
            <p:cNvPr id="110" name="Rectangle 50"/>
            <p:cNvSpPr>
              <a:spLocks noChangeArrowheads="1"/>
            </p:cNvSpPr>
            <p:nvPr/>
          </p:nvSpPr>
          <p:spPr bwMode="auto">
            <a:xfrm>
              <a:off x="3348498" y="1782621"/>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Section</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Approve</a:t>
              </a:r>
              <a:endParaRPr lang="ja-JP" altLang="en-US" sz="1662" dirty="0">
                <a:latin typeface="Arial "/>
                <a:ea typeface="HGP創英角ｺﾞｼｯｸUB" pitchFamily="50" charset="-128"/>
              </a:endParaRPr>
            </a:p>
          </p:txBody>
        </p:sp>
        <p:sp>
          <p:nvSpPr>
            <p:cNvPr id="111" name="Rectangle 50"/>
            <p:cNvSpPr>
              <a:spLocks noChangeArrowheads="1"/>
            </p:cNvSpPr>
            <p:nvPr/>
          </p:nvSpPr>
          <p:spPr bwMode="auto">
            <a:xfrm>
              <a:off x="3348498" y="3045352"/>
              <a:ext cx="961118" cy="529815"/>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IT</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Approve</a:t>
              </a:r>
              <a:endParaRPr lang="ja-JP" altLang="en-US" sz="1662" dirty="0">
                <a:latin typeface="Arial "/>
                <a:ea typeface="HGP創英角ｺﾞｼｯｸUB" pitchFamily="50" charset="-128"/>
              </a:endParaRPr>
            </a:p>
          </p:txBody>
        </p:sp>
        <p:cxnSp>
          <p:nvCxnSpPr>
            <p:cNvPr id="112" name="AutoShape 130"/>
            <p:cNvCxnSpPr>
              <a:cxnSpLocks noChangeShapeType="1"/>
            </p:cNvCxnSpPr>
            <p:nvPr/>
          </p:nvCxnSpPr>
          <p:spPr bwMode="auto">
            <a:xfrm flipV="1">
              <a:off x="1304364" y="2046774"/>
              <a:ext cx="2044134" cy="2"/>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130"/>
            <p:cNvCxnSpPr>
              <a:cxnSpLocks noChangeShapeType="1"/>
            </p:cNvCxnSpPr>
            <p:nvPr/>
          </p:nvCxnSpPr>
          <p:spPr bwMode="auto">
            <a:xfrm rot="10800000" flipV="1">
              <a:off x="1320800" y="3251939"/>
              <a:ext cx="2013184" cy="2614"/>
            </a:xfrm>
            <a:prstGeom prst="bentConnector3">
              <a:avLst>
                <a:gd name="adj1" fmla="val 50000"/>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Rectangle 50"/>
            <p:cNvSpPr>
              <a:spLocks noChangeArrowheads="1"/>
            </p:cNvSpPr>
            <p:nvPr/>
          </p:nvSpPr>
          <p:spPr bwMode="auto">
            <a:xfrm>
              <a:off x="316140" y="3045352"/>
              <a:ext cx="961118" cy="529815"/>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IT</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PIC</a:t>
              </a:r>
              <a:endParaRPr lang="ja-JP" altLang="en-US" sz="1662" dirty="0">
                <a:latin typeface="Arial "/>
                <a:ea typeface="HGP創英角ｺﾞｼｯｸUB" pitchFamily="50" charset="-128"/>
              </a:endParaRPr>
            </a:p>
          </p:txBody>
        </p:sp>
        <p:sp>
          <p:nvSpPr>
            <p:cNvPr id="115" name="TextBox 114"/>
            <p:cNvSpPr txBox="1"/>
            <p:nvPr/>
          </p:nvSpPr>
          <p:spPr>
            <a:xfrm>
              <a:off x="1699123" y="1666509"/>
              <a:ext cx="1809871" cy="407750"/>
            </a:xfrm>
            <a:prstGeom prst="rect">
              <a:avLst/>
            </a:prstGeom>
            <a:noFill/>
          </p:spPr>
          <p:txBody>
            <a:bodyPr wrap="none" rtlCol="0">
              <a:spAutoFit/>
            </a:bodyPr>
            <a:lstStyle/>
            <a:p>
              <a:r>
                <a:rPr lang="en-US" sz="1846" dirty="0">
                  <a:solidFill>
                    <a:srgbClr val="FF0000"/>
                  </a:solidFill>
                </a:rPr>
                <a:t>Paper/2 hours</a:t>
              </a:r>
              <a:endParaRPr lang="en-US" sz="1846" dirty="0">
                <a:solidFill>
                  <a:srgbClr val="FF0000"/>
                </a:solidFill>
              </a:endParaRPr>
            </a:p>
          </p:txBody>
        </p:sp>
        <p:sp>
          <p:nvSpPr>
            <p:cNvPr id="116" name="TextBox 115"/>
            <p:cNvSpPr txBox="1"/>
            <p:nvPr/>
          </p:nvSpPr>
          <p:spPr>
            <a:xfrm>
              <a:off x="1442017" y="3454125"/>
              <a:ext cx="1809871" cy="407750"/>
            </a:xfrm>
            <a:prstGeom prst="rect">
              <a:avLst/>
            </a:prstGeom>
            <a:noFill/>
          </p:spPr>
          <p:txBody>
            <a:bodyPr wrap="none" rtlCol="0">
              <a:spAutoFit/>
            </a:bodyPr>
            <a:lstStyle/>
            <a:p>
              <a:r>
                <a:rPr lang="en-US" sz="1846" dirty="0">
                  <a:solidFill>
                    <a:srgbClr val="FF0000"/>
                  </a:solidFill>
                </a:rPr>
                <a:t>Paper/1 hours</a:t>
              </a:r>
              <a:endParaRPr lang="en-US" sz="1846" dirty="0">
                <a:solidFill>
                  <a:srgbClr val="FF0000"/>
                </a:solidFill>
              </a:endParaRPr>
            </a:p>
          </p:txBody>
        </p:sp>
        <p:sp>
          <p:nvSpPr>
            <p:cNvPr id="117" name="TextBox 116"/>
            <p:cNvSpPr txBox="1"/>
            <p:nvPr/>
          </p:nvSpPr>
          <p:spPr>
            <a:xfrm>
              <a:off x="3876166" y="2484118"/>
              <a:ext cx="1054455" cy="407750"/>
            </a:xfrm>
            <a:prstGeom prst="rect">
              <a:avLst/>
            </a:prstGeom>
            <a:noFill/>
          </p:spPr>
          <p:txBody>
            <a:bodyPr wrap="none" rtlCol="0">
              <a:spAutoFit/>
            </a:bodyPr>
            <a:lstStyle/>
            <a:p>
              <a:r>
                <a:rPr lang="en-US" sz="1846" dirty="0">
                  <a:solidFill>
                    <a:srgbClr val="FF0000"/>
                  </a:solidFill>
                </a:rPr>
                <a:t>1 hours</a:t>
              </a:r>
              <a:endParaRPr lang="en-US" sz="1846" dirty="0">
                <a:solidFill>
                  <a:srgbClr val="FF0000"/>
                </a:solidFill>
              </a:endParaRPr>
            </a:p>
          </p:txBody>
        </p:sp>
        <p:sp>
          <p:nvSpPr>
            <p:cNvPr id="118" name="Rectangle 50"/>
            <p:cNvSpPr>
              <a:spLocks noChangeArrowheads="1"/>
            </p:cNvSpPr>
            <p:nvPr/>
          </p:nvSpPr>
          <p:spPr bwMode="auto">
            <a:xfrm>
              <a:off x="316140" y="1821331"/>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Section</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Request</a:t>
              </a:r>
              <a:endParaRPr lang="ja-JP" altLang="en-US" sz="1662" dirty="0">
                <a:latin typeface="Arial "/>
                <a:ea typeface="HGP創英角ｺﾞｼｯｸUB" pitchFamily="50" charset="-128"/>
              </a:endParaRPr>
            </a:p>
          </p:txBody>
        </p:sp>
        <p:grpSp>
          <p:nvGrpSpPr>
            <p:cNvPr id="119" name="Group 118"/>
            <p:cNvGrpSpPr/>
            <p:nvPr/>
          </p:nvGrpSpPr>
          <p:grpSpPr>
            <a:xfrm>
              <a:off x="87090" y="1275773"/>
              <a:ext cx="4822253" cy="2717801"/>
              <a:chOff x="56502" y="3682998"/>
              <a:chExt cx="4400550" cy="2717801"/>
            </a:xfrm>
          </p:grpSpPr>
          <p:sp>
            <p:nvSpPr>
              <p:cNvPr id="125" name="AutoShape 2"/>
              <p:cNvSpPr>
                <a:spLocks noChangeArrowheads="1"/>
              </p:cNvSpPr>
              <p:nvPr/>
            </p:nvSpPr>
            <p:spPr bwMode="auto">
              <a:xfrm>
                <a:off x="56502" y="3756024"/>
                <a:ext cx="4400550" cy="2644775"/>
              </a:xfrm>
              <a:prstGeom prst="roundRect">
                <a:avLst>
                  <a:gd name="adj" fmla="val 5551"/>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ja-JP" altLang="en-US" sz="1662"/>
              </a:p>
            </p:txBody>
          </p:sp>
          <p:sp>
            <p:nvSpPr>
              <p:cNvPr id="126" name="Text Box 4"/>
              <p:cNvSpPr txBox="1">
                <a:spLocks noChangeArrowheads="1"/>
              </p:cNvSpPr>
              <p:nvPr/>
            </p:nvSpPr>
            <p:spPr bwMode="auto">
              <a:xfrm>
                <a:off x="986777" y="3682998"/>
                <a:ext cx="2305050" cy="407750"/>
              </a:xfrm>
              <a:prstGeom prst="rect">
                <a:avLst/>
              </a:prstGeom>
              <a:solidFill>
                <a:srgbClr val="FF00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r>
                  <a:rPr kumimoji="1" lang="en-US" altLang="ja-JP" sz="1846"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altLang="ja-JP" sz="1846" b="1" dirty="0">
                    <a:solidFill>
                      <a:schemeClr val="bg1"/>
                    </a:solidFill>
                    <a:latin typeface="Arial" panose="020B0604020202020204" pitchFamily="34" charset="0"/>
                    <a:cs typeface="Arial" panose="020B0604020202020204" pitchFamily="34" charset="0"/>
                  </a:rPr>
                  <a:t>Fact</a:t>
                </a:r>
                <a:endParaRPr kumimoji="1" lang="en-US" altLang="ja-JP" sz="1846" b="1" dirty="0">
                  <a:solidFill>
                    <a:schemeClr val="bg1"/>
                  </a:solidFill>
                  <a:latin typeface="Arial" panose="020B0604020202020204" pitchFamily="34" charset="0"/>
                  <a:cs typeface="Arial" panose="020B0604020202020204" pitchFamily="34" charset="0"/>
                </a:endParaRPr>
              </a:p>
            </p:txBody>
          </p:sp>
        </p:grpSp>
        <p:sp>
          <p:nvSpPr>
            <p:cNvPr id="120" name="Rectangular Callout 119"/>
            <p:cNvSpPr/>
            <p:nvPr/>
          </p:nvSpPr>
          <p:spPr>
            <a:xfrm>
              <a:off x="1504941" y="2610269"/>
              <a:ext cx="1524000" cy="461948"/>
            </a:xfrm>
            <a:prstGeom prst="wedgeRectCallout">
              <a:avLst>
                <a:gd name="adj1" fmla="val 74406"/>
                <a:gd name="adj2" fmla="val 47906"/>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62" dirty="0">
                  <a:solidFill>
                    <a:schemeClr val="tx1"/>
                  </a:solidFill>
                  <a:latin typeface="Arial" panose="020B0604020202020204" pitchFamily="34" charset="0"/>
                  <a:cs typeface="Arial" panose="020B0604020202020204" pitchFamily="34" charset="0"/>
                </a:rPr>
                <a:t>Don’t know status</a:t>
              </a:r>
              <a:endParaRPr lang="en-US" sz="1662" dirty="0">
                <a:solidFill>
                  <a:schemeClr val="tx1"/>
                </a:solidFill>
                <a:latin typeface="Arial" panose="020B0604020202020204" pitchFamily="34" charset="0"/>
                <a:cs typeface="Arial" panose="020B0604020202020204" pitchFamily="34" charset="0"/>
              </a:endParaRPr>
            </a:p>
          </p:txBody>
        </p:sp>
        <p:pic>
          <p:nvPicPr>
            <p:cNvPr id="123" name="Picture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377" y="1474210"/>
              <a:ext cx="346518" cy="346518"/>
            </a:xfrm>
            <a:prstGeom prst="rect">
              <a:avLst/>
            </a:prstGeom>
          </p:spPr>
        </p:pic>
        <p:pic>
          <p:nvPicPr>
            <p:cNvPr id="124" name="Picture 1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258" y="2663046"/>
              <a:ext cx="346518" cy="346518"/>
            </a:xfrm>
            <a:prstGeom prst="rect">
              <a:avLst/>
            </a:prstGeom>
          </p:spPr>
        </p:pic>
      </p:grpSp>
      <p:grpSp>
        <p:nvGrpSpPr>
          <p:cNvPr id="128" name="Group 127"/>
          <p:cNvGrpSpPr/>
          <p:nvPr/>
        </p:nvGrpSpPr>
        <p:grpSpPr>
          <a:xfrm>
            <a:off x="4576180" y="3957040"/>
            <a:ext cx="4461115" cy="2519842"/>
            <a:chOff x="4972042" y="1620747"/>
            <a:chExt cx="4832875" cy="2729829"/>
          </a:xfrm>
        </p:grpSpPr>
        <p:grpSp>
          <p:nvGrpSpPr>
            <p:cNvPr id="129" name="Group 128"/>
            <p:cNvGrpSpPr/>
            <p:nvPr/>
          </p:nvGrpSpPr>
          <p:grpSpPr>
            <a:xfrm>
              <a:off x="4972042" y="1620747"/>
              <a:ext cx="4832875" cy="2729829"/>
              <a:chOff x="4972042" y="1707831"/>
              <a:chExt cx="4832875" cy="2729829"/>
            </a:xfrm>
          </p:grpSpPr>
          <p:sp>
            <p:nvSpPr>
              <p:cNvPr id="131" name="TextBox 130"/>
              <p:cNvSpPr txBox="1"/>
              <p:nvPr/>
            </p:nvSpPr>
            <p:spPr>
              <a:xfrm>
                <a:off x="8977840" y="3499419"/>
                <a:ext cx="721587" cy="407750"/>
              </a:xfrm>
              <a:prstGeom prst="rect">
                <a:avLst/>
              </a:prstGeom>
              <a:noFill/>
            </p:spPr>
            <p:txBody>
              <a:bodyPr wrap="none" rtlCol="0">
                <a:spAutoFit/>
              </a:bodyPr>
              <a:lstStyle/>
              <a:p>
                <a:r>
                  <a:rPr lang="en-US" sz="1846" dirty="0">
                    <a:solidFill>
                      <a:schemeClr val="accent2"/>
                    </a:solidFill>
                  </a:rPr>
                  <a:t>Web</a:t>
                </a:r>
              </a:p>
            </p:txBody>
          </p:sp>
          <p:grpSp>
            <p:nvGrpSpPr>
              <p:cNvPr id="132" name="Group 131"/>
              <p:cNvGrpSpPr/>
              <p:nvPr/>
            </p:nvGrpSpPr>
            <p:grpSpPr>
              <a:xfrm>
                <a:off x="4972042" y="1707831"/>
                <a:ext cx="4832875" cy="2729829"/>
                <a:chOff x="4972042" y="1214355"/>
                <a:chExt cx="4832875" cy="2729829"/>
              </a:xfrm>
            </p:grpSpPr>
            <p:sp>
              <p:nvSpPr>
                <p:cNvPr id="133" name="TextBox 132"/>
                <p:cNvSpPr txBox="1"/>
                <p:nvPr/>
              </p:nvSpPr>
              <p:spPr>
                <a:xfrm>
                  <a:off x="5417418" y="1373495"/>
                  <a:ext cx="721587" cy="407750"/>
                </a:xfrm>
                <a:prstGeom prst="rect">
                  <a:avLst/>
                </a:prstGeom>
                <a:noFill/>
              </p:spPr>
              <p:txBody>
                <a:bodyPr wrap="none" rtlCol="0">
                  <a:spAutoFit/>
                </a:bodyPr>
                <a:lstStyle/>
                <a:p>
                  <a:r>
                    <a:rPr lang="en-US" sz="1846" dirty="0">
                      <a:solidFill>
                        <a:schemeClr val="accent2"/>
                      </a:solidFill>
                    </a:rPr>
                    <a:t>Web</a:t>
                  </a:r>
                </a:p>
              </p:txBody>
            </p:sp>
            <p:grpSp>
              <p:nvGrpSpPr>
                <p:cNvPr id="137" name="Group 136"/>
                <p:cNvGrpSpPr/>
                <p:nvPr/>
              </p:nvGrpSpPr>
              <p:grpSpPr>
                <a:xfrm>
                  <a:off x="4972042" y="1214355"/>
                  <a:ext cx="4832875" cy="2729829"/>
                  <a:chOff x="4972042" y="1228869"/>
                  <a:chExt cx="4832875" cy="2729829"/>
                </a:xfrm>
              </p:grpSpPr>
              <p:sp>
                <p:nvSpPr>
                  <p:cNvPr id="139" name="Rectangle 50"/>
                  <p:cNvSpPr>
                    <a:spLocks noChangeArrowheads="1"/>
                  </p:cNvSpPr>
                  <p:nvPr/>
                </p:nvSpPr>
                <p:spPr bwMode="auto">
                  <a:xfrm>
                    <a:off x="7720914" y="1791778"/>
                    <a:ext cx="961118" cy="627202"/>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Section</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Approve</a:t>
                    </a:r>
                    <a:endParaRPr lang="ja-JP" altLang="en-US" sz="1662" dirty="0">
                      <a:latin typeface="Arial "/>
                      <a:ea typeface="HGP創英角ｺﾞｼｯｸUB" pitchFamily="50" charset="-128"/>
                    </a:endParaRPr>
                  </a:p>
                </p:txBody>
              </p:sp>
              <p:sp>
                <p:nvSpPr>
                  <p:cNvPr id="140" name="Rectangle 50"/>
                  <p:cNvSpPr>
                    <a:spLocks noChangeArrowheads="1"/>
                  </p:cNvSpPr>
                  <p:nvPr/>
                </p:nvSpPr>
                <p:spPr bwMode="auto">
                  <a:xfrm>
                    <a:off x="7720914" y="2972359"/>
                    <a:ext cx="959090" cy="528104"/>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IT</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Approve</a:t>
                    </a:r>
                    <a:endParaRPr lang="ja-JP" altLang="en-US" sz="1662" dirty="0">
                      <a:latin typeface="Arial "/>
                      <a:ea typeface="HGP創英角ｺﾞｼｯｸUB" pitchFamily="50" charset="-128"/>
                    </a:endParaRPr>
                  </a:p>
                </p:txBody>
              </p:sp>
              <p:sp>
                <p:nvSpPr>
                  <p:cNvPr id="141" name="Rectangle 50"/>
                  <p:cNvSpPr>
                    <a:spLocks noChangeArrowheads="1"/>
                  </p:cNvSpPr>
                  <p:nvPr/>
                </p:nvSpPr>
                <p:spPr bwMode="auto">
                  <a:xfrm>
                    <a:off x="5324409" y="2943813"/>
                    <a:ext cx="961118" cy="569350"/>
                  </a:xfrm>
                  <a:prstGeom prst="rect">
                    <a:avLst/>
                  </a:prstGeom>
                  <a:solidFill>
                    <a:srgbClr val="CCCCFF"/>
                  </a:solidFill>
                  <a:ln w="19050">
                    <a:solidFill>
                      <a:srgbClr val="66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IT</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PIC</a:t>
                    </a:r>
                    <a:endParaRPr lang="ja-JP" altLang="en-US" sz="1662" dirty="0">
                      <a:latin typeface="Arial "/>
                      <a:ea typeface="HGP創英角ｺﾞｼｯｸUB" pitchFamily="50" charset="-128"/>
                    </a:endParaRPr>
                  </a:p>
                </p:txBody>
              </p:sp>
              <p:cxnSp>
                <p:nvCxnSpPr>
                  <p:cNvPr id="142" name="AutoShape 71"/>
                  <p:cNvCxnSpPr>
                    <a:cxnSpLocks noChangeShapeType="1"/>
                    <a:stCxn id="144" idx="3"/>
                  </p:cNvCxnSpPr>
                  <p:nvPr/>
                </p:nvCxnSpPr>
                <p:spPr bwMode="auto">
                  <a:xfrm>
                    <a:off x="6260127" y="2104133"/>
                    <a:ext cx="1460787" cy="1118778"/>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71"/>
                  <p:cNvCxnSpPr>
                    <a:cxnSpLocks noChangeShapeType="1"/>
                    <a:stCxn id="144" idx="3"/>
                    <a:endCxn id="139" idx="1"/>
                  </p:cNvCxnSpPr>
                  <p:nvPr/>
                </p:nvCxnSpPr>
                <p:spPr bwMode="auto">
                  <a:xfrm>
                    <a:off x="6260127" y="2104133"/>
                    <a:ext cx="1460787" cy="1246"/>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Rectangle 50"/>
                  <p:cNvSpPr>
                    <a:spLocks noChangeArrowheads="1"/>
                  </p:cNvSpPr>
                  <p:nvPr/>
                </p:nvSpPr>
                <p:spPr bwMode="auto">
                  <a:xfrm>
                    <a:off x="5299009" y="1792303"/>
                    <a:ext cx="961118" cy="623660"/>
                  </a:xfrm>
                  <a:prstGeom prst="rect">
                    <a:avLst/>
                  </a:prstGeom>
                  <a:solidFill>
                    <a:srgbClr val="FFFF99"/>
                  </a:solidFill>
                  <a:ln w="19050">
                    <a:solidFill>
                      <a:srgbClr val="666699"/>
                    </a:solidFill>
                    <a:miter lim="800000"/>
                    <a:headEnd/>
                    <a:tailEnd/>
                  </a:ln>
                  <a:effectLst/>
                </p:spPr>
                <p:txBody>
                  <a:bodyPr wrap="none" anchor="ctr"/>
                  <a:lstStyle>
                    <a:lvl1pPr eaLnBrk="0" hangingPunct="0">
                      <a:defRPr kumimoji="1" sz="900">
                        <a:solidFill>
                          <a:schemeClr val="tx1"/>
                        </a:solidFill>
                        <a:latin typeface="ＭＳ Ｐゴシック" pitchFamily="50" charset="-128"/>
                        <a:ea typeface="ＭＳ Ｐゴシック" pitchFamily="50" charset="-128"/>
                      </a:defRPr>
                    </a:lvl1pPr>
                    <a:lvl2pPr marL="742950" indent="-285750" eaLnBrk="0" hangingPunct="0">
                      <a:defRPr kumimoji="1" sz="900">
                        <a:solidFill>
                          <a:schemeClr val="tx1"/>
                        </a:solidFill>
                        <a:latin typeface="ＭＳ Ｐゴシック" pitchFamily="50" charset="-128"/>
                        <a:ea typeface="ＭＳ Ｐゴシック" pitchFamily="50" charset="-128"/>
                      </a:defRPr>
                    </a:lvl2pPr>
                    <a:lvl3pPr marL="1143000" indent="-228600" eaLnBrk="0" hangingPunct="0">
                      <a:defRPr kumimoji="1" sz="900">
                        <a:solidFill>
                          <a:schemeClr val="tx1"/>
                        </a:solidFill>
                        <a:latin typeface="ＭＳ Ｐゴシック" pitchFamily="50" charset="-128"/>
                        <a:ea typeface="ＭＳ Ｐゴシック" pitchFamily="50" charset="-128"/>
                      </a:defRPr>
                    </a:lvl3pPr>
                    <a:lvl4pPr marL="1600200" indent="-228600" eaLnBrk="0" hangingPunct="0">
                      <a:defRPr kumimoji="1" sz="900">
                        <a:solidFill>
                          <a:schemeClr val="tx1"/>
                        </a:solidFill>
                        <a:latin typeface="ＭＳ Ｐゴシック" pitchFamily="50" charset="-128"/>
                        <a:ea typeface="ＭＳ Ｐゴシック" pitchFamily="50" charset="-128"/>
                      </a:defRPr>
                    </a:lvl4pPr>
                    <a:lvl5pPr marL="2057400" indent="-228600" eaLnBrk="0" hangingPunct="0">
                      <a:defRPr kumimoji="1" sz="900">
                        <a:solidFill>
                          <a:schemeClr val="tx1"/>
                        </a:solidFill>
                        <a:latin typeface="ＭＳ Ｐゴシック" pitchFamily="50" charset="-128"/>
                        <a:ea typeface="ＭＳ Ｐゴシック" pitchFamily="50" charset="-128"/>
                      </a:defRPr>
                    </a:lvl5pPr>
                    <a:lvl6pPr marL="25146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6pPr>
                    <a:lvl7pPr marL="29718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7pPr>
                    <a:lvl8pPr marL="34290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8pPr>
                    <a:lvl9pPr marL="3886200" indent="-228600" algn="ctr" eaLnBrk="0" fontAlgn="base" hangingPunct="0">
                      <a:lnSpc>
                        <a:spcPct val="90000"/>
                      </a:lnSpc>
                      <a:spcBef>
                        <a:spcPct val="50000"/>
                      </a:spcBef>
                      <a:spcAft>
                        <a:spcPct val="0"/>
                      </a:spcAft>
                      <a:defRPr kumimoji="1" sz="900">
                        <a:solidFill>
                          <a:schemeClr val="tx1"/>
                        </a:solidFill>
                        <a:latin typeface="ＭＳ Ｐゴシック" pitchFamily="50" charset="-128"/>
                        <a:ea typeface="ＭＳ Ｐゴシック" pitchFamily="50" charset="-128"/>
                      </a:defRPr>
                    </a:lvl9pPr>
                  </a:lstStyle>
                  <a:p>
                    <a:pPr eaLnBrk="1" hangingPunct="1">
                      <a:lnSpc>
                        <a:spcPct val="100000"/>
                      </a:lnSpc>
                      <a:spcBef>
                        <a:spcPct val="0"/>
                      </a:spcBef>
                    </a:pPr>
                    <a:r>
                      <a:rPr lang="en-US" altLang="ja-JP" sz="1662" dirty="0">
                        <a:latin typeface="Arial "/>
                        <a:ea typeface="HGP創英角ｺﾞｼｯｸUB" pitchFamily="50" charset="-128"/>
                      </a:rPr>
                      <a:t>Section</a:t>
                    </a:r>
                    <a:endParaRPr lang="en-US" altLang="ja-JP" sz="1662" dirty="0">
                      <a:latin typeface="Arial "/>
                      <a:ea typeface="HGP創英角ｺﾞｼｯｸUB" pitchFamily="50" charset="-128"/>
                    </a:endParaRPr>
                  </a:p>
                  <a:p>
                    <a:pPr eaLnBrk="1" hangingPunct="1">
                      <a:lnSpc>
                        <a:spcPct val="100000"/>
                      </a:lnSpc>
                      <a:spcBef>
                        <a:spcPct val="0"/>
                      </a:spcBef>
                    </a:pPr>
                    <a:r>
                      <a:rPr lang="en-US" altLang="ja-JP" sz="1662" dirty="0">
                        <a:latin typeface="Arial "/>
                        <a:ea typeface="HGP創英角ｺﾞｼｯｸUB" pitchFamily="50" charset="-128"/>
                      </a:rPr>
                      <a:t>Request</a:t>
                    </a:r>
                    <a:endParaRPr lang="ja-JP" altLang="en-US" sz="1662" dirty="0">
                      <a:latin typeface="Arial "/>
                      <a:ea typeface="HGP創英角ｺﾞｼｯｸUB" pitchFamily="50" charset="-128"/>
                    </a:endParaRPr>
                  </a:p>
                </p:txBody>
              </p:sp>
              <p:grpSp>
                <p:nvGrpSpPr>
                  <p:cNvPr id="145" name="Group 144"/>
                  <p:cNvGrpSpPr/>
                  <p:nvPr/>
                </p:nvGrpSpPr>
                <p:grpSpPr>
                  <a:xfrm>
                    <a:off x="4972042" y="1228869"/>
                    <a:ext cx="4832875" cy="2729829"/>
                    <a:chOff x="4564292" y="3670971"/>
                    <a:chExt cx="4457893" cy="2729829"/>
                  </a:xfrm>
                </p:grpSpPr>
                <p:sp>
                  <p:nvSpPr>
                    <p:cNvPr id="154" name="AutoShape 3"/>
                    <p:cNvSpPr>
                      <a:spLocks noChangeArrowheads="1"/>
                    </p:cNvSpPr>
                    <p:nvPr/>
                  </p:nvSpPr>
                  <p:spPr bwMode="auto">
                    <a:xfrm>
                      <a:off x="4564292" y="3785381"/>
                      <a:ext cx="4457893" cy="2615419"/>
                    </a:xfrm>
                    <a:prstGeom prst="roundRect">
                      <a:avLst>
                        <a:gd name="adj" fmla="val 5551"/>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ja-JP" altLang="en-US" sz="1662"/>
                    </a:p>
                  </p:txBody>
                </p:sp>
                <p:sp>
                  <p:nvSpPr>
                    <p:cNvPr id="155" name="Text Box 5"/>
                    <p:cNvSpPr txBox="1">
                      <a:spLocks noChangeArrowheads="1"/>
                    </p:cNvSpPr>
                    <p:nvPr/>
                  </p:nvSpPr>
                  <p:spPr bwMode="auto">
                    <a:xfrm>
                      <a:off x="5629931" y="3670971"/>
                      <a:ext cx="2354623" cy="407750"/>
                    </a:xfrm>
                    <a:prstGeom prst="rect">
                      <a:avLst/>
                    </a:prstGeom>
                    <a:solidFill>
                      <a:srgbClr val="0000FF"/>
                    </a:solidFill>
                    <a:ln>
                      <a:noFill/>
                    </a:ln>
                    <a:effectLst>
                      <a:outerShdw dist="107763" dir="18900000" algn="ctr" rotWithShape="0">
                        <a:schemeClr val="bg2">
                          <a:alpha val="50000"/>
                        </a:schemeClr>
                      </a:outerShdw>
                    </a:effectLs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r>
                        <a:rPr kumimoji="1" lang="en-US" altLang="ja-JP" sz="1846"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n-US" altLang="ja-JP" sz="1846" b="1" dirty="0">
                          <a:solidFill>
                            <a:schemeClr val="bg1"/>
                          </a:solidFill>
                          <a:latin typeface="Arial" panose="020B0604020202020204" pitchFamily="34" charset="0"/>
                          <a:cs typeface="Arial" panose="020B0604020202020204" pitchFamily="34" charset="0"/>
                        </a:rPr>
                        <a:t>Action</a:t>
                      </a:r>
                      <a:r>
                        <a:rPr kumimoji="1" lang="en-US" altLang="ja-JP" sz="1846" b="1" dirty="0">
                          <a:solidFill>
                            <a:schemeClr val="bg1"/>
                          </a:solidFill>
                          <a:latin typeface="Arial" panose="020B0604020202020204" pitchFamily="34" charset="0"/>
                          <a:cs typeface="Arial" panose="020B0604020202020204" pitchFamily="34" charset="0"/>
                        </a:rPr>
                        <a:t> </a:t>
                      </a:r>
                      <a:endParaRPr kumimoji="1" lang="en-US" altLang="ja-JP" sz="1846"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grpSp>
              <p:sp>
                <p:nvSpPr>
                  <p:cNvPr id="146" name="TextBox 145"/>
                  <p:cNvSpPr txBox="1"/>
                  <p:nvPr/>
                </p:nvSpPr>
                <p:spPr>
                  <a:xfrm>
                    <a:off x="8965921" y="1849381"/>
                    <a:ext cx="721587" cy="407750"/>
                  </a:xfrm>
                  <a:prstGeom prst="rect">
                    <a:avLst/>
                  </a:prstGeom>
                  <a:noFill/>
                </p:spPr>
                <p:txBody>
                  <a:bodyPr wrap="none" rtlCol="0">
                    <a:spAutoFit/>
                  </a:bodyPr>
                  <a:lstStyle/>
                  <a:p>
                    <a:r>
                      <a:rPr lang="en-US" sz="1846" dirty="0">
                        <a:solidFill>
                          <a:schemeClr val="accent2"/>
                        </a:solidFill>
                      </a:rPr>
                      <a:t>Web</a:t>
                    </a:r>
                  </a:p>
                </p:txBody>
              </p:sp>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0054" y="1381324"/>
                    <a:ext cx="392404" cy="392404"/>
                  </a:xfrm>
                  <a:prstGeom prst="rect">
                    <a:avLst/>
                  </a:prstGeom>
                </p:spPr>
              </p:pic>
              <p:pic>
                <p:nvPicPr>
                  <p:cNvPr id="148" name="Picture 1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001" y="1851618"/>
                    <a:ext cx="392404" cy="392404"/>
                  </a:xfrm>
                  <a:prstGeom prst="rect">
                    <a:avLst/>
                  </a:prstGeom>
                </p:spPr>
              </p:pic>
              <p:pic>
                <p:nvPicPr>
                  <p:cNvPr id="149" name="Picture 1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7024" y="3029024"/>
                    <a:ext cx="392404" cy="392404"/>
                  </a:xfrm>
                  <a:prstGeom prst="rect">
                    <a:avLst/>
                  </a:prstGeom>
                </p:spPr>
              </p:pic>
              <p:cxnSp>
                <p:nvCxnSpPr>
                  <p:cNvPr id="151" name="Elbow Connector 150"/>
                  <p:cNvCxnSpPr>
                    <a:stCxn id="141" idx="3"/>
                    <a:endCxn id="140" idx="1"/>
                  </p:cNvCxnSpPr>
                  <p:nvPr/>
                </p:nvCxnSpPr>
                <p:spPr bwMode="auto">
                  <a:xfrm>
                    <a:off x="6285527" y="3228488"/>
                    <a:ext cx="1435387" cy="7923"/>
                  </a:xfrm>
                  <a:prstGeom prst="bentConnector3">
                    <a:avLst>
                      <a:gd name="adj1" fmla="val 50000"/>
                    </a:avLst>
                  </a:prstGeom>
                  <a:solidFill>
                    <a:schemeClr val="accent1"/>
                  </a:solidFill>
                  <a:ln w="38100" cap="flat" cmpd="sng" algn="ctr">
                    <a:solidFill>
                      <a:schemeClr val="accent2"/>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2" name="Picture 85" descr="MCj0431587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1472" y="2518627"/>
                    <a:ext cx="268287" cy="2682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 name="TextBox 152"/>
                  <p:cNvSpPr txBox="1"/>
                  <p:nvPr/>
                </p:nvSpPr>
                <p:spPr>
                  <a:xfrm>
                    <a:off x="6281855" y="3207198"/>
                    <a:ext cx="1596270" cy="407750"/>
                  </a:xfrm>
                  <a:prstGeom prst="rect">
                    <a:avLst/>
                  </a:prstGeom>
                  <a:noFill/>
                </p:spPr>
                <p:txBody>
                  <a:bodyPr wrap="none" rtlCol="0">
                    <a:spAutoFit/>
                  </a:bodyPr>
                  <a:lstStyle/>
                  <a:p>
                    <a:r>
                      <a:rPr lang="en-US" sz="1846" dirty="0">
                        <a:solidFill>
                          <a:schemeClr val="accent2"/>
                        </a:solidFill>
                      </a:rPr>
                      <a:t>confirmation</a:t>
                    </a:r>
                  </a:p>
                </p:txBody>
              </p:sp>
              <p:pic>
                <p:nvPicPr>
                  <p:cNvPr id="156" name="Picture 85" descr="MCj0431587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2199" y="2518528"/>
                    <a:ext cx="268287" cy="2682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6228074" y="1732200"/>
                    <a:ext cx="1596270" cy="407750"/>
                  </a:xfrm>
                  <a:prstGeom prst="rect">
                    <a:avLst/>
                  </a:prstGeom>
                  <a:noFill/>
                </p:spPr>
                <p:txBody>
                  <a:bodyPr wrap="none" rtlCol="0">
                    <a:spAutoFit/>
                  </a:bodyPr>
                  <a:lstStyle/>
                  <a:p>
                    <a:r>
                      <a:rPr lang="en-US" sz="1846" dirty="0">
                        <a:solidFill>
                          <a:schemeClr val="accent2"/>
                        </a:solidFill>
                      </a:rPr>
                      <a:t>confirmation</a:t>
                    </a:r>
                  </a:p>
                </p:txBody>
              </p:sp>
            </p:grpSp>
          </p:grpSp>
        </p:grpSp>
        <p:cxnSp>
          <p:nvCxnSpPr>
            <p:cNvPr id="130" name="AutoShape 133"/>
            <p:cNvCxnSpPr>
              <a:cxnSpLocks noChangeShapeType="1"/>
              <a:stCxn id="139" idx="2"/>
              <a:endCxn id="140" idx="0"/>
            </p:cNvCxnSpPr>
            <p:nvPr/>
          </p:nvCxnSpPr>
          <p:spPr bwMode="auto">
            <a:xfrm rot="5400000">
              <a:off x="7924277" y="3087040"/>
              <a:ext cx="553379" cy="1014"/>
            </a:xfrm>
            <a:prstGeom prst="bentConnector3">
              <a:avLst>
                <a:gd name="adj1" fmla="val 50000"/>
              </a:avLst>
            </a:prstGeom>
            <a:noFill/>
            <a:ln w="38100">
              <a:solidFill>
                <a:schemeClr val="accent2"/>
              </a:solidFill>
              <a:miter lim="800000"/>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7" name="Group 66"/>
          <p:cNvGrpSpPr/>
          <p:nvPr/>
        </p:nvGrpSpPr>
        <p:grpSpPr>
          <a:xfrm>
            <a:off x="3790601" y="1937712"/>
            <a:ext cx="2877495" cy="1648926"/>
            <a:chOff x="3280237" y="4644575"/>
            <a:chExt cx="3117286" cy="1833576"/>
          </a:xfrm>
        </p:grpSpPr>
        <p:graphicFrame>
          <p:nvGraphicFramePr>
            <p:cNvPr id="68" name="Chart 67" title="FY2015"/>
            <p:cNvGraphicFramePr/>
            <p:nvPr>
              <p:extLst/>
            </p:nvPr>
          </p:nvGraphicFramePr>
          <p:xfrm>
            <a:off x="3280237" y="4644575"/>
            <a:ext cx="3117286" cy="1833576"/>
          </p:xfrm>
          <a:graphic>
            <a:graphicData uri="http://schemas.openxmlformats.org/drawingml/2006/chart">
              <c:chart xmlns:c="http://schemas.openxmlformats.org/drawingml/2006/chart" xmlns:r="http://schemas.openxmlformats.org/officeDocument/2006/relationships" r:id="rId6"/>
            </a:graphicData>
          </a:graphic>
        </p:graphicFrame>
        <p:sp>
          <p:nvSpPr>
            <p:cNvPr id="69" name="Rectangular Callout 68"/>
            <p:cNvSpPr/>
            <p:nvPr/>
          </p:nvSpPr>
          <p:spPr>
            <a:xfrm>
              <a:off x="5224910" y="4864076"/>
              <a:ext cx="1124188" cy="438442"/>
            </a:xfrm>
            <a:prstGeom prst="wedgeRectCallout">
              <a:avLst>
                <a:gd name="adj1" fmla="val -62873"/>
                <a:gd name="adj2" fmla="val 84531"/>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77" b="1" dirty="0">
                  <a:solidFill>
                    <a:schemeClr val="tx1"/>
                  </a:solidFill>
                  <a:latin typeface="Arial "/>
                  <a:cs typeface="Arial" panose="020B0604020202020204" pitchFamily="34" charset="0"/>
                </a:rPr>
                <a:t>Delay 1 day</a:t>
              </a:r>
              <a:endParaRPr lang="en-US" sz="1477" b="1" dirty="0">
                <a:solidFill>
                  <a:srgbClr val="0000FF"/>
                </a:solidFill>
                <a:latin typeface="Arial "/>
                <a:cs typeface="Arial" panose="020B0604020202020204" pitchFamily="34" charset="0"/>
              </a:endParaRPr>
            </a:p>
          </p:txBody>
        </p:sp>
      </p:grpSp>
      <p:sp>
        <p:nvSpPr>
          <p:cNvPr id="74" name="TextBox 73"/>
          <p:cNvSpPr txBox="1"/>
          <p:nvPr/>
        </p:nvSpPr>
        <p:spPr>
          <a:xfrm>
            <a:off x="6981048" y="1938108"/>
            <a:ext cx="2169707" cy="1626984"/>
          </a:xfrm>
          <a:prstGeom prst="rect">
            <a:avLst/>
          </a:prstGeom>
          <a:noFill/>
        </p:spPr>
        <p:txBody>
          <a:bodyPr wrap="square" rtlCol="0">
            <a:spAutoFit/>
          </a:bodyPr>
          <a:lstStyle/>
          <a:p>
            <a:pPr>
              <a:defRPr/>
            </a:pPr>
            <a:r>
              <a:rPr lang="en-US" altLang="ja-JP" sz="1662" b="1" u="sng" dirty="0">
                <a:latin typeface="Arial "/>
                <a:ea typeface="Batang" pitchFamily="18" charset="-127"/>
                <a:cs typeface="Arial" pitchFamily="34" charset="0"/>
              </a:rPr>
              <a:t>Setup Target:</a:t>
            </a:r>
          </a:p>
          <a:p>
            <a:pPr>
              <a:defRPr/>
            </a:pPr>
            <a:r>
              <a:rPr lang="en-US" altLang="ja-JP" sz="1662" dirty="0">
                <a:solidFill>
                  <a:srgbClr val="0000FF"/>
                </a:solidFill>
                <a:latin typeface="Arial "/>
                <a:ea typeface="Batang" pitchFamily="18" charset="-127"/>
                <a:cs typeface="Arial" pitchFamily="34" charset="0"/>
              </a:rPr>
              <a:t>FY2016: Network Request</a:t>
            </a:r>
            <a:endParaRPr lang="en-US" altLang="ja-JP" sz="1662" dirty="0">
              <a:solidFill>
                <a:srgbClr val="0000FF"/>
              </a:solidFill>
              <a:latin typeface="Arial "/>
              <a:ea typeface="Batang" pitchFamily="18" charset="-127"/>
              <a:cs typeface="Arial" pitchFamily="34" charset="0"/>
            </a:endParaRPr>
          </a:p>
          <a:p>
            <a:pPr>
              <a:defRPr/>
            </a:pPr>
            <a:r>
              <a:rPr lang="en-US" altLang="ja-JP" sz="1662" dirty="0">
                <a:latin typeface="Arial "/>
                <a:ea typeface="Batang" pitchFamily="18" charset="-127"/>
                <a:cs typeface="Arial" pitchFamily="34" charset="0"/>
              </a:rPr>
              <a:t>FY2017: </a:t>
            </a:r>
            <a:r>
              <a:rPr lang="en-US" altLang="ja-JP" sz="1662" dirty="0">
                <a:latin typeface="Arial "/>
                <a:ea typeface="Batang" pitchFamily="18" charset="-127"/>
                <a:cs typeface="Arial" pitchFamily="34" charset="0"/>
              </a:rPr>
              <a:t>SAP and</a:t>
            </a:r>
            <a:endParaRPr lang="en-US" altLang="ja-JP" sz="1662" dirty="0">
              <a:latin typeface="Arial "/>
              <a:ea typeface="Batang" pitchFamily="18" charset="-127"/>
              <a:cs typeface="Arial" pitchFamily="34" charset="0"/>
            </a:endParaRPr>
          </a:p>
          <a:p>
            <a:pPr>
              <a:defRPr/>
            </a:pPr>
            <a:r>
              <a:rPr lang="en-US" altLang="ja-JP" sz="1662" dirty="0">
                <a:latin typeface="Arial "/>
                <a:ea typeface="Batang" pitchFamily="18" charset="-127"/>
                <a:cs typeface="Arial" pitchFamily="34" charset="0"/>
              </a:rPr>
              <a:t>Develop</a:t>
            </a:r>
            <a:endParaRPr lang="en-US" altLang="ja-JP" sz="1662" dirty="0">
              <a:latin typeface="Arial "/>
              <a:ea typeface="Batang" pitchFamily="18" charset="-127"/>
              <a:cs typeface="Arial" pitchFamily="34" charset="0"/>
            </a:endParaRPr>
          </a:p>
          <a:p>
            <a:pPr>
              <a:defRPr/>
            </a:pPr>
            <a:r>
              <a:rPr lang="en-US" sz="1662" dirty="0">
                <a:latin typeface="Arial "/>
              </a:rPr>
              <a:t>FY2018: Sections</a:t>
            </a:r>
            <a:endParaRPr lang="en-US" sz="1662" dirty="0">
              <a:latin typeface="Arial "/>
            </a:endParaRPr>
          </a:p>
        </p:txBody>
      </p:sp>
      <p:sp>
        <p:nvSpPr>
          <p:cNvPr id="75" name="Plus 74"/>
          <p:cNvSpPr/>
          <p:nvPr/>
        </p:nvSpPr>
        <p:spPr bwMode="auto">
          <a:xfrm>
            <a:off x="3230911" y="2538272"/>
            <a:ext cx="468923" cy="455526"/>
          </a:xfrm>
          <a:prstGeom prst="mathPlus">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a:latin typeface="Times New Roman" pitchFamily="18" charset="0"/>
              <a:ea typeface="ＭＳ Ｐゴシック" pitchFamily="34" charset="-128"/>
            </a:endParaRPr>
          </a:p>
        </p:txBody>
      </p:sp>
      <p:sp>
        <p:nvSpPr>
          <p:cNvPr id="76" name="Right Arrow 75"/>
          <p:cNvSpPr/>
          <p:nvPr/>
        </p:nvSpPr>
        <p:spPr bwMode="auto">
          <a:xfrm>
            <a:off x="6743975" y="2330603"/>
            <a:ext cx="206567" cy="736879"/>
          </a:xfrm>
          <a:prstGeom prst="rightArrow">
            <a:avLst>
              <a:gd name="adj1" fmla="val 50000"/>
              <a:gd name="adj2" fmla="val 40271"/>
            </a:avLst>
          </a:prstGeom>
          <a:solidFill>
            <a:srgbClr val="FF0000"/>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a:latin typeface="Times New Roman" pitchFamily="18" charset="0"/>
              <a:ea typeface="ＭＳ Ｐゴシック" pitchFamily="34" charset="-128"/>
            </a:endParaRPr>
          </a:p>
        </p:txBody>
      </p:sp>
      <p:sp>
        <p:nvSpPr>
          <p:cNvPr id="77" name="AutoShape 4"/>
          <p:cNvSpPr>
            <a:spLocks noChangeArrowheads="1"/>
          </p:cNvSpPr>
          <p:nvPr/>
        </p:nvSpPr>
        <p:spPr bwMode="auto">
          <a:xfrm>
            <a:off x="94752" y="3626831"/>
            <a:ext cx="4449636" cy="331177"/>
          </a:xfrm>
          <a:prstGeom prst="roundRect">
            <a:avLst>
              <a:gd name="adj" fmla="val 16667"/>
            </a:avLst>
          </a:prstGeom>
          <a:solidFill>
            <a:srgbClr val="0E067C"/>
          </a:solidFill>
          <a:ln>
            <a:noFill/>
          </a:ln>
          <a:effectLst/>
        </p:spPr>
        <p:txBody>
          <a:bodyPr wrap="none" anchor="ctr"/>
          <a:lstStyle/>
          <a:p>
            <a:r>
              <a:rPr kumimoji="1" lang="en-US" altLang="en-US" sz="1846" b="1" dirty="0">
                <a:solidFill>
                  <a:schemeClr val="bg1"/>
                </a:solidFill>
                <a:latin typeface="Arial" panose="020B0604020202020204" pitchFamily="34" charset="0"/>
                <a:ea typeface="Arial Unicode MS" pitchFamily="34" charset="-128"/>
                <a:cs typeface="Arial" panose="020B0604020202020204" pitchFamily="34" charset="0"/>
              </a:rPr>
              <a:t>Procedure Analysis</a:t>
            </a:r>
            <a:endParaRPr kumimoji="1" lang="en-US" altLang="ja-JP" sz="1846" b="1" dirty="0">
              <a:solidFill>
                <a:schemeClr val="bg1"/>
              </a:solidFill>
              <a:latin typeface="Arial" panose="020B0604020202020204" pitchFamily="34" charset="0"/>
              <a:ea typeface="Arial Unicode MS" pitchFamily="34" charset="-128"/>
              <a:cs typeface="Arial" panose="020B0604020202020204" pitchFamily="34" charset="0"/>
            </a:endParaRPr>
          </a:p>
        </p:txBody>
      </p:sp>
      <p:sp>
        <p:nvSpPr>
          <p:cNvPr id="79" name="TextBox 78"/>
          <p:cNvSpPr txBox="1"/>
          <p:nvPr/>
        </p:nvSpPr>
        <p:spPr>
          <a:xfrm>
            <a:off x="5198312" y="5055592"/>
            <a:ext cx="973343" cy="376385"/>
          </a:xfrm>
          <a:prstGeom prst="rect">
            <a:avLst/>
          </a:prstGeom>
          <a:noFill/>
        </p:spPr>
        <p:txBody>
          <a:bodyPr wrap="none" rtlCol="0">
            <a:spAutoFit/>
          </a:bodyPr>
          <a:lstStyle/>
          <a:p>
            <a:r>
              <a:rPr lang="en-US" sz="1846" dirty="0">
                <a:solidFill>
                  <a:srgbClr val="FF0000"/>
                </a:solidFill>
              </a:rPr>
              <a:t>2</a:t>
            </a:r>
            <a:r>
              <a:rPr lang="en-US" sz="1846" dirty="0">
                <a:solidFill>
                  <a:srgbClr val="FF0000"/>
                </a:solidFill>
              </a:rPr>
              <a:t> hours</a:t>
            </a:r>
            <a:endParaRPr lang="en-US" sz="1846" dirty="0">
              <a:solidFill>
                <a:srgbClr val="FF0000"/>
              </a:solidFill>
            </a:endParaRPr>
          </a:p>
        </p:txBody>
      </p:sp>
      <p:sp>
        <p:nvSpPr>
          <p:cNvPr id="82" name="Rectangular Callout 81"/>
          <p:cNvSpPr/>
          <p:nvPr/>
        </p:nvSpPr>
        <p:spPr>
          <a:xfrm>
            <a:off x="1776427" y="4842286"/>
            <a:ext cx="1269026" cy="253079"/>
          </a:xfrm>
          <a:prstGeom prst="wedgeRectCallout">
            <a:avLst>
              <a:gd name="adj1" fmla="val -19363"/>
              <a:gd name="adj2" fmla="val -10489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77" dirty="0">
                <a:solidFill>
                  <a:schemeClr val="tx1"/>
                </a:solidFill>
                <a:latin typeface="Arial" panose="020B0604020202020204" pitchFamily="34" charset="0"/>
                <a:cs typeface="Arial" panose="020B0604020202020204" pitchFamily="34" charset="0"/>
              </a:rPr>
              <a:t>Cannot meet</a:t>
            </a:r>
            <a:endParaRPr lang="en-US" sz="1477"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9229" y="4500094"/>
            <a:ext cx="188013" cy="355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09033" y="5566415"/>
            <a:ext cx="188013" cy="355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4" name="Group 83"/>
          <p:cNvGrpSpPr/>
          <p:nvPr/>
        </p:nvGrpSpPr>
        <p:grpSpPr>
          <a:xfrm>
            <a:off x="133683" y="1884518"/>
            <a:ext cx="3027311" cy="1532818"/>
            <a:chOff x="3280237" y="4644575"/>
            <a:chExt cx="3117286" cy="1480426"/>
          </a:xfrm>
        </p:grpSpPr>
        <p:graphicFrame>
          <p:nvGraphicFramePr>
            <p:cNvPr id="85" name="Chart 84" title="FY2015"/>
            <p:cNvGraphicFramePr/>
            <p:nvPr>
              <p:extLst/>
            </p:nvPr>
          </p:nvGraphicFramePr>
          <p:xfrm>
            <a:off x="3280237" y="4644575"/>
            <a:ext cx="3117286" cy="1480426"/>
          </p:xfrm>
          <a:graphic>
            <a:graphicData uri="http://schemas.openxmlformats.org/drawingml/2006/chart">
              <c:chart xmlns:c="http://schemas.openxmlformats.org/drawingml/2006/chart" xmlns:r="http://schemas.openxmlformats.org/officeDocument/2006/relationships" r:id="rId8"/>
            </a:graphicData>
          </a:graphic>
        </p:graphicFrame>
        <p:sp>
          <p:nvSpPr>
            <p:cNvPr id="86" name="Rectangular Callout 85"/>
            <p:cNvSpPr/>
            <p:nvPr/>
          </p:nvSpPr>
          <p:spPr>
            <a:xfrm>
              <a:off x="4659818" y="4767344"/>
              <a:ext cx="1036277" cy="216702"/>
            </a:xfrm>
            <a:prstGeom prst="wedgeRectCallout">
              <a:avLst>
                <a:gd name="adj1" fmla="val -39082"/>
                <a:gd name="adj2" fmla="val 190277"/>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77" b="1" dirty="0">
                  <a:solidFill>
                    <a:schemeClr val="tx1"/>
                  </a:solidFill>
                  <a:latin typeface="Arial "/>
                  <a:cs typeface="Arial" panose="020B0604020202020204" pitchFamily="34" charset="0"/>
                </a:rPr>
                <a:t>Biggest</a:t>
              </a:r>
              <a:endParaRPr lang="en-US" sz="1477" b="1" dirty="0">
                <a:solidFill>
                  <a:srgbClr val="0000FF"/>
                </a:solidFill>
                <a:latin typeface="Arial "/>
                <a:cs typeface="Arial" panose="020B0604020202020204" pitchFamily="34" charset="0"/>
              </a:endParaRPr>
            </a:p>
          </p:txBody>
        </p:sp>
      </p:grpSp>
      <p:sp>
        <p:nvSpPr>
          <p:cNvPr id="87" name="Rectangular Callout 86"/>
          <p:cNvSpPr/>
          <p:nvPr/>
        </p:nvSpPr>
        <p:spPr>
          <a:xfrm>
            <a:off x="1389176" y="5229488"/>
            <a:ext cx="1406769" cy="426414"/>
          </a:xfrm>
          <a:prstGeom prst="wedgeRectCallout">
            <a:avLst>
              <a:gd name="adj1" fmla="val -65594"/>
              <a:gd name="adj2" fmla="val -9034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77" dirty="0">
                <a:solidFill>
                  <a:schemeClr val="tx1"/>
                </a:solidFill>
                <a:latin typeface="Arial" panose="020B0604020202020204" pitchFamily="34" charset="0"/>
                <a:cs typeface="Arial" panose="020B0604020202020204" pitchFamily="34" charset="0"/>
              </a:rPr>
              <a:t>Don’t know status</a:t>
            </a:r>
            <a:endParaRPr lang="en-US" sz="1477" dirty="0">
              <a:solidFill>
                <a:schemeClr val="tx1"/>
              </a:solidFill>
              <a:latin typeface="Arial" panose="020B0604020202020204" pitchFamily="34" charset="0"/>
              <a:cs typeface="Arial" panose="020B0604020202020204" pitchFamily="34" charset="0"/>
            </a:endParaRPr>
          </a:p>
        </p:txBody>
      </p:sp>
      <p:grpSp>
        <p:nvGrpSpPr>
          <p:cNvPr id="70" name="Group 69"/>
          <p:cNvGrpSpPr/>
          <p:nvPr/>
        </p:nvGrpSpPr>
        <p:grpSpPr>
          <a:xfrm>
            <a:off x="10255" y="341495"/>
            <a:ext cx="9111752" cy="410679"/>
            <a:chOff x="12699" y="67191"/>
            <a:chExt cx="9871065" cy="707510"/>
          </a:xfrm>
        </p:grpSpPr>
        <p:grpSp>
          <p:nvGrpSpPr>
            <p:cNvPr id="71" name="Group 70"/>
            <p:cNvGrpSpPr/>
            <p:nvPr/>
          </p:nvGrpSpPr>
          <p:grpSpPr>
            <a:xfrm>
              <a:off x="12699" y="67191"/>
              <a:ext cx="9871065" cy="707510"/>
              <a:chOff x="12699" y="67191"/>
              <a:chExt cx="9871065" cy="707510"/>
            </a:xfrm>
          </p:grpSpPr>
          <p:grpSp>
            <p:nvGrpSpPr>
              <p:cNvPr id="78" name="Group 77"/>
              <p:cNvGrpSpPr/>
              <p:nvPr/>
            </p:nvGrpSpPr>
            <p:grpSpPr>
              <a:xfrm>
                <a:off x="12699" y="101600"/>
                <a:ext cx="9871065" cy="673101"/>
                <a:chOff x="12699" y="101600"/>
                <a:chExt cx="9871065" cy="673101"/>
              </a:xfrm>
            </p:grpSpPr>
            <p:sp>
              <p:nvSpPr>
                <p:cNvPr id="8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dirty="0">
                    <a:latin typeface="Arial "/>
                  </a:endParaRPr>
                </a:p>
              </p:txBody>
            </p:sp>
            <p:sp>
              <p:nvSpPr>
                <p:cNvPr id="88"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a:p>
              </p:txBody>
            </p:sp>
          </p:grpSp>
          <p:sp>
            <p:nvSpPr>
              <p:cNvPr id="81" name="Rectangle 59"/>
              <p:cNvSpPr>
                <a:spLocks noChangeArrowheads="1"/>
              </p:cNvSpPr>
              <p:nvPr/>
            </p:nvSpPr>
            <p:spPr bwMode="auto">
              <a:xfrm>
                <a:off x="271463" y="67191"/>
                <a:ext cx="9275762" cy="68532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585" b="1" dirty="0">
                    <a:solidFill>
                      <a:schemeClr val="bg1"/>
                    </a:solidFill>
                    <a:latin typeface="Arial" charset="0"/>
                    <a:ea typeface="HGP創英角ｺﾞｼｯｸUB" pitchFamily="50" charset="-128"/>
                  </a:rPr>
                  <a:t>4</a:t>
                </a:r>
                <a:r>
                  <a:rPr lang="en-US" altLang="ja-JP" sz="2585" b="1" dirty="0">
                    <a:solidFill>
                      <a:schemeClr val="bg1"/>
                    </a:solidFill>
                    <a:latin typeface="Arial" charset="0"/>
                    <a:ea typeface="HGP創英角ｺﾞｼｯｸUB" pitchFamily="50" charset="-128"/>
                  </a:rPr>
                  <a:t>. ACTION PLAN FY2016</a:t>
                </a:r>
                <a:endParaRPr lang="en-US" altLang="ja-JP" sz="2215" b="1" dirty="0">
                  <a:solidFill>
                    <a:schemeClr val="bg1"/>
                  </a:solidFill>
                  <a:latin typeface="Arial" charset="0"/>
                  <a:ea typeface="HGP創英角ｺﾞｼｯｸUB" pitchFamily="50" charset="-128"/>
                </a:endParaRPr>
              </a:p>
            </p:txBody>
          </p:sp>
        </p:grpSp>
        <p:sp>
          <p:nvSpPr>
            <p:cNvPr id="73" name="Rectangle 71"/>
            <p:cNvSpPr>
              <a:spLocks noChangeArrowheads="1"/>
            </p:cNvSpPr>
            <p:nvPr/>
          </p:nvSpPr>
          <p:spPr bwMode="auto">
            <a:xfrm>
              <a:off x="9186068" y="139361"/>
              <a:ext cx="566736" cy="554005"/>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15" rIns="16615"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1846">
                  <a:solidFill>
                    <a:srgbClr val="FFFFFF"/>
                  </a:solidFill>
                  <a:latin typeface="Arial" charset="0"/>
                </a:rPr>
                <a:pPr eaLnBrk="1" hangingPunct="1"/>
                <a:t>6</a:t>
              </a:fld>
              <a:r>
                <a:rPr lang="en-US" altLang="ja-JP" sz="1846" dirty="0">
                  <a:solidFill>
                    <a:srgbClr val="FFFFFF"/>
                  </a:solidFill>
                  <a:latin typeface="Arial" charset="0"/>
                </a:rPr>
                <a:t>/10</a:t>
              </a:r>
              <a:endParaRPr lang="en-US" altLang="ja-JP" sz="1477" dirty="0">
                <a:solidFill>
                  <a:srgbClr val="FFFFFF"/>
                </a:solidFill>
                <a:latin typeface="Arial" charset="0"/>
              </a:endParaRPr>
            </a:p>
          </p:txBody>
        </p:sp>
      </p:grpSp>
    </p:spTree>
    <p:extLst>
      <p:ext uri="{BB962C8B-B14F-4D97-AF65-F5344CB8AC3E}">
        <p14:creationId xmlns:p14="http://schemas.microsoft.com/office/powerpoint/2010/main" val="1809576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7"/>
          <p:cNvSpPr txBox="1">
            <a:spLocks noChangeArrowheads="1"/>
          </p:cNvSpPr>
          <p:nvPr/>
        </p:nvSpPr>
        <p:spPr bwMode="auto">
          <a:xfrm>
            <a:off x="32235" y="906864"/>
            <a:ext cx="9067794" cy="5605305"/>
          </a:xfrm>
          <a:prstGeom prst="rect">
            <a:avLst/>
          </a:prstGeom>
          <a:noFill/>
          <a:ln w="38100" cmpd="dbl"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algn="l">
              <a:defRPr kumimoji="1" sz="2400">
                <a:solidFill>
                  <a:schemeClr val="tx1"/>
                </a:solidFill>
                <a:latin typeface="Times New Roman" pitchFamily="18" charset="0"/>
                <a:ea typeface="ＭＳ Ｐゴシック" pitchFamily="34" charset="-128"/>
              </a:defRPr>
            </a:lvl1pPr>
            <a:lvl2pPr marL="914400" indent="-457200" algn="l">
              <a:defRPr kumimoji="1" sz="2400">
                <a:solidFill>
                  <a:schemeClr val="tx1"/>
                </a:solidFill>
                <a:latin typeface="Times New Roman" pitchFamily="18" charset="0"/>
                <a:ea typeface="ＭＳ Ｐゴシック" pitchFamily="34" charset="-128"/>
              </a:defRPr>
            </a:lvl2pPr>
            <a:lvl3pPr marL="1371600" indent="-457200" algn="l">
              <a:defRPr kumimoji="1" sz="2400">
                <a:solidFill>
                  <a:schemeClr val="tx1"/>
                </a:solidFill>
                <a:latin typeface="Times New Roman" pitchFamily="18" charset="0"/>
                <a:ea typeface="ＭＳ Ｐゴシック" pitchFamily="34" charset="-128"/>
              </a:defRPr>
            </a:lvl3pPr>
            <a:lvl4pPr marL="1828800" indent="-457200" algn="l">
              <a:defRPr kumimoji="1" sz="2400">
                <a:solidFill>
                  <a:schemeClr val="tx1"/>
                </a:solidFill>
                <a:latin typeface="Times New Roman" pitchFamily="18" charset="0"/>
                <a:ea typeface="ＭＳ Ｐゴシック" pitchFamily="34" charset="-128"/>
              </a:defRPr>
            </a:lvl4pPr>
            <a:lvl5pPr marL="2286000" indent="-457200" algn="l">
              <a:defRPr kumimoji="1" sz="2400">
                <a:solidFill>
                  <a:schemeClr val="tx1"/>
                </a:solidFill>
                <a:latin typeface="Times New Roman" pitchFamily="18" charset="0"/>
                <a:ea typeface="ＭＳ Ｐゴシック" pitchFamily="34" charset="-128"/>
              </a:defRPr>
            </a:lvl5pPr>
            <a:lvl6pPr marL="2743200" indent="-457200" fontAlgn="base">
              <a:spcBef>
                <a:spcPct val="0"/>
              </a:spcBef>
              <a:spcAft>
                <a:spcPct val="0"/>
              </a:spcAft>
              <a:defRPr kumimoji="1" sz="2400">
                <a:solidFill>
                  <a:schemeClr val="tx1"/>
                </a:solidFill>
                <a:latin typeface="Times New Roman" pitchFamily="18" charset="0"/>
                <a:ea typeface="ＭＳ Ｐゴシック" pitchFamily="34" charset="-128"/>
              </a:defRPr>
            </a:lvl6pPr>
            <a:lvl7pPr marL="3200400" indent="-457200" fontAlgn="base">
              <a:spcBef>
                <a:spcPct val="0"/>
              </a:spcBef>
              <a:spcAft>
                <a:spcPct val="0"/>
              </a:spcAft>
              <a:defRPr kumimoji="1" sz="2400">
                <a:solidFill>
                  <a:schemeClr val="tx1"/>
                </a:solidFill>
                <a:latin typeface="Times New Roman" pitchFamily="18" charset="0"/>
                <a:ea typeface="ＭＳ Ｐゴシック" pitchFamily="34" charset="-128"/>
              </a:defRPr>
            </a:lvl7pPr>
            <a:lvl8pPr marL="3657600" indent="-457200" fontAlgn="base">
              <a:spcBef>
                <a:spcPct val="0"/>
              </a:spcBef>
              <a:spcAft>
                <a:spcPct val="0"/>
              </a:spcAft>
              <a:defRPr kumimoji="1" sz="2400">
                <a:solidFill>
                  <a:schemeClr val="tx1"/>
                </a:solidFill>
                <a:latin typeface="Times New Roman" pitchFamily="18" charset="0"/>
                <a:ea typeface="ＭＳ Ｐゴシック" pitchFamily="34" charset="-128"/>
              </a:defRPr>
            </a:lvl8pPr>
            <a:lvl9pPr marL="4114800" indent="-457200"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0" indent="0"/>
            <a:endParaRPr lang="en-US" altLang="en-US" sz="1846" b="1" dirty="0">
              <a:latin typeface="Arial" charset="0"/>
              <a:ea typeface="HGP創英角ｺﾞｼｯｸUB" pitchFamily="50" charset="-128"/>
            </a:endParaRPr>
          </a:p>
        </p:txBody>
      </p:sp>
      <p:grpSp>
        <p:nvGrpSpPr>
          <p:cNvPr id="11" name="Group 10"/>
          <p:cNvGrpSpPr/>
          <p:nvPr/>
        </p:nvGrpSpPr>
        <p:grpSpPr>
          <a:xfrm>
            <a:off x="11723" y="352372"/>
            <a:ext cx="9111752" cy="427090"/>
            <a:chOff x="12699" y="101600"/>
            <a:chExt cx="9871065" cy="673101"/>
          </a:xfrm>
        </p:grpSpPr>
        <p:grpSp>
          <p:nvGrpSpPr>
            <p:cNvPr id="10" name="Group 9"/>
            <p:cNvGrpSpPr/>
            <p:nvPr/>
          </p:nvGrpSpPr>
          <p:grpSpPr>
            <a:xfrm>
              <a:off x="12699" y="101600"/>
              <a:ext cx="9871065" cy="673101"/>
              <a:chOff x="12699" y="101600"/>
              <a:chExt cx="9871065" cy="673101"/>
            </a:xfrm>
          </p:grpSpPr>
          <p:sp>
            <p:nvSpPr>
              <p:cNvPr id="3002423" name="AutoShape 55"/>
              <p:cNvSpPr>
                <a:spLocks noChangeArrowheads="1"/>
              </p:cNvSpPr>
              <p:nvPr/>
            </p:nvSpPr>
            <p:spPr bwMode="auto">
              <a:xfrm>
                <a:off x="12699" y="101600"/>
                <a:ext cx="9871065" cy="673101"/>
              </a:xfrm>
              <a:prstGeom prst="bevel">
                <a:avLst>
                  <a:gd name="adj" fmla="val 3486"/>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a:p>
            </p:txBody>
          </p:sp>
          <p:sp>
            <p:nvSpPr>
              <p:cNvPr id="3002424" name="AutoShape 56"/>
              <p:cNvSpPr>
                <a:spLocks noChangeArrowheads="1"/>
              </p:cNvSpPr>
              <p:nvPr/>
            </p:nvSpPr>
            <p:spPr bwMode="auto">
              <a:xfrm rot="10800000">
                <a:off x="60322" y="155571"/>
                <a:ext cx="9823442" cy="619125"/>
              </a:xfrm>
              <a:prstGeom prst="bevel">
                <a:avLst>
                  <a:gd name="adj" fmla="val 4472"/>
                </a:avLst>
              </a:prstGeom>
              <a:solidFill>
                <a:srgbClr val="2C3B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sz="1662"/>
              </a:p>
            </p:txBody>
          </p:sp>
        </p:grpSp>
        <p:sp>
          <p:nvSpPr>
            <p:cNvPr id="3002427" name="Rectangle 59"/>
            <p:cNvSpPr>
              <a:spLocks noChangeArrowheads="1"/>
            </p:cNvSpPr>
            <p:nvPr/>
          </p:nvSpPr>
          <p:spPr bwMode="auto">
            <a:xfrm>
              <a:off x="271463" y="108487"/>
              <a:ext cx="9275762" cy="626941"/>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spAutoFit/>
            </a:bodyPr>
            <a:lstStyle/>
            <a:p>
              <a:r>
                <a:rPr lang="en-US" altLang="ja-JP" sz="2585" b="1" dirty="0">
                  <a:solidFill>
                    <a:schemeClr val="bg1"/>
                  </a:solidFill>
                  <a:latin typeface="Arial" charset="0"/>
                  <a:ea typeface="HGP創英角ｺﾞｼｯｸUB" pitchFamily="50" charset="-128"/>
                </a:rPr>
                <a:t>4. ACTION PLAN FY2016</a:t>
              </a:r>
              <a:endParaRPr lang="en-US" altLang="ja-JP" sz="2215" b="1" dirty="0">
                <a:solidFill>
                  <a:schemeClr val="bg1"/>
                </a:solidFill>
                <a:latin typeface="Arial" charset="0"/>
                <a:ea typeface="HGP創英角ｺﾞｼｯｸUB" pitchFamily="50" charset="-128"/>
              </a:endParaRPr>
            </a:p>
          </p:txBody>
        </p:sp>
        <p:sp>
          <p:nvSpPr>
            <p:cNvPr id="6" name="Rectangle 71"/>
            <p:cNvSpPr>
              <a:spLocks noChangeArrowheads="1"/>
            </p:cNvSpPr>
            <p:nvPr/>
          </p:nvSpPr>
          <p:spPr bwMode="auto">
            <a:xfrm>
              <a:off x="9186068" y="198586"/>
              <a:ext cx="566736" cy="479127"/>
            </a:xfrm>
            <a:prstGeom prst="rect">
              <a:avLst/>
            </a:prstGeom>
            <a:noFill/>
            <a:ln w="28575">
              <a:solidFill>
                <a:srgbClr val="FFFFFF"/>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615" rIns="16615" anchor="ctr"/>
            <a:lstStyle>
              <a:lvl1pPr eaLnBrk="0" hangingPunct="0">
                <a:defRPr kumimoji="1" sz="2200">
                  <a:solidFill>
                    <a:schemeClr val="tx1"/>
                  </a:solidFill>
                  <a:latin typeface="HGP創英角ｺﾞｼｯｸUB" pitchFamily="50" charset="-128"/>
                  <a:ea typeface="HGP創英角ｺﾞｼｯｸUB" pitchFamily="50" charset="-128"/>
                </a:defRPr>
              </a:lvl1pPr>
              <a:lvl2pPr marL="742950" indent="-285750" eaLnBrk="0" hangingPunct="0">
                <a:defRPr kumimoji="1" sz="2200">
                  <a:solidFill>
                    <a:schemeClr val="tx1"/>
                  </a:solidFill>
                  <a:latin typeface="HGP創英角ｺﾞｼｯｸUB" pitchFamily="50" charset="-128"/>
                  <a:ea typeface="HGP創英角ｺﾞｼｯｸUB" pitchFamily="50" charset="-128"/>
                </a:defRPr>
              </a:lvl2pPr>
              <a:lvl3pPr marL="1143000" indent="-228600" eaLnBrk="0" hangingPunct="0">
                <a:defRPr kumimoji="1" sz="2200">
                  <a:solidFill>
                    <a:schemeClr val="tx1"/>
                  </a:solidFill>
                  <a:latin typeface="HGP創英角ｺﾞｼｯｸUB" pitchFamily="50" charset="-128"/>
                  <a:ea typeface="HGP創英角ｺﾞｼｯｸUB" pitchFamily="50" charset="-128"/>
                </a:defRPr>
              </a:lvl3pPr>
              <a:lvl4pPr marL="1600200" indent="-228600" eaLnBrk="0" hangingPunct="0">
                <a:defRPr kumimoji="1" sz="2200">
                  <a:solidFill>
                    <a:schemeClr val="tx1"/>
                  </a:solidFill>
                  <a:latin typeface="HGP創英角ｺﾞｼｯｸUB" pitchFamily="50" charset="-128"/>
                  <a:ea typeface="HGP創英角ｺﾞｼｯｸUB" pitchFamily="50" charset="-128"/>
                </a:defRPr>
              </a:lvl4pPr>
              <a:lvl5pPr marL="2057400" indent="-228600" eaLnBrk="0" hangingPunct="0">
                <a:defRPr kumimoji="1" sz="2200">
                  <a:solidFill>
                    <a:schemeClr val="tx1"/>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200">
                  <a:solidFill>
                    <a:schemeClr val="tx1"/>
                  </a:solidFill>
                  <a:latin typeface="HGP創英角ｺﾞｼｯｸUB" pitchFamily="50" charset="-128"/>
                  <a:ea typeface="HGP創英角ｺﾞｼｯｸUB" pitchFamily="50" charset="-128"/>
                </a:defRPr>
              </a:lvl9pPr>
            </a:lstStyle>
            <a:p>
              <a:pPr eaLnBrk="1" hangingPunct="1"/>
              <a:fld id="{5C9F9307-BB6E-4F73-851F-5362371C7B7D}" type="slidenum">
                <a:rPr lang="en-US" altLang="ja-JP" sz="1846">
                  <a:solidFill>
                    <a:srgbClr val="FFFFFF"/>
                  </a:solidFill>
                  <a:latin typeface="Arial" charset="0"/>
                </a:rPr>
                <a:pPr eaLnBrk="1" hangingPunct="1"/>
                <a:t>7</a:t>
              </a:fld>
              <a:r>
                <a:rPr lang="en-US" altLang="ja-JP" sz="1846" dirty="0">
                  <a:solidFill>
                    <a:srgbClr val="FFFFFF"/>
                  </a:solidFill>
                  <a:latin typeface="Arial" charset="0"/>
                </a:rPr>
                <a:t>/10</a:t>
              </a:r>
              <a:endParaRPr lang="en-US" altLang="ja-JP" sz="1477" dirty="0">
                <a:solidFill>
                  <a:srgbClr val="FFFFFF"/>
                </a:solidFill>
                <a:latin typeface="Arial" charset="0"/>
              </a:endParaRPr>
            </a:p>
          </p:txBody>
        </p:sp>
      </p:grpSp>
      <p:graphicFrame>
        <p:nvGraphicFramePr>
          <p:cNvPr id="67" name="Group 2"/>
          <p:cNvGraphicFramePr>
            <a:graphicFrameLocks noGrp="1"/>
          </p:cNvGraphicFramePr>
          <p:nvPr>
            <p:extLst/>
          </p:nvPr>
        </p:nvGraphicFramePr>
        <p:xfrm>
          <a:off x="55681" y="933660"/>
          <a:ext cx="9044346" cy="5553121"/>
        </p:xfrm>
        <a:graphic>
          <a:graphicData uri="http://schemas.openxmlformats.org/drawingml/2006/table">
            <a:tbl>
              <a:tblPr/>
              <a:tblGrid>
                <a:gridCol w="1608996">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2680667">
                  <a:extLst>
                    <a:ext uri="{9D8B030D-6E8A-4147-A177-3AD203B41FA5}">
                      <a16:colId xmlns:a16="http://schemas.microsoft.com/office/drawing/2014/main" val="20002"/>
                    </a:ext>
                  </a:extLst>
                </a:gridCol>
                <a:gridCol w="1097083">
                  <a:extLst>
                    <a:ext uri="{9D8B030D-6E8A-4147-A177-3AD203B41FA5}">
                      <a16:colId xmlns:a16="http://schemas.microsoft.com/office/drawing/2014/main" val="20003"/>
                    </a:ext>
                  </a:extLst>
                </a:gridCol>
              </a:tblGrid>
              <a:tr h="1053403">
                <a:tc gridSpan="4">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sz="1800" b="1" i="0" u="sng" strike="noStrike" kern="1200" cap="none" spc="0" normalizeH="0" baseline="0" noProof="0" dirty="0" smtClean="0">
                          <a:ln>
                            <a:noFill/>
                          </a:ln>
                          <a:solidFill>
                            <a:srgbClr val="000000"/>
                          </a:solidFill>
                          <a:effectLst/>
                          <a:uLnTx/>
                          <a:uFillTx/>
                          <a:latin typeface="Arial "/>
                          <a:ea typeface="+mn-ea"/>
                          <a:cs typeface="Arial" pitchFamily="34" charset="0"/>
                        </a:rPr>
                        <a:t>Action 2 [TIME]</a:t>
                      </a:r>
                      <a:r>
                        <a:rPr kumimoji="0" lang="en-US" sz="1800" b="1" i="0" u="none" strike="noStrike" kern="1200" cap="none" spc="0" normalizeH="0" baseline="0" noProof="0" dirty="0" smtClean="0">
                          <a:ln>
                            <a:noFill/>
                          </a:ln>
                          <a:solidFill>
                            <a:srgbClr val="000000"/>
                          </a:solidFill>
                          <a:effectLst/>
                          <a:uLnTx/>
                          <a:uFillTx/>
                          <a:latin typeface="Arial "/>
                          <a:ea typeface="+mn-ea"/>
                          <a:cs typeface="Arial" pitchFamily="34" charset="0"/>
                        </a:rPr>
                        <a:t>: </a:t>
                      </a:r>
                      <a:r>
                        <a:rPr kumimoji="0" lang="en-US" sz="1800" b="1" i="0" u="none" strike="noStrike" kern="1200" cap="none" spc="0" normalizeH="0" baseline="0" noProof="0" dirty="0" smtClean="0">
                          <a:ln>
                            <a:noFill/>
                          </a:ln>
                          <a:solidFill>
                            <a:srgbClr val="0000FF"/>
                          </a:solidFill>
                          <a:effectLst/>
                          <a:uLnTx/>
                          <a:uFillTx/>
                          <a:latin typeface="Arial "/>
                          <a:ea typeface="+mn-ea"/>
                          <a:cs typeface="Arial" pitchFamily="34" charset="0"/>
                        </a:rPr>
                        <a:t>Apply web approve for all PSNV workflow</a:t>
                      </a:r>
                      <a:endParaRPr kumimoji="1" lang="en-US" altLang="ja-JP" sz="1800" b="1" i="0" u="none" strike="noStrike" kern="1200" cap="none" spc="0" normalizeH="0" baseline="0" noProof="0" dirty="0" smtClean="0">
                        <a:ln>
                          <a:noFill/>
                        </a:ln>
                        <a:solidFill>
                          <a:srgbClr val="000000"/>
                        </a:solidFill>
                        <a:effectLst/>
                        <a:uLnTx/>
                        <a:uFillTx/>
                        <a:latin typeface="Arial "/>
                        <a:ea typeface="Arial Unicode MS" pitchFamily="34" charset="-128"/>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0" lang="en-US" altLang="en-US" sz="18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rPr>
                        <a:t>Improve Indirect efficiency =&gt; Target:</a:t>
                      </a:r>
                      <a:r>
                        <a:rPr kumimoji="0" lang="en-US" altLang="en-US" sz="18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 100%  IT Request no delay</a:t>
                      </a:r>
                      <a:endParaRPr kumimoji="0" lang="en-US" altLang="en-US" sz="22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1" lang="en-US" altLang="ja-JP" sz="1800" b="1" dirty="0" smtClean="0">
                          <a:solidFill>
                            <a:schemeClr val="tx1"/>
                          </a:solidFill>
                          <a:latin typeface="Arial "/>
                          <a:ea typeface="Arial Unicode MS" pitchFamily="34" charset="-128"/>
                          <a:cs typeface="Arial" panose="020B0604020202020204" pitchFamily="34" charset="0"/>
                        </a:rPr>
                        <a:t>Reduce paperwork stack time</a:t>
                      </a:r>
                      <a:r>
                        <a:rPr kumimoji="1" lang="en-US" altLang="ja-JP" sz="1800" b="1" baseline="0" dirty="0" smtClean="0">
                          <a:solidFill>
                            <a:schemeClr val="tx1"/>
                          </a:solidFill>
                          <a:latin typeface="Arial "/>
                          <a:ea typeface="Arial Unicode MS" pitchFamily="34" charset="-128"/>
                          <a:cs typeface="Arial" panose="020B0604020202020204" pitchFamily="34" charset="0"/>
                        </a:rPr>
                        <a:t> =&gt;</a:t>
                      </a:r>
                      <a:r>
                        <a:rPr kumimoji="1" lang="en-US" altLang="ja-JP" sz="1800" b="1" dirty="0" smtClean="0">
                          <a:solidFill>
                            <a:schemeClr val="tx1"/>
                          </a:solidFill>
                          <a:latin typeface="Arial "/>
                          <a:ea typeface="Arial Unicode MS" pitchFamily="34" charset="-128"/>
                          <a:cs typeface="Arial" panose="020B0604020202020204" pitchFamily="34" charset="0"/>
                        </a:rPr>
                        <a:t> Target : IT request</a:t>
                      </a:r>
                      <a:r>
                        <a:rPr kumimoji="1" lang="en-US" altLang="ja-JP" sz="1800" b="1" baseline="0" dirty="0" smtClean="0">
                          <a:solidFill>
                            <a:schemeClr val="tx1"/>
                          </a:solidFill>
                          <a:latin typeface="Arial "/>
                          <a:ea typeface="Arial Unicode MS" pitchFamily="34" charset="-128"/>
                          <a:cs typeface="Arial" panose="020B0604020202020204" pitchFamily="34" charset="0"/>
                        </a:rPr>
                        <a:t> time</a:t>
                      </a:r>
                      <a:r>
                        <a:rPr kumimoji="1" lang="en-US" altLang="ja-JP" sz="1800" b="1" baseline="0" dirty="0" smtClean="0">
                          <a:solidFill>
                            <a:srgbClr val="0000FF"/>
                          </a:solidFill>
                          <a:latin typeface="Arial "/>
                          <a:ea typeface="Arial Unicode MS" pitchFamily="34" charset="-128"/>
                          <a:cs typeface="Arial" panose="020B0604020202020204" pitchFamily="34" charset="0"/>
                        </a:rPr>
                        <a:t> </a:t>
                      </a:r>
                      <a:r>
                        <a:rPr kumimoji="0" lang="en-US" altLang="en-US" sz="18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 </a:t>
                      </a:r>
                      <a:r>
                        <a:rPr kumimoji="0" lang="en-US" altLang="en-US" sz="15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hours</a:t>
                      </a:r>
                      <a:endParaRPr kumimoji="0" lang="en-US" altLang="en-US" sz="1800" b="1" i="0" u="none" strike="noStrike" kern="1200" cap="none" spc="0" normalizeH="0" baseline="0" noProof="0" dirty="0" smtClean="0">
                        <a:ln>
                          <a:noFill/>
                        </a:ln>
                        <a:solidFill>
                          <a:schemeClr val="tx1"/>
                        </a:solidFill>
                        <a:effectLst/>
                        <a:uLnTx/>
                        <a:uFillTx/>
                        <a:latin typeface="Arial "/>
                        <a:ea typeface="+mn-ea"/>
                        <a:cs typeface="Arial" pitchFamily="34" charset="0"/>
                        <a:sym typeface="Wingdings 3"/>
                      </a:endParaRP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gradFill>
                      <a:gsLst>
                        <a:gs pos="0">
                          <a:schemeClr val="accent1">
                            <a:lumMod val="20000"/>
                            <a:lumOff val="80000"/>
                          </a:schemeClr>
                        </a:gs>
                        <a:gs pos="50000">
                          <a:schemeClr val="bg1"/>
                        </a:gs>
                        <a:gs pos="100000">
                          <a:schemeClr val="accent1">
                            <a:lumMod val="20000"/>
                            <a:lumOff val="80000"/>
                          </a:schemeClr>
                        </a:gs>
                      </a:gsLst>
                      <a:lin ang="5400000" scaled="0"/>
                    </a:gradFill>
                  </a:tcPr>
                </a:tc>
                <a:tc hMerge="1">
                  <a:txBody>
                    <a:bodyPr/>
                    <a:lstStyle/>
                    <a:p>
                      <a:endParaRPr lang="en-US"/>
                    </a:p>
                  </a:txBody>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hMerge="1">
                  <a:txBody>
                    <a:bodyPr/>
                    <a:lstStyle/>
                    <a:p>
                      <a:pPr algn="l"/>
                      <a:endParaRPr lang="en-US" altLang="en-US" sz="2000" b="1" kern="1200" baseline="0" dirty="0" smtClean="0">
                        <a:solidFill>
                          <a:schemeClr val="tx1"/>
                        </a:solidFill>
                        <a:latin typeface="Arial" pitchFamily="34" charset="0"/>
                        <a:ea typeface="+mn-ea"/>
                        <a:cs typeface="Arial" pitchFamily="34" charset="0"/>
                      </a:endParaRPr>
                    </a:p>
                  </a:txBody>
                  <a:tcPr marL="36000"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075">
                <a:tc>
                  <a:txBody>
                    <a:bodyPr/>
                    <a:lstStyle/>
                    <a:p>
                      <a:pPr algn="l"/>
                      <a:r>
                        <a:rPr lang="en-US" altLang="en-US" sz="1800" b="1" kern="1200" baseline="0" dirty="0" smtClean="0">
                          <a:solidFill>
                            <a:schemeClr val="tx1"/>
                          </a:solidFill>
                          <a:latin typeface="Arial "/>
                          <a:ea typeface="+mn-ea"/>
                          <a:cs typeface="Arial" pitchFamily="34" charset="0"/>
                        </a:rPr>
                        <a:t>Activities</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kern="1200" baseline="0" dirty="0" smtClean="0">
                          <a:solidFill>
                            <a:schemeClr val="tx1"/>
                          </a:solidFill>
                          <a:latin typeface="Arial "/>
                          <a:ea typeface="+mn-ea"/>
                          <a:cs typeface="Arial" pitchFamily="34" charset="0"/>
                        </a:rPr>
                        <a:t>Content: </a:t>
                      </a:r>
                      <a:r>
                        <a:rPr lang="en-US" sz="1800" dirty="0" smtClean="0">
                          <a:latin typeface="Arial "/>
                        </a:rPr>
                        <a:t>Web Approve System</a:t>
                      </a:r>
                      <a:endParaRPr lang="en-US" altLang="en-US" sz="1800" b="1" kern="1200" baseline="0" dirty="0" smtClean="0">
                        <a:solidFill>
                          <a:schemeClr val="tx1"/>
                        </a:solidFill>
                        <a:latin typeface="Arial "/>
                        <a:ea typeface="+mn-ea"/>
                        <a:cs typeface="Arial" pitchFamily="34" charset="0"/>
                      </a:endParaRP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1800" b="1" kern="1200" baseline="0" dirty="0" smtClean="0">
                          <a:solidFill>
                            <a:schemeClr val="tx1"/>
                          </a:solidFill>
                          <a:latin typeface="Arial "/>
                          <a:ea typeface="+mn-ea"/>
                          <a:cs typeface="Arial" pitchFamily="34" charset="0"/>
                        </a:rPr>
                        <a:t>Effective</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tc>
                  <a:txBody>
                    <a:bodyPr/>
                    <a:lstStyle/>
                    <a:p>
                      <a:pPr algn="l"/>
                      <a:r>
                        <a:rPr lang="en-US" altLang="en-US" sz="1800" b="1" kern="1200" baseline="0" dirty="0" smtClean="0">
                          <a:solidFill>
                            <a:schemeClr val="tx1"/>
                          </a:solidFill>
                          <a:latin typeface="Arial "/>
                          <a:ea typeface="+mn-ea"/>
                          <a:cs typeface="Arial" pitchFamily="34" charset="0"/>
                        </a:rPr>
                        <a:t>Time</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FFFF00">
                        <a:alpha val="40000"/>
                      </a:srgbClr>
                    </a:solidFill>
                  </a:tcPr>
                </a:tc>
                <a:extLst>
                  <a:ext uri="{0D108BD9-81ED-4DB2-BD59-A6C34878D82A}">
                    <a16:rowId xmlns:a16="http://schemas.microsoft.com/office/drawing/2014/main" val="10001"/>
                  </a:ext>
                </a:extLst>
              </a:tr>
              <a:tr h="1637964">
                <a:tc>
                  <a:txBody>
                    <a:bodyPr/>
                    <a:lstStyle/>
                    <a:p>
                      <a:pPr marL="342900" indent="-342900" algn="l">
                        <a:buFont typeface="Wingdings" panose="05000000000000000000" pitchFamily="2" charset="2"/>
                        <a:buChar char="v"/>
                      </a:pPr>
                      <a:r>
                        <a:rPr lang="en-US" sz="1800" dirty="0" smtClean="0">
                          <a:latin typeface="Arial "/>
                        </a:rPr>
                        <a:t>Evaluable IT Services</a:t>
                      </a:r>
                      <a:endParaRPr lang="en-US" sz="1800" dirty="0">
                        <a:latin typeface="Arial "/>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indent="0" algn="l">
                        <a:buFontTx/>
                        <a:buNone/>
                      </a:pPr>
                      <a:endParaRPr lang="en-US" sz="1800" b="0" u="none" kern="1200" baseline="0" dirty="0" smtClean="0">
                        <a:solidFill>
                          <a:schemeClr val="tx1"/>
                        </a:solidFill>
                        <a:latin typeface="Arial "/>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v"/>
                        <a:tabLst/>
                        <a:defRPr/>
                      </a:pPr>
                      <a:r>
                        <a:rPr lang="en-US" altLang="ja-JP" sz="1800" b="0" u="sng" kern="1200" baseline="0" dirty="0" smtClean="0">
                          <a:solidFill>
                            <a:schemeClr val="tx1"/>
                          </a:solidFill>
                          <a:latin typeface="Arial "/>
                          <a:ea typeface="Batang" pitchFamily="18" charset="-127"/>
                          <a:cs typeface="Arial" pitchFamily="34" charset="0"/>
                        </a:rPr>
                        <a:t>Quality:          </a:t>
                      </a:r>
                      <a:r>
                        <a:rPr lang="en-US" altLang="ja-JP" sz="1800" b="1" u="none" kern="1200" baseline="0" dirty="0" smtClean="0">
                          <a:solidFill>
                            <a:srgbClr val="0000FF"/>
                          </a:solidFill>
                          <a:latin typeface="Arial "/>
                          <a:ea typeface="Batang" pitchFamily="18" charset="-127"/>
                          <a:cs typeface="Arial" pitchFamily="34" charset="0"/>
                        </a:rPr>
                        <a:t>Improve efficiency</a:t>
                      </a: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defRPr/>
                      </a:pPr>
                      <a:endParaRPr lang="en-US" altLang="ja-JP" sz="1800" b="0" u="none" kern="1200" baseline="0" dirty="0" smtClean="0">
                        <a:solidFill>
                          <a:schemeClr val="tx1"/>
                        </a:solidFill>
                        <a:latin typeface="Arial "/>
                        <a:ea typeface="Batang" pitchFamily="18" charset="-127"/>
                        <a:cs typeface="Arial" pitchFamily="34" charset="0"/>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3" pitchFamily="18" charset="2"/>
                        <a:buNone/>
                        <a:tabLst/>
                        <a:defRPr/>
                      </a:pPr>
                      <a:r>
                        <a:rPr lang="en-US" altLang="ja-JP" sz="1800" b="0" u="none" kern="1200" baseline="0" dirty="0" smtClean="0">
                          <a:solidFill>
                            <a:schemeClr val="tx1"/>
                          </a:solidFill>
                          <a:latin typeface="Arial "/>
                          <a:ea typeface="Batang" pitchFamily="18" charset="-127"/>
                          <a:cs typeface="Arial" pitchFamily="34" charset="0"/>
                        </a:rPr>
                        <a:t>Jun.2016</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3" pitchFamily="18" charset="2"/>
                        <a:buNone/>
                        <a:tabLst/>
                        <a:defRPr/>
                      </a:pPr>
                      <a:r>
                        <a:rPr lang="en-US" altLang="ja-JP" sz="1800" b="0" u="none" kern="1200" baseline="0" dirty="0" smtClean="0">
                          <a:solidFill>
                            <a:schemeClr val="tx1"/>
                          </a:solidFill>
                          <a:latin typeface="Arial "/>
                          <a:ea typeface="Batang" pitchFamily="18" charset="-127"/>
                          <a:cs typeface="Arial" pitchFamily="34" charset="0"/>
                        </a:rPr>
                        <a:t>Sep.2016</a:t>
                      </a:r>
                    </a:p>
                  </a:txBody>
                  <a:tcPr marL="33231" marR="0" marT="0" marB="0" anchor="ct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2636">
                <a:tc>
                  <a:txBody>
                    <a:bodyPr/>
                    <a:lstStyle/>
                    <a:p>
                      <a:pPr marL="342900" indent="-342900">
                        <a:buFont typeface="Wingdings" panose="05000000000000000000" pitchFamily="2" charset="2"/>
                        <a:buChar char="v"/>
                      </a:pPr>
                      <a:r>
                        <a:rPr lang="en-US" sz="1800" dirty="0" smtClean="0">
                          <a:latin typeface="Arial "/>
                        </a:rPr>
                        <a:t>Change approve procedure</a:t>
                      </a:r>
                    </a:p>
                    <a:p>
                      <a:pPr marL="0" indent="0">
                        <a:buFont typeface="Wingdings" panose="05000000000000000000" pitchFamily="2" charset="2"/>
                        <a:buNone/>
                      </a:pPr>
                      <a:endParaRPr lang="en-US" sz="1800" baseline="0" dirty="0" smtClean="0">
                        <a:latin typeface="Arial "/>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sz="1700" dirty="0" smtClean="0">
                        <a:latin typeface="Arial "/>
                      </a:endParaRPr>
                    </a:p>
                    <a:p>
                      <a:endParaRPr lang="en-US" sz="1700" dirty="0" smtClean="0">
                        <a:latin typeface="Arial "/>
                      </a:endParaRPr>
                    </a:p>
                    <a:p>
                      <a:endParaRPr lang="en-US" sz="1700" dirty="0">
                        <a:latin typeface="Arial "/>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v"/>
                        <a:tabLst/>
                        <a:defRPr/>
                      </a:pPr>
                      <a:r>
                        <a:rPr lang="en-US" altLang="ja-JP" sz="1800" b="0" u="sng" kern="1200" baseline="0" dirty="0" smtClean="0">
                          <a:solidFill>
                            <a:schemeClr val="tx1"/>
                          </a:solidFill>
                          <a:latin typeface="Arial "/>
                          <a:ea typeface="Batang" pitchFamily="18" charset="-127"/>
                          <a:cs typeface="Arial" pitchFamily="34" charset="0"/>
                        </a:rPr>
                        <a:t>Approve Time: </a:t>
                      </a:r>
                      <a:r>
                        <a:rPr kumimoji="0" lang="en-US" altLang="en-US" sz="18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1,200</a:t>
                      </a:r>
                      <a:r>
                        <a:rPr kumimoji="0" lang="en-US" altLang="en-US" sz="1500" b="1" i="0" u="none" strike="noStrike" kern="1200" cap="none" spc="0" normalizeH="0" baseline="0" noProof="0" dirty="0" smtClean="0">
                          <a:ln>
                            <a:noFill/>
                          </a:ln>
                          <a:solidFill>
                            <a:srgbClr val="0000FF"/>
                          </a:solidFill>
                          <a:effectLst/>
                          <a:uLnTx/>
                          <a:uFillTx/>
                          <a:latin typeface="Arial "/>
                          <a:ea typeface="+mn-ea"/>
                          <a:cs typeface="Arial" pitchFamily="34" charset="0"/>
                          <a:sym typeface="Wingdings 3"/>
                        </a:rPr>
                        <a:t> hours/Y</a:t>
                      </a:r>
                      <a:r>
                        <a:rPr kumimoji="0" lang="en-US" altLang="en-US" sz="1500" b="1" i="0" u="none" strike="noStrike" kern="1200" cap="none" spc="0" normalizeH="0" baseline="0" noProof="0" dirty="0" smtClean="0">
                          <a:ln>
                            <a:noFill/>
                          </a:ln>
                          <a:solidFill>
                            <a:srgbClr val="0000FF"/>
                          </a:solidFill>
                          <a:effectLst/>
                          <a:uLnTx/>
                          <a:uFillTx/>
                          <a:latin typeface="Arial "/>
                          <a:ea typeface="Batang" pitchFamily="18" charset="-127"/>
                          <a:cs typeface="Arial" pitchFamily="34" charset="0"/>
                          <a:sym typeface="Wingdings 3"/>
                        </a:rPr>
                        <a:t>             </a:t>
                      </a:r>
                      <a:r>
                        <a:rPr lang="en-US" altLang="ja-JP" sz="1800" b="0" u="none" kern="1200" baseline="0" dirty="0" smtClean="0">
                          <a:solidFill>
                            <a:schemeClr val="tx1"/>
                          </a:solidFill>
                          <a:latin typeface="Arial "/>
                          <a:ea typeface="Batang" pitchFamily="18" charset="-127"/>
                          <a:cs typeface="Arial" pitchFamily="34" charset="0"/>
                        </a:rPr>
                        <a:t>2hours x 600 requests</a:t>
                      </a: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1324043">
                <a:tc>
                  <a:txBody>
                    <a:bodyPr/>
                    <a:lstStyle/>
                    <a:p>
                      <a:pPr marL="342900" indent="-342900">
                        <a:buFont typeface="Wingdings" panose="05000000000000000000" pitchFamily="2" charset="2"/>
                        <a:buChar char="v"/>
                      </a:pPr>
                      <a:r>
                        <a:rPr lang="en-US" sz="1800" baseline="0" dirty="0" smtClean="0">
                          <a:latin typeface="Arial "/>
                        </a:rPr>
                        <a:t>Work status</a:t>
                      </a:r>
                    </a:p>
                    <a:p>
                      <a:pPr marL="0" indent="0">
                        <a:buFont typeface="Arial" panose="020B0604020202020204" pitchFamily="34" charset="0"/>
                        <a:buNone/>
                      </a:pPr>
                      <a:r>
                        <a:rPr lang="en-US" sz="1800" baseline="0" dirty="0" smtClean="0">
                          <a:latin typeface="Arial "/>
                        </a:rPr>
                        <a:t>     chasing</a:t>
                      </a: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endParaRPr lang="en-US" sz="1700" dirty="0">
                        <a:latin typeface="Arial "/>
                      </a:endParaRP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v"/>
                        <a:tabLst/>
                        <a:defRPr/>
                      </a:pPr>
                      <a:r>
                        <a:rPr lang="en-US" altLang="ja-JP" sz="1800" b="0" u="none" kern="1200" baseline="0" dirty="0" smtClean="0">
                          <a:solidFill>
                            <a:schemeClr val="tx1"/>
                          </a:solidFill>
                          <a:latin typeface="Arial "/>
                          <a:ea typeface="Batang" pitchFamily="18" charset="-127"/>
                          <a:cs typeface="Arial" pitchFamily="34" charset="0"/>
                        </a:rPr>
                        <a:t>Delivery:               </a:t>
                      </a:r>
                      <a:r>
                        <a:rPr lang="en-US" altLang="ja-JP" sz="1800" b="1" u="none" kern="1200" baseline="0" dirty="0" smtClean="0">
                          <a:solidFill>
                            <a:srgbClr val="0000FF"/>
                          </a:solidFill>
                          <a:latin typeface="Arial "/>
                          <a:ea typeface="Batang" pitchFamily="18" charset="-127"/>
                          <a:cs typeface="Arial" pitchFamily="34" charset="0"/>
                        </a:rPr>
                        <a:t>Action Immediately        No Paper</a:t>
                      </a:r>
                    </a:p>
                  </a:txBody>
                  <a:tcPr marL="33231" marR="0" marT="0" marB="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1791109" y="2302628"/>
            <a:ext cx="3375317" cy="1476386"/>
            <a:chOff x="2083700" y="2395636"/>
            <a:chExt cx="3656593" cy="1599418"/>
          </a:xfrm>
        </p:grpSpPr>
        <p:sp>
          <p:nvSpPr>
            <p:cNvPr id="8" name="TextBox 7"/>
            <p:cNvSpPr txBox="1"/>
            <p:nvPr/>
          </p:nvSpPr>
          <p:spPr>
            <a:xfrm>
              <a:off x="2083701" y="2395636"/>
              <a:ext cx="3656592" cy="377118"/>
            </a:xfrm>
            <a:prstGeom prst="rect">
              <a:avLst/>
            </a:prstGeom>
            <a:noFill/>
          </p:spPr>
          <p:txBody>
            <a:bodyPr wrap="square" rtlCol="0">
              <a:spAutoFit/>
            </a:bodyPr>
            <a:lstStyle/>
            <a:p>
              <a:endParaRPr lang="en-US" sz="1662" dirty="0">
                <a:latin typeface="Arial "/>
              </a:endParaRPr>
            </a:p>
          </p:txBody>
        </p:sp>
        <p:grpSp>
          <p:nvGrpSpPr>
            <p:cNvPr id="16" name="Group 15"/>
            <p:cNvGrpSpPr/>
            <p:nvPr/>
          </p:nvGrpSpPr>
          <p:grpSpPr>
            <a:xfrm>
              <a:off x="2083700" y="2706912"/>
              <a:ext cx="3656593" cy="1288142"/>
              <a:chOff x="2083700" y="2692398"/>
              <a:chExt cx="3656593" cy="1288142"/>
            </a:xfrm>
          </p:grpSpPr>
          <p:grpSp>
            <p:nvGrpSpPr>
              <p:cNvPr id="5" name="Group 4"/>
              <p:cNvGrpSpPr/>
              <p:nvPr/>
            </p:nvGrpSpPr>
            <p:grpSpPr>
              <a:xfrm>
                <a:off x="2083700" y="2692398"/>
                <a:ext cx="3656593" cy="420914"/>
                <a:chOff x="2083700" y="2532744"/>
                <a:chExt cx="3656593" cy="420914"/>
              </a:xfrm>
            </p:grpSpPr>
            <p:sp>
              <p:nvSpPr>
                <p:cNvPr id="2" name="Rounded Rectangle 1"/>
                <p:cNvSpPr/>
                <p:nvPr/>
              </p:nvSpPr>
              <p:spPr bwMode="auto">
                <a:xfrm>
                  <a:off x="3285205" y="2532744"/>
                  <a:ext cx="1152989"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477" dirty="0">
                      <a:latin typeface="Arial" pitchFamily="34" charset="0"/>
                      <a:ea typeface="Batang" pitchFamily="18" charset="-127"/>
                      <a:cs typeface="Arial" pitchFamily="34" charset="0"/>
                    </a:rPr>
                    <a:t>Services KPI</a:t>
                  </a:r>
                  <a:endParaRPr kumimoji="1" lang="en-US" sz="1477" dirty="0">
                    <a:latin typeface="Arial "/>
                  </a:endParaRPr>
                </a:p>
              </p:txBody>
            </p:sp>
            <p:sp>
              <p:nvSpPr>
                <p:cNvPr id="9" name="Rounded Rectangle 8"/>
                <p:cNvSpPr/>
                <p:nvPr/>
              </p:nvSpPr>
              <p:spPr bwMode="auto">
                <a:xfrm>
                  <a:off x="2083700" y="2532744"/>
                  <a:ext cx="964302"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lang="en-US" sz="1477" dirty="0">
                      <a:latin typeface="Arial "/>
                    </a:rPr>
                    <a:t>Database</a:t>
                  </a:r>
                  <a:endParaRPr kumimoji="1" lang="en-US" sz="1477" dirty="0">
                    <a:latin typeface="Arial "/>
                  </a:endParaRPr>
                </a:p>
              </p:txBody>
            </p:sp>
            <p:sp>
              <p:nvSpPr>
                <p:cNvPr id="12" name="Rounded Rectangle 11"/>
                <p:cNvSpPr/>
                <p:nvPr/>
              </p:nvSpPr>
              <p:spPr bwMode="auto">
                <a:xfrm>
                  <a:off x="4670876" y="2532744"/>
                  <a:ext cx="1069417" cy="42091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lang="en-US" sz="1477" dirty="0">
                      <a:latin typeface="Arial "/>
                    </a:rPr>
                    <a:t>Evaluation</a:t>
                  </a:r>
                  <a:endParaRPr kumimoji="1" lang="en-US" sz="1477" dirty="0">
                    <a:latin typeface="Arial "/>
                  </a:endParaRPr>
                </a:p>
              </p:txBody>
            </p:sp>
            <p:sp>
              <p:nvSpPr>
                <p:cNvPr id="4" name="Right Arrow 3"/>
                <p:cNvSpPr/>
                <p:nvPr/>
              </p:nvSpPr>
              <p:spPr bwMode="auto">
                <a:xfrm>
                  <a:off x="3062516" y="2656117"/>
                  <a:ext cx="203198" cy="210457"/>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dirty="0">
                    <a:latin typeface="Arial "/>
                  </a:endParaRPr>
                </a:p>
              </p:txBody>
            </p:sp>
            <p:sp>
              <p:nvSpPr>
                <p:cNvPr id="17" name="Right Arrow 16"/>
                <p:cNvSpPr/>
                <p:nvPr/>
              </p:nvSpPr>
              <p:spPr bwMode="auto">
                <a:xfrm>
                  <a:off x="4465409" y="2659748"/>
                  <a:ext cx="203198" cy="210457"/>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dirty="0">
                    <a:latin typeface="Arial "/>
                  </a:endParaRPr>
                </a:p>
              </p:txBody>
            </p:sp>
          </p:grpSp>
          <p:sp>
            <p:nvSpPr>
              <p:cNvPr id="19" name="Rounded Rectangle 18"/>
              <p:cNvSpPr/>
              <p:nvPr/>
            </p:nvSpPr>
            <p:spPr bwMode="auto">
              <a:xfrm>
                <a:off x="2083700" y="3559626"/>
                <a:ext cx="3656593" cy="420914"/>
              </a:xfrm>
              <a:prstGeom prst="roundRect">
                <a:avLst/>
              </a:prstGeom>
              <a:solidFill>
                <a:srgbClr val="FFE5CB"/>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lang="en-US" sz="1477" b="1" dirty="0">
                    <a:latin typeface="Arial "/>
                  </a:rPr>
                  <a:t>Improvement</a:t>
                </a:r>
                <a:endParaRPr kumimoji="1" lang="en-US" sz="1477" b="1" dirty="0">
                  <a:latin typeface="Arial "/>
                </a:endParaRPr>
              </a:p>
            </p:txBody>
          </p:sp>
          <p:sp>
            <p:nvSpPr>
              <p:cNvPr id="13" name="Down Arrow 12"/>
              <p:cNvSpPr/>
              <p:nvPr/>
            </p:nvSpPr>
            <p:spPr bwMode="auto">
              <a:xfrm>
                <a:off x="3048001" y="3258454"/>
                <a:ext cx="1390193" cy="224975"/>
              </a:xfrm>
              <a:prstGeom prst="down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a:latin typeface="Times New Roman" pitchFamily="18" charset="0"/>
                  <a:ea typeface="ＭＳ Ｐゴシック" pitchFamily="34" charset="-128"/>
                </a:endParaRPr>
              </a:p>
            </p:txBody>
          </p:sp>
        </p:grpSp>
      </p:grpSp>
      <p:sp>
        <p:nvSpPr>
          <p:cNvPr id="33" name="TextBox 32"/>
          <p:cNvSpPr txBox="1"/>
          <p:nvPr/>
        </p:nvSpPr>
        <p:spPr>
          <a:xfrm>
            <a:off x="1775729" y="4288376"/>
            <a:ext cx="1280296" cy="660437"/>
          </a:xfrm>
          <a:prstGeom prst="rect">
            <a:avLst/>
          </a:prstGeom>
          <a:noFill/>
        </p:spPr>
        <p:txBody>
          <a:bodyPr wrap="square" rtlCol="0">
            <a:spAutoFit/>
          </a:bodyPr>
          <a:lstStyle/>
          <a:p>
            <a:pPr algn="l"/>
            <a:r>
              <a:rPr lang="en-US" sz="1846" dirty="0">
                <a:latin typeface="Arial "/>
              </a:rPr>
              <a:t>P</a:t>
            </a:r>
            <a:r>
              <a:rPr lang="en-US" sz="1846" dirty="0">
                <a:latin typeface="Arial "/>
              </a:rPr>
              <a:t>arallel Approval</a:t>
            </a:r>
            <a:endParaRPr lang="en-US" sz="1846" dirty="0">
              <a:latin typeface="Arial "/>
            </a:endParaRPr>
          </a:p>
        </p:txBody>
      </p:sp>
      <p:grpSp>
        <p:nvGrpSpPr>
          <p:cNvPr id="20" name="Group 19"/>
          <p:cNvGrpSpPr/>
          <p:nvPr/>
        </p:nvGrpSpPr>
        <p:grpSpPr>
          <a:xfrm>
            <a:off x="2938277" y="4162977"/>
            <a:ext cx="2173378" cy="897535"/>
            <a:chOff x="1880354" y="5058179"/>
            <a:chExt cx="2354493" cy="972330"/>
          </a:xfrm>
        </p:grpSpPr>
        <p:sp>
          <p:nvSpPr>
            <p:cNvPr id="24" name="Rounded Rectangle 23"/>
            <p:cNvSpPr/>
            <p:nvPr/>
          </p:nvSpPr>
          <p:spPr bwMode="auto">
            <a:xfrm>
              <a:off x="3210589" y="5058179"/>
              <a:ext cx="1024258"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477" dirty="0">
                  <a:latin typeface="Arial" pitchFamily="34" charset="0"/>
                  <a:ea typeface="Batang" pitchFamily="18" charset="-127"/>
                  <a:cs typeface="Arial" pitchFamily="34" charset="0"/>
                </a:rPr>
                <a:t>AM/MA</a:t>
              </a:r>
              <a:endParaRPr kumimoji="1" lang="en-US" sz="1477" dirty="0">
                <a:latin typeface="Arial "/>
              </a:endParaRPr>
            </a:p>
          </p:txBody>
        </p:sp>
        <p:sp>
          <p:nvSpPr>
            <p:cNvPr id="25" name="Rounded Rectangle 24"/>
            <p:cNvSpPr/>
            <p:nvPr/>
          </p:nvSpPr>
          <p:spPr bwMode="auto">
            <a:xfrm>
              <a:off x="1880354" y="5312178"/>
              <a:ext cx="903207"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477" dirty="0">
                  <a:latin typeface="Arial "/>
                </a:rPr>
                <a:t>PIC</a:t>
              </a:r>
            </a:p>
          </p:txBody>
        </p:sp>
        <p:sp>
          <p:nvSpPr>
            <p:cNvPr id="30" name="Rounded Rectangle 29"/>
            <p:cNvSpPr/>
            <p:nvPr/>
          </p:nvSpPr>
          <p:spPr bwMode="auto">
            <a:xfrm>
              <a:off x="3210589" y="5609595"/>
              <a:ext cx="1024258"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kumimoji="1" lang="en-US" sz="1477" dirty="0">
                  <a:latin typeface="Arial "/>
                </a:rPr>
                <a:t>GM/DR</a:t>
              </a:r>
            </a:p>
          </p:txBody>
        </p:sp>
        <p:sp>
          <p:nvSpPr>
            <p:cNvPr id="38" name="Right Arrow 37"/>
            <p:cNvSpPr/>
            <p:nvPr/>
          </p:nvSpPr>
          <p:spPr bwMode="auto">
            <a:xfrm>
              <a:off x="2857531" y="5304792"/>
              <a:ext cx="274252" cy="515259"/>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dirty="0">
                <a:latin typeface="Arial "/>
              </a:endParaRPr>
            </a:p>
          </p:txBody>
        </p:sp>
      </p:grpSp>
      <p:sp>
        <p:nvSpPr>
          <p:cNvPr id="50" name="TextBox 49"/>
          <p:cNvSpPr txBox="1"/>
          <p:nvPr/>
        </p:nvSpPr>
        <p:spPr>
          <a:xfrm>
            <a:off x="1774781" y="6062035"/>
            <a:ext cx="3735065" cy="376385"/>
          </a:xfrm>
          <a:prstGeom prst="rect">
            <a:avLst/>
          </a:prstGeom>
          <a:noFill/>
        </p:spPr>
        <p:txBody>
          <a:bodyPr wrap="square" rtlCol="0">
            <a:spAutoFit/>
          </a:bodyPr>
          <a:lstStyle/>
          <a:p>
            <a:pPr algn="l"/>
            <a:r>
              <a:rPr lang="en-US" sz="1846" dirty="0">
                <a:latin typeface="Arial "/>
              </a:rPr>
              <a:t>=&gt; See bottle-neck immediately</a:t>
            </a:r>
            <a:endParaRPr lang="en-US" sz="1846" dirty="0">
              <a:latin typeface="Arial "/>
            </a:endParaRPr>
          </a:p>
        </p:txBody>
      </p:sp>
      <p:grpSp>
        <p:nvGrpSpPr>
          <p:cNvPr id="23" name="Group 22"/>
          <p:cNvGrpSpPr/>
          <p:nvPr/>
        </p:nvGrpSpPr>
        <p:grpSpPr>
          <a:xfrm>
            <a:off x="1872344" y="5336466"/>
            <a:ext cx="3294082" cy="737293"/>
            <a:chOff x="2104572" y="5495421"/>
            <a:chExt cx="3568589" cy="798734"/>
          </a:xfrm>
        </p:grpSpPr>
        <p:sp>
          <p:nvSpPr>
            <p:cNvPr id="42" name="Rounded Rectangle 41"/>
            <p:cNvSpPr/>
            <p:nvPr/>
          </p:nvSpPr>
          <p:spPr bwMode="auto">
            <a:xfrm>
              <a:off x="3310477" y="5506340"/>
              <a:ext cx="1013119" cy="42091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r>
                <a:rPr lang="en-US" sz="1477" dirty="0">
                  <a:latin typeface="Arial "/>
                </a:rPr>
                <a:t>Approval </a:t>
              </a:r>
              <a:endParaRPr kumimoji="1" lang="en-US" sz="1477" dirty="0">
                <a:latin typeface="Arial "/>
              </a:endParaRPr>
            </a:p>
          </p:txBody>
        </p:sp>
        <p:sp>
          <p:nvSpPr>
            <p:cNvPr id="43" name="Rounded Rectangle 42"/>
            <p:cNvSpPr/>
            <p:nvPr/>
          </p:nvSpPr>
          <p:spPr bwMode="auto">
            <a:xfrm>
              <a:off x="2104572" y="5515422"/>
              <a:ext cx="896689"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477" dirty="0">
                  <a:latin typeface="Arial "/>
                </a:rPr>
                <a:t>Section</a:t>
              </a:r>
            </a:p>
            <a:p>
              <a:pPr algn="ctr" defTabSz="844083" fontAlgn="base">
                <a:spcBef>
                  <a:spcPct val="0"/>
                </a:spcBef>
                <a:spcAft>
                  <a:spcPct val="0"/>
                </a:spcAft>
              </a:pPr>
              <a:r>
                <a:rPr kumimoji="1" lang="en-US" sz="1477" dirty="0">
                  <a:latin typeface="Arial "/>
                </a:rPr>
                <a:t>PIC</a:t>
              </a:r>
            </a:p>
          </p:txBody>
        </p:sp>
        <p:sp>
          <p:nvSpPr>
            <p:cNvPr id="45" name="Rounded Rectangle 44"/>
            <p:cNvSpPr/>
            <p:nvPr/>
          </p:nvSpPr>
          <p:spPr bwMode="auto">
            <a:xfrm>
              <a:off x="4612362" y="5495421"/>
              <a:ext cx="910188" cy="420914"/>
            </a:xfrm>
            <a:prstGeom prst="roundRect">
              <a:avLst/>
            </a:prstGeom>
            <a:solidFill>
              <a:schemeClr val="accent3">
                <a:lumMod val="95000"/>
              </a:schemeClr>
            </a:solidFill>
            <a:ln w="9525" cap="flat" cmpd="sng" algn="ctr">
              <a:solidFill>
                <a:schemeClr val="tx1"/>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r>
                <a:rPr kumimoji="1" lang="en-US" sz="1477" dirty="0">
                  <a:latin typeface="Arial "/>
                </a:rPr>
                <a:t>PIC</a:t>
              </a:r>
            </a:p>
          </p:txBody>
        </p:sp>
        <p:sp>
          <p:nvSpPr>
            <p:cNvPr id="46" name="Right Arrow 45"/>
            <p:cNvSpPr/>
            <p:nvPr/>
          </p:nvSpPr>
          <p:spPr bwMode="auto">
            <a:xfrm>
              <a:off x="3015775" y="5591600"/>
              <a:ext cx="278966" cy="279378"/>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dirty="0">
                <a:latin typeface="Arial "/>
              </a:endParaRPr>
            </a:p>
          </p:txBody>
        </p:sp>
        <p:sp>
          <p:nvSpPr>
            <p:cNvPr id="52" name="Right Arrow 51"/>
            <p:cNvSpPr/>
            <p:nvPr/>
          </p:nvSpPr>
          <p:spPr bwMode="auto">
            <a:xfrm>
              <a:off x="4323596" y="5548052"/>
              <a:ext cx="278966" cy="279378"/>
            </a:xfrm>
            <a:prstGeom prst="rightArrow">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bodyPr>
            <a:lstStyle/>
            <a:p>
              <a:pPr algn="ctr" defTabSz="844083" fontAlgn="base">
                <a:spcBef>
                  <a:spcPct val="0"/>
                </a:spcBef>
                <a:spcAft>
                  <a:spcPct val="0"/>
                </a:spcAft>
              </a:pPr>
              <a:endParaRPr kumimoji="1" lang="en-US" sz="1662" dirty="0">
                <a:latin typeface="Arial "/>
              </a:endParaRPr>
            </a:p>
          </p:txBody>
        </p:sp>
        <p:sp>
          <p:nvSpPr>
            <p:cNvPr id="53" name="Rectangular Callout 52"/>
            <p:cNvSpPr/>
            <p:nvPr/>
          </p:nvSpPr>
          <p:spPr>
            <a:xfrm>
              <a:off x="4551119" y="6003187"/>
              <a:ext cx="1122042" cy="290968"/>
            </a:xfrm>
            <a:prstGeom prst="wedgeRectCallout">
              <a:avLst>
                <a:gd name="adj1" fmla="val 1009"/>
                <a:gd name="adj2" fmla="val -102909"/>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62" dirty="0">
                  <a:solidFill>
                    <a:schemeClr val="tx1"/>
                  </a:solidFill>
                  <a:latin typeface="Arial" panose="020B0604020202020204" pitchFamily="34" charset="0"/>
                  <a:cs typeface="Arial" panose="020B0604020202020204" pitchFamily="34" charset="0"/>
                </a:rPr>
                <a:t>Pending</a:t>
              </a:r>
              <a:endParaRPr lang="en-US" sz="1662" dirty="0">
                <a:solidFill>
                  <a:schemeClr val="tx1"/>
                </a:solidFill>
                <a:latin typeface="Arial" panose="020B0604020202020204" pitchFamily="34" charset="0"/>
                <a:cs typeface="Arial" panose="020B0604020202020204" pitchFamily="34" charset="0"/>
              </a:endParaRPr>
            </a:p>
          </p:txBody>
        </p:sp>
      </p:grpSp>
      <p:sp>
        <p:nvSpPr>
          <p:cNvPr id="3" name="TextBox 2"/>
          <p:cNvSpPr txBox="1"/>
          <p:nvPr/>
        </p:nvSpPr>
        <p:spPr>
          <a:xfrm>
            <a:off x="1208556" y="4028106"/>
            <a:ext cx="3172254" cy="376385"/>
          </a:xfrm>
          <a:prstGeom prst="rect">
            <a:avLst/>
          </a:prstGeom>
          <a:noFill/>
        </p:spPr>
        <p:txBody>
          <a:bodyPr wrap="square" rtlCol="0">
            <a:spAutoFit/>
          </a:bodyPr>
          <a:lstStyle/>
          <a:p>
            <a:r>
              <a:rPr lang="en-US" sz="1846" dirty="0">
                <a:solidFill>
                  <a:srgbClr val="0000FF"/>
                </a:solidFill>
                <a:latin typeface="Arial "/>
              </a:rPr>
              <a:t>4 hours =&gt;</a:t>
            </a:r>
            <a:r>
              <a:rPr lang="en-US" sz="1846" dirty="0">
                <a:solidFill>
                  <a:srgbClr val="0000FF"/>
                </a:solidFill>
                <a:latin typeface="Arial "/>
              </a:rPr>
              <a:t>2hours</a:t>
            </a:r>
            <a:endParaRPr lang="en-US" sz="1846" dirty="0">
              <a:solidFill>
                <a:srgbClr val="0000FF"/>
              </a:solidFill>
              <a:latin typeface="Arial "/>
            </a:endParaRPr>
          </a:p>
        </p:txBody>
      </p:sp>
    </p:spTree>
    <p:extLst>
      <p:ext uri="{BB962C8B-B14F-4D97-AF65-F5344CB8AC3E}">
        <p14:creationId xmlns:p14="http://schemas.microsoft.com/office/powerpoint/2010/main" val="2543309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vi-VN" sz="16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64036" cy="576263"/>
            <a:chOff x="-1598" y="-26988"/>
            <a:chExt cx="9144001"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44001"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marL="0" marR="0" lvl="0" indent="0" algn="ctr" defTabSz="914400" rtl="0" eaLnBrk="0" fontAlgn="auto" latinLnBrk="0" hangingPunct="0">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srgbClr val="FFFFCC"/>
                  </a:solidFill>
                  <a:effectLst/>
                  <a:uLnTx/>
                  <a:uFillTx/>
                  <a:latin typeface="Arial" panose="020B0604020202020204"/>
                  <a:ea typeface="Meiryo UI" panose="020B0604030504040204" pitchFamily="50" charset="-128"/>
                  <a:cs typeface="Arial" panose="020B0604020202020204" pitchFamily="34" charset="0"/>
                </a:rPr>
                <a:t>Total Improvement Schedule</a:t>
              </a: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b="1" noProof="0" dirty="0">
                  <a:solidFill>
                    <a:prstClr val="white"/>
                  </a:solidFill>
                  <a:latin typeface="Arial" panose="020B0604020202020204" pitchFamily="34" charset="0"/>
                  <a:ea typeface="HGP創英角ｺﾞｼｯｸUB" panose="020B0900000000000000" pitchFamily="50" charset="-128"/>
                  <a:cs typeface="Arial" panose="020B0604020202020204" pitchFamily="34" charset="0"/>
                </a:rPr>
                <a:t>4</a:t>
              </a:r>
              <a:r>
                <a:rPr kumimoji="0" lang="en-US" altLang="ja-JP" sz="1800" b="0" i="0" u="none" strike="noStrike" kern="1200" cap="none" spc="0" normalizeH="0" baseline="0" noProof="0" dirty="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a:t>
              </a:r>
              <a:r>
                <a:rPr kumimoji="0" lang="en-US" altLang="ja-JP" sz="1400" b="0" i="0" u="none" strike="noStrike" kern="1200" cap="none" spc="0" normalizeH="0" baseline="0" noProof="0" dirty="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rPr>
                <a:t>10</a:t>
              </a:r>
              <a:endParaRPr kumimoji="0" lang="ja-JP" altLang="en-US" sz="1400" b="0" i="0" u="none" strike="noStrike" kern="1200" cap="none" spc="0" normalizeH="0" baseline="0" noProof="0" dirty="0">
                <a:ln>
                  <a:noFill/>
                </a:ln>
                <a:solidFill>
                  <a:prstClr val="white"/>
                </a:solidFill>
                <a:effectLst/>
                <a:uLnTx/>
                <a:uFillTx/>
                <a:latin typeface="Arial" panose="020B0604020202020204" pitchFamily="34" charset="0"/>
                <a:ea typeface="HGP創英角ｺﾞｼｯｸUB" panose="020B0900000000000000" pitchFamily="50" charset="-128"/>
                <a:cs typeface="Arial" panose="020B0604020202020204" pitchFamily="34" charset="0"/>
              </a:endParaRPr>
            </a:p>
          </p:txBody>
        </p:sp>
      </p:grpSp>
      <p:graphicFrame>
        <p:nvGraphicFramePr>
          <p:cNvPr id="7" name="Table 12">
            <a:extLst>
              <a:ext uri="{FF2B5EF4-FFF2-40B4-BE49-F238E27FC236}">
                <a16:creationId xmlns:a16="http://schemas.microsoft.com/office/drawing/2014/main" id="{12AD13D7-4CF5-622A-ACB6-A01139AB439E}"/>
              </a:ext>
            </a:extLst>
          </p:cNvPr>
          <p:cNvGraphicFramePr>
            <a:graphicFrameLocks noGrp="1"/>
          </p:cNvGraphicFramePr>
          <p:nvPr>
            <p:extLst>
              <p:ext uri="{D42A27DB-BD31-4B8C-83A1-F6EECF244321}">
                <p14:modId xmlns:p14="http://schemas.microsoft.com/office/powerpoint/2010/main" val="739792459"/>
              </p:ext>
            </p:extLst>
          </p:nvPr>
        </p:nvGraphicFramePr>
        <p:xfrm>
          <a:off x="28987" y="625541"/>
          <a:ext cx="9067753" cy="5815287"/>
        </p:xfrm>
        <a:graphic>
          <a:graphicData uri="http://schemas.openxmlformats.org/drawingml/2006/table">
            <a:tbl>
              <a:tblPr firstRow="1" bandRow="1">
                <a:tableStyleId>{5C22544A-7EE6-4342-B048-85BDC9FD1C3A}</a:tableStyleId>
              </a:tblPr>
              <a:tblGrid>
                <a:gridCol w="1190213">
                  <a:extLst>
                    <a:ext uri="{9D8B030D-6E8A-4147-A177-3AD203B41FA5}">
                      <a16:colId xmlns:a16="http://schemas.microsoft.com/office/drawing/2014/main" val="319221445"/>
                    </a:ext>
                  </a:extLst>
                </a:gridCol>
                <a:gridCol w="1981200">
                  <a:extLst>
                    <a:ext uri="{9D8B030D-6E8A-4147-A177-3AD203B41FA5}">
                      <a16:colId xmlns:a16="http://schemas.microsoft.com/office/drawing/2014/main" val="936687319"/>
                    </a:ext>
                  </a:extLst>
                </a:gridCol>
                <a:gridCol w="1814244">
                  <a:extLst>
                    <a:ext uri="{9D8B030D-6E8A-4147-A177-3AD203B41FA5}">
                      <a16:colId xmlns:a16="http://schemas.microsoft.com/office/drawing/2014/main" val="3340565728"/>
                    </a:ext>
                  </a:extLst>
                </a:gridCol>
                <a:gridCol w="1066800">
                  <a:extLst>
                    <a:ext uri="{9D8B030D-6E8A-4147-A177-3AD203B41FA5}">
                      <a16:colId xmlns:a16="http://schemas.microsoft.com/office/drawing/2014/main" val="1670050211"/>
                    </a:ext>
                  </a:extLst>
                </a:gridCol>
                <a:gridCol w="381000">
                  <a:extLst>
                    <a:ext uri="{9D8B030D-6E8A-4147-A177-3AD203B41FA5}">
                      <a16:colId xmlns:a16="http://schemas.microsoft.com/office/drawing/2014/main" val="3994897026"/>
                    </a:ext>
                  </a:extLst>
                </a:gridCol>
                <a:gridCol w="457200">
                  <a:extLst>
                    <a:ext uri="{9D8B030D-6E8A-4147-A177-3AD203B41FA5}">
                      <a16:colId xmlns:a16="http://schemas.microsoft.com/office/drawing/2014/main" val="4097141684"/>
                    </a:ext>
                  </a:extLst>
                </a:gridCol>
                <a:gridCol w="381000">
                  <a:extLst>
                    <a:ext uri="{9D8B030D-6E8A-4147-A177-3AD203B41FA5}">
                      <a16:colId xmlns:a16="http://schemas.microsoft.com/office/drawing/2014/main" val="543486388"/>
                    </a:ext>
                  </a:extLst>
                </a:gridCol>
                <a:gridCol w="381000">
                  <a:extLst>
                    <a:ext uri="{9D8B030D-6E8A-4147-A177-3AD203B41FA5}">
                      <a16:colId xmlns:a16="http://schemas.microsoft.com/office/drawing/2014/main" val="217144636"/>
                    </a:ext>
                  </a:extLst>
                </a:gridCol>
                <a:gridCol w="1415096">
                  <a:extLst>
                    <a:ext uri="{9D8B030D-6E8A-4147-A177-3AD203B41FA5}">
                      <a16:colId xmlns:a16="http://schemas.microsoft.com/office/drawing/2014/main" val="460928592"/>
                    </a:ext>
                  </a:extLst>
                </a:gridCol>
              </a:tblGrid>
              <a:tr h="439424">
                <a:tc rowSpan="2">
                  <a:txBody>
                    <a:bodyPr/>
                    <a:lstStyle/>
                    <a:p>
                      <a:pPr algn="ctr"/>
                      <a:r>
                        <a:rPr lang="en-US" sz="1400" dirty="0">
                          <a:solidFill>
                            <a:schemeClr val="tx1"/>
                          </a:solidFill>
                          <a:latin typeface="+mn-lt"/>
                          <a:cs typeface="Arial" panose="020B0604020202020204" pitchFamily="34" charset="0"/>
                        </a:rPr>
                        <a:t>Pending Issue</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Pending Item</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Activity Content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rowSpan="2">
                  <a:txBody>
                    <a:bodyPr/>
                    <a:lstStyle/>
                    <a:p>
                      <a:pPr algn="ctr"/>
                      <a:r>
                        <a:rPr lang="en-US" sz="1400" dirty="0">
                          <a:solidFill>
                            <a:schemeClr val="tx1"/>
                          </a:solidFill>
                          <a:latin typeface="+mn-lt"/>
                          <a:cs typeface="Arial" panose="020B0604020202020204" pitchFamily="34" charset="0"/>
                        </a:rPr>
                        <a:t>In charge (Main)</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gridSpan="4">
                  <a:txBody>
                    <a:bodyPr/>
                    <a:lstStyle/>
                    <a:p>
                      <a:pPr algn="ctr"/>
                      <a:r>
                        <a:rPr kumimoji="1" lang="en-US" altLang="ja-JP" sz="1400" dirty="0">
                          <a:solidFill>
                            <a:schemeClr val="tx1"/>
                          </a:solidFill>
                          <a:latin typeface="+mn-lt"/>
                          <a:cs typeface="Arial" panose="020B0604020202020204" pitchFamily="34" charset="0"/>
                        </a:rPr>
                        <a:t>WHEN (Jul.2023)</a:t>
                      </a:r>
                      <a:endParaRPr kumimoji="1" lang="ja-JP" altLang="en-US" sz="1400" dirty="0">
                        <a:solidFill>
                          <a:schemeClr val="tx1"/>
                        </a:solidFill>
                        <a:latin typeface="+mn-lt"/>
                        <a:cs typeface="Arial" panose="020B0604020202020204" pitchFamily="34" charset="0"/>
                      </a:endParaRP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US" altLang="ja-JP" sz="1400" b="1" kern="1200" dirty="0">
                          <a:solidFill>
                            <a:schemeClr val="tx1"/>
                          </a:solidFill>
                          <a:latin typeface="+mn-lt"/>
                          <a:ea typeface="+mn-ea"/>
                          <a:cs typeface="Arial" panose="020B0604020202020204" pitchFamily="34" charset="0"/>
                        </a:rPr>
                        <a:t>TARGET</a:t>
                      </a:r>
                    </a:p>
                  </a:txBody>
                  <a:tcPr marL="90535" marR="90535" marT="45267" marB="45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787154645"/>
                  </a:ext>
                </a:extLst>
              </a:tr>
              <a:tr h="377259">
                <a:tc vMerge="1">
                  <a:txBody>
                    <a:bodyPr/>
                    <a:lstStyle/>
                    <a:p>
                      <a:endParaRPr lang="en-US"/>
                    </a:p>
                  </a:txBody>
                  <a:tcPr/>
                </a:tc>
                <a:tc vMerge="1">
                  <a:txBody>
                    <a:bodyPr/>
                    <a:lstStyle/>
                    <a:p>
                      <a:endParaRPr lang="en-US" dirty="0"/>
                    </a:p>
                  </a:txBody>
                  <a:tcPr/>
                </a:tc>
                <a:tc vMerge="1">
                  <a:txBody>
                    <a:bodyPr/>
                    <a:lstStyle/>
                    <a:p>
                      <a:endParaRPr lang="en-US" dirty="0"/>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Q1</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Q2</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Q3</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mn-lt"/>
                          <a:cs typeface="Arial" panose="020B0604020202020204" pitchFamily="34" charset="0"/>
                        </a:rPr>
                        <a:t>Q4</a:t>
                      </a: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vMerge="1">
                  <a:txBody>
                    <a:bodyPr/>
                    <a:lstStyle/>
                    <a:p>
                      <a:endParaRPr lang="en-US"/>
                    </a:p>
                  </a:txBody>
                  <a:tcPr/>
                </a:tc>
                <a:extLst>
                  <a:ext uri="{0D108BD9-81ED-4DB2-BD59-A6C34878D82A}">
                    <a16:rowId xmlns:a16="http://schemas.microsoft.com/office/drawing/2014/main" val="1690827756"/>
                  </a:ext>
                </a:extLst>
              </a:tr>
              <a:tr h="1093445">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kern="1200" dirty="0">
                          <a:solidFill>
                            <a:srgbClr val="000077"/>
                          </a:solidFill>
                          <a:latin typeface="+mn-lt"/>
                          <a:ea typeface="HGP創英角ｺﾞｼｯｸUB" pitchFamily="50" charset="-128"/>
                          <a:cs typeface="Arial" panose="020B0604020202020204" pitchFamily="34" charset="0"/>
                        </a:rPr>
                        <a:t>Upgrade FOSS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sym typeface="Wingdings 2" panose="05020102010507070707" pitchFamily="18" charset="2"/>
                        </a:rPr>
                        <a:t>[1] </a:t>
                      </a:r>
                      <a:r>
                        <a:rPr lang="en-US" sz="1400" b="0" kern="1200" dirty="0">
                          <a:solidFill>
                            <a:schemeClr val="tx1"/>
                          </a:solidFill>
                          <a:latin typeface="Arial "/>
                          <a:ea typeface="+mn-ea"/>
                          <a:cs typeface="+mn-cs"/>
                          <a:sym typeface="Wingdings 2" panose="05020102010507070707" pitchFamily="18" charset="2"/>
                        </a:rPr>
                        <a:t>Upgrade Foss</a:t>
                      </a:r>
                      <a:r>
                        <a:rPr lang="en-US" sz="1400" b="0" kern="1200" baseline="0" dirty="0">
                          <a:solidFill>
                            <a:schemeClr val="tx1"/>
                          </a:solidFill>
                          <a:latin typeface="Arial "/>
                          <a:ea typeface="+mn-ea"/>
                          <a:cs typeface="+mn-cs"/>
                          <a:sym typeface="Wingdings 2" panose="05020102010507070707" pitchFamily="18" charset="2"/>
                        </a:rPr>
                        <a:t> from wince to android Mobile for all devices</a:t>
                      </a:r>
                      <a:r>
                        <a:rPr lang="en-US" sz="1400" b="0" kern="1200" dirty="0">
                          <a:solidFill>
                            <a:schemeClr val="tx1"/>
                          </a:solidFill>
                          <a:latin typeface="Arial "/>
                          <a:ea typeface="+mn-ea"/>
                          <a:cs typeface="+mn-cs"/>
                        </a:rPr>
                        <a:t>.</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kern="1200" dirty="0">
                          <a:solidFill>
                            <a:schemeClr val="tx1"/>
                          </a:solidFill>
                          <a:latin typeface="Arial "/>
                          <a:ea typeface="+mn-ea"/>
                          <a:cs typeface="+mn-cs"/>
                        </a:rPr>
                        <a:t>[2] </a:t>
                      </a:r>
                      <a:r>
                        <a:rPr lang="en-US" sz="1400" b="0" kern="1200" dirty="0">
                          <a:solidFill>
                            <a:schemeClr val="tx1"/>
                          </a:solidFill>
                          <a:latin typeface="Arial "/>
                          <a:ea typeface="+mn-ea"/>
                          <a:cs typeface="+mn-cs"/>
                        </a:rPr>
                        <a:t>Analyze &amp; Optimize all process of FOSS</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0" kern="1200" baseline="0" dirty="0">
                          <a:solidFill>
                            <a:schemeClr val="tx1"/>
                          </a:solidFill>
                          <a:latin typeface="Arial "/>
                          <a:ea typeface="+mn-ea"/>
                          <a:cs typeface="+mn-cs"/>
                        </a:rPr>
                        <a:t> </a:t>
                      </a:r>
                      <a:r>
                        <a:rPr lang="en-US" sz="1400" b="1" kern="1200" baseline="0" dirty="0">
                          <a:solidFill>
                            <a:schemeClr val="tx1"/>
                          </a:solidFill>
                          <a:latin typeface="Arial "/>
                          <a:ea typeface="+mn-ea"/>
                          <a:cs typeface="+mn-cs"/>
                        </a:rPr>
                        <a:t>[3] </a:t>
                      </a:r>
                      <a:r>
                        <a:rPr lang="en-US" sz="1400" b="0" kern="1200" baseline="0" dirty="0">
                          <a:solidFill>
                            <a:schemeClr val="tx1"/>
                          </a:solidFill>
                          <a:latin typeface="Arial "/>
                          <a:ea typeface="+mn-ea"/>
                          <a:cs typeface="+mn-cs"/>
                        </a:rPr>
                        <a:t>D</a:t>
                      </a:r>
                      <a:r>
                        <a:rPr lang="en-US" sz="1400" b="0" kern="1200" dirty="0">
                          <a:solidFill>
                            <a:schemeClr val="tx1"/>
                          </a:solidFill>
                          <a:latin typeface="Arial "/>
                          <a:ea typeface="+mn-ea"/>
                          <a:cs typeface="+mn-cs"/>
                        </a:rPr>
                        <a:t>evelop all function of system.</a:t>
                      </a:r>
                    </a:p>
                    <a:p>
                      <a:pPr marL="0" lvl="0" indent="0" algn="ctr">
                        <a:buFontTx/>
                        <a:buNone/>
                      </a:pPr>
                      <a:endParaRPr lang="en-US" sz="1400" b="0" kern="1200" baseline="0" dirty="0">
                        <a:solidFill>
                          <a:schemeClr val="tx1"/>
                        </a:solidFill>
                        <a:latin typeface="Arial "/>
                        <a:ea typeface="+mn-ea"/>
                        <a:cs typeface="Arial" panose="020B0604020202020204" pitchFamily="34" charset="0"/>
                      </a:endParaRPr>
                    </a:p>
                    <a:p>
                      <a:pPr lvl="0" algn="l"/>
                      <a:endParaRPr lang="en-US" sz="1400" b="0" kern="1200" baseline="0" dirty="0">
                        <a:solidFill>
                          <a:schemeClr val="tx1"/>
                        </a:solidFill>
                        <a:latin typeface="Arial "/>
                        <a:ea typeface="+mn-ea"/>
                        <a:cs typeface="Arial" panose="020B0604020202020204" pitchFamily="34" charset="0"/>
                      </a:endParaRPr>
                    </a:p>
                  </a:txBody>
                  <a:tcPr marL="45720" marR="4572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new language &amp; new OS to develop.</a:t>
                      </a:r>
                    </a:p>
                    <a:p>
                      <a:pPr marL="0" lvl="0" indent="0" algn="l">
                        <a:buClrTx/>
                        <a:buSzTx/>
                        <a:buFontTx/>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Select smart device to scan barcode. </a:t>
                      </a:r>
                      <a:endPar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Arial" panose="020B0604020202020204" pitchFamily="34" charset="0"/>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New Language (Flutter - Dart)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dirty="0">
                          <a:solidFill>
                            <a:schemeClr val="tx1"/>
                          </a:solidFill>
                          <a:latin typeface="Arial" panose="020B0604020202020204" pitchFamily="34" charset="0"/>
                          <a:ea typeface="HGP創英角ｺﾞｼｯｸUB" pitchFamily="50" charset="-128"/>
                          <a:cs typeface="Arial" panose="020B0604020202020204" pitchFamily="34" charset="0"/>
                        </a:rPr>
                        <a:t>Android new OS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2352459"/>
                  </a:ext>
                </a:extLst>
              </a:tr>
              <a:tr h="3271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local</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 </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GR Oversea</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rPr>
                        <a:t>Upgrade all function FOSS to new Devices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563348"/>
                  </a:ext>
                </a:extLst>
              </a:tr>
              <a:tr h="327119">
                <a:tc vMerge="1">
                  <a:txBody>
                    <a:bodyPr/>
                    <a:lstStyle/>
                    <a:p>
                      <a:endParaRPr lang="en-US"/>
                    </a:p>
                  </a:txBody>
                  <a:tcPr/>
                </a:tc>
                <a:tc vMerge="1">
                  <a:txBody>
                    <a:bodyPr/>
                    <a:lstStyle/>
                    <a:p>
                      <a:endParaRPr lang="en-US"/>
                    </a:p>
                  </a:txBody>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Storing</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&amp; MCS</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9556629"/>
                  </a:ext>
                </a:extLst>
              </a:tr>
              <a:tr h="296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1" kern="1200" dirty="0">
                        <a:solidFill>
                          <a:srgbClr val="000077"/>
                        </a:solidFill>
                        <a:latin typeface="+mn-lt"/>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ctr"/>
                      <a:endParaRPr lang="en-US" sz="1400" b="1" kern="1200" dirty="0">
                        <a:solidFill>
                          <a:srgbClr val="000077"/>
                        </a:solidFill>
                        <a:latin typeface="+mn-lt"/>
                        <a:ea typeface="+mn-ea"/>
                        <a:cs typeface="Arial" panose="020B0604020202020204" pitchFamily="34" charset="0"/>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algn="l" eaLnBrk="0" hangingPunct="0">
                        <a:spcBef>
                          <a:spcPct val="20000"/>
                        </a:spcBef>
                        <a:buFont typeface="Arial" charset="0"/>
                        <a:defRPr sz="2800">
                          <a:solidFill>
                            <a:schemeClr val="tx1"/>
                          </a:solidFill>
                          <a:latin typeface="Calibri" pitchFamily="34" charset="0"/>
                        </a:defRPr>
                      </a:lvl1pPr>
                      <a:lvl2pPr marL="742950" indent="-285750" algn="l" eaLnBrk="0" hangingPunct="0">
                        <a:spcBef>
                          <a:spcPct val="20000"/>
                        </a:spcBef>
                        <a:buFont typeface="Arial" charset="0"/>
                        <a:defRPr sz="2400">
                          <a:solidFill>
                            <a:schemeClr val="tx1"/>
                          </a:solidFill>
                          <a:latin typeface="Calibri" pitchFamily="34" charset="0"/>
                        </a:defRPr>
                      </a:lvl2pPr>
                      <a:lvl3pPr marL="1143000" indent="-228600" algn="l" eaLnBrk="0" hangingPunct="0">
                        <a:spcBef>
                          <a:spcPct val="20000"/>
                        </a:spcBef>
                        <a:buFont typeface="Arial" charset="0"/>
                        <a:defRPr sz="2000">
                          <a:solidFill>
                            <a:schemeClr val="tx1"/>
                          </a:solidFill>
                          <a:latin typeface="Calibri" pitchFamily="34" charset="0"/>
                        </a:defRPr>
                      </a:lvl3pPr>
                      <a:lvl4pPr marL="1600200" indent="-228600" algn="l" eaLnBrk="0" hangingPunct="0">
                        <a:spcBef>
                          <a:spcPct val="20000"/>
                        </a:spcBef>
                        <a:buFont typeface="Arial" charset="0"/>
                        <a:defRPr>
                          <a:solidFill>
                            <a:schemeClr val="tx1"/>
                          </a:solidFill>
                          <a:latin typeface="Calibri" pitchFamily="34" charset="0"/>
                        </a:defRPr>
                      </a:lvl4pPr>
                      <a:lvl5pPr marL="2057400" indent="-228600" algn="l"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&amp; Supply</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chemeClr val="tx1"/>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6855564"/>
                  </a:ext>
                </a:extLst>
              </a:tr>
              <a:tr h="51315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77"/>
                        </a:solidFill>
                      </a:endParaRPr>
                    </a:p>
                  </a:txBody>
                  <a:tcPr marL="86400" marR="86400" marT="40284" marB="40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Kitting Other </a:t>
                      </a:r>
                    </a:p>
                    <a:p>
                      <a:pPr lvl="0" algn="l">
                        <a:buClrTx/>
                        <a:buSzTx/>
                        <a:buFont typeface="Arial" pitchFamily="34" charset="0"/>
                        <a:buNone/>
                      </a:pP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Wingdings 2" panose="05020102010507070707" pitchFamily="18" charset="2"/>
                        </a:rPr>
                        <a:t></a:t>
                      </a:r>
                      <a:r>
                        <a:rPr kumimoji="0" lang="en-US" sz="1400" b="0" i="0" u="none" strike="noStrike"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Temporary Location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 MCS Pic</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chemeClr val="tx1"/>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1" u="none" strike="noStrike" kern="1200" cap="none" normalizeH="0" baseline="0" dirty="0">
                        <a:ln>
                          <a:noFill/>
                        </a:ln>
                        <a:solidFill>
                          <a:srgbClr val="000077"/>
                        </a:solidFill>
                        <a:effectLst/>
                        <a:highlight>
                          <a:srgbClr val="E9EDF4"/>
                        </a:highligh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altLang="ja-JP" sz="1400" b="0" u="none" strike="noStrike" kern="1200" cap="none" normalizeH="0" baseline="0" dirty="0">
                        <a:ln>
                          <a:noFill/>
                        </a:ln>
                        <a:solidFill>
                          <a:srgbClr val="000077"/>
                        </a:solidFill>
                        <a:effectLst/>
                        <a:latin typeface="+mn-lt"/>
                        <a:ea typeface="+mn-ea"/>
                        <a:cs typeface="+mn-cs"/>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491207"/>
                  </a:ext>
                </a:extLst>
              </a:tr>
              <a:tr h="497404">
                <a:tc rowSpan="4">
                  <a:txBody>
                    <a:bodyPr/>
                    <a:lstStyle/>
                    <a:p>
                      <a:pPr algn="ctr"/>
                      <a:endParaRPr kumimoji="1" lang="en-US" altLang="ja-JP" sz="1400" b="1" dirty="0">
                        <a:solidFill>
                          <a:srgbClr val="000077"/>
                        </a:solidFill>
                        <a:latin typeface="+mn-lt"/>
                        <a:cs typeface="Arial" panose="020B0604020202020204" pitchFamily="34" charset="0"/>
                      </a:endParaRPr>
                    </a:p>
                    <a:p>
                      <a:pPr algn="ctr"/>
                      <a:endParaRPr kumimoji="1" lang="en-US" altLang="ja-JP" sz="1400" b="1" dirty="0">
                        <a:solidFill>
                          <a:srgbClr val="000077"/>
                        </a:solidFill>
                        <a:latin typeface="+mn-lt"/>
                        <a:cs typeface="Arial" panose="020B0604020202020204" pitchFamily="34" charset="0"/>
                      </a:endParaRPr>
                    </a:p>
                    <a:p>
                      <a:pPr algn="ctr"/>
                      <a:r>
                        <a:rPr kumimoji="1" lang="en-US" altLang="ja-JP" sz="1400" b="1" dirty="0">
                          <a:solidFill>
                            <a:srgbClr val="000077"/>
                          </a:solidFill>
                          <a:latin typeface="+mn-lt"/>
                          <a:cs typeface="Arial" panose="020B0604020202020204" pitchFamily="34" charset="0"/>
                        </a:rPr>
                        <a:t>Make Asset Life Cycle Management System</a:t>
                      </a:r>
                      <a:endParaRPr kumimoji="1" lang="ja-JP" altLang="en-US" sz="1400" b="1"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[1] </a:t>
                      </a:r>
                      <a:r>
                        <a:rPr lang="en-US" sz="1400" b="0" dirty="0">
                          <a:solidFill>
                            <a:schemeClr val="tx1"/>
                          </a:solidFill>
                          <a:latin typeface="Arial "/>
                        </a:rPr>
                        <a:t>Survey all process and build standard management.</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[2]</a:t>
                      </a:r>
                      <a:r>
                        <a:rPr lang="en-US" sz="1400" b="1" baseline="0" dirty="0">
                          <a:solidFill>
                            <a:schemeClr val="tx1"/>
                          </a:solidFill>
                          <a:latin typeface="Arial "/>
                        </a:rPr>
                        <a:t> </a:t>
                      </a:r>
                      <a:r>
                        <a:rPr lang="en-US" sz="1400" b="0" dirty="0">
                          <a:solidFill>
                            <a:schemeClr val="tx1"/>
                          </a:solidFill>
                          <a:latin typeface="Arial "/>
                        </a:rPr>
                        <a:t>Analysis system, design database</a:t>
                      </a:r>
                    </a:p>
                    <a:p>
                      <a:pPr marL="0" marR="0" lvl="0" indent="0" algn="l" defTabSz="914400" rtl="0" eaLnBrk="1" fontAlgn="auto" latinLnBrk="0" hangingPunct="1">
                        <a:lnSpc>
                          <a:spcPct val="130000"/>
                        </a:lnSpc>
                        <a:spcBef>
                          <a:spcPts val="0"/>
                        </a:spcBef>
                        <a:spcAft>
                          <a:spcPts val="0"/>
                        </a:spcAft>
                        <a:buClrTx/>
                        <a:buSzTx/>
                        <a:buFontTx/>
                        <a:buNone/>
                        <a:tabLst/>
                        <a:defRPr/>
                      </a:pPr>
                      <a:r>
                        <a:rPr lang="en-US" sz="1400" b="1" dirty="0">
                          <a:solidFill>
                            <a:schemeClr val="tx1"/>
                          </a:solidFill>
                          <a:latin typeface="Arial "/>
                        </a:rPr>
                        <a:t>[3] </a:t>
                      </a:r>
                      <a:r>
                        <a:rPr lang="en-US" sz="1400" b="0" dirty="0">
                          <a:solidFill>
                            <a:schemeClr val="tx1"/>
                          </a:solidFill>
                          <a:latin typeface="Arial "/>
                        </a:rPr>
                        <a:t>Develop, testing</a:t>
                      </a:r>
                    </a:p>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0" dirty="0">
                        <a:solidFill>
                          <a:schemeClr val="tx1"/>
                        </a:solidFill>
                        <a:latin typeface="Arial "/>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sym typeface="Wingdings 2" panose="05020102010507070707" pitchFamily="18" charset="2"/>
                        </a:rPr>
                        <a:t></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Borrow &amp; return Equipment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Apply software to reduce time management, papers &amp; manual jobs</a:t>
                      </a: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0613539"/>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Manage stationery warehouse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400" b="0" kern="1200" baseline="0" dirty="0">
                        <a:solidFill>
                          <a:schemeClr val="tx1"/>
                        </a:solidFill>
                        <a:latin typeface="Arial" panose="020B0604020202020204" pitchFamily="34" charset="0"/>
                        <a:ea typeface="HGP創英角ｺﾞｼｯｸUB" pitchFamily="50" charset="-128"/>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4778845"/>
                  </a:ext>
                </a:extLst>
              </a:tr>
              <a:tr h="501213">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Good Receive</a:t>
                      </a:r>
                      <a:endPar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8777739"/>
                  </a:ext>
                </a:extLst>
              </a:tr>
              <a:tr h="432879">
                <a:tc vMerge="1">
                  <a:txBody>
                    <a:bodyPr/>
                    <a:lstStyle/>
                    <a:p>
                      <a:pPr algn="ctr"/>
                      <a:endParaRPr kumimoji="1" lang="ja-JP" altLang="en-US" sz="1400" dirty="0">
                        <a:solidFill>
                          <a:srgbClr val="000077"/>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lang="en-US" sz="1400" b="1" dirty="0">
                        <a:solidFill>
                          <a:schemeClr val="tx1"/>
                        </a:solidFill>
                      </a:endParaRP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sym typeface="Wingdings 2" panose="05020102010507070707" pitchFamily="18" charset="2"/>
                        </a:rPr>
                        <a:t></a:t>
                      </a: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 Inventory, Transfer, Scrap, Maintenance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400" b="0" u="none" strike="noStrike" cap="none" normalizeH="0" baseline="0" dirty="0">
                          <a:ln>
                            <a:noFill/>
                          </a:ln>
                          <a:solidFill>
                            <a:schemeClr val="tx1"/>
                          </a:solidFill>
                          <a:effectLst/>
                          <a:latin typeface="Arial" panose="020B0604020202020204" pitchFamily="34" charset="0"/>
                          <a:cs typeface="Arial" panose="020B0604020202020204" pitchFamily="34" charset="0"/>
                        </a:rPr>
                        <a:t>IT member</a:t>
                      </a:r>
                    </a:p>
                  </a:txBody>
                  <a:tcPr marL="86400" marR="86400" marT="40284" marB="402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ja-JP" sz="1100" b="1" kern="1200" dirty="0">
                        <a:solidFill>
                          <a:schemeClr val="tx1"/>
                        </a:solidFill>
                        <a:latin typeface="+mn-lt"/>
                        <a:ea typeface="+mn-ea"/>
                        <a:cs typeface="Arial" panose="020B0604020202020204" pitchFamily="34" charset="0"/>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marL="0" marR="0" marT="0"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mn-lt"/>
                        <a:cs typeface="Arial" panose="020B0604020202020204" pitchFamily="34" charset="0"/>
                      </a:endParaRPr>
                    </a:p>
                  </a:txBody>
                  <a:tcPr marT="42644" marB="426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926483"/>
                  </a:ext>
                </a:extLst>
              </a:tr>
            </a:tbl>
          </a:graphicData>
        </a:graphic>
      </p:graphicFrame>
      <p:sp>
        <p:nvSpPr>
          <p:cNvPr id="43" name="TextBox 42">
            <a:extLst>
              <a:ext uri="{FF2B5EF4-FFF2-40B4-BE49-F238E27FC236}">
                <a16:creationId xmlns:a16="http://schemas.microsoft.com/office/drawing/2014/main" id="{73C3B0CA-CD73-D247-C6CA-D347D24E1495}"/>
              </a:ext>
            </a:extLst>
          </p:cNvPr>
          <p:cNvSpPr txBox="1"/>
          <p:nvPr/>
        </p:nvSpPr>
        <p:spPr>
          <a:xfrm>
            <a:off x="5665362" y="6519446"/>
            <a:ext cx="762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Arial" panose="020B0604020202020204" pitchFamily="34" charset="0"/>
                <a:ea typeface="HGPSoeiKakugothicUB" panose="020B0900000000000000" pitchFamily="34" charset="-128"/>
                <a:cs typeface="Arial" panose="020B0604020202020204" pitchFamily="34" charset="0"/>
              </a:rPr>
              <a:t>Plan</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26" name="角丸四角形 2">
            <a:extLst>
              <a:ext uri="{FF2B5EF4-FFF2-40B4-BE49-F238E27FC236}">
                <a16:creationId xmlns:a16="http://schemas.microsoft.com/office/drawing/2014/main" id="{858A56A8-32DD-F8CF-2BF6-57A8E013F907}"/>
              </a:ext>
            </a:extLst>
          </p:cNvPr>
          <p:cNvSpPr/>
          <p:nvPr/>
        </p:nvSpPr>
        <p:spPr>
          <a:xfrm rot="16200000">
            <a:off x="324016" y="1423984"/>
            <a:ext cx="458868"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rPr>
              <a:t>Issue </a:t>
            </a:r>
            <a:r>
              <a:rPr kumimoji="0" lang="en-US" altLang="ja-JP"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sym typeface="Wingdings"/>
              </a:rPr>
              <a:t></a:t>
            </a:r>
            <a:endParaRPr kumimoji="1" lang="ja-JP" altLang="en-US" sz="1800" b="1" i="0" u="none" strike="noStrike" kern="1200" cap="none" spc="0" normalizeH="0" baseline="0" noProof="0" dirty="0">
              <a:ln>
                <a:noFill/>
              </a:ln>
              <a:solidFill>
                <a:prstClr val="white"/>
              </a:solidFill>
              <a:effectLst/>
              <a:uLnTx/>
              <a:uFillTx/>
              <a:latin typeface="Arial" panose="020B0604020202020204" pitchFamily="34" charset="0"/>
              <a:ea typeface="HGSSoeiKakugothicUB" panose="020B0900000000000000" pitchFamily="34" charset="-128"/>
              <a:cs typeface="Arial" panose="020B0604020202020204" pitchFamily="34" charset="0"/>
            </a:endParaRPr>
          </a:p>
        </p:txBody>
      </p:sp>
      <p:sp>
        <p:nvSpPr>
          <p:cNvPr id="33" name="TextBox 32">
            <a:extLst>
              <a:ext uri="{FF2B5EF4-FFF2-40B4-BE49-F238E27FC236}">
                <a16:creationId xmlns:a16="http://schemas.microsoft.com/office/drawing/2014/main" id="{73C3B0CA-CD73-D247-C6CA-D347D24E1495}"/>
              </a:ext>
            </a:extLst>
          </p:cNvPr>
          <p:cNvSpPr txBox="1"/>
          <p:nvPr/>
        </p:nvSpPr>
        <p:spPr>
          <a:xfrm>
            <a:off x="7259598" y="6519446"/>
            <a:ext cx="95408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ea typeface="HGPSoeiKakugothicUB" panose="020B0900000000000000" pitchFamily="34" charset="-128"/>
                <a:cs typeface="Arial" panose="020B0604020202020204" pitchFamily="34" charset="0"/>
              </a:rPr>
              <a:t>Actual</a:t>
            </a:r>
            <a:r>
              <a:rPr kumimoji="0" lang="en-US" sz="1600" b="1" i="0" u="none" strike="noStrike" kern="1200" cap="none" spc="0" normalizeH="0" baseline="0" noProof="0" dirty="0">
                <a:ln>
                  <a:noFill/>
                </a:ln>
                <a:effectLst/>
                <a:uLnTx/>
                <a:uFillTx/>
                <a:latin typeface="Arial" panose="020B0604020202020204" pitchFamily="34" charset="0"/>
                <a:ea typeface="HGPSoeiKakugothicUB" panose="020B0900000000000000" pitchFamily="34" charset="-128"/>
                <a:cs typeface="Arial" panose="020B0604020202020204" pitchFamily="34" charset="0"/>
              </a:rPr>
              <a:t>:</a:t>
            </a:r>
          </a:p>
        </p:txBody>
      </p:sp>
      <p:sp>
        <p:nvSpPr>
          <p:cNvPr id="18" name="角丸四角形 2">
            <a:extLst>
              <a:ext uri="{FF2B5EF4-FFF2-40B4-BE49-F238E27FC236}">
                <a16:creationId xmlns:a16="http://schemas.microsoft.com/office/drawing/2014/main" id="{17CA3A3D-62A7-9B7C-7FD9-9BE52A6CDC35}"/>
              </a:ext>
            </a:extLst>
          </p:cNvPr>
          <p:cNvSpPr/>
          <p:nvPr/>
        </p:nvSpPr>
        <p:spPr>
          <a:xfrm rot="16200000">
            <a:off x="311518" y="4340404"/>
            <a:ext cx="483866" cy="94705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rPr>
              <a:t>Issue </a:t>
            </a:r>
            <a:r>
              <a:rPr lang="en-US" altLang="ja-JP" dirty="0">
                <a:solidFill>
                  <a:prstClr val="white"/>
                </a:solidFill>
                <a:latin typeface="Arial" panose="020B0604020202020204" pitchFamily="34" charset="0"/>
                <a:ea typeface="HGSSoeiKakugothicUB" panose="020B0900000000000000" pitchFamily="34" charset="-128"/>
                <a:cs typeface="Arial" panose="020B0604020202020204" pitchFamily="34" charset="0"/>
                <a:sym typeface="Wingdings"/>
              </a:rPr>
              <a:t></a:t>
            </a:r>
            <a:endParaRPr lang="ja-JP" altLang="en-US" dirty="0">
              <a:solidFill>
                <a:prstClr val="white"/>
              </a:solidFill>
              <a:latin typeface="Arial" panose="020B0604020202020204" pitchFamily="34" charset="0"/>
              <a:ea typeface="HGSSoeiKakugothicUB" panose="020B0900000000000000" pitchFamily="34" charset="-128"/>
              <a:cs typeface="Arial" panose="020B0604020202020204" pitchFamily="34" charset="0"/>
            </a:endParaRPr>
          </a:p>
        </p:txBody>
      </p:sp>
      <p:cxnSp>
        <p:nvCxnSpPr>
          <p:cNvPr id="4" name="Straight Arrow Connector 3">
            <a:extLst>
              <a:ext uri="{FF2B5EF4-FFF2-40B4-BE49-F238E27FC236}">
                <a16:creationId xmlns:a16="http://schemas.microsoft.com/office/drawing/2014/main" id="{47E5AC35-CB30-407F-8787-50AAAB725824}"/>
              </a:ext>
            </a:extLst>
          </p:cNvPr>
          <p:cNvCxnSpPr/>
          <p:nvPr/>
        </p:nvCxnSpPr>
        <p:spPr>
          <a:xfrm>
            <a:off x="6480565" y="2667000"/>
            <a:ext cx="75843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9D330AB-129E-4899-8717-5C62F40259A1}"/>
              </a:ext>
            </a:extLst>
          </p:cNvPr>
          <p:cNvCxnSpPr/>
          <p:nvPr/>
        </p:nvCxnSpPr>
        <p:spPr>
          <a:xfrm>
            <a:off x="6480565" y="2895600"/>
            <a:ext cx="783474"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EF14755-8656-4527-8548-929F6113F9AB}"/>
              </a:ext>
            </a:extLst>
          </p:cNvPr>
          <p:cNvCxnSpPr>
            <a:cxnSpLocks/>
          </p:cNvCxnSpPr>
          <p:nvPr/>
        </p:nvCxnSpPr>
        <p:spPr>
          <a:xfrm>
            <a:off x="6427362" y="6694070"/>
            <a:ext cx="685800"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038E19-9B14-4972-AC12-FB1DCB059A27}"/>
              </a:ext>
            </a:extLst>
          </p:cNvPr>
          <p:cNvCxnSpPr>
            <a:cxnSpLocks/>
          </p:cNvCxnSpPr>
          <p:nvPr/>
        </p:nvCxnSpPr>
        <p:spPr>
          <a:xfrm>
            <a:off x="8213687" y="6694070"/>
            <a:ext cx="62551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111E01F-DCCC-4993-B259-6B87E6E4C38C}"/>
              </a:ext>
            </a:extLst>
          </p:cNvPr>
          <p:cNvCxnSpPr/>
          <p:nvPr/>
        </p:nvCxnSpPr>
        <p:spPr>
          <a:xfrm>
            <a:off x="6949705" y="31242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E744A2C-9C31-434D-A5FF-0EA072D1A247}"/>
              </a:ext>
            </a:extLst>
          </p:cNvPr>
          <p:cNvCxnSpPr>
            <a:cxnSpLocks/>
          </p:cNvCxnSpPr>
          <p:nvPr/>
        </p:nvCxnSpPr>
        <p:spPr>
          <a:xfrm>
            <a:off x="6961664" y="32766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B4DDEF7-AE74-4E08-AA12-BDA3A90F1084}"/>
              </a:ext>
            </a:extLst>
          </p:cNvPr>
          <p:cNvCxnSpPr>
            <a:cxnSpLocks/>
          </p:cNvCxnSpPr>
          <p:nvPr/>
        </p:nvCxnSpPr>
        <p:spPr>
          <a:xfrm>
            <a:off x="6580499" y="3505200"/>
            <a:ext cx="734701"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A74C877-6C99-48E6-8F03-536C68124FE7}"/>
              </a:ext>
            </a:extLst>
          </p:cNvPr>
          <p:cNvCxnSpPr>
            <a:cxnSpLocks/>
          </p:cNvCxnSpPr>
          <p:nvPr/>
        </p:nvCxnSpPr>
        <p:spPr>
          <a:xfrm>
            <a:off x="6630760" y="3657600"/>
            <a:ext cx="68444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A6CF359-986A-4B58-9E4B-8B5F41113369}"/>
              </a:ext>
            </a:extLst>
          </p:cNvPr>
          <p:cNvCxnSpPr/>
          <p:nvPr/>
        </p:nvCxnSpPr>
        <p:spPr>
          <a:xfrm>
            <a:off x="7010400" y="4015889"/>
            <a:ext cx="48647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F437F6B-BF1E-43ED-BB46-580AA59A6295}"/>
              </a:ext>
            </a:extLst>
          </p:cNvPr>
          <p:cNvCxnSpPr>
            <a:cxnSpLocks/>
          </p:cNvCxnSpPr>
          <p:nvPr/>
        </p:nvCxnSpPr>
        <p:spPr>
          <a:xfrm>
            <a:off x="7010400" y="4191000"/>
            <a:ext cx="470557"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8E8A033-BB81-4051-9097-B6454C79FB47}"/>
              </a:ext>
            </a:extLst>
          </p:cNvPr>
          <p:cNvCxnSpPr/>
          <p:nvPr/>
        </p:nvCxnSpPr>
        <p:spPr>
          <a:xfrm>
            <a:off x="6952475" y="45720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9C8212-FA9C-4EA7-B40C-022E3D717805}"/>
              </a:ext>
            </a:extLst>
          </p:cNvPr>
          <p:cNvCxnSpPr>
            <a:cxnSpLocks/>
          </p:cNvCxnSpPr>
          <p:nvPr/>
        </p:nvCxnSpPr>
        <p:spPr>
          <a:xfrm>
            <a:off x="6961664" y="47244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1B70DB-1500-442D-9130-FE3D0EE02B8D}"/>
              </a:ext>
            </a:extLst>
          </p:cNvPr>
          <p:cNvCxnSpPr>
            <a:cxnSpLocks/>
          </p:cNvCxnSpPr>
          <p:nvPr/>
        </p:nvCxnSpPr>
        <p:spPr>
          <a:xfrm>
            <a:off x="6945361" y="5105400"/>
            <a:ext cx="377729"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85E0F6B-3395-4090-AAA5-15245579BFA1}"/>
              </a:ext>
            </a:extLst>
          </p:cNvPr>
          <p:cNvCxnSpPr>
            <a:cxnSpLocks/>
          </p:cNvCxnSpPr>
          <p:nvPr/>
        </p:nvCxnSpPr>
        <p:spPr>
          <a:xfrm>
            <a:off x="6938364" y="5257800"/>
            <a:ext cx="38472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5320030-3D30-4866-8A34-6F38D5382FFA}"/>
              </a:ext>
            </a:extLst>
          </p:cNvPr>
          <p:cNvCxnSpPr/>
          <p:nvPr/>
        </p:nvCxnSpPr>
        <p:spPr>
          <a:xfrm>
            <a:off x="6942090" y="563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0B600B7-C7E4-4F99-AB3A-54276AD21135}"/>
              </a:ext>
            </a:extLst>
          </p:cNvPr>
          <p:cNvCxnSpPr>
            <a:cxnSpLocks/>
          </p:cNvCxnSpPr>
          <p:nvPr/>
        </p:nvCxnSpPr>
        <p:spPr>
          <a:xfrm>
            <a:off x="6934200" y="5791200"/>
            <a:ext cx="388890"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9430F35-B924-4693-A227-F7AA135A993B}"/>
              </a:ext>
            </a:extLst>
          </p:cNvPr>
          <p:cNvCxnSpPr>
            <a:cxnSpLocks/>
          </p:cNvCxnSpPr>
          <p:nvPr/>
        </p:nvCxnSpPr>
        <p:spPr>
          <a:xfrm>
            <a:off x="6938364" y="6096000"/>
            <a:ext cx="542593"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69EBCB6-618D-44B3-BC23-024FEA67FB4C}"/>
              </a:ext>
            </a:extLst>
          </p:cNvPr>
          <p:cNvCxnSpPr>
            <a:cxnSpLocks/>
          </p:cNvCxnSpPr>
          <p:nvPr/>
        </p:nvCxnSpPr>
        <p:spPr>
          <a:xfrm>
            <a:off x="6895892" y="6248400"/>
            <a:ext cx="600983"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8E8A033-BB81-4051-9097-B6454C79FB47}"/>
              </a:ext>
            </a:extLst>
          </p:cNvPr>
          <p:cNvCxnSpPr/>
          <p:nvPr/>
        </p:nvCxnSpPr>
        <p:spPr>
          <a:xfrm>
            <a:off x="6477000" y="1828800"/>
            <a:ext cx="365495" cy="0"/>
          </a:xfrm>
          <a:prstGeom prst="straightConnector1">
            <a:avLst/>
          </a:prstGeom>
          <a:ln w="38100">
            <a:solidFill>
              <a:srgbClr val="1508B8"/>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09C8212-FA9C-4EA7-B40C-022E3D717805}"/>
              </a:ext>
            </a:extLst>
          </p:cNvPr>
          <p:cNvCxnSpPr>
            <a:cxnSpLocks/>
          </p:cNvCxnSpPr>
          <p:nvPr/>
        </p:nvCxnSpPr>
        <p:spPr>
          <a:xfrm>
            <a:off x="6477000" y="1981200"/>
            <a:ext cx="353536" cy="0"/>
          </a:xfrm>
          <a:prstGeom prst="straightConnector1">
            <a:avLst/>
          </a:prstGeom>
          <a:ln w="38100">
            <a:solidFill>
              <a:srgbClr val="1508B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27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5" name="object 30"/>
          <p:cNvSpPr>
            <a:spLocks/>
          </p:cNvSpPr>
          <p:nvPr/>
        </p:nvSpPr>
        <p:spPr bwMode="auto">
          <a:xfrm>
            <a:off x="8577896" y="57353"/>
            <a:ext cx="533400" cy="296862"/>
          </a:xfrm>
          <a:custGeom>
            <a:avLst/>
            <a:gdLst>
              <a:gd name="T0" fmla="*/ 0 w 533400"/>
              <a:gd name="T1" fmla="*/ 0 h 297180"/>
              <a:gd name="T2" fmla="*/ 533400 w 533400"/>
              <a:gd name="T3" fmla="*/ 297180 h 297180"/>
            </a:gdLst>
            <a:ahLst/>
            <a:cxnLst/>
            <a:rect l="T0" t="T1" r="T2" b="T3"/>
            <a:pathLst>
              <a:path w="533400" h="297180">
                <a:moveTo>
                  <a:pt x="0" y="296862"/>
                </a:moveTo>
                <a:lnTo>
                  <a:pt x="533400" y="296862"/>
                </a:lnTo>
                <a:lnTo>
                  <a:pt x="533400" y="0"/>
                </a:lnTo>
                <a:lnTo>
                  <a:pt x="0" y="0"/>
                </a:lnTo>
                <a:lnTo>
                  <a:pt x="0" y="296862"/>
                </a:lnTo>
                <a:close/>
              </a:path>
            </a:pathLst>
          </a:cu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vi-VN" sz="1600" dirty="0">
                <a:solidFill>
                  <a:schemeClr val="bg1"/>
                </a:solidFill>
              </a:rPr>
              <a:t>1/10</a:t>
            </a:r>
          </a:p>
        </p:txBody>
      </p:sp>
      <p:grpSp>
        <p:nvGrpSpPr>
          <p:cNvPr id="9" name="Group 8">
            <a:extLst>
              <a:ext uri="{FF2B5EF4-FFF2-40B4-BE49-F238E27FC236}">
                <a16:creationId xmlns:a16="http://schemas.microsoft.com/office/drawing/2014/main" id="{22C0AC54-1A55-DC88-09F1-50AD73A7A4F2}"/>
              </a:ext>
            </a:extLst>
          </p:cNvPr>
          <p:cNvGrpSpPr/>
          <p:nvPr/>
        </p:nvGrpSpPr>
        <p:grpSpPr>
          <a:xfrm>
            <a:off x="32704" y="11289"/>
            <a:ext cx="9078592" cy="576263"/>
            <a:chOff x="-1598" y="-26988"/>
            <a:chExt cx="9158685" cy="576263"/>
          </a:xfrm>
        </p:grpSpPr>
        <p:sp>
          <p:nvSpPr>
            <p:cNvPr id="10" name="Rectangle 9">
              <a:extLst>
                <a:ext uri="{FF2B5EF4-FFF2-40B4-BE49-F238E27FC236}">
                  <a16:creationId xmlns:a16="http://schemas.microsoft.com/office/drawing/2014/main" id="{D636E40C-D1D4-EC26-126F-A6022BE9437F}"/>
                </a:ext>
              </a:extLst>
            </p:cNvPr>
            <p:cNvSpPr>
              <a:spLocks noChangeArrowheads="1"/>
            </p:cNvSpPr>
            <p:nvPr/>
          </p:nvSpPr>
          <p:spPr bwMode="auto">
            <a:xfrm>
              <a:off x="-1598" y="-26988"/>
              <a:ext cx="9158685" cy="576263"/>
            </a:xfrm>
            <a:prstGeom prst="rect">
              <a:avLst/>
            </a:prstGeom>
            <a:solidFill>
              <a:srgbClr val="000080"/>
            </a:solidFill>
            <a:ln w="9525">
              <a:solidFill>
                <a:srgbClr val="000080"/>
              </a:solidFill>
              <a:miter lim="800000"/>
              <a:headEnd/>
              <a:tailEnd/>
            </a:ln>
            <a:effectLst/>
          </p:spPr>
          <p:txBody>
            <a:bodyPr wrap="none" anchor="ctr" anchorCtr="1"/>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spcBef>
                  <a:spcPct val="0"/>
                </a:spcBef>
                <a:buNone/>
              </a:pPr>
              <a:r>
                <a:rPr lang="en-US" sz="2000" b="1" dirty="0">
                  <a:solidFill>
                    <a:srgbClr val="FFFFCC"/>
                  </a:solidFill>
                  <a:latin typeface="+mn-lt"/>
                  <a:ea typeface="Meiryo UI" panose="020B0604030504040204" pitchFamily="50" charset="-128"/>
                </a:rPr>
                <a:t>Detail Improvement Activity</a:t>
              </a:r>
              <a:endParaRPr lang="en-US" altLang="ja-JP" sz="2000" b="1" dirty="0">
                <a:solidFill>
                  <a:srgbClr val="FFFFCC"/>
                </a:solidFill>
                <a:latin typeface="+mn-lt"/>
                <a:ea typeface="Meiryo UI" panose="020B0604030504040204" pitchFamily="50" charset="-128"/>
              </a:endParaRPr>
            </a:p>
          </p:txBody>
        </p:sp>
        <p:sp>
          <p:nvSpPr>
            <p:cNvPr id="11" name="正方形/長方形 40">
              <a:extLst>
                <a:ext uri="{FF2B5EF4-FFF2-40B4-BE49-F238E27FC236}">
                  <a16:creationId xmlns:a16="http://schemas.microsoft.com/office/drawing/2014/main" id="{D1EECAAE-2A4F-1E78-43E2-3452BA5AC55F}"/>
                </a:ext>
              </a:extLst>
            </p:cNvPr>
            <p:cNvSpPr/>
            <p:nvPr/>
          </p:nvSpPr>
          <p:spPr>
            <a:xfrm>
              <a:off x="8208319" y="115888"/>
              <a:ext cx="793971" cy="288925"/>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b="1"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5</a:t>
              </a:r>
              <a:r>
                <a:rPr lang="en-US" altLang="ja-JP"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a:t>
              </a:r>
              <a:r>
                <a:rPr lang="en-US" altLang="ja-JP"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rPr>
                <a:t>10</a:t>
              </a:r>
              <a:endParaRPr lang="ja-JP" altLang="en-US" sz="1400" dirty="0">
                <a:solidFill>
                  <a:schemeClr val="bg1"/>
                </a:solidFill>
                <a:latin typeface="Arial" panose="020B0604020202020204" pitchFamily="34" charset="0"/>
                <a:ea typeface="HGP創英角ｺﾞｼｯｸUB" panose="020B0900000000000000" pitchFamily="50" charset="-128"/>
                <a:cs typeface="Arial" panose="020B0604020202020204" pitchFamily="34" charset="0"/>
              </a:endParaRPr>
            </a:p>
          </p:txBody>
        </p:sp>
      </p:grpSp>
      <p:sp>
        <p:nvSpPr>
          <p:cNvPr id="2" name="Rectangle 1"/>
          <p:cNvSpPr/>
          <p:nvPr/>
        </p:nvSpPr>
        <p:spPr>
          <a:xfrm>
            <a:off x="1143000" y="609188"/>
            <a:ext cx="7968296" cy="778249"/>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da-DK" dirty="0">
                <a:solidFill>
                  <a:schemeClr val="tx1"/>
                </a:solidFill>
                <a:latin typeface="Arial" panose="020B0604020202020204" pitchFamily="34" charset="0"/>
                <a:cs typeface="Arial" panose="020B0604020202020204" pitchFamily="34" charset="0"/>
              </a:rPr>
              <a:t>Follow policy company FY23,</a:t>
            </a:r>
            <a:r>
              <a:rPr lang="en-US" dirty="0">
                <a:solidFill>
                  <a:schemeClr val="tx1"/>
                </a:solidFill>
                <a:latin typeface="Arial" panose="020B0604020202020204" pitchFamily="34" charset="0"/>
                <a:cs typeface="Arial" panose="020B0604020202020204" pitchFamily="34" charset="0"/>
              </a:rPr>
              <a:t> OS</a:t>
            </a:r>
            <a:r>
              <a:rPr lang="da-DK" dirty="0">
                <a:solidFill>
                  <a:schemeClr val="tx1"/>
                </a:solidFill>
                <a:latin typeface="Arial" panose="020B0604020202020204" pitchFamily="34" charset="0"/>
                <a:cs typeface="Arial" panose="020B0604020202020204" pitchFamily="34" charset="0"/>
              </a:rPr>
              <a:t> Windown CE</a:t>
            </a:r>
            <a:r>
              <a:rPr lang="en-US" dirty="0">
                <a:solidFill>
                  <a:schemeClr val="tx1"/>
                </a:solidFill>
                <a:latin typeface="Arial" panose="020B0604020202020204" pitchFamily="34" charset="0"/>
                <a:cs typeface="Arial" panose="020B0604020202020204" pitchFamily="34" charset="0"/>
              </a:rPr>
              <a:t> will be end of life 2023. </a:t>
            </a:r>
          </a:p>
          <a:p>
            <a:pPr marL="285750" indent="-285750">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find new solution to upgrade old OS to smart device as mobile.</a:t>
            </a:r>
          </a:p>
        </p:txBody>
      </p:sp>
      <p:sp>
        <p:nvSpPr>
          <p:cNvPr id="7" name="Rectangle 6"/>
          <p:cNvSpPr>
            <a:spLocks noChangeArrowheads="1"/>
          </p:cNvSpPr>
          <p:nvPr/>
        </p:nvSpPr>
        <p:spPr bwMode="auto">
          <a:xfrm>
            <a:off x="13606" y="1417664"/>
            <a:ext cx="2459192" cy="368591"/>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Main Issue</a:t>
            </a:r>
          </a:p>
        </p:txBody>
      </p:sp>
      <p:sp>
        <p:nvSpPr>
          <p:cNvPr id="8" name="Rectangle 8"/>
          <p:cNvSpPr>
            <a:spLocks noChangeArrowheads="1"/>
          </p:cNvSpPr>
          <p:nvPr/>
        </p:nvSpPr>
        <p:spPr bwMode="auto">
          <a:xfrm>
            <a:off x="47260" y="1832318"/>
            <a:ext cx="2418849"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2" name="Rectangle 5"/>
          <p:cNvSpPr>
            <a:spLocks noChangeArrowheads="1"/>
          </p:cNvSpPr>
          <p:nvPr/>
        </p:nvSpPr>
        <p:spPr bwMode="auto">
          <a:xfrm>
            <a:off x="2514599" y="1418990"/>
            <a:ext cx="5029201" cy="377025"/>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Improvement Actions</a:t>
            </a:r>
          </a:p>
        </p:txBody>
      </p:sp>
      <p:sp>
        <p:nvSpPr>
          <p:cNvPr id="13" name="Rectangle 8"/>
          <p:cNvSpPr>
            <a:spLocks noChangeArrowheads="1"/>
          </p:cNvSpPr>
          <p:nvPr/>
        </p:nvSpPr>
        <p:spPr bwMode="auto">
          <a:xfrm>
            <a:off x="2501353" y="1832318"/>
            <a:ext cx="5029201"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latin typeface="Arial" panose="020B0604020202020204" pitchFamily="34" charset="0"/>
              <a:cs typeface="Arial" panose="020B0604020202020204" pitchFamily="34" charset="0"/>
            </a:endParaRPr>
          </a:p>
        </p:txBody>
      </p:sp>
      <p:sp>
        <p:nvSpPr>
          <p:cNvPr id="14" name="Rectangle 9"/>
          <p:cNvSpPr>
            <a:spLocks noChangeArrowheads="1"/>
          </p:cNvSpPr>
          <p:nvPr/>
        </p:nvSpPr>
        <p:spPr bwMode="auto">
          <a:xfrm>
            <a:off x="7585600" y="1417388"/>
            <a:ext cx="1525695" cy="380230"/>
          </a:xfrm>
          <a:prstGeom prst="rect">
            <a:avLst/>
          </a:prstGeom>
          <a:solidFill>
            <a:srgbClr val="0000CC"/>
          </a:solidFill>
          <a:ln w="9525">
            <a:solidFill>
              <a:srgbClr val="333399"/>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kumimoji="1" lang="en-US" altLang="ja-JP" sz="2000" b="1" dirty="0">
                <a:solidFill>
                  <a:schemeClr val="bg1"/>
                </a:solidFill>
                <a:latin typeface="Arial" panose="020B0604020202020204" pitchFamily="34" charset="0"/>
                <a:ea typeface="HGP創英角ｺﾞｼｯｸUB" pitchFamily="50" charset="-128"/>
                <a:cs typeface="Arial" panose="020B0604020202020204" pitchFamily="34" charset="0"/>
              </a:rPr>
              <a:t>Result</a:t>
            </a:r>
          </a:p>
        </p:txBody>
      </p:sp>
      <p:sp>
        <p:nvSpPr>
          <p:cNvPr id="15" name="Rectangle 10"/>
          <p:cNvSpPr>
            <a:spLocks noChangeArrowheads="1"/>
          </p:cNvSpPr>
          <p:nvPr/>
        </p:nvSpPr>
        <p:spPr bwMode="auto">
          <a:xfrm>
            <a:off x="7585601" y="1832318"/>
            <a:ext cx="1511140" cy="5025682"/>
          </a:xfrm>
          <a:prstGeom prst="rect">
            <a:avLst/>
          </a:prstGeom>
          <a:noFill/>
          <a:ln w="3175">
            <a:solidFill>
              <a:srgbClr val="0E067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vi-VN" altLang="en-US">
              <a:solidFill>
                <a:srgbClr val="003399"/>
              </a:solidFill>
              <a:latin typeface="Arial" panose="020B0604020202020204" pitchFamily="34" charset="0"/>
              <a:cs typeface="Arial" panose="020B0604020202020204" pitchFamily="34" charset="0"/>
            </a:endParaRPr>
          </a:p>
        </p:txBody>
      </p:sp>
      <p:sp>
        <p:nvSpPr>
          <p:cNvPr id="3" name="Rectangle 2"/>
          <p:cNvSpPr/>
          <p:nvPr/>
        </p:nvSpPr>
        <p:spPr>
          <a:xfrm>
            <a:off x="158677" y="1880876"/>
            <a:ext cx="2264742" cy="774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000" dirty="0">
                <a:solidFill>
                  <a:srgbClr val="1508B8"/>
                </a:solidFill>
              </a:rPr>
              <a:t>[1] Upgrade to android Mobile</a:t>
            </a:r>
          </a:p>
        </p:txBody>
      </p:sp>
      <p:sp>
        <p:nvSpPr>
          <p:cNvPr id="20" name="Text Box 80"/>
          <p:cNvSpPr txBox="1">
            <a:spLocks noChangeArrowheads="1"/>
          </p:cNvSpPr>
          <p:nvPr/>
        </p:nvSpPr>
        <p:spPr bwMode="auto">
          <a:xfrm>
            <a:off x="2514599" y="1854647"/>
            <a:ext cx="5029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dirty="0">
                <a:solidFill>
                  <a:srgbClr val="0000FF"/>
                </a:solidFill>
                <a:latin typeface="Arial" panose="020B0604020202020204" pitchFamily="34" charset="0"/>
                <a:ea typeface="HGP創英角ｺﾞｼｯｸUB" pitchFamily="50" charset="-128"/>
                <a:cs typeface="Arial" panose="020B0604020202020204" pitchFamily="34" charset="0"/>
              </a:rPr>
              <a:t> Select new language &amp; new environment</a:t>
            </a:r>
          </a:p>
        </p:txBody>
      </p:sp>
      <p:sp>
        <p:nvSpPr>
          <p:cNvPr id="23" name="Google Shape;403;p23">
            <a:extLst>
              <a:ext uri="{FF2B5EF4-FFF2-40B4-BE49-F238E27FC236}">
                <a16:creationId xmlns:a16="http://schemas.microsoft.com/office/drawing/2014/main" id="{5B8F4818-F0E7-B544-1B33-0EC21ED9C035}"/>
              </a:ext>
            </a:extLst>
          </p:cNvPr>
          <p:cNvSpPr txBox="1">
            <a:spLocks/>
          </p:cNvSpPr>
          <p:nvPr/>
        </p:nvSpPr>
        <p:spPr>
          <a:xfrm>
            <a:off x="70487" y="2616367"/>
            <a:ext cx="2478340" cy="1676623"/>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dirty="0">
                <a:solidFill>
                  <a:schemeClr val="tx1"/>
                </a:solidFill>
                <a:latin typeface="Arial" panose="020B0604020202020204" pitchFamily="34" charset="0"/>
                <a:cs typeface="Arial" panose="020B0604020202020204" pitchFamily="34" charset="0"/>
              </a:rPr>
              <a:t>- Foss is running on Windows CE &amp;</a:t>
            </a:r>
          </a:p>
          <a:p>
            <a:pPr algn="l"/>
            <a:r>
              <a:rPr lang="en-US" sz="1800" dirty="0">
                <a:solidFill>
                  <a:schemeClr val="tx1"/>
                </a:solidFill>
                <a:latin typeface="Arial" panose="020B0604020202020204" pitchFamily="34" charset="0"/>
                <a:cs typeface="Arial" panose="020B0604020202020204" pitchFamily="34" charset="0"/>
              </a:rPr>
              <a:t>Windows Embedded,</a:t>
            </a:r>
          </a:p>
          <a:p>
            <a:pPr algn="l"/>
            <a:r>
              <a:rPr lang="en-US" sz="1800" dirty="0">
                <a:solidFill>
                  <a:srgbClr val="FF0000"/>
                </a:solidFill>
                <a:latin typeface="Arial" panose="020B0604020202020204" pitchFamily="34" charset="0"/>
                <a:cs typeface="Arial" panose="020B0604020202020204" pitchFamily="34" charset="0"/>
              </a:rPr>
              <a:t>Can’t upgrade android OS</a:t>
            </a:r>
          </a:p>
          <a:p>
            <a:pPr algn="l"/>
            <a:endParaRPr lang="en-US" sz="1800" dirty="0">
              <a:solidFill>
                <a:srgbClr val="FF0000"/>
              </a:solidFill>
              <a:latin typeface="Arial" panose="020B0604020202020204" pitchFamily="34" charset="0"/>
              <a:cs typeface="Arial" panose="020B0604020202020204" pitchFamily="34" charset="0"/>
            </a:endParaRPr>
          </a:p>
        </p:txBody>
      </p:sp>
      <p:sp>
        <p:nvSpPr>
          <p:cNvPr id="24" name="Google Shape;403;p23">
            <a:extLst>
              <a:ext uri="{FF2B5EF4-FFF2-40B4-BE49-F238E27FC236}">
                <a16:creationId xmlns:a16="http://schemas.microsoft.com/office/drawing/2014/main" id="{5B8F4818-F0E7-B544-1B33-0EC21ED9C035}"/>
              </a:ext>
            </a:extLst>
          </p:cNvPr>
          <p:cNvSpPr txBox="1">
            <a:spLocks/>
          </p:cNvSpPr>
          <p:nvPr/>
        </p:nvSpPr>
        <p:spPr>
          <a:xfrm>
            <a:off x="112288" y="4086982"/>
            <a:ext cx="2478340" cy="2471588"/>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800" b="1" dirty="0">
                <a:solidFill>
                  <a:srgbClr val="1508B8"/>
                </a:solidFill>
                <a:latin typeface="Arial" panose="020B0604020202020204" pitchFamily="34" charset="0"/>
                <a:cs typeface="Arial" panose="020B0604020202020204" pitchFamily="34" charset="0"/>
              </a:rPr>
              <a:t>The disadvantage of wince:</a:t>
            </a:r>
          </a:p>
          <a:p>
            <a:pPr algn="l"/>
            <a:r>
              <a:rPr lang="en-US" sz="1800" dirty="0">
                <a:solidFill>
                  <a:schemeClr val="tx1"/>
                </a:solidFill>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OS </a:t>
            </a:r>
            <a:r>
              <a:rPr lang="en-US" sz="1800" dirty="0">
                <a:solidFill>
                  <a:srgbClr val="FF0000"/>
                </a:solidFill>
                <a:latin typeface="Arial" panose="020B0604020202020204" pitchFamily="34" charset="0"/>
                <a:cs typeface="Arial" panose="020B0604020202020204" pitchFamily="34" charset="0"/>
              </a:rPr>
              <a:t>is not support in the future</a:t>
            </a:r>
            <a:r>
              <a:rPr lang="en-US" sz="1800" dirty="0">
                <a:solidFill>
                  <a:schemeClr val="tx1"/>
                </a:solidFill>
                <a:latin typeface="Arial" panose="020B0604020202020204" pitchFamily="34" charset="0"/>
                <a:cs typeface="Arial" panose="020B0604020202020204" pitchFamily="34" charset="0"/>
              </a:rPr>
              <a:t>.</a:t>
            </a:r>
          </a:p>
          <a:p>
            <a:pPr algn="l"/>
            <a:r>
              <a:rPr lang="en-US" sz="1800" dirty="0">
                <a:solidFill>
                  <a:schemeClr val="tx1"/>
                </a:solidFill>
                <a:latin typeface="Arial" panose="020B0604020202020204" pitchFamily="34" charset="0"/>
                <a:cs typeface="Arial" panose="020B0604020202020204" pitchFamily="34" charset="0"/>
              </a:rPr>
              <a:t>- Develop software slow, </a:t>
            </a:r>
            <a:r>
              <a:rPr lang="en-US" sz="1800" dirty="0">
                <a:solidFill>
                  <a:srgbClr val="FF0000"/>
                </a:solidFill>
                <a:latin typeface="Arial" panose="020B0604020202020204" pitchFamily="34" charset="0"/>
                <a:cs typeface="Arial" panose="020B0604020202020204" pitchFamily="34" charset="0"/>
              </a:rPr>
              <a:t>Not responsive to big data </a:t>
            </a:r>
            <a:r>
              <a:rPr lang="en-US" sz="1800" dirty="0">
                <a:solidFill>
                  <a:schemeClr val="tx1"/>
                </a:solidFill>
                <a:latin typeface="Arial" panose="020B0604020202020204" pitchFamily="34" charset="0"/>
                <a:cs typeface="Arial" panose="020B0604020202020204" pitchFamily="34" charset="0"/>
              </a:rPr>
              <a:t>system.</a:t>
            </a:r>
          </a:p>
          <a:p>
            <a:pPr algn="l"/>
            <a:r>
              <a:rPr lang="en-US" sz="1800" dirty="0">
                <a:solidFill>
                  <a:schemeClr val="tx1"/>
                </a:solidFill>
                <a:latin typeface="Arial" panose="020B0604020202020204" pitchFamily="34" charset="0"/>
                <a:cs typeface="Arial" panose="020B0604020202020204" pitchFamily="34" charset="0"/>
              </a:rPr>
              <a:t>- Regularly repair and setup window again.</a:t>
            </a:r>
          </a:p>
        </p:txBody>
      </p:sp>
      <p:grpSp>
        <p:nvGrpSpPr>
          <p:cNvPr id="16" name="Group 15">
            <a:extLst>
              <a:ext uri="{FF2B5EF4-FFF2-40B4-BE49-F238E27FC236}">
                <a16:creationId xmlns:a16="http://schemas.microsoft.com/office/drawing/2014/main" id="{284278B0-B896-44D9-9B6C-1307043959A0}"/>
              </a:ext>
            </a:extLst>
          </p:cNvPr>
          <p:cNvGrpSpPr/>
          <p:nvPr/>
        </p:nvGrpSpPr>
        <p:grpSpPr>
          <a:xfrm>
            <a:off x="5306356" y="5005496"/>
            <a:ext cx="2343951" cy="1511358"/>
            <a:chOff x="5046079" y="4790982"/>
            <a:chExt cx="2591081" cy="1818334"/>
          </a:xfrm>
        </p:grpSpPr>
        <p:sp>
          <p:nvSpPr>
            <p:cNvPr id="31" name="Rectangle: Rounded Corners 40">
              <a:extLst>
                <a:ext uri="{FF2B5EF4-FFF2-40B4-BE49-F238E27FC236}">
                  <a16:creationId xmlns:a16="http://schemas.microsoft.com/office/drawing/2014/main" id="{00000000-0008-0000-0000-000023000000}"/>
                </a:ext>
              </a:extLst>
            </p:cNvPr>
            <p:cNvSpPr/>
            <p:nvPr/>
          </p:nvSpPr>
          <p:spPr>
            <a:xfrm>
              <a:off x="5056627" y="4961273"/>
              <a:ext cx="2393970" cy="1648043"/>
            </a:xfrm>
            <a:prstGeom prst="roundRect">
              <a:avLst>
                <a:gd name="adj" fmla="val 16667"/>
              </a:avLst>
            </a:prstGeom>
            <a:noFill/>
            <a:ln w="25560">
              <a:solidFill>
                <a:srgbClr val="3A5F8B"/>
              </a:solidFill>
              <a:round/>
            </a:ln>
          </p:spPr>
          <p:style>
            <a:lnRef idx="0">
              <a:scrgbClr r="0" g="0" b="0"/>
            </a:lnRef>
            <a:fillRef idx="0">
              <a:scrgbClr r="0" g="0" b="0"/>
            </a:fillRef>
            <a:effectRef idx="0">
              <a:scrgbClr r="0" g="0" b="0"/>
            </a:effectRef>
            <a:fontRef idx="minor"/>
          </p:style>
          <p:txBody>
            <a:bodyPr/>
            <a:lstStyle/>
            <a:p>
              <a:endParaRPr lang="en-US" dirty="0"/>
            </a:p>
          </p:txBody>
        </p:sp>
        <p:grpSp>
          <p:nvGrpSpPr>
            <p:cNvPr id="6" name="Group 5">
              <a:extLst>
                <a:ext uri="{FF2B5EF4-FFF2-40B4-BE49-F238E27FC236}">
                  <a16:creationId xmlns:a16="http://schemas.microsoft.com/office/drawing/2014/main" id="{22D1877B-9281-4C80-AC47-7285DCD2A2D1}"/>
                </a:ext>
              </a:extLst>
            </p:cNvPr>
            <p:cNvGrpSpPr/>
            <p:nvPr/>
          </p:nvGrpSpPr>
          <p:grpSpPr>
            <a:xfrm>
              <a:off x="5046079" y="4790982"/>
              <a:ext cx="2591081" cy="1756230"/>
              <a:chOff x="5165156" y="4419600"/>
              <a:chExt cx="2591081" cy="1756230"/>
            </a:xfrm>
          </p:grpSpPr>
          <p:sp>
            <p:nvSpPr>
              <p:cNvPr id="32" name="Rectangle: Rounded Corners 39">
                <a:extLst>
                  <a:ext uri="{FF2B5EF4-FFF2-40B4-BE49-F238E27FC236}">
                    <a16:creationId xmlns:a16="http://schemas.microsoft.com/office/drawing/2014/main" id="{00000000-0008-0000-0000-000028000000}"/>
                  </a:ext>
                </a:extLst>
              </p:cNvPr>
              <p:cNvSpPr/>
              <p:nvPr/>
            </p:nvSpPr>
            <p:spPr>
              <a:xfrm>
                <a:off x="5715000" y="4419600"/>
                <a:ext cx="1389538" cy="328688"/>
              </a:xfrm>
              <a:prstGeom prst="roundRect">
                <a:avLst>
                  <a:gd name="adj" fmla="val 16667"/>
                </a:avLst>
              </a:prstGeom>
              <a:solidFill>
                <a:srgbClr val="E8F2A1"/>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pPr>
                <a:r>
                  <a:rPr lang="en-US" sz="1400" b="1" strike="noStrike" spc="-1" dirty="0">
                    <a:solidFill>
                      <a:srgbClr val="780373"/>
                    </a:solidFill>
                    <a:latin typeface="Arial" panose="020B0604020202020204" pitchFamily="34" charset="0"/>
                    <a:ea typeface="Microsoft YaHei"/>
                    <a:cs typeface="Arial" panose="020B0604020202020204" pitchFamily="34" charset="0"/>
                  </a:rPr>
                  <a:t>Efficiency</a:t>
                </a:r>
              </a:p>
            </p:txBody>
          </p:sp>
          <p:sp>
            <p:nvSpPr>
              <p:cNvPr id="33" name="Rectangle 32">
                <a:extLst>
                  <a:ext uri="{FF2B5EF4-FFF2-40B4-BE49-F238E27FC236}">
                    <a16:creationId xmlns:a16="http://schemas.microsoft.com/office/drawing/2014/main" id="{00000000-0008-0000-0000-000025000000}"/>
                  </a:ext>
                </a:extLst>
              </p:cNvPr>
              <p:cNvSpPr/>
              <p:nvPr/>
            </p:nvSpPr>
            <p:spPr>
              <a:xfrm>
                <a:off x="5181600" y="4721479"/>
                <a:ext cx="2574637" cy="363019"/>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400" b="0" strike="noStrike"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400" b="0" strike="noStrike" spc="-1" dirty="0">
                    <a:solidFill>
                      <a:srgbClr val="1717F7"/>
                    </a:solidFill>
                    <a:latin typeface="Arial" panose="020B0604020202020204" pitchFamily="34" charset="0"/>
                    <a:ea typeface="Microsoft YaHei"/>
                    <a:cs typeface="Arial" panose="020B0604020202020204" pitchFamily="34" charset="0"/>
                  </a:rPr>
                  <a:t>Follow company policy</a:t>
                </a:r>
                <a:endParaRPr lang="en-US" sz="1400" b="0" strike="noStrike" spc="-1" dirty="0">
                  <a:latin typeface="Arial" panose="020B0604020202020204" pitchFamily="34" charset="0"/>
                  <a:ea typeface="Microsoft YaHei"/>
                  <a:cs typeface="Arial" panose="020B0604020202020204" pitchFamily="34" charset="0"/>
                </a:endParaRPr>
              </a:p>
            </p:txBody>
          </p:sp>
          <p:sp>
            <p:nvSpPr>
              <p:cNvPr id="34" name="Rectangle 33">
                <a:extLst>
                  <a:ext uri="{FF2B5EF4-FFF2-40B4-BE49-F238E27FC236}">
                    <a16:creationId xmlns:a16="http://schemas.microsoft.com/office/drawing/2014/main" id="{00000000-0008-0000-0000-000024000000}"/>
                  </a:ext>
                </a:extLst>
              </p:cNvPr>
              <p:cNvSpPr/>
              <p:nvPr/>
            </p:nvSpPr>
            <p:spPr>
              <a:xfrm>
                <a:off x="5165156" y="5107541"/>
                <a:ext cx="2577218" cy="215235"/>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14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400" spc="-1" dirty="0">
                    <a:solidFill>
                      <a:srgbClr val="1717F7"/>
                    </a:solidFill>
                    <a:latin typeface="Arial" panose="020B0604020202020204" pitchFamily="34" charset="0"/>
                    <a:ea typeface="Microsoft YaHei"/>
                    <a:cs typeface="Arial" panose="020B0604020202020204" pitchFamily="34" charset="0"/>
                  </a:rPr>
                  <a:t>Increase Develop  time</a:t>
                </a:r>
              </a:p>
            </p:txBody>
          </p:sp>
          <p:sp>
            <p:nvSpPr>
              <p:cNvPr id="35" name="Rectangle 34">
                <a:extLst>
                  <a:ext uri="{FF2B5EF4-FFF2-40B4-BE49-F238E27FC236}">
                    <a16:creationId xmlns:a16="http://schemas.microsoft.com/office/drawing/2014/main" id="{00000000-0008-0000-0000-000026000000}"/>
                  </a:ext>
                </a:extLst>
              </p:cNvPr>
              <p:cNvSpPr/>
              <p:nvPr/>
            </p:nvSpPr>
            <p:spPr>
              <a:xfrm>
                <a:off x="5166153" y="5375528"/>
                <a:ext cx="2393970" cy="270533"/>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400" b="0" strike="noStrike" spc="-1" dirty="0">
                    <a:solidFill>
                      <a:srgbClr val="1717F7"/>
                    </a:solidFill>
                    <a:latin typeface="Calibri"/>
                    <a:ea typeface="Microsoft YaHei"/>
                    <a:sym typeface="Wingdings 2" panose="05020102010507070707" pitchFamily="18" charset="2"/>
                  </a:rPr>
                  <a:t></a:t>
                </a:r>
                <a:r>
                  <a:rPr lang="en-US" sz="1400" b="0" strike="noStrike" spc="-1" dirty="0">
                    <a:solidFill>
                      <a:srgbClr val="1717F7"/>
                    </a:solidFill>
                    <a:latin typeface="Calibri"/>
                    <a:ea typeface="Microsoft YaHei"/>
                  </a:rPr>
                  <a:t> </a:t>
                </a:r>
                <a:r>
                  <a:rPr lang="en-US" sz="1400" spc="-1" dirty="0">
                    <a:solidFill>
                      <a:srgbClr val="1717F7"/>
                    </a:solidFill>
                    <a:latin typeface="Arial" panose="020B0604020202020204" pitchFamily="34" charset="0"/>
                    <a:ea typeface="Microsoft YaHei"/>
                    <a:cs typeface="Arial" panose="020B0604020202020204" pitchFamily="34" charset="0"/>
                  </a:rPr>
                  <a:t>Reduce Support time</a:t>
                </a:r>
              </a:p>
            </p:txBody>
          </p:sp>
          <p:sp>
            <p:nvSpPr>
              <p:cNvPr id="36" name="Rectangle 35">
                <a:extLst>
                  <a:ext uri="{FF2B5EF4-FFF2-40B4-BE49-F238E27FC236}">
                    <a16:creationId xmlns:a16="http://schemas.microsoft.com/office/drawing/2014/main" id="{00000000-0008-0000-0000-000027000000}"/>
                  </a:ext>
                </a:extLst>
              </p:cNvPr>
              <p:cNvSpPr/>
              <p:nvPr/>
            </p:nvSpPr>
            <p:spPr>
              <a:xfrm>
                <a:off x="5165156" y="5726010"/>
                <a:ext cx="2337264" cy="449820"/>
              </a:xfrm>
              <a:prstGeom prst="rect">
                <a:avLst/>
              </a:prstGeom>
              <a:no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400" spc="-1" dirty="0">
                    <a:solidFill>
                      <a:srgbClr val="1717F7"/>
                    </a:solidFill>
                    <a:latin typeface="Arial" panose="020B0604020202020204" pitchFamily="34" charset="0"/>
                    <a:ea typeface="Microsoft YaHei"/>
                    <a:cs typeface="Arial" panose="020B0604020202020204" pitchFamily="34" charset="0"/>
                    <a:sym typeface="Wingdings 2" panose="05020102010507070707" pitchFamily="18" charset="2"/>
                  </a:rPr>
                  <a:t></a:t>
                </a:r>
                <a:r>
                  <a:rPr lang="en-US" sz="1400" spc="-1" dirty="0">
                    <a:solidFill>
                      <a:srgbClr val="1717F7"/>
                    </a:solidFill>
                    <a:latin typeface="Arial" panose="020B0604020202020204" pitchFamily="34" charset="0"/>
                    <a:ea typeface="Microsoft YaHei"/>
                    <a:cs typeface="Arial" panose="020B0604020202020204" pitchFamily="34" charset="0"/>
                  </a:rPr>
                  <a:t>Make Faster, stable, smarter Software</a:t>
                </a:r>
              </a:p>
            </p:txBody>
          </p:sp>
        </p:grpSp>
      </p:grpSp>
      <p:sp>
        <p:nvSpPr>
          <p:cNvPr id="38" name="Text Box 80"/>
          <p:cNvSpPr txBox="1">
            <a:spLocks noChangeArrowheads="1"/>
          </p:cNvSpPr>
          <p:nvPr/>
        </p:nvSpPr>
        <p:spPr bwMode="auto">
          <a:xfrm>
            <a:off x="2590628" y="6565500"/>
            <a:ext cx="47827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pPr>
            <a:r>
              <a:rPr kumimoji="1" lang="en-US" altLang="ja-JP" dirty="0">
                <a:solidFill>
                  <a:srgbClr val="0000FF"/>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 </a:t>
            </a:r>
            <a:r>
              <a:rPr kumimoji="1" lang="en-US" altLang="ja-JP" b="1" dirty="0">
                <a:solidFill>
                  <a:srgbClr val="1508B8"/>
                </a:solidFill>
                <a:latin typeface="Arial" panose="020B0604020202020204" pitchFamily="34" charset="0"/>
                <a:ea typeface="HGP創英角ｺﾞｼｯｸUB" pitchFamily="50" charset="-128"/>
                <a:cs typeface="Arial" panose="020B0604020202020204" pitchFamily="34" charset="0"/>
                <a:sym typeface="Wingdings 3" panose="05040102010807070707" pitchFamily="18" charset="2"/>
              </a:rPr>
              <a:t>Upgrade FOSS on Android OS</a:t>
            </a:r>
            <a:endParaRPr kumimoji="1" lang="en-US" altLang="ja-JP" b="1" dirty="0">
              <a:solidFill>
                <a:srgbClr val="1508B8"/>
              </a:solidFill>
              <a:latin typeface="Arial" panose="020B0604020202020204" pitchFamily="34" charset="0"/>
              <a:ea typeface="HGP創英角ｺﾞｼｯｸUB" pitchFamily="50" charset="-128"/>
              <a:cs typeface="Arial" panose="020B0604020202020204" pitchFamily="34" charset="0"/>
            </a:endParaRPr>
          </a:p>
        </p:txBody>
      </p:sp>
      <p:sp>
        <p:nvSpPr>
          <p:cNvPr id="40" name="Rectangle 39"/>
          <p:cNvSpPr/>
          <p:nvPr/>
        </p:nvSpPr>
        <p:spPr>
          <a:xfrm>
            <a:off x="7643064" y="3484789"/>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MCS Dep: </a:t>
            </a:r>
          </a:p>
        </p:txBody>
      </p:sp>
      <p:sp>
        <p:nvSpPr>
          <p:cNvPr id="39" name="Rectangle 38"/>
          <p:cNvSpPr/>
          <p:nvPr/>
        </p:nvSpPr>
        <p:spPr>
          <a:xfrm>
            <a:off x="7729343" y="3801904"/>
            <a:ext cx="944453" cy="553998"/>
          </a:xfrm>
          <a:prstGeom prst="rect">
            <a:avLst/>
          </a:prstGeom>
        </p:spPr>
        <p:txBody>
          <a:bodyPr wrap="square" lIns="0" tIns="0" rIns="0" bIns="0">
            <a:spAutoFit/>
          </a:bodyPr>
          <a:lstStyle/>
          <a:p>
            <a:r>
              <a:rPr lang="en-US" b="1" dirty="0">
                <a:latin typeface="Arial" panose="020B0604020202020204" pitchFamily="34" charset="0"/>
                <a:cs typeface="Arial" panose="020B0604020202020204" pitchFamily="34" charset="0"/>
              </a:rPr>
              <a:t>FY2023</a:t>
            </a:r>
          </a:p>
          <a:p>
            <a:r>
              <a:rPr lang="en-US" b="1" dirty="0">
                <a:latin typeface="Arial" panose="020B0604020202020204" pitchFamily="34" charset="0"/>
                <a:cs typeface="Arial" panose="020B0604020202020204" pitchFamily="34" charset="0"/>
              </a:rPr>
              <a:t>109 pcs</a:t>
            </a:r>
          </a:p>
        </p:txBody>
      </p:sp>
      <p:sp>
        <p:nvSpPr>
          <p:cNvPr id="44" name="Rectangle 43"/>
          <p:cNvSpPr/>
          <p:nvPr/>
        </p:nvSpPr>
        <p:spPr>
          <a:xfrm>
            <a:off x="7633443" y="4451360"/>
            <a:ext cx="1468232" cy="276999"/>
          </a:xfrm>
          <a:prstGeom prst="rect">
            <a:avLst/>
          </a:prstGeom>
        </p:spPr>
        <p:txBody>
          <a:bodyPr wrap="square" lIns="0" tIns="0" rIns="0" bIns="0">
            <a:spAutoFit/>
          </a:bodyPr>
          <a:lstStyle/>
          <a:p>
            <a:r>
              <a:rPr lang="en-US" b="1" dirty="0">
                <a:solidFill>
                  <a:srgbClr val="1508B8"/>
                </a:solidFill>
                <a:latin typeface="Arial" panose="020B0604020202020204" pitchFamily="34" charset="0"/>
                <a:cs typeface="Arial" panose="020B0604020202020204" pitchFamily="34" charset="0"/>
              </a:rPr>
              <a:t>Other Dep: </a:t>
            </a:r>
          </a:p>
        </p:txBody>
      </p:sp>
      <p:sp>
        <p:nvSpPr>
          <p:cNvPr id="46" name="Rectangle 45"/>
          <p:cNvSpPr/>
          <p:nvPr/>
        </p:nvSpPr>
        <p:spPr>
          <a:xfrm>
            <a:off x="7705354" y="4842199"/>
            <a:ext cx="1324410" cy="553998"/>
          </a:xfrm>
          <a:prstGeom prst="rect">
            <a:avLst/>
          </a:prstGeom>
        </p:spPr>
        <p:txBody>
          <a:bodyPr wrap="square" lIns="0" tIns="0" rIns="0" bIns="0">
            <a:spAutoFit/>
          </a:bodyPr>
          <a:lstStyle/>
          <a:p>
            <a:r>
              <a:rPr lang="en-US" b="1" dirty="0">
                <a:latin typeface="Arial" panose="020B0604020202020204" pitchFamily="34" charset="0"/>
                <a:cs typeface="Arial" panose="020B0604020202020204" pitchFamily="34" charset="0"/>
              </a:rPr>
              <a:t>FY2024 </a:t>
            </a:r>
          </a:p>
          <a:p>
            <a:r>
              <a:rPr lang="en-US" b="1" dirty="0">
                <a:latin typeface="Arial" panose="020B0604020202020204" pitchFamily="34" charset="0"/>
                <a:cs typeface="Arial" panose="020B0604020202020204" pitchFamily="34" charset="0"/>
              </a:rPr>
              <a:t> 6 pcs </a:t>
            </a:r>
          </a:p>
        </p:txBody>
      </p:sp>
      <p:sp>
        <p:nvSpPr>
          <p:cNvPr id="41" name="正方形/長方形 5">
            <a:extLst>
              <a:ext uri="{FF2B5EF4-FFF2-40B4-BE49-F238E27FC236}">
                <a16:creationId xmlns:a16="http://schemas.microsoft.com/office/drawing/2014/main" id="{3AB22D66-CED5-42DC-9445-3027F5FD9E90}"/>
              </a:ext>
            </a:extLst>
          </p:cNvPr>
          <p:cNvSpPr/>
          <p:nvPr/>
        </p:nvSpPr>
        <p:spPr>
          <a:xfrm>
            <a:off x="26893" y="625651"/>
            <a:ext cx="1116107" cy="761207"/>
          </a:xfrm>
          <a:prstGeom prst="rect">
            <a:avLst/>
          </a:prstGeom>
          <a:gradFill rotWithShape="1">
            <a:gsLst>
              <a:gs pos="0">
                <a:srgbClr val="0000CC"/>
              </a:gs>
              <a:gs pos="80000">
                <a:srgbClr val="4F81BD">
                  <a:shade val="93000"/>
                  <a:satMod val="130000"/>
                </a:srgbClr>
              </a:gs>
              <a:gs pos="100000">
                <a:srgbClr val="0066FF"/>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elaxedInset"/>
          </a:sp3d>
        </p:spPr>
        <p:txBody>
          <a:bodyPr vert="horz" wrap="none" lIns="0" tIns="0" rIns="0" bIns="0" numCol="1" rtlCol="0" anchor="ctr" anchorCtr="0" compatLnSpc="1">
            <a:prstTxWarp prst="textNoShape">
              <a:avLst/>
            </a:prstTxWarp>
          </a:bodyPr>
          <a:lstStyle/>
          <a:p>
            <a:pPr algn="ctr" fontAlgn="base">
              <a:spcBef>
                <a:spcPct val="0"/>
              </a:spcBef>
              <a:spcAft>
                <a:spcPct val="0"/>
              </a:spcAft>
            </a:pPr>
            <a:r>
              <a:rPr lang="en-US" altLang="ja-JP" sz="2000" kern="0" dirty="0">
                <a:solidFill>
                  <a:prstClr val="white"/>
                </a:solidFill>
                <a:latin typeface="Arial" pitchFamily="34" charset="0"/>
                <a:ea typeface="Meiryo UI" panose="020B0604030504040204" pitchFamily="50" charset="-128"/>
                <a:cs typeface="Arial" pitchFamily="34" charset="0"/>
              </a:rPr>
              <a:t>Issue 1</a:t>
            </a:r>
            <a:endParaRPr lang="ja-JP" altLang="en-US" sz="2000" kern="0" dirty="0">
              <a:solidFill>
                <a:prstClr val="white"/>
              </a:solidFill>
              <a:latin typeface="Arial" pitchFamily="34" charset="0"/>
              <a:ea typeface="Meiryo UI" panose="020B0604030504040204" pitchFamily="50" charset="-128"/>
              <a:cs typeface="Arial" pitchFamily="34" charset="0"/>
            </a:endParaRPr>
          </a:p>
        </p:txBody>
      </p:sp>
      <p:sp>
        <p:nvSpPr>
          <p:cNvPr id="5" name="Rounded Rectangle 4"/>
          <p:cNvSpPr/>
          <p:nvPr/>
        </p:nvSpPr>
        <p:spPr>
          <a:xfrm>
            <a:off x="7496974" y="2301948"/>
            <a:ext cx="1741170" cy="109672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Total device need to Upgrade</a:t>
            </a:r>
          </a:p>
        </p:txBody>
      </p:sp>
      <p:sp>
        <p:nvSpPr>
          <p:cNvPr id="49" name="Google Shape;403;p23">
            <a:extLst>
              <a:ext uri="{FF2B5EF4-FFF2-40B4-BE49-F238E27FC236}">
                <a16:creationId xmlns:a16="http://schemas.microsoft.com/office/drawing/2014/main" id="{445BDD30-6FEF-4385-868E-A5621F930986}"/>
              </a:ext>
            </a:extLst>
          </p:cNvPr>
          <p:cNvSpPr txBox="1">
            <a:spLocks/>
          </p:cNvSpPr>
          <p:nvPr/>
        </p:nvSpPr>
        <p:spPr>
          <a:xfrm>
            <a:off x="2514355" y="2138294"/>
            <a:ext cx="5016199" cy="71346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sz="1600" b="1" dirty="0">
                <a:solidFill>
                  <a:schemeClr val="tx1"/>
                </a:solidFill>
                <a:latin typeface="Arial" panose="020B0604020202020204" pitchFamily="34" charset="0"/>
                <a:cs typeface="Arial" panose="020B0604020202020204" pitchFamily="34" charset="0"/>
              </a:rPr>
              <a:t>Flutter </a:t>
            </a:r>
            <a:r>
              <a:rPr lang="en-US" sz="1600" dirty="0">
                <a:solidFill>
                  <a:schemeClr val="tx1"/>
                </a:solidFill>
                <a:latin typeface="Arial" panose="020B0604020202020204" pitchFamily="34" charset="0"/>
                <a:cs typeface="Arial" panose="020B0604020202020204" pitchFamily="34" charset="0"/>
              </a:rPr>
              <a:t>develop applications for mobile devices runs on both Android and IOS. The </a:t>
            </a:r>
            <a:r>
              <a:rPr lang="en-US" sz="1600" b="1" dirty="0">
                <a:solidFill>
                  <a:schemeClr val="tx1"/>
                </a:solidFill>
                <a:latin typeface="Arial" panose="020B0604020202020204" pitchFamily="34" charset="0"/>
                <a:cs typeface="Arial" panose="020B0604020202020204" pitchFamily="34" charset="0"/>
              </a:rPr>
              <a:t>Android</a:t>
            </a:r>
            <a:r>
              <a:rPr lang="en-US" sz="1600" dirty="0">
                <a:solidFill>
                  <a:schemeClr val="tx1"/>
                </a:solidFill>
                <a:latin typeface="Arial" panose="020B0604020202020204" pitchFamily="34" charset="0"/>
                <a:cs typeface="Arial" panose="020B0604020202020204" pitchFamily="34" charset="0"/>
              </a:rPr>
              <a:t> OS is quite commonly and integrates many scanning devices</a:t>
            </a:r>
          </a:p>
        </p:txBody>
      </p:sp>
      <p:sp>
        <p:nvSpPr>
          <p:cNvPr id="48" name="Rectangle: Rounded Corners 47">
            <a:extLst>
              <a:ext uri="{FF2B5EF4-FFF2-40B4-BE49-F238E27FC236}">
                <a16:creationId xmlns:a16="http://schemas.microsoft.com/office/drawing/2014/main" id="{FF91446F-BA3B-45B3-A0A7-1174D3EB6A20}"/>
              </a:ext>
            </a:extLst>
          </p:cNvPr>
          <p:cNvSpPr/>
          <p:nvPr/>
        </p:nvSpPr>
        <p:spPr>
          <a:xfrm>
            <a:off x="2888466" y="2894997"/>
            <a:ext cx="2298730" cy="302333"/>
          </a:xfrm>
          <a:prstGeom prst="roundRect">
            <a:avLst/>
          </a:prstGeom>
          <a:solidFill>
            <a:schemeClr val="bg2"/>
          </a:solidFill>
          <a:ln w="3175">
            <a:solidFill>
              <a:schemeClr val="bg1">
                <a:lumMod val="75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400" b="1" spc="-1" dirty="0">
                <a:solidFill>
                  <a:srgbClr val="780373"/>
                </a:solidFill>
                <a:latin typeface="Arial" panose="020B0604020202020204" pitchFamily="34" charset="0"/>
                <a:ea typeface="Microsoft YaHei"/>
                <a:cs typeface="Arial" panose="020B0604020202020204" pitchFamily="34" charset="0"/>
              </a:rPr>
              <a:t>Activity Comparation</a:t>
            </a:r>
          </a:p>
        </p:txBody>
      </p:sp>
      <p:sp>
        <p:nvSpPr>
          <p:cNvPr id="52" name="Text Box 80">
            <a:extLst>
              <a:ext uri="{FF2B5EF4-FFF2-40B4-BE49-F238E27FC236}">
                <a16:creationId xmlns:a16="http://schemas.microsoft.com/office/drawing/2014/main" id="{58E4F51E-B4FB-485C-84EF-977CF8D2012A}"/>
              </a:ext>
            </a:extLst>
          </p:cNvPr>
          <p:cNvSpPr txBox="1">
            <a:spLocks noChangeArrowheads="1"/>
          </p:cNvSpPr>
          <p:nvPr/>
        </p:nvSpPr>
        <p:spPr bwMode="auto">
          <a:xfrm>
            <a:off x="2535017" y="4744135"/>
            <a:ext cx="50307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spcBef>
                <a:spcPct val="30000"/>
              </a:spcBef>
              <a:buFont typeface="Wingdings" pitchFamily="2" charset="2"/>
              <a:buChar char="q"/>
            </a:pPr>
            <a:r>
              <a:rPr kumimoji="1" lang="en-US" altLang="ja-JP" dirty="0">
                <a:solidFill>
                  <a:srgbClr val="0000FF"/>
                </a:solidFill>
                <a:latin typeface="Arial" panose="020B0604020202020204" pitchFamily="34" charset="0"/>
                <a:ea typeface="HGP創英角ｺﾞｼｯｸUB" pitchFamily="50" charset="-128"/>
                <a:cs typeface="Arial" panose="020B0604020202020204" pitchFamily="34" charset="0"/>
              </a:rPr>
              <a:t> The Advantage use flutter</a:t>
            </a:r>
          </a:p>
        </p:txBody>
      </p:sp>
      <p:sp>
        <p:nvSpPr>
          <p:cNvPr id="53" name="Rectangle: Rounded Corners 63">
            <a:extLst>
              <a:ext uri="{FF2B5EF4-FFF2-40B4-BE49-F238E27FC236}">
                <a16:creationId xmlns:a16="http://schemas.microsoft.com/office/drawing/2014/main" id="{ACC49B27-DD66-467D-BF28-B2743B82765B}"/>
              </a:ext>
            </a:extLst>
          </p:cNvPr>
          <p:cNvSpPr/>
          <p:nvPr/>
        </p:nvSpPr>
        <p:spPr>
          <a:xfrm>
            <a:off x="2614951" y="5046525"/>
            <a:ext cx="1177400" cy="419490"/>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400" b="1" strike="noStrike" spc="-1" dirty="0">
                <a:solidFill>
                  <a:schemeClr val="dk1"/>
                </a:solidFill>
                <a:latin typeface="Arial" panose="020B0604020202020204" pitchFamily="34" charset="0"/>
                <a:ea typeface="Microsoft YaHei"/>
                <a:cs typeface="Arial" panose="020B0604020202020204" pitchFamily="34" charset="0"/>
              </a:rPr>
              <a:t>Develop time</a:t>
            </a:r>
            <a:endParaRPr lang="en-US" sz="1400" b="0" strike="noStrike" spc="-1" dirty="0">
              <a:latin typeface="Arial" panose="020B0604020202020204" pitchFamily="34" charset="0"/>
              <a:ea typeface="Microsoft YaHei"/>
              <a:cs typeface="Arial" panose="020B0604020202020204" pitchFamily="34" charset="0"/>
            </a:endParaRPr>
          </a:p>
        </p:txBody>
      </p:sp>
      <p:sp>
        <p:nvSpPr>
          <p:cNvPr id="54" name="Rectangle: Rounded Corners 64">
            <a:extLst>
              <a:ext uri="{FF2B5EF4-FFF2-40B4-BE49-F238E27FC236}">
                <a16:creationId xmlns:a16="http://schemas.microsoft.com/office/drawing/2014/main" id="{57D62726-76B6-4447-9759-CE8B659C749E}"/>
              </a:ext>
            </a:extLst>
          </p:cNvPr>
          <p:cNvSpPr/>
          <p:nvPr/>
        </p:nvSpPr>
        <p:spPr>
          <a:xfrm>
            <a:off x="3834151" y="5057437"/>
            <a:ext cx="1219200" cy="428963"/>
          </a:xfrm>
          <a:prstGeom prst="roundRect">
            <a:avLst>
              <a:gd name="adj" fmla="val 16667"/>
            </a:avLst>
          </a:prstGeom>
          <a:solidFill>
            <a:schemeClr val="lt1"/>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914400">
              <a:lnSpc>
                <a:spcPct val="100000"/>
              </a:lnSpc>
            </a:pPr>
            <a:r>
              <a:rPr lang="en-US" sz="1400" b="1" strike="noStrike" spc="-1" dirty="0">
                <a:solidFill>
                  <a:schemeClr val="dk1"/>
                </a:solidFill>
                <a:latin typeface="Arial" panose="020B0604020202020204" pitchFamily="34" charset="0"/>
                <a:ea typeface="Microsoft YaHei"/>
                <a:cs typeface="Arial" panose="020B0604020202020204" pitchFamily="34" charset="0"/>
              </a:rPr>
              <a:t>Support time</a:t>
            </a:r>
            <a:endParaRPr lang="en-US" sz="1400" b="0" strike="noStrike" spc="-1" dirty="0">
              <a:latin typeface="Arial" panose="020B0604020202020204" pitchFamily="34" charset="0"/>
              <a:ea typeface="Microsoft YaHei"/>
              <a:cs typeface="Arial" panose="020B0604020202020204" pitchFamily="34" charset="0"/>
            </a:endParaRPr>
          </a:p>
        </p:txBody>
      </p:sp>
      <p:sp>
        <p:nvSpPr>
          <p:cNvPr id="55" name="Shape 2">
            <a:extLst>
              <a:ext uri="{FF2B5EF4-FFF2-40B4-BE49-F238E27FC236}">
                <a16:creationId xmlns:a16="http://schemas.microsoft.com/office/drawing/2014/main" id="{EC74E86E-5F7F-4CE1-943C-7A98FB0CA6D5}"/>
              </a:ext>
            </a:extLst>
          </p:cNvPr>
          <p:cNvSpPr/>
          <p:nvPr/>
        </p:nvSpPr>
        <p:spPr>
          <a:xfrm>
            <a:off x="3554296" y="5178039"/>
            <a:ext cx="203655" cy="211380"/>
          </a:xfrm>
          <a:prstGeom prst="up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sz="1400" dirty="0"/>
          </a:p>
        </p:txBody>
      </p:sp>
      <p:sp>
        <p:nvSpPr>
          <p:cNvPr id="56" name="Shape 1">
            <a:extLst>
              <a:ext uri="{FF2B5EF4-FFF2-40B4-BE49-F238E27FC236}">
                <a16:creationId xmlns:a16="http://schemas.microsoft.com/office/drawing/2014/main" id="{B9C01E1B-0448-40BB-B7E9-26E7A95F8F19}"/>
              </a:ext>
            </a:extLst>
          </p:cNvPr>
          <p:cNvSpPr/>
          <p:nvPr/>
        </p:nvSpPr>
        <p:spPr>
          <a:xfrm>
            <a:off x="4744591" y="5178092"/>
            <a:ext cx="232560" cy="226500"/>
          </a:xfrm>
          <a:prstGeom prst="downArrow">
            <a:avLst>
              <a:gd name="adj1" fmla="val 50000"/>
              <a:gd name="adj2" fmla="val 25000"/>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US" sz="1400" dirty="0"/>
          </a:p>
        </p:txBody>
      </p:sp>
      <p:pic>
        <p:nvPicPr>
          <p:cNvPr id="57" name="Image 3">
            <a:extLst>
              <a:ext uri="{FF2B5EF4-FFF2-40B4-BE49-F238E27FC236}">
                <a16:creationId xmlns:a16="http://schemas.microsoft.com/office/drawing/2014/main" id="{CC29644E-C1A0-41D4-A17A-419A5D87F128}"/>
              </a:ext>
            </a:extLst>
          </p:cNvPr>
          <p:cNvPicPr/>
          <p:nvPr/>
        </p:nvPicPr>
        <p:blipFill>
          <a:blip r:embed="rId3"/>
          <a:stretch/>
        </p:blipFill>
        <p:spPr>
          <a:xfrm>
            <a:off x="2632429" y="5546638"/>
            <a:ext cx="2353056" cy="922264"/>
          </a:xfrm>
          <a:prstGeom prst="rect">
            <a:avLst/>
          </a:prstGeom>
          <a:ln w="0">
            <a:noFill/>
          </a:ln>
        </p:spPr>
      </p:pic>
      <p:pic>
        <p:nvPicPr>
          <p:cNvPr id="59" name="Picture 58">
            <a:extLst>
              <a:ext uri="{FF2B5EF4-FFF2-40B4-BE49-F238E27FC236}">
                <a16:creationId xmlns:a16="http://schemas.microsoft.com/office/drawing/2014/main" id="{C246B15C-7D0C-4719-BD0B-129FAA855FBD}"/>
              </a:ext>
            </a:extLst>
          </p:cNvPr>
          <p:cNvPicPr>
            <a:picLocks noChangeAspect="1"/>
          </p:cNvPicPr>
          <p:nvPr/>
        </p:nvPicPr>
        <p:blipFill>
          <a:blip r:embed="rId4"/>
          <a:stretch>
            <a:fillRect/>
          </a:stretch>
        </p:blipFill>
        <p:spPr>
          <a:xfrm>
            <a:off x="5620497" y="3267700"/>
            <a:ext cx="1741170" cy="1462654"/>
          </a:xfrm>
          <a:prstGeom prst="rect">
            <a:avLst/>
          </a:prstGeom>
        </p:spPr>
      </p:pic>
      <p:sp>
        <p:nvSpPr>
          <p:cNvPr id="61" name="Rectangle: Rounded Corners 60">
            <a:extLst>
              <a:ext uri="{FF2B5EF4-FFF2-40B4-BE49-F238E27FC236}">
                <a16:creationId xmlns:a16="http://schemas.microsoft.com/office/drawing/2014/main" id="{80C7BE95-31CA-4576-8A93-B43AF7971DAB}"/>
              </a:ext>
            </a:extLst>
          </p:cNvPr>
          <p:cNvSpPr/>
          <p:nvPr/>
        </p:nvSpPr>
        <p:spPr>
          <a:xfrm>
            <a:off x="5540254" y="2906247"/>
            <a:ext cx="1932644" cy="302333"/>
          </a:xfrm>
          <a:prstGeom prst="roundRect">
            <a:avLst/>
          </a:prstGeom>
          <a:solidFill>
            <a:schemeClr val="bg2"/>
          </a:solidFill>
          <a:ln w="3175">
            <a:solidFill>
              <a:schemeClr val="bg1">
                <a:lumMod val="75000"/>
              </a:schemeClr>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400" b="1" spc="-1" dirty="0">
                <a:solidFill>
                  <a:srgbClr val="780373"/>
                </a:solidFill>
                <a:latin typeface="Arial" panose="020B0604020202020204" pitchFamily="34" charset="0"/>
                <a:ea typeface="Microsoft YaHei"/>
                <a:cs typeface="Arial" panose="020B0604020202020204" pitchFamily="34" charset="0"/>
              </a:rPr>
              <a:t>Improvement Result</a:t>
            </a:r>
          </a:p>
        </p:txBody>
      </p:sp>
      <p:sp>
        <p:nvSpPr>
          <p:cNvPr id="4" name="Rectangle 3">
            <a:extLst>
              <a:ext uri="{FF2B5EF4-FFF2-40B4-BE49-F238E27FC236}">
                <a16:creationId xmlns:a16="http://schemas.microsoft.com/office/drawing/2014/main" id="{DAED958C-DBC1-4616-9C35-3D37F03A5C33}"/>
              </a:ext>
            </a:extLst>
          </p:cNvPr>
          <p:cNvSpPr/>
          <p:nvPr/>
        </p:nvSpPr>
        <p:spPr>
          <a:xfrm>
            <a:off x="3027964" y="5217310"/>
            <a:ext cx="672796" cy="268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FF"/>
                </a:solidFill>
              </a:rPr>
              <a:t>70%</a:t>
            </a:r>
          </a:p>
        </p:txBody>
      </p:sp>
      <p:sp>
        <p:nvSpPr>
          <p:cNvPr id="45" name="Rectangle 44">
            <a:extLst>
              <a:ext uri="{FF2B5EF4-FFF2-40B4-BE49-F238E27FC236}">
                <a16:creationId xmlns:a16="http://schemas.microsoft.com/office/drawing/2014/main" id="{0E5CE21D-C263-4723-9FF8-475E635CEC19}"/>
              </a:ext>
            </a:extLst>
          </p:cNvPr>
          <p:cNvSpPr/>
          <p:nvPr/>
        </p:nvSpPr>
        <p:spPr>
          <a:xfrm>
            <a:off x="4236907" y="5225443"/>
            <a:ext cx="672796" cy="268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FF"/>
                </a:solidFill>
              </a:rPr>
              <a:t>30%</a:t>
            </a:r>
          </a:p>
        </p:txBody>
      </p:sp>
      <p:pic>
        <p:nvPicPr>
          <p:cNvPr id="17" name="Picture 16">
            <a:extLst>
              <a:ext uri="{FF2B5EF4-FFF2-40B4-BE49-F238E27FC236}">
                <a16:creationId xmlns:a16="http://schemas.microsoft.com/office/drawing/2014/main" id="{AB1B7BC6-AC7D-4CF5-B907-F10C5ABC7116}"/>
              </a:ext>
            </a:extLst>
          </p:cNvPr>
          <p:cNvPicPr>
            <a:picLocks noChangeAspect="1"/>
          </p:cNvPicPr>
          <p:nvPr/>
        </p:nvPicPr>
        <p:blipFill>
          <a:blip r:embed="rId5"/>
          <a:stretch>
            <a:fillRect/>
          </a:stretch>
        </p:blipFill>
        <p:spPr>
          <a:xfrm>
            <a:off x="2601417" y="3250162"/>
            <a:ext cx="3060882" cy="1466622"/>
          </a:xfrm>
          <a:prstGeom prst="rect">
            <a:avLst/>
          </a:prstGeom>
        </p:spPr>
      </p:pic>
    </p:spTree>
    <p:extLst>
      <p:ext uri="{BB962C8B-B14F-4D97-AF65-F5344CB8AC3E}">
        <p14:creationId xmlns:p14="http://schemas.microsoft.com/office/powerpoint/2010/main" val="1380562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52371</TotalTime>
  <Words>4679</Words>
  <Application>Microsoft Office PowerPoint</Application>
  <PresentationFormat>On-screen Show (4:3)</PresentationFormat>
  <Paragraphs>822</Paragraphs>
  <Slides>16</Slides>
  <Notes>16</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37" baseType="lpstr">
      <vt:lpstr>Microsoft YaHei</vt:lpstr>
      <vt:lpstr>ＭＳ Ｐゴシック</vt:lpstr>
      <vt:lpstr>Arial</vt:lpstr>
      <vt:lpstr>Arial </vt:lpstr>
      <vt:lpstr>Arial Black</vt:lpstr>
      <vt:lpstr>Arial Unicode MS</vt:lpstr>
      <vt:lpstr>Batang</vt:lpstr>
      <vt:lpstr>Calibri</vt:lpstr>
      <vt:lpstr>Fira Sans Extra Condensed</vt:lpstr>
      <vt:lpstr>HGP創英角ｺﾞｼｯｸUB</vt:lpstr>
      <vt:lpstr>HGP創英角ｺﾞｼｯｸUB</vt:lpstr>
      <vt:lpstr>HGSSoeiKakugothicUB</vt:lpstr>
      <vt:lpstr>Meiryo UI</vt:lpstr>
      <vt:lpstr>ＭＳ Ｐ明朝</vt:lpstr>
      <vt:lpstr>Tahoma</vt:lpstr>
      <vt:lpstr>Times New Roman</vt:lpstr>
      <vt:lpstr>Wingdings</vt:lpstr>
      <vt:lpstr>Wingdings 2</vt:lpstr>
      <vt:lpstr>Wingdings 3</vt:lpstr>
      <vt:lpstr>Office Theme</vt:lpstr>
      <vt:lpstr>ｸﾘｯﾌﾟ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PSNV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Thuy Nguyen Thi</dc:creator>
  <cp:lastModifiedBy>ACER</cp:lastModifiedBy>
  <cp:revision>4248</cp:revision>
  <cp:lastPrinted>2023-03-01T01:59:53Z</cp:lastPrinted>
  <dcterms:created xsi:type="dcterms:W3CDTF">2016-12-21T06:42:40Z</dcterms:created>
  <dcterms:modified xsi:type="dcterms:W3CDTF">2024-01-24T17:53:57Z</dcterms:modified>
</cp:coreProperties>
</file>