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48" r:id="rId2"/>
    <p:sldId id="1622" r:id="rId3"/>
    <p:sldId id="1631" r:id="rId4"/>
    <p:sldId id="1623" r:id="rId5"/>
    <p:sldId id="1615" r:id="rId6"/>
    <p:sldId id="1628" r:id="rId7"/>
    <p:sldId id="1625" r:id="rId8"/>
    <p:sldId id="1620" r:id="rId9"/>
    <p:sldId id="1629" r:id="rId10"/>
    <p:sldId id="1587" r:id="rId11"/>
    <p:sldId id="1626" r:id="rId12"/>
    <p:sldId id="1632" r:id="rId13"/>
    <p:sldId id="276" r:id="rId14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8B8"/>
    <a:srgbClr val="0000FF"/>
    <a:srgbClr val="FF6600"/>
    <a:srgbClr val="0070C0"/>
    <a:srgbClr val="AEF46E"/>
    <a:srgbClr val="000077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9776" autoAdjust="0"/>
  </p:normalViewPr>
  <p:slideViewPr>
    <p:cSldViewPr>
      <p:cViewPr varScale="1">
        <p:scale>
          <a:sx n="51" d="100"/>
          <a:sy n="51" d="100"/>
        </p:scale>
        <p:origin x="1980" y="66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9171768062755581E-2"/>
          <c:y val="1.7366302262997835E-2"/>
          <c:w val="0.92165646387448885"/>
          <c:h val="0.8634667521506185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EEF-472E-842A-314FE67A4C1B}"/>
              </c:ext>
            </c:extLst>
          </c:dPt>
          <c:dPt>
            <c:idx val="1"/>
            <c:bubble3D val="0"/>
            <c:spPr>
              <a:solidFill>
                <a:srgbClr val="0000FF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AEEF-472E-842A-314FE67A4C1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461-4F4F-A70A-816859721E2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461-4F4F-A70A-816859721E2C}"/>
              </c:ext>
            </c:extLst>
          </c:dPt>
          <c:cat>
            <c:strRef>
              <c:f>Sheet1!$A$2:$A$5</c:f>
              <c:strCache>
                <c:ptCount val="2"/>
                <c:pt idx="0">
                  <c:v>Development</c:v>
                </c:pt>
                <c:pt idx="1">
                  <c:v>Normal support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EF-472E-842A-314FE67A4C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Good 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My name is Minh ,member of IT</a:t>
            </a:r>
            <a:r>
              <a:rPr lang="en-US" sz="600" baseline="0" dirty="0"/>
              <a:t> section. Today, I am very honored to be here to present my promotion report. My 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My presentation is split into 5 parts.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The beginning, I will start with job history &amp; achievement. Then I mention background of activities. After that, I  will talk about total improvement schedule. The next I talk about the detail of activities. And the last I confirm result and next activities.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baseline="0" dirty="0"/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Before: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Take time:  120,000min/y (8min/PIC/m~1250 PIC)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Lost paper: 36RAM/y (~3RAM/m)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Lost cost:  ~3,450 $/y (manpower + paper</a:t>
            </a: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Lost pager make document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Develop Smart Warehouse management system, control schedule to keep on time. </a:t>
            </a:r>
          </a:p>
          <a:p>
            <a:r>
              <a:rPr lang="en-US" baseline="0" dirty="0"/>
              <a:t>And the last important thing is building team work and improving spiritual.</a:t>
            </a:r>
          </a:p>
          <a:p>
            <a:r>
              <a:rPr lang="en-US" baseline="0" dirty="0"/>
              <a:t>I expect my team reduces coding time: 50% and reduces support time 30% at the end of  FY2024.</a:t>
            </a:r>
          </a:p>
          <a:p>
            <a:r>
              <a:rPr lang="en-US" baseline="0" dirty="0"/>
              <a:t>Thanks for your listening! 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baseline="0" dirty="0">
                <a:solidFill>
                  <a:srgbClr val="1717F7"/>
                </a:solidFill>
              </a:rPr>
              <a:t>This is the fours improvement,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baseline="0" dirty="0">
                <a:solidFill>
                  <a:srgbClr val="1717F7"/>
                </a:solidFill>
              </a:rPr>
              <a:t>currently, </a:t>
            </a:r>
            <a:r>
              <a:rPr kumimoji="1" lang="en-US" altLang="ja-JP" sz="1200" b="0" baseline="0" dirty="0" err="1">
                <a:solidFill>
                  <a:srgbClr val="1717F7"/>
                </a:solidFill>
              </a:rPr>
              <a:t>Quaterly</a:t>
            </a:r>
            <a:r>
              <a:rPr kumimoji="1" lang="en-US" altLang="ja-JP" sz="1200" b="0" baseline="0" dirty="0">
                <a:solidFill>
                  <a:srgbClr val="1717F7"/>
                </a:solidFill>
              </a:rPr>
              <a:t> , we </a:t>
            </a:r>
            <a:r>
              <a:rPr kumimoji="1" lang="en-US" altLang="ja-JP" sz="1200" b="0" baseline="0" dirty="0" err="1">
                <a:solidFill>
                  <a:srgbClr val="1717F7"/>
                </a:solidFill>
              </a:rPr>
              <a:t>invertory</a:t>
            </a:r>
            <a:r>
              <a:rPr kumimoji="1" lang="en-US" altLang="ja-JP" sz="1200" b="0" baseline="0" dirty="0">
                <a:solidFill>
                  <a:srgbClr val="1717F7"/>
                </a:solidFill>
              </a:rPr>
              <a:t> Pc ,we go to section, count and write information to paper. After that  input it to Excel when finish.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dirty="0">
                <a:solidFill>
                  <a:srgbClr val="1717F7"/>
                </a:solidFill>
              </a:rPr>
              <a:t>Now : we develop system allow get all information PC from Server. We will have information exactly and fast. </a:t>
            </a:r>
          </a:p>
          <a:p>
            <a:r>
              <a:rPr kumimoji="1" lang="en-US" altLang="ja-JP" b="0" dirty="0"/>
              <a:t>So we</a:t>
            </a:r>
            <a:r>
              <a:rPr kumimoji="1" lang="en-US" altLang="ja-JP" b="0" baseline="0" dirty="0"/>
              <a:t> can save lot of time.</a:t>
            </a:r>
            <a:endParaRPr kumimoji="1" lang="ja-JP" altLang="en-US" b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D9F5-3C90-4369-9CBE-C43D848BDAB2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878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Now, the first content.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you see in the ISD Organization, I’m working in Develop team. There are 4 peoples in my team. I’m a </a:t>
            </a:r>
            <a:r>
              <a:rPr lang="en-US" baseline="0" dirty="0"/>
              <a:t>in charge of Software development and support all system of IT.</a:t>
            </a:r>
            <a:r>
              <a:rPr lang="en-US" dirty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dirty="0"/>
              <a:t>The 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defTabSz="915406">
              <a:defRPr/>
            </a:pPr>
            <a:r>
              <a:rPr lang="en-US" altLang="en-US" dirty="0"/>
              <a:t>Let's look at the 5-year chart (Project</a:t>
            </a:r>
            <a:r>
              <a:rPr lang="en-US" altLang="en-US" baseline="0" dirty="0"/>
              <a:t> summary)</a:t>
            </a:r>
            <a:r>
              <a:rPr lang="en-US" altLang="en-US" dirty="0"/>
              <a:t>. </a:t>
            </a:r>
            <a:r>
              <a:rPr lang="en-US" altLang="en-US" baseline="0" dirty="0"/>
              <a:t>IT </a:t>
            </a:r>
            <a:r>
              <a:rPr lang="en-US" altLang="en-US" dirty="0"/>
              <a:t>received </a:t>
            </a:r>
            <a:r>
              <a:rPr lang="en-US" altLang="en-US" b="1" dirty="0"/>
              <a:t>a lot</a:t>
            </a:r>
            <a:r>
              <a:rPr lang="en-US" altLang="en-US" b="1" baseline="0" dirty="0"/>
              <a:t> of</a:t>
            </a:r>
            <a:r>
              <a:rPr lang="en-US" altLang="en-US" b="1" dirty="0"/>
              <a:t> number request</a:t>
            </a:r>
            <a:r>
              <a:rPr lang="en-US" altLang="en-US" b="1" baseline="0" dirty="0"/>
              <a:t> </a:t>
            </a:r>
            <a:r>
              <a:rPr lang="en-US" altLang="en-US" dirty="0"/>
              <a:t>. </a:t>
            </a:r>
            <a:r>
              <a:rPr lang="en-US" altLang="en-US" b="1" dirty="0"/>
              <a:t>There</a:t>
            </a:r>
            <a:r>
              <a:rPr lang="en-US" altLang="en-US" b="1" baseline="0" dirty="0"/>
              <a:t> is small of request is </a:t>
            </a:r>
            <a:r>
              <a:rPr lang="en-US" altLang="en-US" dirty="0"/>
              <a:t>selected.. </a:t>
            </a:r>
          </a:p>
          <a:p>
            <a:pPr defTabSz="915406">
              <a:defRPr/>
            </a:pPr>
            <a:r>
              <a:rPr lang="en-US" altLang="en-US" baseline="0" dirty="0"/>
              <a:t>Target </a:t>
            </a:r>
            <a:r>
              <a:rPr lang="en-US" altLang="en-US" b="1" baseline="0" dirty="0"/>
              <a:t>: increase project </a:t>
            </a:r>
            <a:r>
              <a:rPr lang="en-US" altLang="en-US" baseline="0" dirty="0"/>
              <a:t>but actual the develop time still </a:t>
            </a:r>
            <a:r>
              <a:rPr lang="en-US" altLang="en-US" b="1" baseline="0" dirty="0">
                <a:solidFill>
                  <a:srgbClr val="FF0000"/>
                </a:solidFill>
              </a:rPr>
              <a:t>not increate</a:t>
            </a:r>
            <a:r>
              <a:rPr lang="en-US" altLang="en-US" baseline="0" dirty="0"/>
              <a:t>.</a:t>
            </a:r>
          </a:p>
          <a:p>
            <a:pPr defTabSz="915406">
              <a:defRPr/>
            </a:pPr>
            <a:r>
              <a:rPr lang="en-US" altLang="en-US" b="1" baseline="0" dirty="0"/>
              <a:t>…..</a:t>
            </a:r>
            <a:endParaRPr lang="en-US" altLang="en-US" b="1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I select the new smart device, new</a:t>
            </a:r>
            <a:r>
              <a:rPr lang="en-US" altLang="en-US" b="1" baseline="0" dirty="0"/>
              <a:t> programming language</a:t>
            </a:r>
            <a:r>
              <a:rPr lang="en-US" altLang="en-US" b="1" dirty="0"/>
              <a:t> to make</a:t>
            </a:r>
            <a:r>
              <a:rPr lang="en-US" altLang="en-US" b="1" baseline="0" dirty="0"/>
              <a:t> new software to </a:t>
            </a:r>
            <a:r>
              <a:rPr lang="en-US" altLang="en-US" b="1" dirty="0"/>
              <a:t>running</a:t>
            </a:r>
            <a:r>
              <a:rPr lang="en-US" altLang="en-US" b="1" baseline="0" dirty="0"/>
              <a:t> Android.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my mission of</a:t>
            </a:r>
            <a:r>
              <a:rPr lang="en-US" altLang="en-US" b="1" baseline="0" dirty="0"/>
              <a:t> this action: reduce support time, increase develop time and comply policy.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64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The issues 2. we mention to manage asset of IT room.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…...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effective of this activity, all asset is control easy and specially </a:t>
            </a:r>
            <a:r>
              <a:rPr lang="en-US" b="1" baseline="0" dirty="0"/>
              <a:t>we will save 40% </a:t>
            </a:r>
            <a:r>
              <a:rPr lang="en-US" baseline="0" dirty="0"/>
              <a:t>time management </a:t>
            </a:r>
            <a:r>
              <a:rPr lang="en-US" b="1" baseline="0" dirty="0"/>
              <a:t>and reduce 50% print paper.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70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Next 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issue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how to upgrade to FOSS from win CE to android. My action -&gt; we have to </a:t>
            </a:r>
            <a:r>
              <a:rPr lang="en-US" altLang="en-US" b="1" dirty="0"/>
              <a:t>select new language </a:t>
            </a:r>
            <a:r>
              <a:rPr lang="en-US" altLang="en-US" dirty="0"/>
              <a:t>to develop. </a:t>
            </a:r>
          </a:p>
          <a:p>
            <a:pPr defTabSz="915406">
              <a:defRPr/>
            </a:pPr>
            <a:r>
              <a:rPr lang="en-US" altLang="en-US" dirty="0"/>
              <a:t>[2] we have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 and </a:t>
            </a:r>
            <a:r>
              <a:rPr lang="en-US" altLang="en-US" b="1" dirty="0"/>
              <a:t>develop new soft on the new devices -&gt; action: I split function GR, Store, kitting, supply</a:t>
            </a:r>
            <a:endParaRPr lang="en-US" altLang="en-US" dirty="0"/>
          </a:p>
          <a:p>
            <a:pPr defTabSz="915406">
              <a:defRPr/>
            </a:pPr>
            <a:r>
              <a:rPr lang="en-US" altLang="en-US" b="1" dirty="0"/>
              <a:t>The issue 2</a:t>
            </a:r>
            <a:r>
              <a:rPr lang="en-US" altLang="en-US" dirty="0"/>
              <a:t>, </a:t>
            </a:r>
            <a:r>
              <a:rPr lang="en-US" altLang="en-US" baseline="0" dirty="0"/>
              <a:t>I </a:t>
            </a:r>
            <a:r>
              <a:rPr lang="en-US" altLang="en-US" b="1" baseline="0" dirty="0"/>
              <a:t>survey all process </a:t>
            </a:r>
            <a:r>
              <a:rPr lang="en-US" altLang="en-US" baseline="0" dirty="0"/>
              <a:t>and </a:t>
            </a:r>
            <a:r>
              <a:rPr lang="en-US" altLang="en-US" b="1" baseline="0" dirty="0"/>
              <a:t>build standard management</a:t>
            </a:r>
            <a:r>
              <a:rPr lang="en-US" altLang="en-US" baseline="0" dirty="0"/>
              <a:t>. After that I </a:t>
            </a:r>
            <a:r>
              <a:rPr lang="en-US" altLang="en-US" b="1" baseline="0" dirty="0"/>
              <a:t>analysis system and design database</a:t>
            </a:r>
            <a:r>
              <a:rPr lang="en-US" altLang="en-US" baseline="0" dirty="0"/>
              <a:t>. </a:t>
            </a:r>
          </a:p>
          <a:p>
            <a:pPr defTabSz="915406">
              <a:defRPr/>
            </a:pPr>
            <a:r>
              <a:rPr lang="en-US" altLang="en-US" baseline="0" dirty="0"/>
              <a:t>At the end I select the device and develop software.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I will explain for details</a:t>
            </a:r>
            <a:r>
              <a:rPr lang="en-US" sz="1200" baseline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issue 1.</a:t>
            </a: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Flutter is used to develop applications for mobile devices. Runs on both Android and IOS platform, desktop applications and web applications.</a:t>
            </a:r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So I can increase develop time, reduce support time.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140PCS,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  <a:endParaRPr lang="en-US" altLang="en-US" sz="12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50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- Let's see the </a:t>
            </a:r>
            <a:r>
              <a:rPr lang="en-US" b="1" baseline="0" dirty="0"/>
              <a:t>process of FOSS</a:t>
            </a:r>
            <a:r>
              <a:rPr lang="en-US" baseline="0" dirty="0"/>
              <a:t> :</a:t>
            </a:r>
          </a:p>
          <a:p>
            <a:r>
              <a:rPr lang="en-US" baseline="0" dirty="0"/>
              <a:t>Firstly, </a:t>
            </a:r>
            <a:r>
              <a:rPr lang="en-US" b="1" baseline="0" dirty="0"/>
              <a:t>Vender have to issue and paste barco</a:t>
            </a:r>
            <a:r>
              <a:rPr lang="en-US" baseline="0" dirty="0"/>
              <a:t>de label on each box by our provided tool.</a:t>
            </a:r>
          </a:p>
          <a:p>
            <a:r>
              <a:rPr lang="en-US" baseline="0" dirty="0"/>
              <a:t>When </a:t>
            </a:r>
            <a:r>
              <a:rPr lang="en-US" b="1" baseline="0" dirty="0"/>
              <a:t>G/R MCS Section </a:t>
            </a:r>
            <a:r>
              <a:rPr lang="en-US" baseline="0" dirty="0"/>
              <a:t>will scan barcode label by HT device, result data will send automatically to FOSS Server.</a:t>
            </a:r>
          </a:p>
          <a:p>
            <a:r>
              <a:rPr lang="en-US" baseline="0" dirty="0"/>
              <a:t>When </a:t>
            </a:r>
            <a:r>
              <a:rPr lang="en-US" b="1" baseline="0" dirty="0"/>
              <a:t>storing</a:t>
            </a:r>
            <a:r>
              <a:rPr lang="en-US" baseline="0" dirty="0"/>
              <a:t>, you have to check validation between </a:t>
            </a:r>
            <a:r>
              <a:rPr lang="en-US" b="1" baseline="0" dirty="0"/>
              <a:t>position barcode </a:t>
            </a:r>
            <a:r>
              <a:rPr lang="en-US" baseline="0" dirty="0"/>
              <a:t>and a sample </a:t>
            </a:r>
            <a:r>
              <a:rPr lang="en-US" b="1" baseline="0" dirty="0"/>
              <a:t>barcode label</a:t>
            </a:r>
            <a:r>
              <a:rPr lang="en-US" baseline="0" dirty="0"/>
              <a:t>. </a:t>
            </a:r>
          </a:p>
          <a:p>
            <a:r>
              <a:rPr lang="en-US" baseline="0" dirty="0"/>
              <a:t>When kitting and supply, HT device will </a:t>
            </a:r>
            <a:r>
              <a:rPr lang="en-US" b="1" baseline="0" dirty="0"/>
              <a:t>show a plan by time and by line on the screen to instruct you</a:t>
            </a:r>
            <a:r>
              <a:rPr lang="en-US" baseline="0" dirty="0"/>
              <a:t>.  </a:t>
            </a:r>
          </a:p>
          <a:p>
            <a:pPr marL="0" indent="0">
              <a:buFontTx/>
              <a:buNone/>
            </a:pPr>
            <a:r>
              <a:rPr lang="en-US" baseline="0" dirty="0"/>
              <a:t>- We look at Total screen of old system is 65. the mount of working is big to develop new soft.</a:t>
            </a:r>
          </a:p>
          <a:p>
            <a:pPr defTabSz="915406">
              <a:defRPr/>
            </a:pPr>
            <a:r>
              <a:rPr lang="en-US" altLang="en-US" dirty="0"/>
              <a:t>FOSS includes </a:t>
            </a:r>
            <a:r>
              <a:rPr lang="en-US" altLang="en-US" b="1" dirty="0"/>
              <a:t>4 stage</a:t>
            </a:r>
            <a:r>
              <a:rPr lang="en-US" altLang="en-US" dirty="0"/>
              <a:t>. </a:t>
            </a:r>
            <a:r>
              <a:rPr lang="en-US" altLang="en-US" b="1" dirty="0"/>
              <a:t>GR, storage, kitting and supply</a:t>
            </a:r>
          </a:p>
          <a:p>
            <a:pPr defTabSz="915406">
              <a:defRPr/>
            </a:pPr>
            <a:r>
              <a:rPr lang="en-US" altLang="en-US" dirty="0"/>
              <a:t>Following schedule we will GR local in Oct.23, GR Oversea Dec.23,Free temp location Jan.24, Storing Feb.24, Kitting, supply FA Dec.23, Kitting other Feb.24 and so far ….. SMWS</a:t>
            </a:r>
            <a:r>
              <a:rPr lang="en-US" altLang="en-US" baseline="0" dirty="0"/>
              <a:t> …</a:t>
            </a:r>
            <a:r>
              <a:rPr lang="en-US" altLang="en-US" dirty="0"/>
              <a:t>is FOSS enhance.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This is all improvement activity 1. Now I move to next issue</a:t>
            </a:r>
            <a:r>
              <a:rPr lang="en-US" altLang="en-US" baseline="0" dirty="0"/>
              <a:t> 2</a:t>
            </a:r>
            <a:r>
              <a:rPr lang="en-US" altLang="en-US" dirty="0"/>
              <a:t>,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51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Next, please look at the current issue and 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Currently,</a:t>
            </a:r>
            <a:r>
              <a:rPr lang="en-US" altLang="en-US" dirty="0"/>
              <a:t> IT department</a:t>
            </a:r>
            <a:r>
              <a:rPr lang="en-US" altLang="en-US" baseline="0" dirty="0"/>
              <a:t> has 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 much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 a long time to  make report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</a:t>
            </a:r>
            <a:r>
              <a:rPr lang="en-US" baseline="0" dirty="0"/>
              <a:t> </a:t>
            </a:r>
            <a:r>
              <a:rPr lang="en-US" dirty="0"/>
              <a:t>All products do </a:t>
            </a:r>
            <a:r>
              <a:rPr lang="en-US" b="1" dirty="0"/>
              <a:t>not have barcode </a:t>
            </a:r>
            <a:r>
              <a:rPr lang="en-US" dirty="0"/>
              <a:t>for identification. The processes </a:t>
            </a:r>
            <a:r>
              <a:rPr lang="en-US" b="1" dirty="0"/>
              <a:t>are not linked to each other</a:t>
            </a:r>
            <a:r>
              <a:rPr lang="en-US" dirty="0"/>
              <a:t>.</a:t>
            </a:r>
            <a:r>
              <a:rPr lang="en-US" baseline="0" dirty="0"/>
              <a:t> </a:t>
            </a:r>
            <a:r>
              <a:rPr lang="en-US" dirty="0"/>
              <a:t>All operations are recorded on papers and note books. take a lot of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Solution: </a:t>
            </a:r>
            <a:r>
              <a:rPr lang="en-US" altLang="en-US" b="1" dirty="0"/>
              <a:t>Discuss</a:t>
            </a:r>
            <a:r>
              <a:rPr lang="en-US" altLang="en-US" b="1" baseline="0" dirty="0"/>
              <a:t>, Q&amp;A and find solution with other members of IT</a:t>
            </a:r>
            <a:r>
              <a:rPr lang="en-US" altLang="en-US" baseline="0" dirty="0"/>
              <a:t>. Build standard process of manage asset :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with the infra team</a:t>
            </a:r>
            <a:r>
              <a:rPr lang="en-US" altLang="en-US" baseline="0" dirty="0"/>
              <a:t>: GR, Transfer, Maintenance, inventory, scrap. Borrow and return equipment by barcode.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With stationery team</a:t>
            </a:r>
            <a:r>
              <a:rPr lang="en-US" altLang="en-US" baseline="0" dirty="0"/>
              <a:t>: input, output material and report.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After identify products by barcode and clear process. I started building the database. and select new device to develop software.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Next slide I will explain</a:t>
            </a:r>
            <a:r>
              <a:rPr lang="en-US" altLang="en-US" baseline="0" dirty="0"/>
              <a:t> detail process of new system.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7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The Process of ALCMS </a:t>
            </a:r>
            <a:r>
              <a:rPr lang="en-US" altLang="en-US" b="1" baseline="0" dirty="0"/>
              <a:t>split 3 stage </a:t>
            </a:r>
            <a:r>
              <a:rPr lang="en-US" altLang="en-US" baseline="0" dirty="0"/>
              <a:t>: Borrow and return equipment, 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 stationery warehouse, </a:t>
            </a:r>
            <a:r>
              <a:rPr lang="en-US" altLang="en-US" baseline="0" dirty="0"/>
              <a:t>GR, Transfer-inventory-maintenance-scrap, stationery warehouse management.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Action : I make </a:t>
            </a:r>
            <a:r>
              <a:rPr lang="en-US" altLang="en-US" b="1" baseline="0" dirty="0"/>
              <a:t>tool barcode to identify equipment</a:t>
            </a:r>
            <a:r>
              <a:rPr lang="en-US" altLang="en-US" baseline="0" dirty="0"/>
              <a:t>. I </a:t>
            </a:r>
            <a:r>
              <a:rPr lang="en-US" altLang="en-US" b="1" baseline="0" dirty="0"/>
              <a:t>build functions for each process</a:t>
            </a:r>
            <a:r>
              <a:rPr lang="en-US" altLang="en-US" baseline="0" dirty="0"/>
              <a:t>. Create  </a:t>
            </a:r>
            <a:r>
              <a:rPr lang="en-US" altLang="en-US" b="1" baseline="0" dirty="0"/>
              <a:t>tool scan barcode for operation borrow  and return</a:t>
            </a:r>
            <a:r>
              <a:rPr lang="en-US" altLang="en-US" baseline="0" dirty="0"/>
              <a:t>, </a:t>
            </a:r>
            <a:r>
              <a:rPr lang="en-US" altLang="en-US" b="1" baseline="0" dirty="0"/>
              <a:t>assign position for equipment </a:t>
            </a:r>
            <a:r>
              <a:rPr lang="en-US" altLang="en-US" baseline="0" dirty="0"/>
              <a:t>with function </a:t>
            </a:r>
            <a:r>
              <a:rPr lang="en-US" altLang="en-US" b="1" baseline="0" dirty="0"/>
              <a:t>transfer and inventory</a:t>
            </a:r>
            <a:r>
              <a:rPr lang="en-US" altLang="en-US" baseline="0" dirty="0"/>
              <a:t>, maintenance, scrap destroy, export and </a:t>
            </a:r>
            <a:r>
              <a:rPr lang="en-US" altLang="en-US" b="1" baseline="0" dirty="0"/>
              <a:t>import stationery warehouse</a:t>
            </a:r>
            <a:r>
              <a:rPr lang="en-US" altLang="en-US" baseline="0" dirty="0"/>
              <a:t>.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Result with new system, using barcode technology </a:t>
            </a:r>
            <a:r>
              <a:rPr lang="en-US" b="1" baseline="0" dirty="0"/>
              <a:t>with new devices mobile </a:t>
            </a:r>
            <a:r>
              <a:rPr lang="en-US" baseline="0" dirty="0"/>
              <a:t>that connect to database server via access point. Apply this system, you will control easy and specially </a:t>
            </a:r>
            <a:r>
              <a:rPr lang="en-US" b="1" baseline="0" dirty="0"/>
              <a:t>we will save 40% time management and 50% print paper</a:t>
            </a:r>
            <a:r>
              <a:rPr lang="en-US" baseline="0" dirty="0"/>
              <a:t>. </a:t>
            </a:r>
          </a:p>
          <a:p>
            <a:pPr defTabSz="915406">
              <a:defRPr/>
            </a:pPr>
            <a:r>
              <a:rPr lang="en-US" altLang="en-US" sz="1200" baseline="0" dirty="0"/>
              <a:t>That all my improvement for each issue .and  I move to next slide to confirm result.</a:t>
            </a:r>
            <a:endParaRPr lang="en-US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9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jpeg"/><Relationship Id="rId3" Type="http://schemas.openxmlformats.org/officeDocument/2006/relationships/image" Target="../media/image54.png"/><Relationship Id="rId7" Type="http://schemas.openxmlformats.org/officeDocument/2006/relationships/image" Target="../media/image45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4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0" Type="http://schemas.openxmlformats.org/officeDocument/2006/relationships/image" Target="../media/image7.jpeg"/><Relationship Id="rId4" Type="http://schemas.openxmlformats.org/officeDocument/2006/relationships/image" Target="../media/image1.png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25.jpeg"/><Relationship Id="rId18" Type="http://schemas.openxmlformats.org/officeDocument/2006/relationships/image" Target="../media/image28.jpeg"/><Relationship Id="rId26" Type="http://schemas.openxmlformats.org/officeDocument/2006/relationships/image" Target="../media/image33.emf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30.jpeg"/><Relationship Id="rId34" Type="http://schemas.openxmlformats.org/officeDocument/2006/relationships/image" Target="../media/image40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24.png"/><Relationship Id="rId17" Type="http://schemas.openxmlformats.org/officeDocument/2006/relationships/image" Target="../media/image27.png"/><Relationship Id="rId25" Type="http://schemas.microsoft.com/office/2007/relationships/hdphoto" Target="../media/hdphoto2.wdp"/><Relationship Id="rId33" Type="http://schemas.openxmlformats.org/officeDocument/2006/relationships/image" Target="../media/image39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6.png"/><Relationship Id="rId20" Type="http://schemas.openxmlformats.org/officeDocument/2006/relationships/image" Target="../media/image29.wmf"/><Relationship Id="rId29" Type="http://schemas.openxmlformats.org/officeDocument/2006/relationships/image" Target="../media/image35.jpeg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23.png"/><Relationship Id="rId24" Type="http://schemas.openxmlformats.org/officeDocument/2006/relationships/image" Target="../media/image32.png"/><Relationship Id="rId32" Type="http://schemas.openxmlformats.org/officeDocument/2006/relationships/image" Target="../media/image38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2.png"/><Relationship Id="rId23" Type="http://schemas.microsoft.com/office/2007/relationships/hdphoto" Target="../media/hdphoto1.wdp"/><Relationship Id="rId28" Type="http://schemas.openxmlformats.org/officeDocument/2006/relationships/image" Target="../media/image34.png"/><Relationship Id="rId10" Type="http://schemas.openxmlformats.org/officeDocument/2006/relationships/image" Target="../media/image22.png"/><Relationship Id="rId19" Type="http://schemas.openxmlformats.org/officeDocument/2006/relationships/image" Target="../media/image9.png"/><Relationship Id="rId31" Type="http://schemas.openxmlformats.org/officeDocument/2006/relationships/image" Target="../media/image37.png"/><Relationship Id="rId4" Type="http://schemas.openxmlformats.org/officeDocument/2006/relationships/diagramData" Target="../diagrams/data1.xml"/><Relationship Id="rId9" Type="http://schemas.openxmlformats.org/officeDocument/2006/relationships/image" Target="../media/image21.png"/><Relationship Id="rId14" Type="http://schemas.openxmlformats.org/officeDocument/2006/relationships/oleObject" Target="../embeddings/oleObject2.bin"/><Relationship Id="rId22" Type="http://schemas.openxmlformats.org/officeDocument/2006/relationships/image" Target="../media/image31.png"/><Relationship Id="rId27" Type="http://schemas.openxmlformats.org/officeDocument/2006/relationships/oleObject" Target="../embeddings/oleObject3.bin"/><Relationship Id="rId30" Type="http://schemas.openxmlformats.org/officeDocument/2006/relationships/image" Target="../media/image3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32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11" Type="http://schemas.openxmlformats.org/officeDocument/2006/relationships/image" Target="../media/image48.jpeg"/><Relationship Id="rId5" Type="http://schemas.openxmlformats.org/officeDocument/2006/relationships/image" Target="../media/image42.wmf"/><Relationship Id="rId10" Type="http://schemas.openxmlformats.org/officeDocument/2006/relationships/image" Target="../media/image47.png"/><Relationship Id="rId4" Type="http://schemas.openxmlformats.org/officeDocument/2006/relationships/image" Target="../media/image10.png"/><Relationship Id="rId9" Type="http://schemas.openxmlformats.org/officeDocument/2006/relationships/image" Target="../media/image46.wmf"/><Relationship Id="rId1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5~8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9~10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67178"/>
              </p:ext>
            </p:extLst>
          </p:nvPr>
        </p:nvGraphicFramePr>
        <p:xfrm>
          <a:off x="39982" y="618282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4DC972D-AE54-4C85-A52D-033A8E6D30B0}"/>
              </a:ext>
            </a:extLst>
          </p:cNvPr>
          <p:cNvSpPr/>
          <p:nvPr/>
        </p:nvSpPr>
        <p:spPr>
          <a:xfrm>
            <a:off x="10183368" y="57353"/>
            <a:ext cx="33528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Before: Total time using: 3 min/60 * 20 * 1060 pcs = 1060 h/month</a:t>
            </a:r>
          </a:p>
          <a:p>
            <a:pPr algn="ctr"/>
            <a:r>
              <a:rPr lang="en-US" dirty="0"/>
              <a:t>After: Total time using: 0.5 s/60 * 20 * 1060 pcs = 176 h/month</a:t>
            </a:r>
          </a:p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17D78E-2F61-4A04-9616-49EC14C58653}"/>
              </a:ext>
            </a:extLst>
          </p:cNvPr>
          <p:cNvSpPr/>
          <p:nvPr/>
        </p:nvSpPr>
        <p:spPr>
          <a:xfrm>
            <a:off x="10030968" y="2312690"/>
            <a:ext cx="3505200" cy="149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Inventory pc:</a:t>
            </a:r>
          </a:p>
          <a:p>
            <a:pPr algn="ctr"/>
            <a:r>
              <a:rPr lang="en-US" sz="1600" dirty="0"/>
              <a:t>Before: </a:t>
            </a:r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time : 650 Pcs * 0.1 hour =65 Hour</a:t>
            </a:r>
          </a:p>
          <a:p>
            <a:pPr algn="ctr"/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After: </a:t>
            </a:r>
            <a:r>
              <a:rPr lang="en-US" sz="1600" dirty="0">
                <a:solidFill>
                  <a:srgbClr val="0000FF"/>
                </a:solidFill>
              </a:rPr>
              <a:t>Save time and manpower: 65 * 2.5*4=650$/Year</a:t>
            </a:r>
            <a:endParaRPr lang="en-US" altLang="ja-JP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A77B16-5E1C-404C-A995-D219ABBB0023}"/>
              </a:ext>
            </a:extLst>
          </p:cNvPr>
          <p:cNvSpPr/>
          <p:nvPr/>
        </p:nvSpPr>
        <p:spPr>
          <a:xfrm>
            <a:off x="9802368" y="4007937"/>
            <a:ext cx="3962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develop</a:t>
            </a:r>
          </a:p>
          <a:p>
            <a:pPr algn="ctr"/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1h * 4per  = 4h/ day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time : 1h * 4per = 4hour / day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cost: 24 * 4 * 2.5 = 240$ / 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Or</a:t>
            </a:r>
          </a:p>
          <a:p>
            <a:pPr marL="285750" lvl="0" indent="-285750" eaLnBrk="0" hangingPunct="0">
              <a:spcBef>
                <a:spcPct val="20000"/>
              </a:spcBef>
              <a:buFontTx/>
              <a:buChar char="-"/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time : 0.5h * 4per = 2hour / day</a:t>
            </a:r>
          </a:p>
          <a:p>
            <a:pPr marL="285750" lvl="0" indent="-285750" eaLnBrk="0" hangingPunct="0">
              <a:spcBef>
                <a:spcPct val="20000"/>
              </a:spcBef>
              <a:buFontTx/>
              <a:buChar char="-"/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cost: 12 * 4 * 2.5 = 120$ / Y</a:t>
            </a:r>
          </a:p>
          <a:p>
            <a:pPr algn="ctr"/>
            <a:r>
              <a:rPr lang="en-US" altLang="ja-JP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485" y="475956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Borrow &amp; return Equipment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4686" y="4291770"/>
            <a:ext cx="24384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42218" y="4299522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27327" y="4313324"/>
            <a:ext cx="16002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2218" y="478299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12/2023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706" y="5606020"/>
            <a:ext cx="3483752" cy="8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Good receive, Transfer, Inventory, Scrap, Maintenance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47912" y="5144964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01/2024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C8E4FFB-B873-4A76-88D8-9BABA1461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865" y="4742661"/>
            <a:ext cx="1981200" cy="1860888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661127" y="1184498"/>
            <a:ext cx="24384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73793" y="1202703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027327" y="1193683"/>
            <a:ext cx="16002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836" y="1674796"/>
            <a:ext cx="3348072" cy="1714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Select new language &amp; OS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GR local &amp; GR Oversea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Storing</a:t>
            </a:r>
          </a:p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&amp; Supply (FA,DIP)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Other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Temporary Free Location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7623" y="5197119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Manage stationery warehouse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23589" y="5578821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02/2024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47912" y="1547268"/>
            <a:ext cx="191663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08/2023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10/2023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259375248"/>
              </p:ext>
            </p:extLst>
          </p:nvPr>
        </p:nvGraphicFramePr>
        <p:xfrm>
          <a:off x="6640091" y="1423510"/>
          <a:ext cx="2436170" cy="2534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Rectangle 32"/>
          <p:cNvSpPr/>
          <p:nvPr/>
        </p:nvSpPr>
        <p:spPr>
          <a:xfrm>
            <a:off x="7601336" y="2126979"/>
            <a:ext cx="1426003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65 % Development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12334" y="2004493"/>
            <a:ext cx="1499101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45 % Normal support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CA698A-A735-4C1E-B556-49864C9B266D}"/>
              </a:ext>
            </a:extLst>
          </p:cNvPr>
          <p:cNvSpPr/>
          <p:nvPr/>
        </p:nvSpPr>
        <p:spPr>
          <a:xfrm>
            <a:off x="102103" y="938435"/>
            <a:ext cx="8925236" cy="287156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92">
            <a:extLst>
              <a:ext uri="{FF2B5EF4-FFF2-40B4-BE49-F238E27FC236}">
                <a16:creationId xmlns:a16="http://schemas.microsoft.com/office/drawing/2014/main" id="{E221FA53-B603-4EAC-9A91-2026A514571D}"/>
              </a:ext>
            </a:extLst>
          </p:cNvPr>
          <p:cNvSpPr/>
          <p:nvPr/>
        </p:nvSpPr>
        <p:spPr>
          <a:xfrm>
            <a:off x="625249" y="732015"/>
            <a:ext cx="7901427" cy="36569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1: Upgrade Factory Operation  Support System (FOSS)</a:t>
            </a:r>
          </a:p>
        </p:txBody>
      </p:sp>
      <p:sp>
        <p:nvSpPr>
          <p:cNvPr id="37" name="Rounded Rectangle 22">
            <a:extLst>
              <a:ext uri="{FF2B5EF4-FFF2-40B4-BE49-F238E27FC236}">
                <a16:creationId xmlns:a16="http://schemas.microsoft.com/office/drawing/2014/main" id="{CC386B5F-4CA9-46D5-B515-B35EB39F071D}"/>
              </a:ext>
            </a:extLst>
          </p:cNvPr>
          <p:cNvSpPr/>
          <p:nvPr/>
        </p:nvSpPr>
        <p:spPr>
          <a:xfrm>
            <a:off x="5300560" y="1202703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52B1B0-0EFA-4EC1-86BC-A55114ABDAFC}"/>
              </a:ext>
            </a:extLst>
          </p:cNvPr>
          <p:cNvSpPr/>
          <p:nvPr/>
        </p:nvSpPr>
        <p:spPr>
          <a:xfrm>
            <a:off x="5399121" y="1520623"/>
            <a:ext cx="127526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E861AD8-8DF6-4B3D-BE7E-D16EC6726053}"/>
              </a:ext>
            </a:extLst>
          </p:cNvPr>
          <p:cNvSpPr/>
          <p:nvPr/>
        </p:nvSpPr>
        <p:spPr>
          <a:xfrm>
            <a:off x="97575" y="3984344"/>
            <a:ext cx="8925236" cy="271949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49">
            <a:extLst>
              <a:ext uri="{FF2B5EF4-FFF2-40B4-BE49-F238E27FC236}">
                <a16:creationId xmlns:a16="http://schemas.microsoft.com/office/drawing/2014/main" id="{06F69627-8E7D-47C4-881A-1CDA726AA929}"/>
              </a:ext>
            </a:extLst>
          </p:cNvPr>
          <p:cNvSpPr/>
          <p:nvPr/>
        </p:nvSpPr>
        <p:spPr>
          <a:xfrm>
            <a:off x="625249" y="3844772"/>
            <a:ext cx="690207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Issue 2 :Asset Life Cycle Management System (ALCMS)</a:t>
            </a:r>
          </a:p>
        </p:txBody>
      </p:sp>
      <p:sp>
        <p:nvSpPr>
          <p:cNvPr id="41" name="Rounded Rectangle 22">
            <a:extLst>
              <a:ext uri="{FF2B5EF4-FFF2-40B4-BE49-F238E27FC236}">
                <a16:creationId xmlns:a16="http://schemas.microsoft.com/office/drawing/2014/main" id="{0C65B8F3-F7F9-4428-809E-93EE77509EF3}"/>
              </a:ext>
            </a:extLst>
          </p:cNvPr>
          <p:cNvSpPr/>
          <p:nvPr/>
        </p:nvSpPr>
        <p:spPr>
          <a:xfrm>
            <a:off x="5295486" y="4322379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B54BF7-739C-4041-B625-FC87130E55B7}"/>
              </a:ext>
            </a:extLst>
          </p:cNvPr>
          <p:cNvSpPr/>
          <p:nvPr/>
        </p:nvSpPr>
        <p:spPr>
          <a:xfrm>
            <a:off x="5398170" y="476480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EAF730-A1F0-4980-8D77-BD93E4345EB1}"/>
              </a:ext>
            </a:extLst>
          </p:cNvPr>
          <p:cNvSpPr/>
          <p:nvPr/>
        </p:nvSpPr>
        <p:spPr>
          <a:xfrm>
            <a:off x="5371738" y="5193397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435BA-E229-4A40-BEE8-C62F300257A9}"/>
              </a:ext>
            </a:extLst>
          </p:cNvPr>
          <p:cNvSpPr/>
          <p:nvPr/>
        </p:nvSpPr>
        <p:spPr>
          <a:xfrm>
            <a:off x="5412275" y="5605399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87163"/>
              </p:ext>
            </p:extLst>
          </p:nvPr>
        </p:nvGraphicFramePr>
        <p:xfrm>
          <a:off x="27995" y="641417"/>
          <a:ext cx="9064036" cy="620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205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328017" y="6484701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Building team work and improving spiritual</a:t>
            </a: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958137"/>
              </p:ext>
            </p:extLst>
          </p:nvPr>
        </p:nvGraphicFramePr>
        <p:xfrm>
          <a:off x="104211" y="3866684"/>
          <a:ext cx="8950407" cy="26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21353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189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2303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 FOSS system to a mobile application system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Fire extinguisher management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Stationery warehouse management GA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  <a:tr h="390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Expand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department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82496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4538757" y="4724400"/>
            <a:ext cx="338043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876800" y="5200704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558620" y="6248400"/>
            <a:ext cx="244238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20ABB-FCB8-4BE1-A85E-E0555F124188}"/>
              </a:ext>
            </a:extLst>
          </p:cNvPr>
          <p:cNvCxnSpPr>
            <a:cxnSpLocks/>
          </p:cNvCxnSpPr>
          <p:nvPr/>
        </p:nvCxnSpPr>
        <p:spPr>
          <a:xfrm>
            <a:off x="5217710" y="5715000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783" y="1813352"/>
            <a:ext cx="4345148" cy="2185222"/>
          </a:xfrm>
          <a:prstGeom prst="rect">
            <a:avLst/>
          </a:prstGeom>
        </p:spPr>
      </p:pic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3782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315893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40"/>
            <a:ext cx="4576516" cy="436208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/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 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After </a:t>
            </a:r>
            <a:endParaRPr kumimoji="1" lang="en-US" altLang="ja-JP" sz="20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ＭＳ Ｐゴシック" pitchFamily="34" charset="-128"/>
            </a:endParaRPr>
          </a:p>
        </p:txBody>
      </p:sp>
      <p:sp>
        <p:nvSpPr>
          <p:cNvPr id="115" name="AutoShape 6"/>
          <p:cNvSpPr>
            <a:spLocks noChangeArrowheads="1"/>
          </p:cNvSpPr>
          <p:nvPr/>
        </p:nvSpPr>
        <p:spPr bwMode="auto">
          <a:xfrm>
            <a:off x="76201" y="5981700"/>
            <a:ext cx="4343399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285750" indent="-285750" eaLnBrk="0" hangingPunct="0">
              <a:spcBef>
                <a:spcPct val="20000"/>
              </a:spcBef>
              <a:buFontTx/>
              <a:buChar char="-"/>
            </a:pPr>
            <a:r>
              <a:rPr lang="en-US" altLang="ja-JP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time : 650 Pcs * 0.1 hour =65 Hour</a:t>
            </a:r>
          </a:p>
        </p:txBody>
      </p:sp>
      <p:sp>
        <p:nvSpPr>
          <p:cNvPr id="116" name="AutoShape 6"/>
          <p:cNvSpPr>
            <a:spLocks noChangeArrowheads="1"/>
          </p:cNvSpPr>
          <p:nvPr/>
        </p:nvSpPr>
        <p:spPr bwMode="auto">
          <a:xfrm>
            <a:off x="4514850" y="5983625"/>
            <a:ext cx="4552950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Tx/>
              <a:buChar char="-"/>
            </a:pPr>
            <a:r>
              <a:rPr lang="en-US" sz="1200" dirty="0">
                <a:solidFill>
                  <a:srgbClr val="0000FF"/>
                </a:solidFill>
              </a:rPr>
              <a:t>Save time and manpower: 65 * 2.5*4=650$/Year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6201" y="922392"/>
            <a:ext cx="9015166" cy="321492"/>
            <a:chOff x="2132003" y="961572"/>
            <a:chExt cx="6959364" cy="274320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132003" y="962132"/>
              <a:ext cx="217646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Developer: Tran Thi Thao</a:t>
              </a:r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5798877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Expn</a:t>
              </a: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: N/A</a:t>
              </a: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6809636" y="961572"/>
              <a:ext cx="228173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kumimoji="1" lang="en-US" altLang="ja-JP" sz="1600" b="1" dirty="0">
                  <a:solidFill>
                    <a:srgbClr val="00CC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Saving: 650 $/Y</a:t>
              </a:r>
              <a:endParaRPr lang="en-US" altLang="ja-JP" sz="1500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6" name="Striped Right Arrow 55"/>
          <p:cNvSpPr/>
          <p:nvPr/>
        </p:nvSpPr>
        <p:spPr>
          <a:xfrm>
            <a:off x="2276401" y="2666110"/>
            <a:ext cx="314399" cy="367552"/>
          </a:xfrm>
          <a:prstGeom prst="strip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732387" y="2495717"/>
            <a:ext cx="1534813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ja-JP" sz="1400" dirty="0">
                <a:solidFill>
                  <a:srgbClr val="FF0000"/>
                </a:solidFill>
              </a:rPr>
              <a:t>Count Manual When PC Inventory Quarterly</a:t>
            </a:r>
          </a:p>
        </p:txBody>
      </p:sp>
      <p:sp>
        <p:nvSpPr>
          <p:cNvPr id="59" name="角丸四角形 7"/>
          <p:cNvSpPr/>
          <p:nvPr/>
        </p:nvSpPr>
        <p:spPr>
          <a:xfrm>
            <a:off x="4963434" y="2262645"/>
            <a:ext cx="3679348" cy="256648"/>
          </a:xfrm>
          <a:prstGeom prst="roundRect">
            <a:avLst>
              <a:gd name="adj" fmla="val 8130"/>
            </a:avLst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solidFill>
              <a:srgbClr val="0000C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 collecting automatically software</a:t>
            </a:r>
          </a:p>
        </p:txBody>
      </p:sp>
      <p:sp>
        <p:nvSpPr>
          <p:cNvPr id="27" name="Rectangular Callout 26"/>
          <p:cNvSpPr/>
          <p:nvPr/>
        </p:nvSpPr>
        <p:spPr>
          <a:xfrm>
            <a:off x="416150" y="4415242"/>
            <a:ext cx="3698650" cy="1028309"/>
          </a:xfrm>
          <a:prstGeom prst="wedgeRectCallout">
            <a:avLst>
              <a:gd name="adj1" fmla="val -26971"/>
              <a:gd name="adj2" fmla="val -13635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Count and record PC information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Input information to Excel </a:t>
            </a:r>
          </a:p>
        </p:txBody>
      </p:sp>
      <p:sp>
        <p:nvSpPr>
          <p:cNvPr id="7" name="Star: 6 Points 6">
            <a:extLst>
              <a:ext uri="{FF2B5EF4-FFF2-40B4-BE49-F238E27FC236}">
                <a16:creationId xmlns:a16="http://schemas.microsoft.com/office/drawing/2014/main" id="{A8BC2EEC-4904-42F0-82D0-B2C87927D516}"/>
              </a:ext>
            </a:extLst>
          </p:cNvPr>
          <p:cNvSpPr/>
          <p:nvPr/>
        </p:nvSpPr>
        <p:spPr>
          <a:xfrm>
            <a:off x="4562475" y="4061161"/>
            <a:ext cx="2170592" cy="1736469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 and get all PC information</a:t>
            </a:r>
            <a:endParaRPr lang="en-US" sz="13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13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exactly, anytime </a:t>
            </a:r>
            <a:endParaRPr lang="en-US" sz="13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A1C830-F775-4D83-ADAC-4BFF625AD39C}"/>
              </a:ext>
            </a:extLst>
          </p:cNvPr>
          <p:cNvCxnSpPr>
            <a:cxnSpLocks/>
          </p:cNvCxnSpPr>
          <p:nvPr/>
        </p:nvCxnSpPr>
        <p:spPr>
          <a:xfrm>
            <a:off x="6477000" y="3476313"/>
            <a:ext cx="993362" cy="1100191"/>
          </a:xfrm>
          <a:prstGeom prst="straightConnector1">
            <a:avLst/>
          </a:prstGeom>
          <a:ln w="44450" cap="flat" cmpd="sng" algn="ctr">
            <a:solidFill>
              <a:srgbClr val="1717F7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CC85229-4784-48E7-A273-97927C356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" y="1784574"/>
            <a:ext cx="1971675" cy="1811717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8B8A58B-E51B-4F90-A2D1-E244CBBA1F2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05600" y="4648200"/>
          <a:ext cx="2287108" cy="880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4214">
                  <a:extLst>
                    <a:ext uri="{9D8B030D-6E8A-4147-A177-3AD203B41FA5}">
                      <a16:colId xmlns:a16="http://schemas.microsoft.com/office/drawing/2014/main" val="2394387282"/>
                    </a:ext>
                  </a:extLst>
                </a:gridCol>
                <a:gridCol w="632998">
                  <a:extLst>
                    <a:ext uri="{9D8B030D-6E8A-4147-A177-3AD203B41FA5}">
                      <a16:colId xmlns:a16="http://schemas.microsoft.com/office/drawing/2014/main" val="3617407965"/>
                    </a:ext>
                  </a:extLst>
                </a:gridCol>
                <a:gridCol w="1119896">
                  <a:extLst>
                    <a:ext uri="{9D8B030D-6E8A-4147-A177-3AD203B41FA5}">
                      <a16:colId xmlns:a16="http://schemas.microsoft.com/office/drawing/2014/main" val="380086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Serial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PC Name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1519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FTVCHY1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Win 7 Pro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DT-DE1602108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29676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C00DHJ2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Win10 Pro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DT-DE1709009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6216570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861FD16B-8BEA-4EE9-9A34-D846723681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492960"/>
            <a:ext cx="1122152" cy="841614"/>
          </a:xfrm>
          <a:prstGeom prst="rect">
            <a:avLst/>
          </a:prstGeom>
        </p:spPr>
      </p:pic>
      <p:sp>
        <p:nvSpPr>
          <p:cNvPr id="40" name="AutoShape 6">
            <a:extLst>
              <a:ext uri="{FF2B5EF4-FFF2-40B4-BE49-F238E27FC236}">
                <a16:creationId xmlns:a16="http://schemas.microsoft.com/office/drawing/2014/main" id="{EBCE3F76-00F8-4CFE-AC84-CD75B33A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531" y="922392"/>
            <a:ext cx="1711870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Apply: Nov 2018</a:t>
            </a: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8" y="36563"/>
            <a:ext cx="9023702" cy="421508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 dirty="0"/>
              <a:t>Auto Inventory PC</a:t>
            </a: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CCB57E51-4993-4A8A-A19D-CCD70B3AD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123641"/>
            <a:ext cx="871330" cy="271154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400" b="1" dirty="0">
                <a:solidFill>
                  <a:srgbClr val="FFFFFF"/>
                </a:solidFill>
              </a:rPr>
              <a:t>1/5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" y="485319"/>
            <a:ext cx="9015167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ja-JP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software inventory all PC</a:t>
            </a:r>
          </a:p>
        </p:txBody>
      </p:sp>
    </p:spTree>
    <p:extLst>
      <p:ext uri="{BB962C8B-B14F-4D97-AF65-F5344CB8AC3E}">
        <p14:creationId xmlns:p14="http://schemas.microsoft.com/office/powerpoint/2010/main" val="153786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886174" y="4070827"/>
            <a:ext cx="3457226" cy="1598411"/>
          </a:xfrm>
          <a:prstGeom prst="rect">
            <a:avLst/>
          </a:prstGeom>
        </p:spPr>
      </p:pic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2925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ea typeface="ＭＳ Ｐゴシック" pitchFamily="34" charset="-128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277256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kumimoji="1" lang="en-US" altLang="ja-JP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  <a:ea typeface="ＭＳ Ｐゴシック" pitchFamily="34" charset="-128"/>
              </a:rPr>
              <a:t>◆</a:t>
            </a:r>
            <a:r>
              <a:rPr kumimoji="1" lang="en-US" altLang="ja-JP" sz="2000">
                <a:solidFill>
                  <a:schemeClr val="bg1"/>
                </a:solidFill>
                <a:latin typeface="ＭＳ Ｐゴシック" pitchFamily="34" charset="-128"/>
                <a:ea typeface="ＭＳ Ｐゴシック" pitchFamily="34" charset="-128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40"/>
            <a:ext cx="4519613" cy="436208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ea typeface="ＭＳ Ｐゴシック" pitchFamily="34" charset="-128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553075" y="1277256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/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kumimoji="1" lang="en-US" altLang="ja-JP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  <a:ea typeface="ＭＳ Ｐゴシック" pitchFamily="34" charset="-128"/>
              </a:rPr>
              <a:t>◆ </a:t>
            </a:r>
            <a:r>
              <a:rPr kumimoji="1" lang="en-US" altLang="ja-JP" sz="2000">
                <a:solidFill>
                  <a:schemeClr val="bg1"/>
                </a:solidFill>
                <a:latin typeface="ＭＳ Ｐゴシック" pitchFamily="34" charset="-128"/>
                <a:ea typeface="ＭＳ Ｐゴシック" pitchFamily="34" charset="-128"/>
              </a:rPr>
              <a:t>After </a:t>
            </a:r>
            <a:endParaRPr kumimoji="1" lang="en-US" altLang="ja-JP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ＭＳ Ｐゴシック" pitchFamily="34" charset="-128"/>
              <a:ea typeface="ＭＳ Ｐゴシック" pitchFamily="34" charset="-128"/>
            </a:endParaRPr>
          </a:p>
        </p:txBody>
      </p:sp>
      <p:sp>
        <p:nvSpPr>
          <p:cNvPr id="115" name="AutoShape 6"/>
          <p:cNvSpPr>
            <a:spLocks noChangeArrowheads="1"/>
          </p:cNvSpPr>
          <p:nvPr/>
        </p:nvSpPr>
        <p:spPr bwMode="auto">
          <a:xfrm>
            <a:off x="46038" y="5983625"/>
            <a:ext cx="4383087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>
              <a:spcBef>
                <a:spcPct val="20000"/>
              </a:spcBef>
            </a:pPr>
            <a:r>
              <a:rPr lang="en-US" altLang="ja-JP" sz="1600" b="1" u="sng" dirty="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Total time using: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3 min/60 * 20 * 1060 pcs = 1060 h/month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ja-JP" sz="1600" b="1" u="sng" dirty="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endParaRPr lang="en-US" altLang="ja-JP" sz="1600" b="1" dirty="0">
              <a:solidFill>
                <a:srgbClr val="FF0000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116" name="AutoShape 6"/>
          <p:cNvSpPr>
            <a:spLocks noChangeArrowheads="1"/>
          </p:cNvSpPr>
          <p:nvPr/>
        </p:nvSpPr>
        <p:spPr bwMode="auto">
          <a:xfrm>
            <a:off x="4506913" y="5983625"/>
            <a:ext cx="4489450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ja-JP" sz="1600" u="sng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time using:</a:t>
            </a:r>
          </a:p>
          <a:p>
            <a:pPr>
              <a:spcBef>
                <a:spcPct val="20000"/>
              </a:spcBef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0.5 s/60 * 20 * 1060 pcs = 176 h/month</a:t>
            </a:r>
          </a:p>
        </p:txBody>
      </p:sp>
      <p:sp>
        <p:nvSpPr>
          <p:cNvPr id="117" name="Text Box 2"/>
          <p:cNvSpPr txBox="1">
            <a:spLocks noChangeArrowheads="1"/>
          </p:cNvSpPr>
          <p:nvPr/>
        </p:nvSpPr>
        <p:spPr bwMode="auto">
          <a:xfrm>
            <a:off x="-14990" y="0"/>
            <a:ext cx="9163050" cy="460717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/>
          <a:p>
            <a:pPr>
              <a:lnSpc>
                <a:spcPct val="90000"/>
              </a:lnSpc>
            </a:pPr>
            <a:r>
              <a:rPr kumimoji="0" lang="en-US" altLang="ja-JP" sz="2000" b="1" cap="all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     Inventory pc</a:t>
            </a:r>
            <a:r>
              <a:rPr lang="en-US" altLang="ja-JP" sz="2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SYSTEM</a:t>
            </a:r>
          </a:p>
        </p:txBody>
      </p:sp>
      <p:sp>
        <p:nvSpPr>
          <p:cNvPr id="118" name="Rectangle 257"/>
          <p:cNvSpPr>
            <a:spLocks noChangeArrowheads="1"/>
          </p:cNvSpPr>
          <p:nvPr/>
        </p:nvSpPr>
        <p:spPr bwMode="auto">
          <a:xfrm>
            <a:off x="42160" y="53535"/>
            <a:ext cx="1447800" cy="333375"/>
          </a:xfrm>
          <a:prstGeom prst="rect">
            <a:avLst/>
          </a:prstGeom>
          <a:solidFill>
            <a:schemeClr val="bg1">
              <a:alpha val="0"/>
            </a:schemeClr>
          </a:solidFill>
          <a:ln w="381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ja-JP" sz="1600" dirty="0">
                <a:solidFill>
                  <a:srgbClr val="FFFFFF"/>
                </a:solidFill>
                <a:ea typeface="ＭＳ Ｐゴシック" pitchFamily="34" charset="-128"/>
              </a:rPr>
              <a:t>  Report item:11 </a:t>
            </a:r>
            <a:r>
              <a:rPr kumimoji="1" lang="en-US" altLang="ja-JP" sz="1800" dirty="0">
                <a:solidFill>
                  <a:srgbClr val="FFFFFF"/>
                </a:solidFill>
                <a:ea typeface="ＭＳ Ｐゴシック" pitchFamily="34" charset="-128"/>
              </a:rPr>
              <a:t> </a:t>
            </a:r>
          </a:p>
        </p:txBody>
      </p:sp>
      <p:sp>
        <p:nvSpPr>
          <p:cNvPr id="119" name="Rectangle 4"/>
          <p:cNvSpPr>
            <a:spLocks noChangeArrowheads="1"/>
          </p:cNvSpPr>
          <p:nvPr/>
        </p:nvSpPr>
        <p:spPr bwMode="auto">
          <a:xfrm>
            <a:off x="63499" y="515080"/>
            <a:ext cx="9015167" cy="34852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en-US" altLang="ja-JP" sz="1600" b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saving, Accuracy , Speed  by using Inventory System</a:t>
            </a:r>
            <a:endParaRPr lang="en-US" altLang="ja-JP" sz="1600" dirty="0">
              <a:solidFill>
                <a:srgbClr val="0000FF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6175" y="3643086"/>
            <a:ext cx="36141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Paper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65856" y="1792399"/>
            <a:ext cx="33441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&amp; Paste Barcode to each PC</a:t>
            </a: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1801511" y="910772"/>
            <a:ext cx="2420097" cy="27350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Developer: Nguyen Thai </a:t>
            </a:r>
            <a:r>
              <a:rPr kumimoji="1" lang="en-US" altLang="ja-JP" dirty="0" err="1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Thinh</a:t>
            </a:r>
            <a:endParaRPr kumimoji="1" lang="en-US" altLang="ja-JP" dirty="0">
              <a:effectLst>
                <a:outerShdw blurRad="38100" dist="38100" dir="2700000" algn="tl">
                  <a:srgbClr val="FFFFFF"/>
                </a:outerShdw>
              </a:effectLst>
              <a:ea typeface="MS PGothic" pitchFamily="34" charset="-128"/>
              <a:sym typeface="Wingdings" pitchFamily="2" charset="2"/>
            </a:endParaRP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4279900" y="910794"/>
            <a:ext cx="1400139" cy="27432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Date: May/2016</a:t>
            </a: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5727501" y="910374"/>
            <a:ext cx="960185" cy="27432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 err="1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Expn</a:t>
            </a: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: N/A</a:t>
            </a:r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60036" y="911332"/>
            <a:ext cx="1691360" cy="27294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P.I.C: ISG I team</a:t>
            </a: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6738486" y="910772"/>
            <a:ext cx="2340181" cy="27350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Save: 176h/year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100" y="1810394"/>
            <a:ext cx="40029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P.I.C go to PC to collect information of PC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2024082" y="2714170"/>
            <a:ext cx="377915" cy="16760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5400000">
            <a:off x="3080114" y="3501500"/>
            <a:ext cx="377915" cy="16760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021484" y="3944151"/>
            <a:ext cx="2660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System</a:t>
            </a:r>
            <a:endParaRPr lang="en-US" sz="1600" dirty="0"/>
          </a:p>
        </p:txBody>
      </p:sp>
      <p:sp>
        <p:nvSpPr>
          <p:cNvPr id="42" name="Down Arrow 41"/>
          <p:cNvSpPr/>
          <p:nvPr/>
        </p:nvSpPr>
        <p:spPr>
          <a:xfrm flipV="1">
            <a:off x="7731125" y="3619118"/>
            <a:ext cx="190151" cy="298341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690" y="2267410"/>
            <a:ext cx="1796458" cy="122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6174" y="2535683"/>
            <a:ext cx="865222" cy="69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2" t="27542"/>
          <a:stretch/>
        </p:blipFill>
        <p:spPr>
          <a:xfrm>
            <a:off x="7807012" y="3341337"/>
            <a:ext cx="834381" cy="853902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>
            <a:off x="6516642" y="3364784"/>
            <a:ext cx="377915" cy="16760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40104" y="3186297"/>
            <a:ext cx="865222" cy="69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5444480" y="2734873"/>
            <a:ext cx="29001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 go to PC to scan barcode</a:t>
            </a:r>
          </a:p>
        </p:txBody>
      </p:sp>
      <p:sp>
        <p:nvSpPr>
          <p:cNvPr id="53" name="Right Arrow 52"/>
          <p:cNvSpPr/>
          <p:nvPr/>
        </p:nvSpPr>
        <p:spPr>
          <a:xfrm rot="5400000">
            <a:off x="5070782" y="2904815"/>
            <a:ext cx="242713" cy="16760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337" y="4368590"/>
            <a:ext cx="3045063" cy="1339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785" y="3069045"/>
            <a:ext cx="546696" cy="234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二等辺三角形 7172"/>
          <p:cNvSpPr>
            <a:spLocks noChangeArrowheads="1"/>
          </p:cNvSpPr>
          <p:nvPr/>
        </p:nvSpPr>
        <p:spPr bwMode="auto">
          <a:xfrm rot="-1800000" flipV="1">
            <a:off x="7817131" y="3151094"/>
            <a:ext cx="221274" cy="345831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</a:pPr>
            <a:endParaRPr lang="en-SG" b="0">
              <a:solidFill>
                <a:prstClr val="black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21929" y="2142234"/>
            <a:ext cx="2974666" cy="436789"/>
            <a:chOff x="4921929" y="2142234"/>
            <a:chExt cx="2974666" cy="43678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67" t="28889" r="22500" b="47777"/>
            <a:stretch/>
          </p:blipFill>
          <p:spPr>
            <a:xfrm>
              <a:off x="4921929" y="2143419"/>
              <a:ext cx="741459" cy="435604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67" t="28889" r="22500" b="47777"/>
            <a:stretch/>
          </p:blipFill>
          <p:spPr>
            <a:xfrm>
              <a:off x="5665364" y="2142234"/>
              <a:ext cx="741459" cy="435604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67" t="28889" r="22500" b="47777"/>
            <a:stretch/>
          </p:blipFill>
          <p:spPr>
            <a:xfrm>
              <a:off x="6403926" y="2142234"/>
              <a:ext cx="741459" cy="435604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67" t="28889" r="22500" b="47777"/>
            <a:stretch/>
          </p:blipFill>
          <p:spPr>
            <a:xfrm>
              <a:off x="7155136" y="2142338"/>
              <a:ext cx="741459" cy="4356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680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8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157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335149" y="2042318"/>
            <a:ext cx="1177589" cy="228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5819690" y="1905000"/>
            <a:ext cx="0" cy="8413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8077200" y="1905000"/>
            <a:ext cx="0" cy="820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>
            <a:cxnSpLocks/>
          </p:cNvCxnSpPr>
          <p:nvPr/>
        </p:nvCxnSpPr>
        <p:spPr>
          <a:xfrm>
            <a:off x="6689485" y="137160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689484" y="1793048"/>
            <a:ext cx="2" cy="8735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051828" y="2520373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83613" y="2390453"/>
            <a:ext cx="740330" cy="24739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2200" y="5112444"/>
            <a:ext cx="2918692" cy="16693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printing label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154735" y="5112444"/>
            <a:ext cx="2971800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sub-material(16.8K$)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fontAlgn="b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E0298B-2C47-48D0-91E5-04BE959397A2}"/>
              </a:ext>
            </a:extLst>
          </p:cNvPr>
          <p:cNvCxnSpPr>
            <a:cxnSpLocks/>
          </p:cNvCxnSpPr>
          <p:nvPr/>
        </p:nvCxnSpPr>
        <p:spPr>
          <a:xfrm>
            <a:off x="4953000" y="1905000"/>
            <a:ext cx="3124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998E89B-ADF2-42D5-A835-78165411B2BB}"/>
              </a:ext>
            </a:extLst>
          </p:cNvPr>
          <p:cNvSpPr/>
          <p:nvPr/>
        </p:nvSpPr>
        <p:spPr>
          <a:xfrm>
            <a:off x="5256230" y="1509289"/>
            <a:ext cx="2900899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3E8548-344D-4BA4-B75E-18F5EB2AC332}"/>
              </a:ext>
            </a:extLst>
          </p:cNvPr>
          <p:cNvCxnSpPr>
            <a:cxnSpLocks/>
          </p:cNvCxnSpPr>
          <p:nvPr/>
        </p:nvCxnSpPr>
        <p:spPr>
          <a:xfrm>
            <a:off x="4953000" y="1902701"/>
            <a:ext cx="0" cy="1546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DA11EC-BD63-4264-83E7-480AF3A2FB8E}"/>
              </a:ext>
            </a:extLst>
          </p:cNvPr>
          <p:cNvCxnSpPr/>
          <p:nvPr/>
        </p:nvCxnSpPr>
        <p:spPr>
          <a:xfrm>
            <a:off x="4953000" y="2209800"/>
            <a:ext cx="0" cy="539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0715E8B-58B7-49DA-8C35-04A0B47D550D}"/>
              </a:ext>
            </a:extLst>
          </p:cNvPr>
          <p:cNvSpPr/>
          <p:nvPr/>
        </p:nvSpPr>
        <p:spPr>
          <a:xfrm>
            <a:off x="53108" y="5112445"/>
            <a:ext cx="3071091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Reduce HC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Stock card by Mobile printer for MCS(2pax)</a:t>
            </a: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447799" y="608848"/>
            <a:ext cx="7648359" cy="6243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developing time, reduce time support to get more cost down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 CE to Android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0283" y="1295400"/>
            <a:ext cx="3599175" cy="31307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FY2023 PROJECTS SUMMARY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489046" y="1283541"/>
            <a:ext cx="3468226" cy="3363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2018072429"/>
              </p:ext>
            </p:extLst>
          </p:nvPr>
        </p:nvGraphicFramePr>
        <p:xfrm>
          <a:off x="5375258" y="1566443"/>
          <a:ext cx="2392455" cy="1812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5663661" y="2133928"/>
            <a:ext cx="951112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508907" y="2185151"/>
            <a:ext cx="1209538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568016" y="1727670"/>
            <a:ext cx="151721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Normal support </a:t>
            </a:r>
            <a:r>
              <a:rPr lang="en-US" sz="1200" b="1" dirty="0">
                <a:solidFill>
                  <a:srgbClr val="FF0000"/>
                </a:solidFill>
              </a:rPr>
              <a:t>is very height (45%)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397" y="4419599"/>
            <a:ext cx="9107488" cy="210419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5850178" y="3495587"/>
            <a:ext cx="925512" cy="731950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4282" y="3642786"/>
            <a:ext cx="998391" cy="674873"/>
          </a:xfrm>
          <a:prstGeom prst="rect">
            <a:avLst/>
          </a:prstGeom>
        </p:spPr>
      </p:pic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481" y="3323366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8013228" y="3185229"/>
            <a:ext cx="1071629" cy="1097582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7733570" y="3747112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106995" y="4277932"/>
            <a:ext cx="6419486" cy="31493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Theme 1: Upgrade Factory Operation  Support System (FOSS)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486427"/>
            <a:ext cx="895727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Mission: Reduce support time, increase development time and comply policy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387" y="2667871"/>
            <a:ext cx="1434708" cy="1139592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506432" y="3893962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14655"/>
            <a:ext cx="1408746" cy="618552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C2E9C-B033-4AD3-951B-B1DFD8F599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42" y="1727670"/>
            <a:ext cx="3990725" cy="2412824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3782464" y="1489962"/>
            <a:ext cx="211634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increase</a:t>
            </a:r>
          </a:p>
        </p:txBody>
      </p:sp>
      <p:sp>
        <p:nvSpPr>
          <p:cNvPr id="73" name="Right Arrow 72"/>
          <p:cNvSpPr/>
          <p:nvPr/>
        </p:nvSpPr>
        <p:spPr>
          <a:xfrm>
            <a:off x="6823036" y="3734020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6492" y="4714022"/>
            <a:ext cx="1677727" cy="339886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75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722249" y="5290139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215" y="5825330"/>
            <a:ext cx="1447800" cy="626114"/>
          </a:xfrm>
          <a:prstGeom prst="rect">
            <a:avLst/>
          </a:prstGeom>
        </p:spPr>
      </p:pic>
      <p:pic>
        <p:nvPicPr>
          <p:cNvPr id="96" name="Picture 95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9"/>
          <a:srcRect l="10877" t="3289" r="9323" b="4605"/>
          <a:stretch/>
        </p:blipFill>
        <p:spPr>
          <a:xfrm flipH="1">
            <a:off x="390171" y="5308313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3" y="5136144"/>
            <a:ext cx="675224" cy="287963"/>
          </a:xfrm>
          <a:prstGeom prst="rect">
            <a:avLst/>
          </a:prstGeom>
        </p:spPr>
      </p:pic>
      <p:pic>
        <p:nvPicPr>
          <p:cNvPr id="109" name="図 4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49" y="5524314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868" y="5473288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Rectangle 113"/>
          <p:cNvSpPr/>
          <p:nvPr/>
        </p:nvSpPr>
        <p:spPr>
          <a:xfrm>
            <a:off x="1950175" y="4727028"/>
            <a:ext cx="3026911" cy="1749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OS is not update in the future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Development Software is quite slow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Not responsive to big data system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The stable of the device is poor, often repaired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5" name="Right Arrow 114"/>
          <p:cNvSpPr/>
          <p:nvPr/>
        </p:nvSpPr>
        <p:spPr>
          <a:xfrm>
            <a:off x="5057622" y="5007535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83162" y="4722508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117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3"/>
          <a:stretch/>
        </p:blipFill>
        <p:spPr>
          <a:xfrm>
            <a:off x="5585604" y="5102128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64470" y="5919615"/>
            <a:ext cx="583835" cy="509883"/>
          </a:xfrm>
          <a:prstGeom prst="rect">
            <a:avLst/>
          </a:prstGeom>
        </p:spPr>
      </p:pic>
      <p:sp>
        <p:nvSpPr>
          <p:cNvPr id="119" name="Rectangle 118"/>
          <p:cNvSpPr/>
          <p:nvPr/>
        </p:nvSpPr>
        <p:spPr>
          <a:xfrm>
            <a:off x="6685189" y="4722508"/>
            <a:ext cx="2385483" cy="1753808"/>
          </a:xfrm>
          <a:prstGeom prst="rect">
            <a:avLst/>
          </a:prstGeom>
          <a:noFill/>
          <a:ln w="19050">
            <a:solidFill>
              <a:srgbClr val="150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environment(Android)</a:t>
            </a:r>
          </a:p>
        </p:txBody>
      </p:sp>
      <p:sp>
        <p:nvSpPr>
          <p:cNvPr id="12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6960" y="3323366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TERMINAL</a:t>
            </a:r>
          </a:p>
        </p:txBody>
      </p:sp>
      <p:sp>
        <p:nvSpPr>
          <p:cNvPr id="5" name="Rectangle 4"/>
          <p:cNvSpPr/>
          <p:nvPr/>
        </p:nvSpPr>
        <p:spPr>
          <a:xfrm>
            <a:off x="9919090" y="346075"/>
            <a:ext cx="3733800" cy="1839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reason normal support is very high : There are a lot of software  need support during operation. human error, machine error, or system error. I need to solve it for the system running again..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914535" y="3778330"/>
            <a:ext cx="3733800" cy="305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5406">
              <a:defRPr/>
            </a:pPr>
            <a:r>
              <a:rPr lang="en-US" altLang="en-US" dirty="0"/>
              <a:t>As you know</a:t>
            </a:r>
            <a:r>
              <a:rPr lang="en-US" altLang="en-US" b="1" dirty="0"/>
              <a:t>,  all applications on Handy terminal of our company</a:t>
            </a:r>
            <a:r>
              <a:rPr lang="en-US" altLang="en-US" dirty="0"/>
              <a:t> are running on the </a:t>
            </a:r>
            <a:r>
              <a:rPr lang="en-US" altLang="en-US" b="1" dirty="0"/>
              <a:t>windows CE </a:t>
            </a:r>
            <a:r>
              <a:rPr lang="en-US" altLang="en-US" dirty="0"/>
              <a:t>OS.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Difficult to develop soft on them. Take long time to modify and build program. Sometime repair and setup Operation system…</a:t>
            </a:r>
          </a:p>
          <a:p>
            <a:pPr defTabSz="915406">
              <a:defRPr/>
            </a:pPr>
            <a:r>
              <a:rPr lang="en-US" altLang="en-US" dirty="0"/>
              <a:t>This is also one of the reasons </a:t>
            </a:r>
            <a:r>
              <a:rPr lang="en-US" altLang="en-US" b="1" dirty="0"/>
              <a:t>why support time is so high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41502" y="2340522"/>
            <a:ext cx="3733800" cy="117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 CE end of line 2023.  to comply company policy I need to upgrade win CE to android OS.</a:t>
            </a:r>
          </a:p>
        </p:txBody>
      </p:sp>
    </p:spTree>
    <p:extLst>
      <p:ext uri="{BB962C8B-B14F-4D97-AF65-F5344CB8AC3E}">
        <p14:creationId xmlns:p14="http://schemas.microsoft.com/office/powerpoint/2010/main" val="301228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447799" y="608848"/>
            <a:ext cx="7648360" cy="6459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Develop new system for IT department to manage equipment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Save time to inventory, reduce manual job, papers and ensure quality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68" y="1295400"/>
            <a:ext cx="9064036" cy="238866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8268" y="3732050"/>
            <a:ext cx="9064036" cy="274483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84778" y="3757315"/>
            <a:ext cx="690207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2 :Asset Life Cycle Management System (ALCMS)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3597" y="4324096"/>
            <a:ext cx="3454578" cy="2106086"/>
            <a:chOff x="178710" y="4651848"/>
            <a:chExt cx="3454578" cy="2106086"/>
          </a:xfrm>
        </p:grpSpPr>
        <p:sp>
          <p:nvSpPr>
            <p:cNvPr id="41" name="Freeform: Shape 6">
              <a:extLst>
                <a:ext uri="{FF2B5EF4-FFF2-40B4-BE49-F238E27FC236}">
                  <a16:creationId xmlns:a16="http://schemas.microsoft.com/office/drawing/2014/main" id="{00000000-0008-0000-0000-000007000000}"/>
                </a:ext>
              </a:extLst>
            </p:cNvPr>
            <p:cNvSpPr/>
            <p:nvPr/>
          </p:nvSpPr>
          <p:spPr>
            <a:xfrm>
              <a:off x="1775444" y="4980485"/>
              <a:ext cx="1337729" cy="1777449"/>
            </a:xfrm>
            <a:custGeom>
              <a:avLst/>
              <a:gdLst>
                <a:gd name="textAreaLeft" fmla="*/ 0 w 1434240"/>
                <a:gd name="textAreaRight" fmla="*/ 1434600 w 1434240"/>
                <a:gd name="textAreaTop" fmla="*/ 0 h 1046520"/>
                <a:gd name="textAreaBottom" fmla="*/ 1046880 h 1046520"/>
              </a:gdLst>
              <a:ahLst/>
              <a:cxnLst/>
              <a:rect l="textAreaLeft" t="textAreaTop" r="textAreaRight" b="textAreaBottom"/>
              <a:pathLst>
                <a:path w="3284576" h="3284576">
                  <a:moveTo>
                    <a:pt x="2444186" y="209085"/>
                  </a:moveTo>
                  <a:arcTo wR="1642288" hR="1642288" stAng="17953659" swAng="1211183"/>
                </a:path>
              </a:pathLst>
            </a:custGeom>
            <a:noFill/>
            <a:ln w="9360">
              <a:solidFill>
                <a:srgbClr val="C0504D"/>
              </a:solidFill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8710" y="4651848"/>
              <a:ext cx="3454578" cy="2093529"/>
              <a:chOff x="178710" y="4651848"/>
              <a:chExt cx="3454578" cy="2093529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CC9672D5-E255-432A-838C-A0E82F71B9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6002" y="5086236"/>
                <a:ext cx="1390897" cy="1390650"/>
              </a:xfrm>
              <a:prstGeom prst="rect">
                <a:avLst/>
              </a:prstGeom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178710" y="4651848"/>
                <a:ext cx="3454578" cy="2093529"/>
                <a:chOff x="178710" y="4651848"/>
                <a:chExt cx="3454578" cy="2093529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78710" y="4651848"/>
                  <a:ext cx="3454578" cy="2093529"/>
                  <a:chOff x="178710" y="4651848"/>
                  <a:chExt cx="3454578" cy="2093529"/>
                </a:xfrm>
              </p:grpSpPr>
              <p:sp>
                <p:nvSpPr>
                  <p:cNvPr id="27" name="Rectangle: Rounded Corners 5">
                    <a:extLst>
                      <a:ext uri="{FF2B5EF4-FFF2-40B4-BE49-F238E27FC236}">
                        <a16:creationId xmlns:a16="http://schemas.microsoft.com/office/drawing/2014/main" id="{00000000-0008-0000-0000-000006000000}"/>
                      </a:ext>
                    </a:extLst>
                  </p:cNvPr>
                  <p:cNvSpPr/>
                  <p:nvPr/>
                </p:nvSpPr>
                <p:spPr>
                  <a:xfrm>
                    <a:off x="1143000" y="4651848"/>
                    <a:ext cx="1289285" cy="335729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ED7D31"/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1" strike="noStrike" spc="-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Good receipt</a:t>
                    </a:r>
                    <a:endParaRPr lang="en-US" sz="1400" b="0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Rectangle: Rounded Corners 7">
                    <a:extLst>
                      <a:ext uri="{FF2B5EF4-FFF2-40B4-BE49-F238E27FC236}">
                        <a16:creationId xmlns:a16="http://schemas.microsoft.com/office/drawing/2014/main" id="{00000000-0008-0000-0000-000008000000}"/>
                      </a:ext>
                    </a:extLst>
                  </p:cNvPr>
                  <p:cNvSpPr/>
                  <p:nvPr/>
                </p:nvSpPr>
                <p:spPr>
                  <a:xfrm>
                    <a:off x="2540981" y="5472655"/>
                    <a:ext cx="1042761" cy="33950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A5A5A5"/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1" strike="noStrike" spc="-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Transfer</a:t>
                    </a:r>
                    <a:endParaRPr lang="en-US" sz="1400" b="0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" name="Rectangle: Rounded Corners 9">
                    <a:extLst>
                      <a:ext uri="{FF2B5EF4-FFF2-40B4-BE49-F238E27FC236}">
                        <a16:creationId xmlns:a16="http://schemas.microsoft.com/office/drawing/2014/main" id="{00000000-0008-0000-0000-00000A000000}"/>
                      </a:ext>
                    </a:extLst>
                  </p:cNvPr>
                  <p:cNvSpPr/>
                  <p:nvPr/>
                </p:nvSpPr>
                <p:spPr>
                  <a:xfrm>
                    <a:off x="2389015" y="6403864"/>
                    <a:ext cx="1244273" cy="32763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1" strike="noStrike" spc="-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Maintenance</a:t>
                    </a:r>
                    <a:endParaRPr lang="en-US" sz="1400" b="0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Rectangle: Rounded Corners 11">
                    <a:extLst>
                      <a:ext uri="{FF2B5EF4-FFF2-40B4-BE49-F238E27FC236}">
                        <a16:creationId xmlns:a16="http://schemas.microsoft.com/office/drawing/2014/main" id="{00000000-0008-0000-0000-00000C000000}"/>
                      </a:ext>
                    </a:extLst>
                  </p:cNvPr>
                  <p:cNvSpPr/>
                  <p:nvPr/>
                </p:nvSpPr>
                <p:spPr>
                  <a:xfrm>
                    <a:off x="178710" y="6417739"/>
                    <a:ext cx="1028461" cy="32763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472C4"/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0" strike="noStrike" spc="-1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Inventory</a:t>
                    </a:r>
                    <a:endParaRPr lang="en-US" sz="1400" b="0" strike="noStrike" spc="-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Rectangle: Rounded Corners 13">
                    <a:extLst>
                      <a:ext uri="{FF2B5EF4-FFF2-40B4-BE49-F238E27FC236}">
                        <a16:creationId xmlns:a16="http://schemas.microsoft.com/office/drawing/2014/main" id="{00000000-0008-0000-0000-00000E000000}"/>
                      </a:ext>
                    </a:extLst>
                  </p:cNvPr>
                  <p:cNvSpPr/>
                  <p:nvPr/>
                </p:nvSpPr>
                <p:spPr>
                  <a:xfrm>
                    <a:off x="238368" y="5425676"/>
                    <a:ext cx="803552" cy="380991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2D050"/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/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1" spc="-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Scrap</a:t>
                    </a:r>
                  </a:p>
                </p:txBody>
              </p:sp>
              <p:sp>
                <p:nvSpPr>
                  <p:cNvPr id="40" name="Freeform: Shape 14">
                    <a:extLst>
                      <a:ext uri="{FF2B5EF4-FFF2-40B4-BE49-F238E27FC236}">
                        <a16:creationId xmlns:a16="http://schemas.microsoft.com/office/drawing/2014/main" id="{00000000-0008-0000-0000-00000F000000}"/>
                      </a:ext>
                    </a:extLst>
                  </p:cNvPr>
                  <p:cNvSpPr/>
                  <p:nvPr/>
                </p:nvSpPr>
                <p:spPr>
                  <a:xfrm>
                    <a:off x="488859" y="4976017"/>
                    <a:ext cx="1366782" cy="1699781"/>
                  </a:xfrm>
                  <a:custGeom>
                    <a:avLst/>
                    <a:gdLst>
                      <a:gd name="textAreaLeft" fmla="*/ 0 w 1434240"/>
                      <a:gd name="textAreaRight" fmla="*/ 1434600 w 1434240"/>
                      <a:gd name="textAreaTop" fmla="*/ 0 h 1046520"/>
                      <a:gd name="textAreaBottom" fmla="*/ 1046880 h 1046520"/>
                    </a:gdLst>
                    <a:ahLst/>
                    <a:cxnLst/>
                    <a:rect l="textAreaLeft" t="textAreaTop" r="textAreaRight" b="textAreaBottom"/>
                    <a:pathLst>
                      <a:path w="3284576" h="3284576">
                        <a:moveTo>
                          <a:pt x="395084" y="573834"/>
                        </a:moveTo>
                        <a:arcTo wR="1642288" hR="1642288" stAng="13235158" swAng="1211183"/>
                      </a:path>
                    </a:pathLst>
                  </a:custGeom>
                  <a:noFill/>
                  <a:ln w="9360">
                    <a:solidFill>
                      <a:srgbClr val="F79646"/>
                    </a:solidFill>
                    <a:round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8" name="Freeform: Shape 8">
                    <a:extLst>
                      <a:ext uri="{FF2B5EF4-FFF2-40B4-BE49-F238E27FC236}">
                        <a16:creationId xmlns:a16="http://schemas.microsoft.com/office/drawing/2014/main" id="{00000000-0008-0000-0000-000009000000}"/>
                      </a:ext>
                    </a:extLst>
                  </p:cNvPr>
                  <p:cNvSpPr/>
                  <p:nvPr/>
                </p:nvSpPr>
                <p:spPr>
                  <a:xfrm rot="614271">
                    <a:off x="1601465" y="5267361"/>
                    <a:ext cx="1345659" cy="1198939"/>
                  </a:xfrm>
                  <a:custGeom>
                    <a:avLst/>
                    <a:gdLst>
                      <a:gd name="textAreaLeft" fmla="*/ 0 w 1434240"/>
                      <a:gd name="textAreaRight" fmla="*/ 1434600 w 1434240"/>
                      <a:gd name="textAreaTop" fmla="*/ 0 h 1046520"/>
                      <a:gd name="textAreaBottom" fmla="*/ 1046880 h 1046520"/>
                    </a:gdLst>
                    <a:ahLst/>
                    <a:cxnLst/>
                    <a:rect l="textAreaLeft" t="textAreaTop" r="textAreaRight" b="textAreaBottom"/>
                    <a:pathLst>
                      <a:path w="3284576" h="3284576">
                        <a:moveTo>
                          <a:pt x="3280633" y="1756028"/>
                        </a:moveTo>
                        <a:arcTo wR="1642288" hR="1642288" stAng="21838279" swAng="1359451"/>
                      </a:path>
                    </a:pathLst>
                  </a:custGeom>
                  <a:noFill/>
                  <a:ln w="9360">
                    <a:solidFill>
                      <a:srgbClr val="9BBB59"/>
                    </a:solidFill>
                    <a:round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9" name="Freeform: Shape 10">
                  <a:extLst>
                    <a:ext uri="{FF2B5EF4-FFF2-40B4-BE49-F238E27FC236}">
                      <a16:creationId xmlns:a16="http://schemas.microsoft.com/office/drawing/2014/main" id="{00000000-0008-0000-0000-00000B000000}"/>
                    </a:ext>
                  </a:extLst>
                </p:cNvPr>
                <p:cNvSpPr/>
                <p:nvPr/>
              </p:nvSpPr>
              <p:spPr>
                <a:xfrm>
                  <a:off x="952480" y="5499338"/>
                  <a:ext cx="1757930" cy="112673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843741" y="3272173"/>
                      </a:moveTo>
                      <a:arcTo wR="1642288" hR="1642288" stAng="4977240" swAng="845520"/>
                    </a:path>
                  </a:pathLst>
                </a:custGeom>
                <a:noFill/>
                <a:ln w="9360">
                  <a:solidFill>
                    <a:srgbClr val="8064A2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89" name="Freeform: Shape 12">
              <a:extLst>
                <a:ext uri="{FF2B5EF4-FFF2-40B4-BE49-F238E27FC236}">
                  <a16:creationId xmlns:a16="http://schemas.microsoft.com/office/drawing/2014/main" id="{00000000-0008-0000-0000-00000D000000}"/>
                </a:ext>
              </a:extLst>
            </p:cNvPr>
            <p:cNvSpPr/>
            <p:nvPr/>
          </p:nvSpPr>
          <p:spPr>
            <a:xfrm>
              <a:off x="655678" y="5367473"/>
              <a:ext cx="1465793" cy="1193061"/>
            </a:xfrm>
            <a:custGeom>
              <a:avLst/>
              <a:gdLst>
                <a:gd name="textAreaLeft" fmla="*/ 0 w 1434240"/>
                <a:gd name="textAreaRight" fmla="*/ 1434600 w 1434240"/>
                <a:gd name="textAreaTop" fmla="*/ 0 h 1046520"/>
                <a:gd name="textAreaBottom" fmla="*/ 1046880 h 1046520"/>
              </a:gdLst>
              <a:ahLst/>
              <a:cxnLst/>
              <a:rect l="textAreaLeft" t="textAreaTop" r="textAreaRight" b="textAreaBottom"/>
              <a:pathLst>
                <a:path w="3284576" h="3284576">
                  <a:moveTo>
                    <a:pt x="174199" y="2378376"/>
                  </a:moveTo>
                  <a:arcTo wR="1642288" hR="1642288" stAng="9202269" swAng="1359451"/>
                </a:path>
              </a:pathLst>
            </a:custGeom>
            <a:noFill/>
            <a:ln w="9360">
              <a:solidFill>
                <a:srgbClr val="4BACC6"/>
              </a:solidFill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84778" y="4176808"/>
            <a:ext cx="875399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606625" y="4299485"/>
            <a:ext cx="2517102" cy="1933297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Manual job on excel, notebook, lost papers.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Tack time to inventory, easy mistake.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Difficult control in-out device, easy mistake.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36790" y="4515583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081660" y="4105192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086880"/>
              </p:ext>
            </p:extLst>
          </p:nvPr>
        </p:nvGraphicFramePr>
        <p:xfrm>
          <a:off x="7278494" y="4547070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3" name="ｸﾘｯﾌﾟ" r:id="rId5" imgW="1666667" imgH="1695238" progId="">
                  <p:embed/>
                </p:oleObj>
              </mc:Choice>
              <mc:Fallback>
                <p:oleObj name="ｸﾘｯﾌﾟ" r:id="rId5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8494" y="4547070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07397" y="4690168"/>
            <a:ext cx="209758" cy="26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089" y="5369508"/>
            <a:ext cx="2557546" cy="102785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Save time management &amp; ensure quality, 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Reduce make mistake.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GB" sz="1200" dirty="0">
                <a:cs typeface="Arial" panose="020B0604020202020204" pitchFamily="34" charset="0"/>
              </a:rPr>
              <a:t>Easy manage operation and trace history.</a:t>
            </a:r>
            <a:endParaRPr lang="en-US" sz="1200" dirty="0"/>
          </a:p>
        </p:txBody>
      </p:sp>
      <p:sp>
        <p:nvSpPr>
          <p:cNvPr id="109" name="Right Arrow 108"/>
          <p:cNvSpPr/>
          <p:nvPr/>
        </p:nvSpPr>
        <p:spPr>
          <a:xfrm>
            <a:off x="6193941" y="4732703"/>
            <a:ext cx="267444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69225" y="4542194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610319" y="5056017"/>
            <a:ext cx="1165173" cy="2473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6249" y="4407938"/>
            <a:ext cx="356412" cy="587031"/>
          </a:xfrm>
          <a:prstGeom prst="rect">
            <a:avLst/>
          </a:prstGeom>
        </p:spPr>
      </p:pic>
      <p:sp>
        <p:nvSpPr>
          <p:cNvPr id="5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48811" y="603581"/>
            <a:ext cx="1408746" cy="65468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4778" y="1341916"/>
            <a:ext cx="8909803" cy="2296025"/>
            <a:chOff x="136908" y="1198337"/>
            <a:chExt cx="8909803" cy="229602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E9D013A-8FD9-45B9-A636-4F35CCAD4386}"/>
                </a:ext>
              </a:extLst>
            </p:cNvPr>
            <p:cNvSpPr/>
            <p:nvPr/>
          </p:nvSpPr>
          <p:spPr>
            <a:xfrm>
              <a:off x="143759" y="1576853"/>
              <a:ext cx="1211314" cy="420538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5024" rIns="0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Good receipt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70A91E9-34D6-4ADF-8D66-8387D78F5C2B}"/>
                </a:ext>
              </a:extLst>
            </p:cNvPr>
            <p:cNvSpPr/>
            <p:nvPr/>
          </p:nvSpPr>
          <p:spPr>
            <a:xfrm>
              <a:off x="143760" y="2026918"/>
              <a:ext cx="1211314" cy="1454953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Purchase a new one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Approve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Report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126A35D-57EB-4AC1-A511-45F2054579A2}"/>
                </a:ext>
              </a:extLst>
            </p:cNvPr>
            <p:cNvSpPr/>
            <p:nvPr/>
          </p:nvSpPr>
          <p:spPr>
            <a:xfrm>
              <a:off x="1422535" y="1576852"/>
              <a:ext cx="1263578" cy="421235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Transfer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FF240C9-67B3-4785-ACC9-B9FB8F89EA52}"/>
                </a:ext>
              </a:extLst>
            </p:cNvPr>
            <p:cNvSpPr/>
            <p:nvPr/>
          </p:nvSpPr>
          <p:spPr>
            <a:xfrm>
              <a:off x="1428190" y="2029149"/>
              <a:ext cx="1258099" cy="1448776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Transfer to section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Approve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Report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1427D39-2DAC-461D-A119-286FC2CDFB58}"/>
                </a:ext>
              </a:extLst>
            </p:cNvPr>
            <p:cNvSpPr/>
            <p:nvPr/>
          </p:nvSpPr>
          <p:spPr>
            <a:xfrm>
              <a:off x="2792769" y="1576852"/>
              <a:ext cx="1268412" cy="440241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5024" rIns="0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Maintenance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7908362-7400-4A62-AD8F-ABA46C1CE5E7}"/>
                </a:ext>
              </a:extLst>
            </p:cNvPr>
            <p:cNvSpPr/>
            <p:nvPr/>
          </p:nvSpPr>
          <p:spPr>
            <a:xfrm>
              <a:off x="2792769" y="2010145"/>
              <a:ext cx="1268412" cy="1467780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0" bIns="45720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Update information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Update Serial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Approve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Report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274F9AF-7622-40ED-9A98-8B90603A360B}"/>
                </a:ext>
              </a:extLst>
            </p:cNvPr>
            <p:cNvSpPr/>
            <p:nvPr/>
          </p:nvSpPr>
          <p:spPr>
            <a:xfrm>
              <a:off x="4154878" y="1567154"/>
              <a:ext cx="1122675" cy="431742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Inventory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19A046C-D4D4-49E7-A2D0-6159F2BB4134}"/>
                </a:ext>
              </a:extLst>
            </p:cNvPr>
            <p:cNvSpPr/>
            <p:nvPr/>
          </p:nvSpPr>
          <p:spPr>
            <a:xfrm>
              <a:off x="4154879" y="2026918"/>
              <a:ext cx="1122674" cy="1452002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Inventory checking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Approve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Report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320B4D0-920C-4560-818D-AC866FB8F1EE}"/>
                </a:ext>
              </a:extLst>
            </p:cNvPr>
            <p:cNvSpPr/>
            <p:nvPr/>
          </p:nvSpPr>
          <p:spPr>
            <a:xfrm>
              <a:off x="5389821" y="1554674"/>
              <a:ext cx="1254956" cy="437974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Scrap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3F522DA-5C71-42CA-BDEC-740410CAB55A}"/>
                </a:ext>
              </a:extLst>
            </p:cNvPr>
            <p:cNvSpPr/>
            <p:nvPr/>
          </p:nvSpPr>
          <p:spPr>
            <a:xfrm>
              <a:off x="5389821" y="2017093"/>
              <a:ext cx="1254956" cy="1456927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When Scrapping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Approve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Report</a:t>
              </a: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4F24E59-5C0C-48CA-9710-AFFEA310D5E7}"/>
                </a:ext>
              </a:extLst>
            </p:cNvPr>
            <p:cNvSpPr/>
            <p:nvPr/>
          </p:nvSpPr>
          <p:spPr>
            <a:xfrm>
              <a:off x="6727238" y="1539131"/>
              <a:ext cx="1124950" cy="453517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5024" rIns="0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dirty="0"/>
                <a:t>Stationery</a:t>
              </a:r>
              <a:endParaRPr lang="en-US" sz="1600" kern="1200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30EEBEB-BEE5-4FD3-B264-E29B50DF2C89}"/>
                </a:ext>
              </a:extLst>
            </p:cNvPr>
            <p:cNvSpPr/>
            <p:nvPr/>
          </p:nvSpPr>
          <p:spPr>
            <a:xfrm>
              <a:off x="6728453" y="1998896"/>
              <a:ext cx="1122674" cy="1495466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Import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dirty="0"/>
                <a:t>Export</a:t>
              </a: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Report</a:t>
              </a: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70BEC19-647B-4E21-BF6E-B56FE6DB47B7}"/>
                </a:ext>
              </a:extLst>
            </p:cNvPr>
            <p:cNvSpPr/>
            <p:nvPr/>
          </p:nvSpPr>
          <p:spPr>
            <a:xfrm>
              <a:off x="7921761" y="1539131"/>
              <a:ext cx="1124950" cy="473501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Borro</a:t>
              </a:r>
              <a:r>
                <a:rPr lang="en-US" sz="1600" dirty="0"/>
                <a:t>w &amp; Return</a:t>
              </a:r>
              <a:endParaRPr lang="en-US" sz="1600" kern="1200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924B92C-24F5-4250-942A-A5A19F0FA22F}"/>
                </a:ext>
              </a:extLst>
            </p:cNvPr>
            <p:cNvSpPr/>
            <p:nvPr/>
          </p:nvSpPr>
          <p:spPr>
            <a:xfrm>
              <a:off x="7922976" y="2012631"/>
              <a:ext cx="1122674" cy="1481731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Borrow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dirty="0"/>
                <a:t>Return</a:t>
              </a: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Report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335A4E1-6BF2-441A-81E3-444E1A6F4B65}"/>
                </a:ext>
              </a:extLst>
            </p:cNvPr>
            <p:cNvSpPr/>
            <p:nvPr/>
          </p:nvSpPr>
          <p:spPr>
            <a:xfrm>
              <a:off x="136908" y="1198337"/>
              <a:ext cx="3146846" cy="333698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b="1" dirty="0"/>
                <a:t>Current Process Analysis</a:t>
              </a: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F610416-77DC-40BD-96D2-0631D287F46B}"/>
              </a:ext>
            </a:extLst>
          </p:cNvPr>
          <p:cNvSpPr/>
          <p:nvPr/>
        </p:nvSpPr>
        <p:spPr>
          <a:xfrm>
            <a:off x="309355" y="6512678"/>
            <a:ext cx="8056345" cy="27954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Mission: Build standardization for asset management system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058400" y="484519"/>
            <a:ext cx="3962400" cy="1939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Current status system:</a:t>
            </a:r>
          </a:p>
          <a:p>
            <a:r>
              <a:rPr lang="en-US" dirty="0"/>
              <a:t>GR -&gt; Transfer -&gt; Maintenance -&gt; Inventory -&gt; scrap.</a:t>
            </a:r>
          </a:p>
          <a:p>
            <a:r>
              <a:rPr lang="en-US" dirty="0"/>
              <a:t>Action borrow, return equipment or </a:t>
            </a:r>
          </a:p>
          <a:p>
            <a:r>
              <a:rPr lang="en-US" dirty="0"/>
              <a:t>Stationery warehouse manage always use paper, check sheet record file.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0058400" y="2453422"/>
            <a:ext cx="3962400" cy="1939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 this reason I want to Make new system use barcode technology to identify equipment. Use mobile device scan barcode and result data auto save database server via access point.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058400" y="4648265"/>
            <a:ext cx="3962400" cy="890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report an history is visualize not to check paper</a:t>
            </a:r>
          </a:p>
        </p:txBody>
      </p:sp>
    </p:spTree>
    <p:extLst>
      <p:ext uri="{BB962C8B-B14F-4D97-AF65-F5344CB8AC3E}">
        <p14:creationId xmlns:p14="http://schemas.microsoft.com/office/powerpoint/2010/main" val="246739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792459"/>
              </p:ext>
            </p:extLst>
          </p:nvPr>
        </p:nvGraphicFramePr>
        <p:xfrm>
          <a:off x="28987" y="625541"/>
          <a:ext cx="9067753" cy="587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Issue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Item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android Mobile for all devices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Optimize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[3] 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evelop all function of system.</a:t>
                      </a:r>
                    </a:p>
                    <a:p>
                      <a:pPr marL="0" lvl="0" indent="0" algn="ctr">
                        <a:buFontTx/>
                        <a:buNone/>
                      </a:pP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New Language (Flutter - Dart)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Android new OS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to new Devices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Survey all process and build standard management.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Analysis system, design 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[3]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Develop, testing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reduce time management, papers &amp; manual jobs</a:t>
                      </a: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24016" y="1423984"/>
            <a:ext cx="458868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11518" y="4340404"/>
            <a:ext cx="483866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>
            <a:cxnSpLocks/>
          </p:cNvCxnSpPr>
          <p:nvPr/>
        </p:nvCxnSpPr>
        <p:spPr>
          <a:xfrm>
            <a:off x="6945361" y="5105400"/>
            <a:ext cx="37772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38472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94209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693420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>
            <a:cxnSpLocks/>
          </p:cNvCxnSpPr>
          <p:nvPr/>
        </p:nvCxnSpPr>
        <p:spPr>
          <a:xfrm>
            <a:off x="6938364" y="6096000"/>
            <a:ext cx="54259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60098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8"/>
            <a:ext cx="7968296" cy="778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policy company FY23,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Windown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find new solution to upgrade old OS to smart device as mobile.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260" y="1832318"/>
            <a:ext cx="2418849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501353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585600" y="1417388"/>
            <a:ext cx="1525695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4313" y="1797827"/>
            <a:ext cx="2264742" cy="774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Upgrade to android Mobile</a:t>
            </a: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2514599" y="1854647"/>
            <a:ext cx="50292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&amp; new environment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7349" y="2391465"/>
            <a:ext cx="2316087" cy="1096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Foss is running on Windows CE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-OS Win CE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support in the future</a:t>
            </a:r>
          </a:p>
        </p:txBody>
      </p:sp>
      <p:sp>
        <p:nvSpPr>
          <p:cNvPr id="2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42325" y="3833786"/>
            <a:ext cx="2478340" cy="1686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Develop software slow,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Regularly repair and setup window again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4278B0-B896-44D9-9B6C-1307043959A0}"/>
              </a:ext>
            </a:extLst>
          </p:cNvPr>
          <p:cNvGrpSpPr/>
          <p:nvPr/>
        </p:nvGrpSpPr>
        <p:grpSpPr>
          <a:xfrm>
            <a:off x="5306356" y="5005496"/>
            <a:ext cx="2343951" cy="1511358"/>
            <a:chOff x="5046079" y="4790982"/>
            <a:chExt cx="2591081" cy="1818334"/>
          </a:xfrm>
        </p:grpSpPr>
        <p:sp>
          <p:nvSpPr>
            <p:cNvPr id="31" name="Rectangle: Rounded Corners 40">
              <a:extLst>
                <a:ext uri="{FF2B5EF4-FFF2-40B4-BE49-F238E27FC236}">
                  <a16:creationId xmlns:a16="http://schemas.microsoft.com/office/drawing/2014/main" id="{00000000-0008-0000-0000-000023000000}"/>
                </a:ext>
              </a:extLst>
            </p:cNvPr>
            <p:cNvSpPr/>
            <p:nvPr/>
          </p:nvSpPr>
          <p:spPr>
            <a:xfrm>
              <a:off x="5056627" y="4961273"/>
              <a:ext cx="2393970" cy="1648043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3A5F8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2D1877B-9281-4C80-AC47-7285DCD2A2D1}"/>
                </a:ext>
              </a:extLst>
            </p:cNvPr>
            <p:cNvGrpSpPr/>
            <p:nvPr/>
          </p:nvGrpSpPr>
          <p:grpSpPr>
            <a:xfrm>
              <a:off x="5046079" y="4790982"/>
              <a:ext cx="2591081" cy="1756230"/>
              <a:chOff x="5165156" y="4419600"/>
              <a:chExt cx="2591081" cy="1756230"/>
            </a:xfrm>
          </p:grpSpPr>
          <p:sp>
            <p:nvSpPr>
              <p:cNvPr id="32" name="Rectangle: Rounded Corners 39">
                <a:extLst>
                  <a:ext uri="{FF2B5EF4-FFF2-40B4-BE49-F238E27FC236}">
                    <a16:creationId xmlns:a16="http://schemas.microsoft.com/office/drawing/2014/main" id="{00000000-0008-0000-0000-000028000000}"/>
                  </a:ext>
                </a:extLst>
              </p:cNvPr>
              <p:cNvSpPr/>
              <p:nvPr/>
            </p:nvSpPr>
            <p:spPr>
              <a:xfrm>
                <a:off x="5715000" y="4419600"/>
                <a:ext cx="1389538" cy="328688"/>
              </a:xfrm>
              <a:prstGeom prst="roundRect">
                <a:avLst>
                  <a:gd name="adj" fmla="val 16667"/>
                </a:avLst>
              </a:prstGeom>
              <a:solidFill>
                <a:srgbClr val="E8F2A1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sz="1400" b="1" strike="noStrike" spc="-1" dirty="0">
                    <a:solidFill>
                      <a:srgbClr val="780373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Efficiency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0000000-0008-0000-0000-000025000000}"/>
                  </a:ext>
                </a:extLst>
              </p:cNvPr>
              <p:cNvSpPr/>
              <p:nvPr/>
            </p:nvSpPr>
            <p:spPr>
              <a:xfrm>
                <a:off x="5181600" y="4721479"/>
                <a:ext cx="2574637" cy="363019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b="0" strike="noStrike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Follow company policy</a:t>
                </a:r>
                <a:endParaRPr lang="en-US" sz="1400" b="0" strike="noStrike" spc="-1" dirty="0"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0000000-0008-0000-0000-000024000000}"/>
                  </a:ext>
                </a:extLst>
              </p:cNvPr>
              <p:cNvSpPr/>
              <p:nvPr/>
            </p:nvSpPr>
            <p:spPr>
              <a:xfrm>
                <a:off x="5165156" y="5107541"/>
                <a:ext cx="2577218" cy="215235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Increase Develop  time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0000000-0008-0000-0000-000026000000}"/>
                  </a:ext>
                </a:extLst>
              </p:cNvPr>
              <p:cNvSpPr/>
              <p:nvPr/>
            </p:nvSpPr>
            <p:spPr>
              <a:xfrm>
                <a:off x="5166153" y="5375528"/>
                <a:ext cx="2393970" cy="270533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rgbClr val="1717F7"/>
                    </a:solidFill>
                    <a:latin typeface="Calibri"/>
                    <a:ea typeface="Microsoft YaHei"/>
                    <a:sym typeface="Wingdings 2" panose="05020102010507070707" pitchFamily="18" charset="2"/>
                  </a:rPr>
                  <a:t></a:t>
                </a:r>
                <a:r>
                  <a:rPr lang="en-US" sz="1400" b="0" strike="noStrike" spc="-1" dirty="0">
                    <a:solidFill>
                      <a:srgbClr val="1717F7"/>
                    </a:solidFill>
                    <a:latin typeface="Calibri"/>
                    <a:ea typeface="Microsoft YaHei"/>
                  </a:rPr>
                  <a:t> 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Reduce Support time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0000000-0008-0000-0000-000027000000}"/>
                  </a:ext>
                </a:extLst>
              </p:cNvPr>
              <p:cNvSpPr/>
              <p:nvPr/>
            </p:nvSpPr>
            <p:spPr>
              <a:xfrm>
                <a:off x="5165156" y="5726010"/>
                <a:ext cx="2337264" cy="449820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Make Faster, stable, smarter Software</a:t>
                </a:r>
              </a:p>
            </p:txBody>
          </p:sp>
        </p:grpSp>
      </p:grpSp>
      <p:sp>
        <p:nvSpPr>
          <p:cNvPr id="38" name="Text Box 80"/>
          <p:cNvSpPr txBox="1">
            <a:spLocks noChangeArrowheads="1"/>
          </p:cNvSpPr>
          <p:nvPr/>
        </p:nvSpPr>
        <p:spPr bwMode="auto">
          <a:xfrm>
            <a:off x="2590628" y="6565500"/>
            <a:ext cx="47827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 </a:t>
            </a:r>
            <a:r>
              <a:rPr kumimoji="1" lang="en-US" altLang="ja-JP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Upgrade FOSS on Android OS</a:t>
            </a:r>
            <a:endParaRPr kumimoji="1" lang="en-US" altLang="ja-JP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43064" y="348478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Dep: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729343" y="3801904"/>
            <a:ext cx="9444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FY2023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109 pcs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33443" y="4451360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Dep: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705354" y="4842199"/>
            <a:ext cx="132441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FY2024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6 pcs 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496974" y="2301948"/>
            <a:ext cx="1741170" cy="10967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device need to Upgrade</a:t>
            </a:r>
          </a:p>
        </p:txBody>
      </p:sp>
      <p:sp>
        <p:nvSpPr>
          <p:cNvPr id="49" name="Google Shape;403;p23">
            <a:extLst>
              <a:ext uri="{FF2B5EF4-FFF2-40B4-BE49-F238E27FC236}">
                <a16:creationId xmlns:a16="http://schemas.microsoft.com/office/drawing/2014/main" id="{445BDD30-6FEF-4385-868E-A5621F930986}"/>
              </a:ext>
            </a:extLst>
          </p:cNvPr>
          <p:cNvSpPr txBox="1">
            <a:spLocks/>
          </p:cNvSpPr>
          <p:nvPr/>
        </p:nvSpPr>
        <p:spPr>
          <a:xfrm>
            <a:off x="2514355" y="2138294"/>
            <a:ext cx="5016199" cy="7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applications for mobile devices runs on both Android and IOS. The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and integrates many scanning devices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F91446F-BA3B-45B3-A0A7-1174D3EB6A20}"/>
              </a:ext>
            </a:extLst>
          </p:cNvPr>
          <p:cNvSpPr/>
          <p:nvPr/>
        </p:nvSpPr>
        <p:spPr>
          <a:xfrm>
            <a:off x="2677187" y="2884927"/>
            <a:ext cx="2298730" cy="302333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4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Activity Comparation</a:t>
            </a:r>
          </a:p>
        </p:txBody>
      </p:sp>
      <p:sp>
        <p:nvSpPr>
          <p:cNvPr id="52" name="Text Box 80">
            <a:extLst>
              <a:ext uri="{FF2B5EF4-FFF2-40B4-BE49-F238E27FC236}">
                <a16:creationId xmlns:a16="http://schemas.microsoft.com/office/drawing/2014/main" id="{58E4F51E-B4FB-485C-84EF-977CF8D20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5017" y="4744135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The Advantage use flutter</a:t>
            </a:r>
          </a:p>
        </p:txBody>
      </p:sp>
      <p:sp>
        <p:nvSpPr>
          <p:cNvPr id="53" name="Rectangle: Rounded Corners 63">
            <a:extLst>
              <a:ext uri="{FF2B5EF4-FFF2-40B4-BE49-F238E27FC236}">
                <a16:creationId xmlns:a16="http://schemas.microsoft.com/office/drawing/2014/main" id="{ACC49B27-DD66-467D-BF28-B2743B82765B}"/>
              </a:ext>
            </a:extLst>
          </p:cNvPr>
          <p:cNvSpPr/>
          <p:nvPr/>
        </p:nvSpPr>
        <p:spPr>
          <a:xfrm>
            <a:off x="2614951" y="5046525"/>
            <a:ext cx="1177400" cy="4194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time</a:t>
            </a:r>
            <a:endParaRPr lang="en-US" sz="14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54" name="Rectangle: Rounded Corners 64">
            <a:extLst>
              <a:ext uri="{FF2B5EF4-FFF2-40B4-BE49-F238E27FC236}">
                <a16:creationId xmlns:a16="http://schemas.microsoft.com/office/drawing/2014/main" id="{57D62726-76B6-4447-9759-CE8B659C749E}"/>
              </a:ext>
            </a:extLst>
          </p:cNvPr>
          <p:cNvSpPr/>
          <p:nvPr/>
        </p:nvSpPr>
        <p:spPr>
          <a:xfrm>
            <a:off x="3834151" y="5057437"/>
            <a:ext cx="1219200" cy="4289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time</a:t>
            </a:r>
            <a:endParaRPr lang="en-US" sz="14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55" name="Shape 2">
            <a:extLst>
              <a:ext uri="{FF2B5EF4-FFF2-40B4-BE49-F238E27FC236}">
                <a16:creationId xmlns:a16="http://schemas.microsoft.com/office/drawing/2014/main" id="{EC74E86E-5F7F-4CE1-943C-7A98FB0CA6D5}"/>
              </a:ext>
            </a:extLst>
          </p:cNvPr>
          <p:cNvSpPr/>
          <p:nvPr/>
        </p:nvSpPr>
        <p:spPr>
          <a:xfrm>
            <a:off x="3554296" y="5178039"/>
            <a:ext cx="203655" cy="21138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400" dirty="0"/>
          </a:p>
        </p:txBody>
      </p:sp>
      <p:sp>
        <p:nvSpPr>
          <p:cNvPr id="56" name="Shape 1">
            <a:extLst>
              <a:ext uri="{FF2B5EF4-FFF2-40B4-BE49-F238E27FC236}">
                <a16:creationId xmlns:a16="http://schemas.microsoft.com/office/drawing/2014/main" id="{B9C01E1B-0448-40BB-B7E9-26E7A95F8F19}"/>
              </a:ext>
            </a:extLst>
          </p:cNvPr>
          <p:cNvSpPr/>
          <p:nvPr/>
        </p:nvSpPr>
        <p:spPr>
          <a:xfrm>
            <a:off x="4744591" y="5178092"/>
            <a:ext cx="232560" cy="2265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400" dirty="0"/>
          </a:p>
        </p:txBody>
      </p:sp>
      <p:pic>
        <p:nvPicPr>
          <p:cNvPr id="57" name="Image 3">
            <a:extLst>
              <a:ext uri="{FF2B5EF4-FFF2-40B4-BE49-F238E27FC236}">
                <a16:creationId xmlns:a16="http://schemas.microsoft.com/office/drawing/2014/main" id="{CC29644E-C1A0-41D4-A17A-419A5D87F12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632429" y="5546638"/>
            <a:ext cx="2353056" cy="922264"/>
          </a:xfrm>
          <a:prstGeom prst="rect">
            <a:avLst/>
          </a:prstGeom>
          <a:ln w="0">
            <a:noFill/>
          </a:ln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0C7BE95-31CA-4576-8A93-B43AF7971DAB}"/>
              </a:ext>
            </a:extLst>
          </p:cNvPr>
          <p:cNvSpPr/>
          <p:nvPr/>
        </p:nvSpPr>
        <p:spPr>
          <a:xfrm>
            <a:off x="5540254" y="2906247"/>
            <a:ext cx="1932644" cy="302333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4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Improvement Result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B1B7BC6-AC7D-4CF5-B907-F10C5ABC7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417" y="3250162"/>
            <a:ext cx="2741295" cy="14666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5AA1A9-7751-4256-9E6E-BB8BE58C3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4169" y="3313288"/>
            <a:ext cx="2087562" cy="1505160"/>
          </a:xfrm>
          <a:prstGeom prst="rect">
            <a:avLst/>
          </a:prstGeom>
        </p:spPr>
      </p:pic>
      <p:sp>
        <p:nvSpPr>
          <p:cNvPr id="47" name="Google Shape;403;p23">
            <a:extLst>
              <a:ext uri="{FF2B5EF4-FFF2-40B4-BE49-F238E27FC236}">
                <a16:creationId xmlns:a16="http://schemas.microsoft.com/office/drawing/2014/main" id="{F5B1516A-B4CF-4A59-97A4-BE08C8763640}"/>
              </a:ext>
            </a:extLst>
          </p:cNvPr>
          <p:cNvSpPr txBox="1">
            <a:spLocks/>
          </p:cNvSpPr>
          <p:nvPr/>
        </p:nvSpPr>
        <p:spPr>
          <a:xfrm>
            <a:off x="9437188" y="154166"/>
            <a:ext cx="3910436" cy="249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Issue: Foss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running on Windows CE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upgrade android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Follow policy company FY2023 I develop new soft ware to upgrade Foss to android OS.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-Action :Development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is only larger than support 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a litter.</a:t>
            </a:r>
          </a:p>
          <a:p>
            <a:pPr algn="l"/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 have flutter language to develop new software on mobile device.</a:t>
            </a:r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762CFD9-4875-4B5C-B3F1-FC09C62E7010}"/>
              </a:ext>
            </a:extLst>
          </p:cNvPr>
          <p:cNvSpPr/>
          <p:nvPr/>
        </p:nvSpPr>
        <p:spPr>
          <a:xfrm>
            <a:off x="133329" y="3478649"/>
            <a:ext cx="2264742" cy="609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disadvantage of Wince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FC67301-B5DA-487A-891A-5B87F075B7B7}"/>
              </a:ext>
            </a:extLst>
          </p:cNvPr>
          <p:cNvSpPr/>
          <p:nvPr/>
        </p:nvSpPr>
        <p:spPr>
          <a:xfrm>
            <a:off x="80101" y="5440336"/>
            <a:ext cx="2348982" cy="1318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Select new language, new OS to develop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Comply company policy</a:t>
            </a:r>
          </a:p>
        </p:txBody>
      </p:sp>
      <p:sp>
        <p:nvSpPr>
          <p:cNvPr id="58" name="Google Shape;403;p23">
            <a:extLst>
              <a:ext uri="{FF2B5EF4-FFF2-40B4-BE49-F238E27FC236}">
                <a16:creationId xmlns:a16="http://schemas.microsoft.com/office/drawing/2014/main" id="{F5B1516A-B4CF-4A59-97A4-BE08C8763640}"/>
              </a:ext>
            </a:extLst>
          </p:cNvPr>
          <p:cNvSpPr txBox="1">
            <a:spLocks/>
          </p:cNvSpPr>
          <p:nvPr/>
        </p:nvSpPr>
        <p:spPr>
          <a:xfrm>
            <a:off x="9381886" y="2780556"/>
            <a:ext cx="3910436" cy="130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-The advantage when use flutter to develop soft ware: make faster, stable software.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I can increase develop time, reduce support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A77B16-5E1C-404C-A995-D219ABBB0023}"/>
              </a:ext>
            </a:extLst>
          </p:cNvPr>
          <p:cNvSpPr/>
          <p:nvPr/>
        </p:nvSpPr>
        <p:spPr>
          <a:xfrm>
            <a:off x="9385224" y="5800042"/>
            <a:ext cx="3962400" cy="1010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more time </a:t>
            </a:r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</a:t>
            </a:r>
          </a:p>
          <a:p>
            <a:pPr algn="ctr"/>
            <a:r>
              <a:rPr lang="en-US" altLang="ja-JP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1h </a:t>
            </a:r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4per  = 4h/ day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time : </a:t>
            </a:r>
            <a:r>
              <a:rPr lang="en-US" sz="1400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2h </a:t>
            </a:r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* 4per = </a:t>
            </a:r>
            <a:r>
              <a:rPr lang="en-US" sz="1400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8hour </a:t>
            </a:r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/ day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cost: 24 * </a:t>
            </a:r>
            <a:r>
              <a:rPr lang="en-US" sz="1400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8 </a:t>
            </a:r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* 2.5 = </a:t>
            </a:r>
            <a:r>
              <a:rPr lang="en-US" sz="1400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48</a:t>
            </a:r>
            <a:r>
              <a:rPr lang="en-US" sz="1400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0</a:t>
            </a:r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$ / Y</a:t>
            </a:r>
          </a:p>
          <a:p>
            <a:pPr algn="ctr"/>
            <a:r>
              <a:rPr lang="en-US" altLang="ja-JP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altLang="ja-JP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62" name="Google Shape;403;p23">
            <a:extLst>
              <a:ext uri="{FF2B5EF4-FFF2-40B4-BE49-F238E27FC236}">
                <a16:creationId xmlns:a16="http://schemas.microsoft.com/office/drawing/2014/main" id="{F5B1516A-B4CF-4A59-97A4-BE08C8763640}"/>
              </a:ext>
            </a:extLst>
          </p:cNvPr>
          <p:cNvSpPr txBox="1">
            <a:spLocks/>
          </p:cNvSpPr>
          <p:nvPr/>
        </p:nvSpPr>
        <p:spPr>
          <a:xfrm>
            <a:off x="9264467" y="4209161"/>
            <a:ext cx="3910436" cy="63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-follow the policy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department : 140PCS, other department: 6 pcs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56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3"/>
            <a:ext cx="7953740" cy="7558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on new devices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Upgrade all function for FOSS system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4985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323" y="1770633"/>
            <a:ext cx="2264742" cy="820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Analyze &amp; Optimist all process of FOSS</a:t>
            </a:r>
            <a:endParaRPr lang="en-US" dirty="0">
              <a:solidFill>
                <a:srgbClr val="1508B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8933" y="3458627"/>
            <a:ext cx="2264742" cy="662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Development software on Mobile</a:t>
            </a:r>
            <a:endParaRPr lang="en-US" dirty="0">
              <a:solidFill>
                <a:srgbClr val="1508B8"/>
              </a:solidFill>
            </a:endParaRP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554820" y="1904085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b="1" dirty="0">
                <a:solidFill>
                  <a:srgbClr val="0000FF"/>
                </a:solidFill>
              </a:rPr>
              <a:t>Material Control System Process</a:t>
            </a:r>
            <a:endParaRPr kumimoji="1" lang="en-US" altLang="ja-JP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11195" y="2415282"/>
            <a:ext cx="2361050" cy="112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Analyze Material control System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the process Foss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9720" y="4027935"/>
            <a:ext cx="2271256" cy="136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Amount of working is big to develop.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Research new technology to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673460" y="2667000"/>
            <a:ext cx="669940" cy="37337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G/R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48200" y="2670050"/>
            <a:ext cx="728696" cy="37032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Storing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2667000"/>
            <a:ext cx="743298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Kitting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629400" y="2667000"/>
            <a:ext cx="881723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Supply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7665" y="2229379"/>
            <a:ext cx="990600" cy="289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16399" y="22281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 Area MCS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675" y="2625237"/>
            <a:ext cx="843507" cy="449929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483810" y="2239376"/>
            <a:ext cx="119972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 MCS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83400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Lines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42425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Kitting by lines</a:t>
            </a:r>
          </a:p>
        </p:txBody>
      </p:sp>
      <p:cxnSp>
        <p:nvCxnSpPr>
          <p:cNvPr id="59" name="Straight Arrow Connector 58"/>
          <p:cNvCxnSpPr>
            <a:stCxn id="4" idx="3"/>
            <a:endCxn id="24" idx="1"/>
          </p:cNvCxnSpPr>
          <p:nvPr/>
        </p:nvCxnSpPr>
        <p:spPr>
          <a:xfrm>
            <a:off x="3412182" y="2850202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97837" y="2835876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1498" y="2850201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393224" y="2856695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80"/>
          <p:cNvSpPr txBox="1">
            <a:spLocks noChangeArrowheads="1"/>
          </p:cNvSpPr>
          <p:nvPr/>
        </p:nvSpPr>
        <p:spPr bwMode="auto">
          <a:xfrm>
            <a:off x="2524072" y="3774402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altLang="ja-JP" b="1" dirty="0">
                <a:solidFill>
                  <a:srgbClr val="0000FF"/>
                </a:solidFill>
              </a:rPr>
              <a:t>Total Functions FOSS Upgrade</a:t>
            </a:r>
            <a:endParaRPr kumimoji="1" lang="en-US" altLang="ja-JP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2544514" y="6538132"/>
            <a:ext cx="49595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New software to run on mobile devices</a:t>
            </a:r>
            <a:endParaRPr kumimoji="1" lang="en-US" altLang="ja-JP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3886200" y="3210003"/>
            <a:ext cx="1040074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Temporary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Location</a:t>
            </a:r>
            <a:endParaRPr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2815407" y="3215316"/>
            <a:ext cx="994593" cy="442284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GR local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&amp; Oversea</a:t>
            </a:r>
          </a:p>
        </p:txBody>
      </p:sp>
      <p:cxnSp>
        <p:nvCxnSpPr>
          <p:cNvPr id="72" name="Straight Arrow Connector 71"/>
          <p:cNvCxnSpPr>
            <a:stCxn id="24" idx="2"/>
            <a:endCxn id="66" idx="0"/>
          </p:cNvCxnSpPr>
          <p:nvPr/>
        </p:nvCxnSpPr>
        <p:spPr>
          <a:xfrm>
            <a:off x="4008430" y="3040370"/>
            <a:ext cx="397807" cy="1696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2"/>
            <a:endCxn id="67" idx="0"/>
          </p:cNvCxnSpPr>
          <p:nvPr/>
        </p:nvCxnSpPr>
        <p:spPr>
          <a:xfrm flipH="1">
            <a:off x="3312704" y="3040370"/>
            <a:ext cx="695726" cy="174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50292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FA</a:t>
            </a:r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58674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Dip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67056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Others</a:t>
            </a:r>
          </a:p>
        </p:txBody>
      </p:sp>
      <p:cxnSp>
        <p:nvCxnSpPr>
          <p:cNvPr id="81" name="Straight Arrow Connector 80"/>
          <p:cNvCxnSpPr>
            <a:stCxn id="30" idx="2"/>
            <a:endCxn id="76" idx="0"/>
          </p:cNvCxnSpPr>
          <p:nvPr/>
        </p:nvCxnSpPr>
        <p:spPr>
          <a:xfrm flipH="1">
            <a:off x="5419250" y="3019841"/>
            <a:ext cx="591199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0" idx="2"/>
            <a:endCxn id="78" idx="0"/>
          </p:cNvCxnSpPr>
          <p:nvPr/>
        </p:nvCxnSpPr>
        <p:spPr>
          <a:xfrm>
            <a:off x="6010449" y="3019841"/>
            <a:ext cx="10852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2"/>
            <a:endCxn id="77" idx="0"/>
          </p:cNvCxnSpPr>
          <p:nvPr/>
        </p:nvCxnSpPr>
        <p:spPr>
          <a:xfrm>
            <a:off x="6010449" y="3019841"/>
            <a:ext cx="2470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80"/>
          <p:cNvSpPr txBox="1">
            <a:spLocks noChangeArrowheads="1"/>
          </p:cNvSpPr>
          <p:nvPr/>
        </p:nvSpPr>
        <p:spPr bwMode="auto">
          <a:xfrm>
            <a:off x="7655473" y="2342607"/>
            <a:ext cx="1674380" cy="465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local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(Otc.2023)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Oversea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(Dec.2023)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Storing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FA,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Dip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Other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Free temp location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96096" y="191353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929073" y="4165741"/>
            <a:ext cx="1524000" cy="26169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upgrade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6182331" y="5354691"/>
            <a:ext cx="951791" cy="214887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3391938-F4D9-4A69-9383-BDBC701C6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631306"/>
              </p:ext>
            </p:extLst>
          </p:nvPr>
        </p:nvGraphicFramePr>
        <p:xfrm>
          <a:off x="5826707" y="5657458"/>
          <a:ext cx="1677337" cy="824990"/>
        </p:xfrm>
        <a:graphic>
          <a:graphicData uri="http://schemas.openxmlformats.org/drawingml/2006/table">
            <a:tbl>
              <a:tblPr/>
              <a:tblGrid>
                <a:gridCol w="1677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499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Merits :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Coding time : </a:t>
                      </a: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65%</a:t>
                      </a: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 Support time : 35%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B4AC8D3-9D1E-439F-A522-78373E5AF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202" y="4272917"/>
            <a:ext cx="3215677" cy="2023051"/>
          </a:xfrm>
          <a:prstGeom prst="rect">
            <a:avLst/>
          </a:prstGeom>
        </p:spPr>
      </p:pic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95B57F07-BC6E-44F4-BA8F-4202B0681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001084"/>
              </p:ext>
            </p:extLst>
          </p:nvPr>
        </p:nvGraphicFramePr>
        <p:xfrm>
          <a:off x="5691393" y="4446339"/>
          <a:ext cx="1807093" cy="8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262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497613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592218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182880" marR="0" marT="9144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182880" marR="0" marT="91440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3DC54A33-E734-4683-9371-82F31C790109}"/>
              </a:ext>
            </a:extLst>
          </p:cNvPr>
          <p:cNvSpPr/>
          <p:nvPr/>
        </p:nvSpPr>
        <p:spPr>
          <a:xfrm>
            <a:off x="79720" y="5414982"/>
            <a:ext cx="2348982" cy="1318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complete new software keep on time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upgrade all device</a:t>
            </a:r>
          </a:p>
        </p:txBody>
      </p:sp>
    </p:spTree>
    <p:extLst>
      <p:ext uri="{BB962C8B-B14F-4D97-AF65-F5344CB8AC3E}">
        <p14:creationId xmlns:p14="http://schemas.microsoft.com/office/powerpoint/2010/main" val="140246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030632" y="607575"/>
            <a:ext cx="8080663" cy="763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the department's asset management system of IT. 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Provide a standard process to optimize the management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601" y="1418990"/>
            <a:ext cx="4953000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07780" y="1417388"/>
            <a:ext cx="1588961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5538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600" y="1832318"/>
            <a:ext cx="4965914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07780" y="1832318"/>
            <a:ext cx="158896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3965" y="1810712"/>
            <a:ext cx="2264742" cy="932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Survey all process and build standard management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2353" y="4290824"/>
            <a:ext cx="2264742" cy="60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Analysis system, design database</a:t>
            </a: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465411" y="1824892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Discuss, Q&amp;A, find solution</a:t>
            </a:r>
          </a:p>
        </p:txBody>
      </p:sp>
      <p:sp>
        <p:nvSpPr>
          <p:cNvPr id="20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722501" y="2817169"/>
            <a:ext cx="2376159" cy="168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Too much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 make report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725507" y="4713928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barcode tool create &amp; no scan device to manage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Not clear process.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CDFBAC-2A29-E681-518C-447CD2E21D6D}"/>
              </a:ext>
            </a:extLst>
          </p:cNvPr>
          <p:cNvGrpSpPr/>
          <p:nvPr/>
        </p:nvGrpSpPr>
        <p:grpSpPr>
          <a:xfrm>
            <a:off x="5268460" y="2699225"/>
            <a:ext cx="821682" cy="881824"/>
            <a:chOff x="878683" y="2721692"/>
            <a:chExt cx="793236" cy="37277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4FBDC5-34C4-4A27-F4E8-8409D79710EB}"/>
                </a:ext>
              </a:extLst>
            </p:cNvPr>
            <p:cNvSpPr txBox="1"/>
            <p:nvPr/>
          </p:nvSpPr>
          <p:spPr>
            <a:xfrm>
              <a:off x="878683" y="2930122"/>
              <a:ext cx="793236" cy="16434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sz="1400" dirty="0"/>
                <a:t>PIC, Leader</a:t>
              </a:r>
            </a:p>
          </p:txBody>
        </p:sp>
        <p:graphicFrame>
          <p:nvGraphicFramePr>
            <p:cNvPr id="46" name="Diagram 45">
              <a:extLst>
                <a:ext uri="{FF2B5EF4-FFF2-40B4-BE49-F238E27FC236}">
                  <a16:creationId xmlns:a16="http://schemas.microsoft.com/office/drawing/2014/main" id="{464C8BD0-F85D-D733-D886-9BEAC1C15DF7}"/>
                </a:ext>
              </a:extLst>
            </p:cNvPr>
            <p:cNvGraphicFramePr/>
            <p:nvPr>
              <p:extLst/>
            </p:nvPr>
          </p:nvGraphicFramePr>
          <p:xfrm>
            <a:off x="897021" y="2721692"/>
            <a:ext cx="263999" cy="2323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5A26B48B-004B-3C09-27A4-B76A0F9DE20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4" y="2971800"/>
            <a:ext cx="458843" cy="19443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1F5F23A-A0CB-7018-2A50-D92ABC474BC9}"/>
              </a:ext>
            </a:extLst>
          </p:cNvPr>
          <p:cNvSpPr txBox="1"/>
          <p:nvPr/>
        </p:nvSpPr>
        <p:spPr>
          <a:xfrm>
            <a:off x="4493362" y="3310388"/>
            <a:ext cx="1027107" cy="2732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/>
              <a:t>Discuss</a:t>
            </a:r>
          </a:p>
          <a:p>
            <a:endParaRPr lang="en-US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EC2972-BFFB-5608-45D8-09BE825414FD}"/>
              </a:ext>
            </a:extLst>
          </p:cNvPr>
          <p:cNvSpPr txBox="1"/>
          <p:nvPr/>
        </p:nvSpPr>
        <p:spPr>
          <a:xfrm>
            <a:off x="2469854" y="2867142"/>
            <a:ext cx="1649195" cy="66454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/>
              <a:t>    </a:t>
            </a:r>
            <a:r>
              <a:rPr lang="en-US" b="1" dirty="0">
                <a:solidFill>
                  <a:srgbClr val="1508B8"/>
                </a:solidFill>
              </a:rPr>
              <a:t>Study</a:t>
            </a:r>
            <a:r>
              <a:rPr lang="en-US" sz="1200" dirty="0"/>
              <a:t> </a:t>
            </a:r>
          </a:p>
          <a:p>
            <a:r>
              <a:rPr lang="en-US" sz="1400" dirty="0"/>
              <a:t>Operating </a:t>
            </a:r>
          </a:p>
          <a:p>
            <a:r>
              <a:rPr lang="en-US" sz="1400" dirty="0"/>
              <a:t>system 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D11EE5-ED58-6343-D0DE-4384B064382C}"/>
              </a:ext>
            </a:extLst>
          </p:cNvPr>
          <p:cNvSpPr txBox="1"/>
          <p:nvPr/>
        </p:nvSpPr>
        <p:spPr>
          <a:xfrm>
            <a:off x="3186207" y="3433102"/>
            <a:ext cx="1227063" cy="6588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Explain</a:t>
            </a:r>
          </a:p>
          <a:p>
            <a:r>
              <a:rPr lang="en-US" sz="1400" dirty="0"/>
              <a:t>new operations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1163B5-5A47-5A2C-9E77-498DA10E77F7}"/>
              </a:ext>
            </a:extLst>
          </p:cNvPr>
          <p:cNvSpPr txBox="1"/>
          <p:nvPr/>
        </p:nvSpPr>
        <p:spPr>
          <a:xfrm>
            <a:off x="2656124" y="2160577"/>
            <a:ext cx="1665795" cy="5417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   List Job</a:t>
            </a:r>
            <a:r>
              <a:rPr lang="en-US" b="1" dirty="0"/>
              <a:t> </a:t>
            </a:r>
          </a:p>
          <a:p>
            <a:r>
              <a:rPr lang="en-US" sz="1400" dirty="0"/>
              <a:t>Document, operators,</a:t>
            </a:r>
          </a:p>
          <a:p>
            <a:r>
              <a:rPr lang="en-US" sz="1400" dirty="0"/>
              <a:t> reports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57F9F9-7F72-57E0-15E3-7E5541927503}"/>
              </a:ext>
            </a:extLst>
          </p:cNvPr>
          <p:cNvGrpSpPr/>
          <p:nvPr/>
        </p:nvGrpSpPr>
        <p:grpSpPr>
          <a:xfrm>
            <a:off x="3988673" y="2642250"/>
            <a:ext cx="666492" cy="744412"/>
            <a:chOff x="7529327" y="1895268"/>
            <a:chExt cx="723844" cy="760089"/>
          </a:xfrm>
        </p:grpSpPr>
        <p:pic>
          <p:nvPicPr>
            <p:cNvPr id="90" name="Picture 89" descr="Icon&#10;&#10;Description automatically generated">
              <a:extLst>
                <a:ext uri="{FF2B5EF4-FFF2-40B4-BE49-F238E27FC236}">
                  <a16:creationId xmlns:a16="http://schemas.microsoft.com/office/drawing/2014/main" id="{ED89A75C-77A8-B1D4-FEF6-66E41AFC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327" y="1895268"/>
              <a:ext cx="723844" cy="760089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D89C655-7BD4-D5E9-1119-F1BA242D67E5}"/>
                </a:ext>
              </a:extLst>
            </p:cNvPr>
            <p:cNvSpPr txBox="1"/>
            <p:nvPr/>
          </p:nvSpPr>
          <p:spPr>
            <a:xfrm>
              <a:off x="7797651" y="2226234"/>
              <a:ext cx="357047" cy="292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IT</a:t>
              </a:r>
            </a:p>
          </p:txBody>
        </p:sp>
      </p:grpSp>
      <p:sp>
        <p:nvSpPr>
          <p:cNvPr id="93" name="Callout: Bent Line 4278">
            <a:extLst>
              <a:ext uri="{FF2B5EF4-FFF2-40B4-BE49-F238E27FC236}">
                <a16:creationId xmlns:a16="http://schemas.microsoft.com/office/drawing/2014/main" id="{4259CEBB-7591-0B78-C9E5-C78C069081E4}"/>
              </a:ext>
            </a:extLst>
          </p:cNvPr>
          <p:cNvSpPr/>
          <p:nvPr/>
        </p:nvSpPr>
        <p:spPr>
          <a:xfrm>
            <a:off x="4906034" y="2234609"/>
            <a:ext cx="1223205" cy="515731"/>
          </a:xfrm>
          <a:prstGeom prst="borderCallout2">
            <a:avLst>
              <a:gd name="adj1" fmla="val 37838"/>
              <a:gd name="adj2" fmla="val -3573"/>
              <a:gd name="adj3" fmla="val 39741"/>
              <a:gd name="adj4" fmla="val -9369"/>
              <a:gd name="adj5" fmla="val 129395"/>
              <a:gd name="adj6" fmla="val -9191"/>
            </a:avLst>
          </a:prstGeom>
          <a:noFill/>
          <a:ln>
            <a:solidFill>
              <a:srgbClr val="51637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System Solutions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3489022" y="2702370"/>
            <a:ext cx="531079" cy="228312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</p:cNvCxnSpPr>
          <p:nvPr/>
        </p:nvCxnSpPr>
        <p:spPr>
          <a:xfrm flipH="1">
            <a:off x="3532423" y="3039872"/>
            <a:ext cx="502319" cy="4644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799739" y="3110984"/>
            <a:ext cx="258231" cy="322118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27" y="2573905"/>
            <a:ext cx="677088" cy="23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92421ECF-6541-4F15-9DB6-9190BE74F1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3472" y="2844201"/>
            <a:ext cx="229402" cy="542462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995E611-FFBD-4243-B649-520DAADF5436}"/>
              </a:ext>
            </a:extLst>
          </p:cNvPr>
          <p:cNvGrpSpPr/>
          <p:nvPr/>
        </p:nvGrpSpPr>
        <p:grpSpPr>
          <a:xfrm>
            <a:off x="6345934" y="2818161"/>
            <a:ext cx="264371" cy="612078"/>
            <a:chOff x="4752026" y="2337907"/>
            <a:chExt cx="423620" cy="747587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64C5789-A360-4093-9415-405C11D74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0" t="2000" r="20000"/>
            <a:stretch/>
          </p:blipFill>
          <p:spPr>
            <a:xfrm>
              <a:off x="4752026" y="2337907"/>
              <a:ext cx="423620" cy="747587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E2A7FB9-6DE2-4572-8F41-2D7017336523}"/>
                </a:ext>
              </a:extLst>
            </p:cNvPr>
            <p:cNvGrpSpPr/>
            <p:nvPr/>
          </p:nvGrpSpPr>
          <p:grpSpPr>
            <a:xfrm>
              <a:off x="4830322" y="2399191"/>
              <a:ext cx="229602" cy="328194"/>
              <a:chOff x="6526292" y="3223089"/>
              <a:chExt cx="2749644" cy="2779604"/>
            </a:xfrm>
          </p:grpSpPr>
          <p:sp>
            <p:nvSpPr>
              <p:cNvPr id="107" name="角丸四角形 3">
                <a:extLst>
                  <a:ext uri="{FF2B5EF4-FFF2-40B4-BE49-F238E27FC236}">
                    <a16:creationId xmlns:a16="http://schemas.microsoft.com/office/drawing/2014/main" id="{ED63C750-64CE-4AA5-A192-7EB62A9D0E7B}"/>
                  </a:ext>
                </a:extLst>
              </p:cNvPr>
              <p:cNvSpPr/>
              <p:nvPr/>
            </p:nvSpPr>
            <p:spPr bwMode="auto">
              <a:xfrm>
                <a:off x="6526292" y="3223089"/>
                <a:ext cx="2749644" cy="2779604"/>
              </a:xfrm>
              <a:prstGeom prst="roundRect">
                <a:avLst>
                  <a:gd name="adj" fmla="val 6880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08" name="正方形/長方形 1">
                <a:extLst>
                  <a:ext uri="{FF2B5EF4-FFF2-40B4-BE49-F238E27FC236}">
                    <a16:creationId xmlns:a16="http://schemas.microsoft.com/office/drawing/2014/main" id="{0BD05415-D063-4030-A2D2-91CF0729A7A2}"/>
                  </a:ext>
                </a:extLst>
              </p:cNvPr>
              <p:cNvSpPr/>
              <p:nvPr/>
            </p:nvSpPr>
            <p:spPr>
              <a:xfrm>
                <a:off x="6857999" y="3793755"/>
                <a:ext cx="2178109" cy="57694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09" name="テキスト ボックス 4">
                <a:extLst>
                  <a:ext uri="{FF2B5EF4-FFF2-40B4-BE49-F238E27FC236}">
                    <a16:creationId xmlns:a16="http://schemas.microsoft.com/office/drawing/2014/main" id="{9D9F4512-233A-457A-A129-A4B428545E91}"/>
                  </a:ext>
                </a:extLst>
              </p:cNvPr>
              <p:cNvSpPr txBox="1"/>
              <p:nvPr/>
            </p:nvSpPr>
            <p:spPr>
              <a:xfrm>
                <a:off x="6819061" y="4426348"/>
                <a:ext cx="1053494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No  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0" name="テキスト ボックス 17">
                <a:extLst>
                  <a:ext uri="{FF2B5EF4-FFF2-40B4-BE49-F238E27FC236}">
                    <a16:creationId xmlns:a16="http://schemas.microsoft.com/office/drawing/2014/main" id="{CFD09F78-E83F-4E3E-8C0B-E7D1D8AFB44D}"/>
                  </a:ext>
                </a:extLst>
              </p:cNvPr>
              <p:cNvSpPr txBox="1"/>
              <p:nvPr/>
            </p:nvSpPr>
            <p:spPr>
              <a:xfrm>
                <a:off x="7905833" y="4405989"/>
                <a:ext cx="367280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1" name="テキスト ボックス 4">
                <a:extLst>
                  <a:ext uri="{FF2B5EF4-FFF2-40B4-BE49-F238E27FC236}">
                    <a16:creationId xmlns:a16="http://schemas.microsoft.com/office/drawing/2014/main" id="{1FAF6F2F-8474-4B3C-BB85-50E9FB2CBCBD}"/>
                  </a:ext>
                </a:extLst>
              </p:cNvPr>
              <p:cNvSpPr txBox="1"/>
              <p:nvPr/>
            </p:nvSpPr>
            <p:spPr>
              <a:xfrm>
                <a:off x="6819061" y="4816519"/>
                <a:ext cx="1075936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card: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2" name="テキスト ボックス 4">
                <a:extLst>
                  <a:ext uri="{FF2B5EF4-FFF2-40B4-BE49-F238E27FC236}">
                    <a16:creationId xmlns:a16="http://schemas.microsoft.com/office/drawing/2014/main" id="{6215F53E-5CA9-4E21-A579-BD446FF6021D}"/>
                  </a:ext>
                </a:extLst>
              </p:cNvPr>
              <p:cNvSpPr txBox="1"/>
              <p:nvPr/>
            </p:nvSpPr>
            <p:spPr>
              <a:xfrm>
                <a:off x="6852731" y="5202057"/>
                <a:ext cx="652615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QTY: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3" name="テキスト ボックス 17">
                <a:extLst>
                  <a:ext uri="{FF2B5EF4-FFF2-40B4-BE49-F238E27FC236}">
                    <a16:creationId xmlns:a16="http://schemas.microsoft.com/office/drawing/2014/main" id="{572BD954-BD40-4747-BE7D-67D24AC592B5}"/>
                  </a:ext>
                </a:extLst>
              </p:cNvPr>
              <p:cNvSpPr txBox="1"/>
              <p:nvPr/>
            </p:nvSpPr>
            <p:spPr>
              <a:xfrm>
                <a:off x="7905833" y="4776139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4" name="テキスト ボックス 17">
                <a:extLst>
                  <a:ext uri="{FF2B5EF4-FFF2-40B4-BE49-F238E27FC236}">
                    <a16:creationId xmlns:a16="http://schemas.microsoft.com/office/drawing/2014/main" id="{65F6B9E4-5F2C-4DB5-BDF5-0349515A53DB}"/>
                  </a:ext>
                </a:extLst>
              </p:cNvPr>
              <p:cNvSpPr txBox="1"/>
              <p:nvPr/>
            </p:nvSpPr>
            <p:spPr>
              <a:xfrm>
                <a:off x="7764928" y="5451805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5" name="テキスト ボックス 17">
                <a:extLst>
                  <a:ext uri="{FF2B5EF4-FFF2-40B4-BE49-F238E27FC236}">
                    <a16:creationId xmlns:a16="http://schemas.microsoft.com/office/drawing/2014/main" id="{9CCA033E-70C7-4AD8-97B6-39C29D9B890E}"/>
                  </a:ext>
                </a:extLst>
              </p:cNvPr>
              <p:cNvSpPr txBox="1"/>
              <p:nvPr/>
            </p:nvSpPr>
            <p:spPr>
              <a:xfrm>
                <a:off x="7905833" y="5186668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30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6" name="正方形/長方形 1">
                <a:extLst>
                  <a:ext uri="{FF2B5EF4-FFF2-40B4-BE49-F238E27FC236}">
                    <a16:creationId xmlns:a16="http://schemas.microsoft.com/office/drawing/2014/main" id="{AFBB7449-2979-4CFA-81E8-3DAC04086FD3}"/>
                  </a:ext>
                </a:extLst>
              </p:cNvPr>
              <p:cNvSpPr/>
              <p:nvPr/>
            </p:nvSpPr>
            <p:spPr>
              <a:xfrm>
                <a:off x="6808654" y="5607877"/>
                <a:ext cx="2227455" cy="34904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</p:grpSp>
      </p:grpSp>
      <p:sp>
        <p:nvSpPr>
          <p:cNvPr id="117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398173" y="2712920"/>
            <a:ext cx="383777" cy="166609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graphicFrame>
        <p:nvGraphicFramePr>
          <p:cNvPr id="118" name="Object 117"/>
          <p:cNvGraphicFramePr>
            <a:graphicFrameLocks noChangeAspect="1"/>
          </p:cNvGraphicFramePr>
          <p:nvPr>
            <p:extLst/>
          </p:nvPr>
        </p:nvGraphicFramePr>
        <p:xfrm>
          <a:off x="6875561" y="2857666"/>
          <a:ext cx="384649" cy="3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" name="ｸﾘｯﾌﾟ" r:id="rId14" imgW="1666667" imgH="1695238" progId="">
                  <p:embed/>
                </p:oleObj>
              </mc:Choice>
              <mc:Fallback>
                <p:oleObj name="ｸﾘｯﾌﾟ" r:id="rId14" imgW="1666667" imgH="1695238" progId="">
                  <p:embed/>
                  <p:pic>
                    <p:nvPicPr>
                      <p:cNvPr id="118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561" y="2857666"/>
                        <a:ext cx="384649" cy="373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Can 936">
            <a:extLst>
              <a:ext uri="{FF2B5EF4-FFF2-40B4-BE49-F238E27FC236}">
                <a16:creationId xmlns:a16="http://schemas.microsoft.com/office/drawing/2014/main" id="{20E37E8C-1460-47CE-9066-03D6A1E6A168}"/>
              </a:ext>
            </a:extLst>
          </p:cNvPr>
          <p:cNvSpPr/>
          <p:nvPr/>
        </p:nvSpPr>
        <p:spPr>
          <a:xfrm>
            <a:off x="6446837" y="3657600"/>
            <a:ext cx="992197" cy="414642"/>
          </a:xfrm>
          <a:prstGeom prst="can">
            <a:avLst/>
          </a:prstGeom>
          <a:solidFill>
            <a:srgbClr val="2D2D8A"/>
          </a:solidFill>
          <a:ln w="25400" cap="flat" cmpd="sng" algn="ctr">
            <a:solidFill>
              <a:srgbClr val="333399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kumimoji="0" lang="vi-VN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1" name="Right Arrow 100"/>
          <p:cNvSpPr/>
          <p:nvPr/>
        </p:nvSpPr>
        <p:spPr>
          <a:xfrm>
            <a:off x="5679301" y="3000167"/>
            <a:ext cx="264299" cy="19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Down Arrow 119"/>
          <p:cNvSpPr/>
          <p:nvPr/>
        </p:nvSpPr>
        <p:spPr>
          <a:xfrm>
            <a:off x="6875561" y="3297631"/>
            <a:ext cx="192325" cy="287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 Box 80"/>
          <p:cNvSpPr txBox="1">
            <a:spLocks noChangeArrowheads="1"/>
          </p:cNvSpPr>
          <p:nvPr/>
        </p:nvSpPr>
        <p:spPr bwMode="auto">
          <a:xfrm>
            <a:off x="7585280" y="3427470"/>
            <a:ext cx="16185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barcode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Nov.23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89" name="Text Box 80"/>
          <p:cNvSpPr txBox="1">
            <a:spLocks noChangeArrowheads="1"/>
          </p:cNvSpPr>
          <p:nvPr/>
        </p:nvSpPr>
        <p:spPr bwMode="auto">
          <a:xfrm>
            <a:off x="7600065" y="4557144"/>
            <a:ext cx="143018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Borrow &amp; Return Equipment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90" name="Text Box 80"/>
          <p:cNvSpPr txBox="1">
            <a:spLocks noChangeArrowheads="1"/>
          </p:cNvSpPr>
          <p:nvPr/>
        </p:nvSpPr>
        <p:spPr bwMode="auto">
          <a:xfrm>
            <a:off x="7554634" y="2117527"/>
            <a:ext cx="1618534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Make documents &amp; Design system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Oct.23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76" name="正方形/長方形 5">
            <a:extLst>
              <a:ext uri="{FF2B5EF4-FFF2-40B4-BE49-F238E27FC236}">
                <a16:creationId xmlns:a16="http://schemas.microsoft.com/office/drawing/2014/main" id="{A0F6063C-0AD1-4C96-882A-C072B5877908}"/>
              </a:ext>
            </a:extLst>
          </p:cNvPr>
          <p:cNvSpPr/>
          <p:nvPr/>
        </p:nvSpPr>
        <p:spPr>
          <a:xfrm>
            <a:off x="26893" y="625651"/>
            <a:ext cx="1003739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8" name="Text Box 80">
            <a:extLst>
              <a:ext uri="{FF2B5EF4-FFF2-40B4-BE49-F238E27FC236}">
                <a16:creationId xmlns:a16="http://schemas.microsoft.com/office/drawing/2014/main" id="{7AEDCBEB-7346-461B-9B55-989AC70C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298" y="3917872"/>
            <a:ext cx="47541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Process of ALCMS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62B80A1-857A-41EE-B132-BE84F97A49D5}"/>
              </a:ext>
            </a:extLst>
          </p:cNvPr>
          <p:cNvGrpSpPr/>
          <p:nvPr/>
        </p:nvGrpSpPr>
        <p:grpSpPr>
          <a:xfrm>
            <a:off x="2643816" y="4333394"/>
            <a:ext cx="699866" cy="386995"/>
            <a:chOff x="3068447" y="2395054"/>
            <a:chExt cx="699866" cy="435479"/>
          </a:xfrm>
        </p:grpSpPr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2A65418E-33B0-420A-8334-160238D38D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22" b="10990"/>
            <a:stretch/>
          </p:blipFill>
          <p:spPr bwMode="auto">
            <a:xfrm>
              <a:off x="3120241" y="2395054"/>
              <a:ext cx="648072" cy="43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7C2148F-58C9-4CD6-BDE5-59F02806205D}"/>
                </a:ext>
              </a:extLst>
            </p:cNvPr>
            <p:cNvSpPr/>
            <p:nvPr/>
          </p:nvSpPr>
          <p:spPr>
            <a:xfrm>
              <a:off x="3068447" y="2544974"/>
              <a:ext cx="304665" cy="1767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AA98F1EA-EEFB-4C8E-829B-5756E84E67A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53177" y="4436097"/>
            <a:ext cx="589474" cy="31444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7C6D2506-1C19-4842-A567-EF5B8F581EFB}"/>
              </a:ext>
            </a:extLst>
          </p:cNvPr>
          <p:cNvGrpSpPr/>
          <p:nvPr/>
        </p:nvGrpSpPr>
        <p:grpSpPr>
          <a:xfrm>
            <a:off x="4213222" y="5825651"/>
            <a:ext cx="447407" cy="383264"/>
            <a:chOff x="5992068" y="2471902"/>
            <a:chExt cx="479945" cy="402704"/>
          </a:xfrm>
        </p:grpSpPr>
        <p:pic>
          <p:nvPicPr>
            <p:cNvPr id="84" name="図 48">
              <a:extLst>
                <a:ext uri="{FF2B5EF4-FFF2-40B4-BE49-F238E27FC236}">
                  <a16:creationId xmlns:a16="http://schemas.microsoft.com/office/drawing/2014/main" id="{F9254756-DDA9-4042-ABEB-874A8718F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図 49">
              <a:extLst>
                <a:ext uri="{FF2B5EF4-FFF2-40B4-BE49-F238E27FC236}">
                  <a16:creationId xmlns:a16="http://schemas.microsoft.com/office/drawing/2014/main" id="{ACBF05A9-5C97-487B-9473-E41292E73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0BE254-D15B-4449-9A6F-A00944BB5522}"/>
              </a:ext>
            </a:extLst>
          </p:cNvPr>
          <p:cNvCxnSpPr>
            <a:cxnSpLocks/>
          </p:cNvCxnSpPr>
          <p:nvPr/>
        </p:nvCxnSpPr>
        <p:spPr>
          <a:xfrm>
            <a:off x="3296212" y="489029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C5922B9-42B8-4DAD-8F3C-3E443068066C}"/>
              </a:ext>
            </a:extLst>
          </p:cNvPr>
          <p:cNvGrpSpPr/>
          <p:nvPr/>
        </p:nvGrpSpPr>
        <p:grpSpPr>
          <a:xfrm>
            <a:off x="3699633" y="4377738"/>
            <a:ext cx="408623" cy="364295"/>
            <a:chOff x="5513507" y="3308389"/>
            <a:chExt cx="408623" cy="364295"/>
          </a:xfrm>
        </p:grpSpPr>
        <p:pic>
          <p:nvPicPr>
            <p:cNvPr id="92" name="Picture 2" descr="C:\Users\ogami\AppData\Local\Microsoft\Windows\Temporary Internet Files\Content.IE5\CL7WH4UZ\MC900361732[1].wmf">
              <a:extLst>
                <a:ext uri="{FF2B5EF4-FFF2-40B4-BE49-F238E27FC236}">
                  <a16:creationId xmlns:a16="http://schemas.microsoft.com/office/drawing/2014/main" id="{B1C0AD86-177A-4C8F-ADAC-D604C249D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87678">
              <a:off x="5535671" y="3286225"/>
              <a:ext cx="364295" cy="408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図 49">
              <a:extLst>
                <a:ext uri="{FF2B5EF4-FFF2-40B4-BE49-F238E27FC236}">
                  <a16:creationId xmlns:a16="http://schemas.microsoft.com/office/drawing/2014/main" id="{69ADA2B2-C0E5-4CF1-AA56-9BF2DD8EA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1825" y="3323139"/>
              <a:ext cx="180535" cy="19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" name="フローチャート : 磁気ディスク 12">
            <a:extLst>
              <a:ext uri="{FF2B5EF4-FFF2-40B4-BE49-F238E27FC236}">
                <a16:creationId xmlns:a16="http://schemas.microsoft.com/office/drawing/2014/main" id="{797589A5-145C-4419-9DAA-9F3DCAE9E891}"/>
              </a:ext>
            </a:extLst>
          </p:cNvPr>
          <p:cNvSpPr/>
          <p:nvPr/>
        </p:nvSpPr>
        <p:spPr>
          <a:xfrm>
            <a:off x="4333113" y="5037787"/>
            <a:ext cx="1161886" cy="627076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(ALCMS)</a:t>
            </a:r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3C91B7A-1EE8-4E13-B10E-0DBE3759D51C}"/>
              </a:ext>
            </a:extLst>
          </p:cNvPr>
          <p:cNvGrpSpPr/>
          <p:nvPr/>
        </p:nvGrpSpPr>
        <p:grpSpPr>
          <a:xfrm>
            <a:off x="5216087" y="4571279"/>
            <a:ext cx="487815" cy="419096"/>
            <a:chOff x="3833958" y="4191555"/>
            <a:chExt cx="487815" cy="419096"/>
          </a:xfrm>
        </p:grpSpPr>
        <p:sp>
          <p:nvSpPr>
            <p:cNvPr id="121" name="object 199">
              <a:extLst>
                <a:ext uri="{FF2B5EF4-FFF2-40B4-BE49-F238E27FC236}">
                  <a16:creationId xmlns:a16="http://schemas.microsoft.com/office/drawing/2014/main" id="{6185CA65-1732-4548-B5FF-5988506D849C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3AA81EB-333A-42FE-A55F-97923A7B9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83A6C4C-D0C3-43CD-846D-4523DA4EF81F}"/>
              </a:ext>
            </a:extLst>
          </p:cNvPr>
          <p:cNvSpPr/>
          <p:nvPr/>
        </p:nvSpPr>
        <p:spPr>
          <a:xfrm>
            <a:off x="4337842" y="4191000"/>
            <a:ext cx="1260802" cy="2317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D1F7F9A-0E8A-44CB-90FB-75D84D55A82C}"/>
              </a:ext>
            </a:extLst>
          </p:cNvPr>
          <p:cNvGrpSpPr/>
          <p:nvPr/>
        </p:nvGrpSpPr>
        <p:grpSpPr>
          <a:xfrm>
            <a:off x="3953905" y="4465865"/>
            <a:ext cx="487815" cy="419096"/>
            <a:chOff x="3833958" y="4191555"/>
            <a:chExt cx="487815" cy="419096"/>
          </a:xfrm>
        </p:grpSpPr>
        <p:sp>
          <p:nvSpPr>
            <p:cNvPr id="126" name="object 199">
              <a:extLst>
                <a:ext uri="{FF2B5EF4-FFF2-40B4-BE49-F238E27FC236}">
                  <a16:creationId xmlns:a16="http://schemas.microsoft.com/office/drawing/2014/main" id="{E486B52F-9415-423C-A4CF-92B52CBFF60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2B53F58D-0843-4F09-BCAE-06637DFBC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78CA589-53ED-427E-8F21-AD8E4736BC95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4" t="6939" r="58894" b="48249"/>
          <a:stretch/>
        </p:blipFill>
        <p:spPr bwMode="auto">
          <a:xfrm>
            <a:off x="2994498" y="5255103"/>
            <a:ext cx="584702" cy="4419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9" name="Object 128">
            <a:extLst>
              <a:ext uri="{FF2B5EF4-FFF2-40B4-BE49-F238E27FC236}">
                <a16:creationId xmlns:a16="http://schemas.microsoft.com/office/drawing/2014/main" id="{EFA7BBAD-98CD-446D-8A9B-DE2EDDA12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790243"/>
              </p:ext>
            </p:extLst>
          </p:nvPr>
        </p:nvGraphicFramePr>
        <p:xfrm>
          <a:off x="2849848" y="5327134"/>
          <a:ext cx="231045" cy="176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" name="ｸﾘｯﾌﾟ" r:id="rId27" imgW="1666667" imgH="1695238" progId="">
                  <p:embed/>
                </p:oleObj>
              </mc:Choice>
              <mc:Fallback>
                <p:oleObj name="ｸﾘｯﾌﾟ" r:id="rId27" imgW="1666667" imgH="1695238" progId="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94487BE-0085-4795-868B-2827DC02F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848" y="5327134"/>
                        <a:ext cx="231045" cy="17678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EE57110-EFB0-450B-9CD4-961BA719734E}"/>
              </a:ext>
            </a:extLst>
          </p:cNvPr>
          <p:cNvCxnSpPr>
            <a:cxnSpLocks/>
          </p:cNvCxnSpPr>
          <p:nvPr/>
        </p:nvCxnSpPr>
        <p:spPr>
          <a:xfrm>
            <a:off x="3385025" y="4534736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DA85E32-78F7-48B9-8642-43E047E0AF7B}"/>
              </a:ext>
            </a:extLst>
          </p:cNvPr>
          <p:cNvSpPr/>
          <p:nvPr/>
        </p:nvSpPr>
        <p:spPr>
          <a:xfrm>
            <a:off x="5764396" y="4195074"/>
            <a:ext cx="1260801" cy="2385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A08563E-B23C-4546-B0A4-50C50DE6CD66}"/>
              </a:ext>
            </a:extLst>
          </p:cNvPr>
          <p:cNvGrpSpPr/>
          <p:nvPr/>
        </p:nvGrpSpPr>
        <p:grpSpPr>
          <a:xfrm>
            <a:off x="4393992" y="5841088"/>
            <a:ext cx="494897" cy="400590"/>
            <a:chOff x="3833958" y="4191555"/>
            <a:chExt cx="487815" cy="419096"/>
          </a:xfrm>
        </p:grpSpPr>
        <p:sp>
          <p:nvSpPr>
            <p:cNvPr id="135" name="object 199">
              <a:extLst>
                <a:ext uri="{FF2B5EF4-FFF2-40B4-BE49-F238E27FC236}">
                  <a16:creationId xmlns:a16="http://schemas.microsoft.com/office/drawing/2014/main" id="{2741D67D-9BD1-4294-A5C0-B8D2E13B257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F9E00545-1818-4C36-9C7D-E390F6156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37" name="二等辺三角形 7172">
            <a:extLst>
              <a:ext uri="{FF2B5EF4-FFF2-40B4-BE49-F238E27FC236}">
                <a16:creationId xmlns:a16="http://schemas.microsoft.com/office/drawing/2014/main" id="{5778C935-5FC4-4652-A197-5107CE4D703F}"/>
              </a:ext>
            </a:extLst>
          </p:cNvPr>
          <p:cNvSpPr>
            <a:spLocks noChangeArrowheads="1"/>
          </p:cNvSpPr>
          <p:nvPr/>
        </p:nvSpPr>
        <p:spPr bwMode="auto">
          <a:xfrm rot="9233177">
            <a:off x="2921340" y="5543117"/>
            <a:ext cx="183856" cy="2853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SG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DD7B6730-3CD3-4DF7-B8A3-CAF8F69A633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336766" y="5203105"/>
            <a:ext cx="541810" cy="3212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A73EE7F4-4541-48BD-8C33-4D7D45B223C0}"/>
              </a:ext>
            </a:extLst>
          </p:cNvPr>
          <p:cNvSpPr/>
          <p:nvPr/>
        </p:nvSpPr>
        <p:spPr>
          <a:xfrm>
            <a:off x="6036046" y="4971514"/>
            <a:ext cx="1073962" cy="1981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1DE4FD4-899C-4B96-AF82-20CCC3BB9B15}"/>
              </a:ext>
            </a:extLst>
          </p:cNvPr>
          <p:cNvGrpSpPr/>
          <p:nvPr/>
        </p:nvGrpSpPr>
        <p:grpSpPr>
          <a:xfrm>
            <a:off x="5987786" y="4443142"/>
            <a:ext cx="479945" cy="402704"/>
            <a:chOff x="5992068" y="2471902"/>
            <a:chExt cx="479945" cy="402704"/>
          </a:xfrm>
        </p:grpSpPr>
        <p:pic>
          <p:nvPicPr>
            <p:cNvPr id="141" name="図 48">
              <a:extLst>
                <a:ext uri="{FF2B5EF4-FFF2-40B4-BE49-F238E27FC236}">
                  <a16:creationId xmlns:a16="http://schemas.microsoft.com/office/drawing/2014/main" id="{4E9CBF8A-AB29-4420-9F85-47F1A406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図 49">
              <a:extLst>
                <a:ext uri="{FF2B5EF4-FFF2-40B4-BE49-F238E27FC236}">
                  <a16:creationId xmlns:a16="http://schemas.microsoft.com/office/drawing/2014/main" id="{3BCA836D-937B-494D-8549-E517A2163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97E0D3C-0798-4F4B-9D48-1D33600086A2}"/>
              </a:ext>
            </a:extLst>
          </p:cNvPr>
          <p:cNvGrpSpPr/>
          <p:nvPr/>
        </p:nvGrpSpPr>
        <p:grpSpPr>
          <a:xfrm>
            <a:off x="6311729" y="4487193"/>
            <a:ext cx="415919" cy="298098"/>
            <a:chOff x="3833958" y="4191555"/>
            <a:chExt cx="487815" cy="419096"/>
          </a:xfrm>
        </p:grpSpPr>
        <p:sp>
          <p:nvSpPr>
            <p:cNvPr id="144" name="object 199">
              <a:extLst>
                <a:ext uri="{FF2B5EF4-FFF2-40B4-BE49-F238E27FC236}">
                  <a16:creationId xmlns:a16="http://schemas.microsoft.com/office/drawing/2014/main" id="{947EDC8D-27D2-49EF-BAD5-558D8EA7E3ED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6B5A3546-4A52-4ABE-8328-045DDA3DC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D28EE1A-ECB5-47A7-BCCE-D22D0B1F7E9D}"/>
              </a:ext>
            </a:extLst>
          </p:cNvPr>
          <p:cNvGrpSpPr/>
          <p:nvPr/>
        </p:nvGrpSpPr>
        <p:grpSpPr>
          <a:xfrm>
            <a:off x="6831063" y="5241335"/>
            <a:ext cx="487815" cy="419096"/>
            <a:chOff x="3833958" y="4191555"/>
            <a:chExt cx="487815" cy="419096"/>
          </a:xfrm>
        </p:grpSpPr>
        <p:sp>
          <p:nvSpPr>
            <p:cNvPr id="147" name="object 199">
              <a:extLst>
                <a:ext uri="{FF2B5EF4-FFF2-40B4-BE49-F238E27FC236}">
                  <a16:creationId xmlns:a16="http://schemas.microsoft.com/office/drawing/2014/main" id="{047A3801-D5FA-40B9-A124-C48DB69B4508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9CC473CB-5E7B-49EE-89A0-E6DB0DB5E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49" name="図 49">
            <a:extLst>
              <a:ext uri="{FF2B5EF4-FFF2-40B4-BE49-F238E27FC236}">
                <a16:creationId xmlns:a16="http://schemas.microsoft.com/office/drawing/2014/main" id="{C2B100F0-2D84-4CD5-ADC4-02612E9A509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64" y="5252146"/>
            <a:ext cx="147999" cy="16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F90A8EE-2F2C-4F9C-ADDF-2F21CF6F7BBA}"/>
              </a:ext>
            </a:extLst>
          </p:cNvPr>
          <p:cNvCxnSpPr>
            <a:cxnSpLocks/>
          </p:cNvCxnSpPr>
          <p:nvPr/>
        </p:nvCxnSpPr>
        <p:spPr>
          <a:xfrm>
            <a:off x="6525588" y="464186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F325717-EC03-480E-8DA9-70C2FC761145}"/>
              </a:ext>
            </a:extLst>
          </p:cNvPr>
          <p:cNvCxnSpPr>
            <a:cxnSpLocks/>
          </p:cNvCxnSpPr>
          <p:nvPr/>
        </p:nvCxnSpPr>
        <p:spPr>
          <a:xfrm>
            <a:off x="3717994" y="6103881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58F1F0B-62B1-4CB4-B0FC-A6154DF78292}"/>
              </a:ext>
            </a:extLst>
          </p:cNvPr>
          <p:cNvCxnSpPr>
            <a:cxnSpLocks/>
          </p:cNvCxnSpPr>
          <p:nvPr/>
        </p:nvCxnSpPr>
        <p:spPr>
          <a:xfrm>
            <a:off x="5122829" y="6115285"/>
            <a:ext cx="64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2" descr="C:\Users\pcv-2010835.VN\Desktop\6655320.jpg">
            <a:extLst>
              <a:ext uri="{FF2B5EF4-FFF2-40B4-BE49-F238E27FC236}">
                <a16:creationId xmlns:a16="http://schemas.microsoft.com/office/drawing/2014/main" id="{09DAB888-1922-4616-8483-10C5C1533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5"/>
          <a:stretch/>
        </p:blipFill>
        <p:spPr bwMode="auto">
          <a:xfrm>
            <a:off x="6189431" y="5744917"/>
            <a:ext cx="651382" cy="486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9172009-3121-4E3B-B3A1-14460A9B90F2}"/>
              </a:ext>
            </a:extLst>
          </p:cNvPr>
          <p:cNvCxnSpPr>
            <a:cxnSpLocks/>
          </p:cNvCxnSpPr>
          <p:nvPr/>
        </p:nvCxnSpPr>
        <p:spPr>
          <a:xfrm>
            <a:off x="6547006" y="5507403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70062F1-2FAF-412A-8FC8-F5FD2E10CDA8}"/>
              </a:ext>
            </a:extLst>
          </p:cNvPr>
          <p:cNvCxnSpPr>
            <a:cxnSpLocks/>
          </p:cNvCxnSpPr>
          <p:nvPr/>
        </p:nvCxnSpPr>
        <p:spPr>
          <a:xfrm>
            <a:off x="4413445" y="4547438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5CAC167-A083-4350-9096-37FF139AF78B}"/>
              </a:ext>
            </a:extLst>
          </p:cNvPr>
          <p:cNvCxnSpPr>
            <a:cxnSpLocks/>
          </p:cNvCxnSpPr>
          <p:nvPr/>
        </p:nvCxnSpPr>
        <p:spPr>
          <a:xfrm>
            <a:off x="5619183" y="4560020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ストライプ矢印 113">
            <a:extLst>
              <a:ext uri="{FF2B5EF4-FFF2-40B4-BE49-F238E27FC236}">
                <a16:creationId xmlns:a16="http://schemas.microsoft.com/office/drawing/2014/main" id="{C3BC0A75-2164-462F-BCD1-ACA1FAD48788}"/>
              </a:ext>
            </a:extLst>
          </p:cNvPr>
          <p:cNvSpPr/>
          <p:nvPr/>
        </p:nvSpPr>
        <p:spPr bwMode="auto">
          <a:xfrm rot="1726571">
            <a:off x="3443956" y="4936978"/>
            <a:ext cx="572981" cy="14180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8" name="ストライプ矢印 113">
            <a:extLst>
              <a:ext uri="{FF2B5EF4-FFF2-40B4-BE49-F238E27FC236}">
                <a16:creationId xmlns:a16="http://schemas.microsoft.com/office/drawing/2014/main" id="{227296A5-FD6F-4BAA-BD20-C6ABA722B980}"/>
              </a:ext>
            </a:extLst>
          </p:cNvPr>
          <p:cNvSpPr/>
          <p:nvPr/>
        </p:nvSpPr>
        <p:spPr bwMode="auto">
          <a:xfrm rot="3450795">
            <a:off x="3962089" y="4869532"/>
            <a:ext cx="404868" cy="14601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9" name="ストライプ矢印 113">
            <a:extLst>
              <a:ext uri="{FF2B5EF4-FFF2-40B4-BE49-F238E27FC236}">
                <a16:creationId xmlns:a16="http://schemas.microsoft.com/office/drawing/2014/main" id="{4ECB6E44-E79C-4DD6-B259-9D007848B834}"/>
              </a:ext>
            </a:extLst>
          </p:cNvPr>
          <p:cNvSpPr/>
          <p:nvPr/>
        </p:nvSpPr>
        <p:spPr bwMode="auto">
          <a:xfrm rot="5400000">
            <a:off x="4828462" y="4822068"/>
            <a:ext cx="293082" cy="12153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0" name="ストライプ矢印 113">
            <a:extLst>
              <a:ext uri="{FF2B5EF4-FFF2-40B4-BE49-F238E27FC236}">
                <a16:creationId xmlns:a16="http://schemas.microsoft.com/office/drawing/2014/main" id="{207BF6C8-E450-4652-9C88-EA48E1655BD0}"/>
              </a:ext>
            </a:extLst>
          </p:cNvPr>
          <p:cNvSpPr/>
          <p:nvPr/>
        </p:nvSpPr>
        <p:spPr bwMode="auto">
          <a:xfrm rot="9141564">
            <a:off x="5504491" y="4902147"/>
            <a:ext cx="646758" cy="14297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1" name="ストライプ矢印 113">
            <a:extLst>
              <a:ext uri="{FF2B5EF4-FFF2-40B4-BE49-F238E27FC236}">
                <a16:creationId xmlns:a16="http://schemas.microsoft.com/office/drawing/2014/main" id="{3D2C542D-FDDD-4C10-B96A-344C5D88533F}"/>
              </a:ext>
            </a:extLst>
          </p:cNvPr>
          <p:cNvSpPr/>
          <p:nvPr/>
        </p:nvSpPr>
        <p:spPr bwMode="auto">
          <a:xfrm rot="10800000">
            <a:off x="5581000" y="5302746"/>
            <a:ext cx="646758" cy="148347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2" name="ストライプ矢印 113">
            <a:extLst>
              <a:ext uri="{FF2B5EF4-FFF2-40B4-BE49-F238E27FC236}">
                <a16:creationId xmlns:a16="http://schemas.microsoft.com/office/drawing/2014/main" id="{FDD30103-8D6F-4444-B4A8-6EF5A9AC23B2}"/>
              </a:ext>
            </a:extLst>
          </p:cNvPr>
          <p:cNvSpPr/>
          <p:nvPr/>
        </p:nvSpPr>
        <p:spPr bwMode="auto">
          <a:xfrm rot="12851547">
            <a:off x="5445035" y="5712620"/>
            <a:ext cx="646758" cy="130624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3" name="ストライプ矢印 113">
            <a:extLst>
              <a:ext uri="{FF2B5EF4-FFF2-40B4-BE49-F238E27FC236}">
                <a16:creationId xmlns:a16="http://schemas.microsoft.com/office/drawing/2014/main" id="{E721467B-0583-4EF2-931B-1A0B07772A70}"/>
              </a:ext>
            </a:extLst>
          </p:cNvPr>
          <p:cNvSpPr/>
          <p:nvPr/>
        </p:nvSpPr>
        <p:spPr bwMode="auto">
          <a:xfrm rot="16200000">
            <a:off x="4773697" y="5789602"/>
            <a:ext cx="280719" cy="13931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4" name="ストライプ矢印 113">
            <a:extLst>
              <a:ext uri="{FF2B5EF4-FFF2-40B4-BE49-F238E27FC236}">
                <a16:creationId xmlns:a16="http://schemas.microsoft.com/office/drawing/2014/main" id="{93C748DD-B6B0-4E66-BB6D-08EE8C62D8FA}"/>
              </a:ext>
            </a:extLst>
          </p:cNvPr>
          <p:cNvSpPr/>
          <p:nvPr/>
        </p:nvSpPr>
        <p:spPr bwMode="auto">
          <a:xfrm rot="20474094">
            <a:off x="3603667" y="5563106"/>
            <a:ext cx="630258" cy="15540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5" name="object 199">
            <a:extLst>
              <a:ext uri="{FF2B5EF4-FFF2-40B4-BE49-F238E27FC236}">
                <a16:creationId xmlns:a16="http://schemas.microsoft.com/office/drawing/2014/main" id="{2FB1DA34-8848-4A9C-B367-2DCC9BECA0EE}"/>
              </a:ext>
            </a:extLst>
          </p:cNvPr>
          <p:cNvSpPr/>
          <p:nvPr/>
        </p:nvSpPr>
        <p:spPr>
          <a:xfrm flipH="1">
            <a:off x="2852403" y="5775255"/>
            <a:ext cx="511508" cy="492553"/>
          </a:xfrm>
          <a:prstGeom prst="rect">
            <a:avLst/>
          </a:prstGeom>
          <a:blipFill>
            <a:blip r:embed="rId22" cstate="print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10000" b="90000" l="0" r="75956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sz="1000" dirty="0"/>
          </a:p>
        </p:txBody>
      </p:sp>
      <p:sp>
        <p:nvSpPr>
          <p:cNvPr id="184" name="Text Box 80">
            <a:extLst>
              <a:ext uri="{FF2B5EF4-FFF2-40B4-BE49-F238E27FC236}">
                <a16:creationId xmlns:a16="http://schemas.microsoft.com/office/drawing/2014/main" id="{805CBDF0-A228-450A-87F3-863D0975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064" y="6535434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Equipment management by barcode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86" name="Text Box 78">
            <a:extLst>
              <a:ext uri="{FF2B5EF4-FFF2-40B4-BE49-F238E27FC236}">
                <a16:creationId xmlns:a16="http://schemas.microsoft.com/office/drawing/2014/main" id="{EA8CE04B-A308-413B-96ED-1C292DE6A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899" y="4145054"/>
            <a:ext cx="1144262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</p:txBody>
      </p:sp>
      <p:sp>
        <p:nvSpPr>
          <p:cNvPr id="187" name="object 254">
            <a:extLst>
              <a:ext uri="{FF2B5EF4-FFF2-40B4-BE49-F238E27FC236}">
                <a16:creationId xmlns:a16="http://schemas.microsoft.com/office/drawing/2014/main" id="{EE6859F1-FCA4-4618-9880-DEF988B39F44}"/>
              </a:ext>
            </a:extLst>
          </p:cNvPr>
          <p:cNvSpPr txBox="1"/>
          <p:nvPr/>
        </p:nvSpPr>
        <p:spPr>
          <a:xfrm>
            <a:off x="4129626" y="6207210"/>
            <a:ext cx="173777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stationery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254">
            <a:extLst>
              <a:ext uri="{FF2B5EF4-FFF2-40B4-BE49-F238E27FC236}">
                <a16:creationId xmlns:a16="http://schemas.microsoft.com/office/drawing/2014/main" id="{5F49E4D5-BCCE-4882-AAF5-C7DEE19E2FD2}"/>
              </a:ext>
            </a:extLst>
          </p:cNvPr>
          <p:cNvSpPr txBox="1"/>
          <p:nvPr/>
        </p:nvSpPr>
        <p:spPr>
          <a:xfrm>
            <a:off x="6129311" y="6233172"/>
            <a:ext cx="8068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440314-A867-47F0-B401-9E407FE1140A}"/>
              </a:ext>
            </a:extLst>
          </p:cNvPr>
          <p:cNvSpPr/>
          <p:nvPr/>
        </p:nvSpPr>
        <p:spPr>
          <a:xfrm>
            <a:off x="2491155" y="4804622"/>
            <a:ext cx="773041" cy="3833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</a:t>
            </a:r>
          </a:p>
        </p:txBody>
      </p:sp>
      <p:sp>
        <p:nvSpPr>
          <p:cNvPr id="193" name="object 254">
            <a:extLst>
              <a:ext uri="{FF2B5EF4-FFF2-40B4-BE49-F238E27FC236}">
                <a16:creationId xmlns:a16="http://schemas.microsoft.com/office/drawing/2014/main" id="{89186D8C-7203-46EC-81B3-FEC237B3B49F}"/>
              </a:ext>
            </a:extLst>
          </p:cNvPr>
          <p:cNvSpPr txBox="1"/>
          <p:nvPr/>
        </p:nvSpPr>
        <p:spPr>
          <a:xfrm>
            <a:off x="2596864" y="6214636"/>
            <a:ext cx="153090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indent="0" algn="ctr">
              <a:spcBef>
                <a:spcPct val="50000"/>
              </a:spcBef>
              <a:defRPr sz="160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GB" sz="1400" dirty="0"/>
              <a:t>Import stationery</a:t>
            </a:r>
            <a:endParaRPr sz="1400" dirty="0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33E4B3D-03B3-4DDD-AE05-DA350D94F5F4}"/>
              </a:ext>
            </a:extLst>
          </p:cNvPr>
          <p:cNvGrpSpPr/>
          <p:nvPr/>
        </p:nvGrpSpPr>
        <p:grpSpPr>
          <a:xfrm>
            <a:off x="-11323" y="2653134"/>
            <a:ext cx="2625967" cy="1570453"/>
            <a:chOff x="-3736" y="2166134"/>
            <a:chExt cx="2651131" cy="1570453"/>
          </a:xfrm>
        </p:grpSpPr>
        <p:sp>
          <p:nvSpPr>
            <p:cNvPr id="130" name="Text Box 250">
              <a:extLst>
                <a:ext uri="{FF2B5EF4-FFF2-40B4-BE49-F238E27FC236}">
                  <a16:creationId xmlns:a16="http://schemas.microsoft.com/office/drawing/2014/main" id="{9D4BDA99-904E-40B3-8610-10E98CDF1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4294" y="3034025"/>
              <a:ext cx="62310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GB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rPr>
                <a:t>Print report</a:t>
              </a:r>
              <a:endParaRPr kumimoji="1" lang="en-US" altLang="ja-JP" sz="10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</a:endParaRP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11DDD02-8317-4A82-B6E2-9CAC5EFC120F}"/>
                </a:ext>
              </a:extLst>
            </p:cNvPr>
            <p:cNvGrpSpPr/>
            <p:nvPr/>
          </p:nvGrpSpPr>
          <p:grpSpPr>
            <a:xfrm>
              <a:off x="-3736" y="2166134"/>
              <a:ext cx="2229207" cy="1570453"/>
              <a:chOff x="7137" y="2109674"/>
              <a:chExt cx="2229207" cy="1570453"/>
            </a:xfrm>
          </p:grpSpPr>
          <p:pic>
            <p:nvPicPr>
              <p:cNvPr id="151" name="Picture 4">
                <a:extLst>
                  <a:ext uri="{FF2B5EF4-FFF2-40B4-BE49-F238E27FC236}">
                    <a16:creationId xmlns:a16="http://schemas.microsoft.com/office/drawing/2014/main" id="{FBCB35EA-1C9E-4AE5-99CE-EBF3F4FE26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3243" y="2183140"/>
                <a:ext cx="623101" cy="419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A7A22951-AA56-4E34-83AB-ACA7A1FD3D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09008" y="3107029"/>
                <a:ext cx="642344" cy="573098"/>
              </a:xfrm>
              <a:prstGeom prst="rect">
                <a:avLst/>
              </a:prstGeom>
            </p:spPr>
          </p:pic>
          <p:pic>
            <p:nvPicPr>
              <p:cNvPr id="153" name="Picture 152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16F0096C-1174-41A0-80AC-F4D1B1CB65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0566" y="2969605"/>
                <a:ext cx="496519" cy="588387"/>
              </a:xfrm>
              <a:prstGeom prst="rect">
                <a:avLst/>
              </a:prstGeom>
            </p:spPr>
          </p:pic>
          <p:sp>
            <p:nvSpPr>
              <p:cNvPr id="154" name="Text Box 250">
                <a:extLst>
                  <a:ext uri="{FF2B5EF4-FFF2-40B4-BE49-F238E27FC236}">
                    <a16:creationId xmlns:a16="http://schemas.microsoft.com/office/drawing/2014/main" id="{D1000E33-21AC-4949-BA9B-7C7BAE8836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37" y="3157882"/>
                <a:ext cx="72180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GB" altLang="ja-JP" sz="1000" b="1" dirty="0">
                    <a:latin typeface="Arial" panose="020B0604020202020204" pitchFamily="34" charset="0"/>
                    <a:ea typeface="HGP創英角ｺﾞｼｯｸUB" pitchFamily="50" charset="-128"/>
                  </a:rPr>
                  <a:t>Record Paper</a:t>
                </a:r>
                <a:endParaRPr kumimoji="1" lang="en-US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endParaRPr>
              </a:p>
            </p:txBody>
          </p:sp>
          <p:sp>
            <p:nvSpPr>
              <p:cNvPr id="155" name="Arrow: Down 154">
                <a:extLst>
                  <a:ext uri="{FF2B5EF4-FFF2-40B4-BE49-F238E27FC236}">
                    <a16:creationId xmlns:a16="http://schemas.microsoft.com/office/drawing/2014/main" id="{3E138293-7DFC-4D96-BCD0-8659F3653FAE}"/>
                  </a:ext>
                </a:extLst>
              </p:cNvPr>
              <p:cNvSpPr/>
              <p:nvPr/>
            </p:nvSpPr>
            <p:spPr>
              <a:xfrm>
                <a:off x="794409" y="2811322"/>
                <a:ext cx="196191" cy="21456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Arrow: Down 157">
                <a:extLst>
                  <a:ext uri="{FF2B5EF4-FFF2-40B4-BE49-F238E27FC236}">
                    <a16:creationId xmlns:a16="http://schemas.microsoft.com/office/drawing/2014/main" id="{3A6E9B75-42B2-4F7C-97A9-978AB638BF7D}"/>
                  </a:ext>
                </a:extLst>
              </p:cNvPr>
              <p:cNvSpPr/>
              <p:nvPr/>
            </p:nvSpPr>
            <p:spPr>
              <a:xfrm>
                <a:off x="1679851" y="2697795"/>
                <a:ext cx="196191" cy="21456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0" name="Picture 159">
                <a:extLst>
                  <a:ext uri="{FF2B5EF4-FFF2-40B4-BE49-F238E27FC236}">
                    <a16:creationId xmlns:a16="http://schemas.microsoft.com/office/drawing/2014/main" id="{1C70E09C-6594-4FDC-B22F-F95E4035DF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4"/>
              <a:srcRect l="16602" t="3190" r="14224" b="8872"/>
              <a:stretch/>
            </p:blipFill>
            <p:spPr>
              <a:xfrm>
                <a:off x="669158" y="2109674"/>
                <a:ext cx="592635" cy="662259"/>
              </a:xfrm>
              <a:prstGeom prst="rect">
                <a:avLst/>
              </a:prstGeom>
            </p:spPr>
          </p:pic>
          <p:sp>
            <p:nvSpPr>
              <p:cNvPr id="161" name="Text Box 250">
                <a:extLst>
                  <a:ext uri="{FF2B5EF4-FFF2-40B4-BE49-F238E27FC236}">
                    <a16:creationId xmlns:a16="http://schemas.microsoft.com/office/drawing/2014/main" id="{5A2A398C-9DF2-405F-B923-6CE39C5387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499" y="2191707"/>
                <a:ext cx="787967" cy="553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GB" altLang="ja-JP" sz="1000" b="1" dirty="0">
                    <a:latin typeface="Arial" panose="020B0604020202020204" pitchFamily="34" charset="0"/>
                    <a:ea typeface="HGP創英角ｺﾞｼｯｸUB" pitchFamily="50" charset="-128"/>
                  </a:rPr>
                  <a:t>Tick to check sheet</a:t>
                </a:r>
                <a:endParaRPr kumimoji="1" lang="en-US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endParaRPr>
              </a:p>
            </p:txBody>
          </p:sp>
          <p:sp>
            <p:nvSpPr>
              <p:cNvPr id="162" name="Arrow: Right 7">
                <a:extLst>
                  <a:ext uri="{FF2B5EF4-FFF2-40B4-BE49-F238E27FC236}">
                    <a16:creationId xmlns:a16="http://schemas.microsoft.com/office/drawing/2014/main" id="{040CDFA4-ED50-4FEB-8698-E0550671DC6B}"/>
                  </a:ext>
                </a:extLst>
              </p:cNvPr>
              <p:cNvSpPr/>
              <p:nvPr/>
            </p:nvSpPr>
            <p:spPr>
              <a:xfrm>
                <a:off x="1351195" y="2366364"/>
                <a:ext cx="204200" cy="14360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3" name="Google Shape;403;p23">
            <a:extLst>
              <a:ext uri="{FF2B5EF4-FFF2-40B4-BE49-F238E27FC236}">
                <a16:creationId xmlns:a16="http://schemas.microsoft.com/office/drawing/2014/main" id="{08A158FC-96BB-4BB4-88DB-9B678CA78D15}"/>
              </a:ext>
            </a:extLst>
          </p:cNvPr>
          <p:cNvSpPr txBox="1">
            <a:spLocks/>
          </p:cNvSpPr>
          <p:nvPr/>
        </p:nvSpPr>
        <p:spPr>
          <a:xfrm>
            <a:off x="58331" y="4825812"/>
            <a:ext cx="2376159" cy="581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 barcode tool create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Not clear process.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F3CAD70-DF5D-4F15-A5F3-51E54342900B}"/>
              </a:ext>
            </a:extLst>
          </p:cNvPr>
          <p:cNvSpPr/>
          <p:nvPr/>
        </p:nvSpPr>
        <p:spPr>
          <a:xfrm>
            <a:off x="92353" y="5489987"/>
            <a:ext cx="2348982" cy="1318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Clear process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Issue barcode to identify equipment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Build database</a:t>
            </a:r>
          </a:p>
        </p:txBody>
      </p:sp>
    </p:spTree>
    <p:extLst>
      <p:ext uri="{BB962C8B-B14F-4D97-AF65-F5344CB8AC3E}">
        <p14:creationId xmlns:p14="http://schemas.microsoft.com/office/powerpoint/2010/main" val="102153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27593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 by barcode.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Optimize all manual jobs by using a management system.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C29A5-7CAF-413E-A8D0-4F3763A6F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304340"/>
            <a:ext cx="2524861" cy="347104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1DC609C-4C01-4F98-82BE-4D05E0EA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5" y="1304339"/>
            <a:ext cx="4945763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343451A-54FE-4BD8-B61A-BD89C4918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8" y="1302736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C182F0BC-D52B-4477-BD5A-2AB01EDA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695774"/>
            <a:ext cx="2524862" cy="5137269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E395749-86FA-4628-BD74-3B8716EB6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6" y="1706861"/>
            <a:ext cx="4945763" cy="51261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DDB2E2-7144-47F0-A6AE-4B9013F02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9" y="1706859"/>
            <a:ext cx="1511140" cy="5126184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708"/>
            <a:ext cx="1035115" cy="690172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2C08B9-98CF-4FD4-8146-3185999547FE}"/>
              </a:ext>
            </a:extLst>
          </p:cNvPr>
          <p:cNvSpPr/>
          <p:nvPr/>
        </p:nvSpPr>
        <p:spPr>
          <a:xfrm>
            <a:off x="102640" y="1737726"/>
            <a:ext cx="23577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kumimoji="1" lang="en-US" altLang="ja-JP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Develop, testing</a:t>
            </a:r>
            <a:endParaRPr kumimoji="1" lang="en-US" altLang="ja-JP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95" name="Text Box 80">
            <a:extLst>
              <a:ext uri="{FF2B5EF4-FFF2-40B4-BE49-F238E27FC236}">
                <a16:creationId xmlns:a16="http://schemas.microsoft.com/office/drawing/2014/main" id="{8BC69E49-DC40-4A5F-BCFD-F13E8B9B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994" y="1702703"/>
            <a:ext cx="4875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Standardization All manual operations</a:t>
            </a:r>
          </a:p>
        </p:txBody>
      </p:sp>
      <p:sp>
        <p:nvSpPr>
          <p:cNvPr id="140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5372994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669" y="5372199"/>
            <a:ext cx="499653" cy="443571"/>
          </a:xfrm>
          <a:prstGeom prst="rect">
            <a:avLst/>
          </a:prstGeom>
        </p:spPr>
      </p:pic>
      <p:sp>
        <p:nvSpPr>
          <p:cNvPr id="149" name="Cube 5">
            <a:extLst>
              <a:ext uri="{FF2B5EF4-FFF2-40B4-BE49-F238E27FC236}">
                <a16:creationId xmlns:a16="http://schemas.microsoft.com/office/drawing/2014/main" id="{831E4F4D-FAF7-43D8-BB2A-A5B0D93E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10" y="6363076"/>
            <a:ext cx="1896169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Reduce paper: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50%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Can 11">
            <a:extLst>
              <a:ext uri="{FF2B5EF4-FFF2-40B4-BE49-F238E27FC236}">
                <a16:creationId xmlns:a16="http://schemas.microsoft.com/office/drawing/2014/main" id="{437CF3A9-6ACD-474A-AAED-57832F869133}"/>
              </a:ext>
            </a:extLst>
          </p:cNvPr>
          <p:cNvSpPr/>
          <p:nvPr/>
        </p:nvSpPr>
        <p:spPr bwMode="auto">
          <a:xfrm>
            <a:off x="3044308" y="5757254"/>
            <a:ext cx="609599" cy="735809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Paper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51" name="Can 12">
            <a:extLst>
              <a:ext uri="{FF2B5EF4-FFF2-40B4-BE49-F238E27FC236}">
                <a16:creationId xmlns:a16="http://schemas.microsoft.com/office/drawing/2014/main" id="{48B8CCE5-2B62-4026-B47D-07B1B2920817}"/>
              </a:ext>
            </a:extLst>
          </p:cNvPr>
          <p:cNvSpPr/>
          <p:nvPr/>
        </p:nvSpPr>
        <p:spPr bwMode="auto">
          <a:xfrm>
            <a:off x="3930851" y="6122434"/>
            <a:ext cx="609599" cy="35456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50%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EECE36-1E6E-4802-A878-79A161C7CB96}"/>
              </a:ext>
            </a:extLst>
          </p:cNvPr>
          <p:cNvGrpSpPr/>
          <p:nvPr/>
        </p:nvGrpSpPr>
        <p:grpSpPr>
          <a:xfrm>
            <a:off x="4315879" y="5641900"/>
            <a:ext cx="632801" cy="459806"/>
            <a:chOff x="4572033" y="5747501"/>
            <a:chExt cx="646431" cy="482032"/>
          </a:xfrm>
        </p:grpSpPr>
        <p:sp>
          <p:nvSpPr>
            <p:cNvPr id="155" name="Can 13">
              <a:extLst>
                <a:ext uri="{FF2B5EF4-FFF2-40B4-BE49-F238E27FC236}">
                  <a16:creationId xmlns:a16="http://schemas.microsoft.com/office/drawing/2014/main" id="{75240470-AD2A-4784-9B27-E3528F107BA0}"/>
                </a:ext>
              </a:extLst>
            </p:cNvPr>
            <p:cNvSpPr/>
            <p:nvPr/>
          </p:nvSpPr>
          <p:spPr bwMode="auto">
            <a:xfrm>
              <a:off x="4572033" y="5917846"/>
              <a:ext cx="646431" cy="31168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50%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56" name="Group 34">
              <a:extLst>
                <a:ext uri="{FF2B5EF4-FFF2-40B4-BE49-F238E27FC236}">
                  <a16:creationId xmlns:a16="http://schemas.microsoft.com/office/drawing/2014/main" id="{934A113D-8C66-4933-B73E-6B19D1F75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9139" y="5747501"/>
              <a:ext cx="552218" cy="311687"/>
              <a:chOff x="2578284" y="1828800"/>
              <a:chExt cx="1307916" cy="655677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F8800DC-3320-4194-B772-5E4F1FBC6DC0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0E360F7-04CB-47A1-9893-6BB962F917E2}"/>
                  </a:ext>
                </a:extLst>
              </p:cNvPr>
              <p:cNvCxnSpPr/>
              <p:nvPr/>
            </p:nvCxnSpPr>
            <p:spPr>
              <a:xfrm>
                <a:off x="2743200" y="1905000"/>
                <a:ext cx="1143000" cy="5794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Cube 5">
            <a:extLst>
              <a:ext uri="{FF2B5EF4-FFF2-40B4-BE49-F238E27FC236}">
                <a16:creationId xmlns:a16="http://schemas.microsoft.com/office/drawing/2014/main" id="{30067E41-898C-41D1-B345-A4D8900A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819" y="6353739"/>
            <a:ext cx="2355728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Save time inventory 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Can 19">
            <a:extLst>
              <a:ext uri="{FF2B5EF4-FFF2-40B4-BE49-F238E27FC236}">
                <a16:creationId xmlns:a16="http://schemas.microsoft.com/office/drawing/2014/main" id="{DD500E36-4E48-47CC-9388-46ED72822D7E}"/>
              </a:ext>
            </a:extLst>
          </p:cNvPr>
          <p:cNvSpPr/>
          <p:nvPr/>
        </p:nvSpPr>
        <p:spPr bwMode="auto">
          <a:xfrm>
            <a:off x="5437048" y="5569244"/>
            <a:ext cx="636648" cy="893654"/>
          </a:xfrm>
          <a:prstGeom prst="can">
            <a:avLst/>
          </a:prstGeom>
          <a:solidFill>
            <a:srgbClr val="FF66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Time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1" name="Can 20">
            <a:extLst>
              <a:ext uri="{FF2B5EF4-FFF2-40B4-BE49-F238E27FC236}">
                <a16:creationId xmlns:a16="http://schemas.microsoft.com/office/drawing/2014/main" id="{1BA216CE-5475-4FE4-A7E5-E1A6468BF523}"/>
              </a:ext>
            </a:extLst>
          </p:cNvPr>
          <p:cNvSpPr/>
          <p:nvPr/>
        </p:nvSpPr>
        <p:spPr bwMode="auto">
          <a:xfrm>
            <a:off x="6297977" y="5988660"/>
            <a:ext cx="593591" cy="48119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60%</a:t>
            </a:r>
          </a:p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time</a:t>
            </a:r>
            <a:endParaRPr lang="vi-VN" sz="1400" b="1" dirty="0"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8A3254-38DB-406A-8C3D-3F2D47306A63}"/>
              </a:ext>
            </a:extLst>
          </p:cNvPr>
          <p:cNvGrpSpPr/>
          <p:nvPr/>
        </p:nvGrpSpPr>
        <p:grpSpPr>
          <a:xfrm>
            <a:off x="6564700" y="5320683"/>
            <a:ext cx="909772" cy="655228"/>
            <a:chOff x="6191321" y="5211678"/>
            <a:chExt cx="765686" cy="675791"/>
          </a:xfrm>
        </p:grpSpPr>
        <p:sp>
          <p:nvSpPr>
            <p:cNvPr id="162" name="Can 24">
              <a:extLst>
                <a:ext uri="{FF2B5EF4-FFF2-40B4-BE49-F238E27FC236}">
                  <a16:creationId xmlns:a16="http://schemas.microsoft.com/office/drawing/2014/main" id="{467BB539-2F8B-41D7-A9E7-8ADEA924EEBC}"/>
                </a:ext>
              </a:extLst>
            </p:cNvPr>
            <p:cNvSpPr/>
            <p:nvPr/>
          </p:nvSpPr>
          <p:spPr bwMode="auto">
            <a:xfrm>
              <a:off x="6292122" y="5514422"/>
              <a:ext cx="576529" cy="37304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6600"/>
                  </a:solidFill>
                  <a:cs typeface="Times New Roman" panose="02020603050405020304" pitchFamily="18" charset="0"/>
                </a:rPr>
                <a:t>40%</a:t>
              </a:r>
              <a:endParaRPr lang="vi-VN" sz="1400" b="1" u="sng" dirty="0">
                <a:solidFill>
                  <a:srgbClr val="FF66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63" name="Group 34">
              <a:extLst>
                <a:ext uri="{FF2B5EF4-FFF2-40B4-BE49-F238E27FC236}">
                  <a16:creationId xmlns:a16="http://schemas.microsoft.com/office/drawing/2014/main" id="{887B5E36-18FD-45C1-AAAF-81179785A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1321" y="5211678"/>
              <a:ext cx="765686" cy="545350"/>
              <a:chOff x="2578284" y="1828800"/>
              <a:chExt cx="1307916" cy="655677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CDE7E73-6B4A-4C0C-AF02-991570EF71F5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40619DC-D355-4919-93E9-F8F7ADA085AF}"/>
                  </a:ext>
                </a:extLst>
              </p:cNvPr>
              <p:cNvCxnSpPr/>
              <p:nvPr/>
            </p:nvCxnSpPr>
            <p:spPr>
              <a:xfrm>
                <a:off x="2802619" y="1906707"/>
                <a:ext cx="1083581" cy="577770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67FD703-01A2-43DB-B06B-CFB3080D2241}"/>
              </a:ext>
            </a:extLst>
          </p:cNvPr>
          <p:cNvSpPr/>
          <p:nvPr/>
        </p:nvSpPr>
        <p:spPr>
          <a:xfrm>
            <a:off x="7663298" y="1776059"/>
            <a:ext cx="12300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167" name="Text Box 80">
            <a:extLst>
              <a:ext uri="{FF2B5EF4-FFF2-40B4-BE49-F238E27FC236}">
                <a16:creationId xmlns:a16="http://schemas.microsoft.com/office/drawing/2014/main" id="{E69C5ED1-728B-4779-9C6A-AA74011D9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169" y="2122258"/>
            <a:ext cx="1527899" cy="493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Borrow &amp; return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Dec.2023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Manage stationery warehouse (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Jan.2024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GR, Transfer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&amp; Inventory, Maintenance,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Scrap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Feb.2024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5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650137" y="2499235"/>
            <a:ext cx="2449721" cy="2272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Count and record PC, equipment information</a:t>
            </a:r>
          </a:p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Manage stationery by excel, check sheet</a:t>
            </a:r>
          </a:p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Lost time to inventory</a:t>
            </a:r>
          </a:p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Lost papers to record, make report</a:t>
            </a:r>
          </a:p>
          <a:p>
            <a:pPr algn="l"/>
            <a:r>
              <a:rPr lang="en-GB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-Export and get all PC information</a:t>
            </a:r>
            <a:endParaRPr lang="en-US" sz="1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exactly, anytime </a:t>
            </a:r>
            <a:endParaRPr lang="en-US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endParaRPr kumimoji="1" lang="en-US" altLang="ja-JP" sz="18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 algn="l">
              <a:buFontTx/>
              <a:buChar char="-"/>
              <a:defRPr/>
            </a:pPr>
            <a:endParaRPr kumimoji="1" lang="en-US" altLang="ja-JP" sz="18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0104A8D-3B09-FCCA-68A0-9C1C8177492C}"/>
              </a:ext>
            </a:extLst>
          </p:cNvPr>
          <p:cNvSpPr/>
          <p:nvPr/>
        </p:nvSpPr>
        <p:spPr>
          <a:xfrm>
            <a:off x="2704060" y="3847729"/>
            <a:ext cx="4763540" cy="1447457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A8E2033-3132-1EA3-84D7-1F29432E14FA}"/>
              </a:ext>
            </a:extLst>
          </p:cNvPr>
          <p:cNvSpPr/>
          <p:nvPr/>
        </p:nvSpPr>
        <p:spPr>
          <a:xfrm>
            <a:off x="2740276" y="3683139"/>
            <a:ext cx="1329483" cy="3013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software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F799EE2-528B-27DF-F3E8-64EE0BC46EE8}"/>
              </a:ext>
            </a:extLst>
          </p:cNvPr>
          <p:cNvSpPr/>
          <p:nvPr/>
        </p:nvSpPr>
        <p:spPr>
          <a:xfrm>
            <a:off x="5934381" y="3668397"/>
            <a:ext cx="1450165" cy="282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Auto Report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64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255368" y="4091901"/>
            <a:ext cx="675483" cy="466448"/>
          </a:xfrm>
          <a:prstGeom prst="rect">
            <a:avLst/>
          </a:prstGeom>
          <a:ln w="0">
            <a:noFill/>
          </a:ln>
        </p:spPr>
      </p:pic>
      <p:pic>
        <p:nvPicPr>
          <p:cNvPr id="65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054" y="4147323"/>
            <a:ext cx="507645" cy="33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フローチャート : 磁気ディスク 12"/>
          <p:cNvSpPr/>
          <p:nvPr/>
        </p:nvSpPr>
        <p:spPr>
          <a:xfrm>
            <a:off x="2839482" y="4780207"/>
            <a:ext cx="1106013" cy="453027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3" name="Up-Down Arrow 2"/>
          <p:cNvSpPr/>
          <p:nvPr/>
        </p:nvSpPr>
        <p:spPr>
          <a:xfrm>
            <a:off x="3314498" y="4439548"/>
            <a:ext cx="223241" cy="32235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F799EE2-528B-27DF-F3E8-64EE0BC46EE8}"/>
              </a:ext>
            </a:extLst>
          </p:cNvPr>
          <p:cNvSpPr/>
          <p:nvPr/>
        </p:nvSpPr>
        <p:spPr>
          <a:xfrm>
            <a:off x="4277315" y="3681118"/>
            <a:ext cx="1450165" cy="289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Visualize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6F5CE1-3CF5-41B6-B333-E7090C2896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7546" y="4038554"/>
            <a:ext cx="1452710" cy="1130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04DE91-E916-4990-8C66-02E1B3E280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9552" y="4026044"/>
            <a:ext cx="1452710" cy="1142920"/>
          </a:xfrm>
          <a:prstGeom prst="rect">
            <a:avLst/>
          </a:prstGeom>
        </p:spPr>
      </p:pic>
      <p:sp>
        <p:nvSpPr>
          <p:cNvPr id="66" name="Google Shape;403;p23">
            <a:extLst>
              <a:ext uri="{FF2B5EF4-FFF2-40B4-BE49-F238E27FC236}">
                <a16:creationId xmlns:a16="http://schemas.microsoft.com/office/drawing/2014/main" id="{727F2107-D061-4321-B477-FF1D509C96CE}"/>
              </a:ext>
            </a:extLst>
          </p:cNvPr>
          <p:cNvSpPr txBox="1">
            <a:spLocks/>
          </p:cNvSpPr>
          <p:nvPr/>
        </p:nvSpPr>
        <p:spPr>
          <a:xfrm>
            <a:off x="56290" y="2768481"/>
            <a:ext cx="2449721" cy="164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Transfer &amp; inventory  </a:t>
            </a: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Read barcode of Serial</a:t>
            </a: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Select function</a:t>
            </a: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Select Device type</a:t>
            </a:r>
          </a:p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Fix location</a:t>
            </a: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Read barcode of Serial</a:t>
            </a: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Google Shape;403;p23">
            <a:extLst>
              <a:ext uri="{FF2B5EF4-FFF2-40B4-BE49-F238E27FC236}">
                <a16:creationId xmlns:a16="http://schemas.microsoft.com/office/drawing/2014/main" id="{01A1B475-4383-4151-8863-B31F1F9DB73A}"/>
              </a:ext>
            </a:extLst>
          </p:cNvPr>
          <p:cNvSpPr txBox="1">
            <a:spLocks/>
          </p:cNvSpPr>
          <p:nvPr/>
        </p:nvSpPr>
        <p:spPr>
          <a:xfrm>
            <a:off x="64780" y="1931166"/>
            <a:ext cx="2449721" cy="101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kumimoji="1" lang="en-US" altLang="ja-JP" sz="1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Borrow &amp; return</a:t>
            </a: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Issue barcode</a:t>
            </a:r>
          </a:p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Scan card identify user </a:t>
            </a:r>
            <a:endParaRPr kumimoji="1" lang="en-US" altLang="ja-JP" sz="16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9" name="Google Shape;403;p23">
            <a:extLst>
              <a:ext uri="{FF2B5EF4-FFF2-40B4-BE49-F238E27FC236}">
                <a16:creationId xmlns:a16="http://schemas.microsoft.com/office/drawing/2014/main" id="{16FAE88E-FDD2-46F1-B48C-DAE2B3A54ED1}"/>
              </a:ext>
            </a:extLst>
          </p:cNvPr>
          <p:cNvSpPr txBox="1">
            <a:spLocks/>
          </p:cNvSpPr>
          <p:nvPr/>
        </p:nvSpPr>
        <p:spPr>
          <a:xfrm>
            <a:off x="45931" y="4310455"/>
            <a:ext cx="2449721" cy="115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 Stationery warehouse</a:t>
            </a:r>
            <a:endParaRPr kumimoji="1" lang="en-US" altLang="ja-JP" sz="16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Import equipment</a:t>
            </a:r>
          </a:p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Export equipment</a:t>
            </a:r>
          </a:p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Report monthly </a:t>
            </a:r>
            <a:endParaRPr kumimoji="1" lang="en-US" altLang="ja-JP" sz="16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A166353-044D-4864-B76D-590E548B1035}"/>
              </a:ext>
            </a:extLst>
          </p:cNvPr>
          <p:cNvSpPr/>
          <p:nvPr/>
        </p:nvSpPr>
        <p:spPr>
          <a:xfrm>
            <a:off x="2645649" y="1955234"/>
            <a:ext cx="20730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&amp; Paste Barcode to each equipment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F6C64E-C8FD-4E9A-A304-49CDDA14E53D}"/>
              </a:ext>
            </a:extLst>
          </p:cNvPr>
          <p:cNvSpPr/>
          <p:nvPr/>
        </p:nvSpPr>
        <p:spPr>
          <a:xfrm>
            <a:off x="5638938" y="2014725"/>
            <a:ext cx="17432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 go to PC to scan barcode</a:t>
            </a:r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04FAEABB-23CD-4E8A-924D-E5E0FC557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47" y="2085929"/>
            <a:ext cx="546696" cy="234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F7D56C8F-1CE3-48DC-AF1E-8301693C7936}"/>
              </a:ext>
            </a:extLst>
          </p:cNvPr>
          <p:cNvSpPr/>
          <p:nvPr/>
        </p:nvSpPr>
        <p:spPr>
          <a:xfrm>
            <a:off x="2599365" y="3038365"/>
            <a:ext cx="15238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System</a:t>
            </a:r>
            <a:endParaRPr lang="en-US" sz="1600" dirty="0"/>
          </a:p>
        </p:txBody>
      </p:sp>
      <p:pic>
        <p:nvPicPr>
          <p:cNvPr id="85" name="Picture 17" descr="C:\Program Files\Microsoft Office\MEDIA\CAGCAT10\j0195384.wmf">
            <a:extLst>
              <a:ext uri="{FF2B5EF4-FFF2-40B4-BE49-F238E27FC236}">
                <a16:creationId xmlns:a16="http://schemas.microsoft.com/office/drawing/2014/main" id="{D48D4104-468A-43F1-A93B-73DBB3F85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24169" y="3025576"/>
            <a:ext cx="650700" cy="52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ight Arrow 52">
            <a:extLst>
              <a:ext uri="{FF2B5EF4-FFF2-40B4-BE49-F238E27FC236}">
                <a16:creationId xmlns:a16="http://schemas.microsoft.com/office/drawing/2014/main" id="{452A5A65-F2AE-4313-A7CA-B0D9FD60FFA4}"/>
              </a:ext>
            </a:extLst>
          </p:cNvPr>
          <p:cNvSpPr/>
          <p:nvPr/>
        </p:nvSpPr>
        <p:spPr>
          <a:xfrm rot="5400000">
            <a:off x="5882262" y="2600894"/>
            <a:ext cx="273902" cy="248241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A1F1FF-65CC-4BE9-B0CC-02B29AFE43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50675" y="2482296"/>
            <a:ext cx="1448002" cy="324177"/>
          </a:xfrm>
          <a:prstGeom prst="rect">
            <a:avLst/>
          </a:prstGeom>
        </p:spPr>
      </p:pic>
      <p:sp>
        <p:nvSpPr>
          <p:cNvPr id="87" name="Right Arrow 45">
            <a:extLst>
              <a:ext uri="{FF2B5EF4-FFF2-40B4-BE49-F238E27FC236}">
                <a16:creationId xmlns:a16="http://schemas.microsoft.com/office/drawing/2014/main" id="{8DF4D6CC-8CC8-47A8-AF25-9DA13BC49A4D}"/>
              </a:ext>
            </a:extLst>
          </p:cNvPr>
          <p:cNvSpPr/>
          <p:nvPr/>
        </p:nvSpPr>
        <p:spPr>
          <a:xfrm>
            <a:off x="4470060" y="2509800"/>
            <a:ext cx="276633" cy="247178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15F81502-A42E-47AE-9FE6-15C7F4338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926" y="2951631"/>
            <a:ext cx="458576" cy="570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16850FBC-389B-475B-ADE0-1A1CD488BDEF}"/>
              </a:ext>
            </a:extLst>
          </p:cNvPr>
          <p:cNvSpPr/>
          <p:nvPr/>
        </p:nvSpPr>
        <p:spPr>
          <a:xfrm>
            <a:off x="6366797" y="2974721"/>
            <a:ext cx="12593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base Server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DE7BD208-76E5-4099-A369-03BE8F413634}"/>
              </a:ext>
            </a:extLst>
          </p:cNvPr>
          <p:cNvSpPr/>
          <p:nvPr/>
        </p:nvSpPr>
        <p:spPr>
          <a:xfrm>
            <a:off x="5046690" y="3205544"/>
            <a:ext cx="301456" cy="264690"/>
          </a:xfrm>
          <a:prstGeom prst="lef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BCBAD760-18CE-498E-B97F-8D38E3D741D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80952" y="2359912"/>
            <a:ext cx="260166" cy="51825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DF109461-67D7-425C-8545-0A2104A6FA6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567" l="0" r="100000">
                        <a14:foregroundMark x1="57604" y1="40837" x2="57604" y2="40837"/>
                        <a14:foregroundMark x1="47083" y1="64214" x2="47083" y2="64214"/>
                        <a14:foregroundMark x1="49688" y1="92208" x2="49688" y2="92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5623">
            <a:off x="5367222" y="2203433"/>
            <a:ext cx="160226" cy="34054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2CD2A11-1C6A-4A57-BA07-9320C3ACC973}"/>
              </a:ext>
            </a:extLst>
          </p:cNvPr>
          <p:cNvSpPr/>
          <p:nvPr/>
        </p:nvSpPr>
        <p:spPr>
          <a:xfrm>
            <a:off x="92030" y="5530798"/>
            <a:ext cx="2399844" cy="11418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Apply barcode for all operating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Training staff use soft</a:t>
            </a:r>
          </a:p>
        </p:txBody>
      </p:sp>
      <p:sp>
        <p:nvSpPr>
          <p:cNvPr id="92" name="Google Shape;403;p23">
            <a:extLst>
              <a:ext uri="{FF2B5EF4-FFF2-40B4-BE49-F238E27FC236}">
                <a16:creationId xmlns:a16="http://schemas.microsoft.com/office/drawing/2014/main" id="{63A1077C-47BD-4972-8790-7BECFC53A945}"/>
              </a:ext>
            </a:extLst>
          </p:cNvPr>
          <p:cNvSpPr txBox="1">
            <a:spLocks/>
          </p:cNvSpPr>
          <p:nvPr/>
        </p:nvSpPr>
        <p:spPr>
          <a:xfrm>
            <a:off x="9753600" y="475735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Borrowing and returning equipment is manual jobs on paper.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Lost time to check and inventory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6" name="Google Shape;403;p23">
            <a:extLst>
              <a:ext uri="{FF2B5EF4-FFF2-40B4-BE49-F238E27FC236}">
                <a16:creationId xmlns:a16="http://schemas.microsoft.com/office/drawing/2014/main" id="{7B2F7D1F-F9D9-4880-9EAA-30358E4D77EA}"/>
              </a:ext>
            </a:extLst>
          </p:cNvPr>
          <p:cNvSpPr txBox="1">
            <a:spLocks/>
          </p:cNvSpPr>
          <p:nvPr/>
        </p:nvSpPr>
        <p:spPr>
          <a:xfrm>
            <a:off x="9608515" y="4987306"/>
            <a:ext cx="2532963" cy="1358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Stationery warehouse is control by excel data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, lost time to inventory, easy mistake.</a:t>
            </a:r>
          </a:p>
        </p:txBody>
      </p:sp>
      <p:sp>
        <p:nvSpPr>
          <p:cNvPr id="97" name="Google Shape;403;p23">
            <a:extLst>
              <a:ext uri="{FF2B5EF4-FFF2-40B4-BE49-F238E27FC236}">
                <a16:creationId xmlns:a16="http://schemas.microsoft.com/office/drawing/2014/main" id="{7B65DB40-A0D6-494E-AB9D-D7D2403382F5}"/>
              </a:ext>
            </a:extLst>
          </p:cNvPr>
          <p:cNvSpPr txBox="1">
            <a:spLocks/>
          </p:cNvSpPr>
          <p:nvPr/>
        </p:nvSpPr>
        <p:spPr>
          <a:xfrm>
            <a:off x="-3090107" y="5168964"/>
            <a:ext cx="2376159" cy="171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The Process good receive, transfer, maintenance, scrap is manual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difficult to manage and easy mistake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494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53695</TotalTime>
  <Words>3740</Words>
  <Application>Microsoft Office PowerPoint</Application>
  <PresentationFormat>On-screen Show (4:3)</PresentationFormat>
  <Paragraphs>664</Paragraphs>
  <Slides>13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33" baseType="lpstr">
      <vt:lpstr>Microsoft YaHei</vt:lpstr>
      <vt:lpstr>MS PGothic</vt:lpstr>
      <vt:lpstr>MS PGothic</vt:lpstr>
      <vt:lpstr>Arial</vt:lpstr>
      <vt:lpstr>Arial </vt:lpstr>
      <vt:lpstr>Arial Black</vt:lpstr>
      <vt:lpstr>Calibri</vt:lpstr>
      <vt:lpstr>Fira Sans Extra Condensed</vt:lpstr>
      <vt:lpstr>HGPSoeiKakugothicUB</vt:lpstr>
      <vt:lpstr>HGPSoeiKakugothicUB</vt:lpstr>
      <vt:lpstr>HGSSoeiKakugothicUB</vt:lpstr>
      <vt:lpstr>Meiryo UI</vt:lpstr>
      <vt:lpstr>ＭＳ Ｐ明朝</vt:lpstr>
      <vt:lpstr>Tahoma</vt:lpstr>
      <vt:lpstr>Times New Roman</vt:lpstr>
      <vt:lpstr>Wingdings</vt:lpstr>
      <vt:lpstr>Wingdings 2</vt:lpstr>
      <vt:lpstr>Wingdings 3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ACER</cp:lastModifiedBy>
  <cp:revision>4323</cp:revision>
  <cp:lastPrinted>2023-03-01T01:59:53Z</cp:lastPrinted>
  <dcterms:created xsi:type="dcterms:W3CDTF">2016-12-21T06:42:40Z</dcterms:created>
  <dcterms:modified xsi:type="dcterms:W3CDTF">2024-01-29T16:31:04Z</dcterms:modified>
</cp:coreProperties>
</file>