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8" r:id="rId2"/>
    <p:sldId id="1622" r:id="rId3"/>
    <p:sldId id="1637" r:id="rId4"/>
    <p:sldId id="1634" r:id="rId5"/>
    <p:sldId id="1615" r:id="rId6"/>
    <p:sldId id="1638" r:id="rId7"/>
    <p:sldId id="1639" r:id="rId8"/>
    <p:sldId id="1641" r:id="rId9"/>
    <p:sldId id="1587" r:id="rId10"/>
    <p:sldId id="1626" r:id="rId11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508B8"/>
    <a:srgbClr val="000077"/>
    <a:srgbClr val="FF6600"/>
    <a:srgbClr val="0070C0"/>
    <a:srgbClr val="AEF46E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8" autoAdjust="0"/>
    <p:restoredTop sz="82545" autoAdjust="0"/>
  </p:normalViewPr>
  <p:slideViewPr>
    <p:cSldViewPr>
      <p:cViewPr varScale="1">
        <p:scale>
          <a:sx n="93" d="100"/>
          <a:sy n="93" d="100"/>
        </p:scale>
        <p:origin x="1926" y="96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FF00"/>
            </a:solidFill>
          </c:spPr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Sheet1!$A$2:$A$3</c:f>
              <c:strCache>
                <c:ptCount val="2"/>
                <c:pt idx="0">
                  <c:v>Development (S)</c:v>
                </c:pt>
                <c:pt idx="1">
                  <c:v>Normal support (S)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02/20/2024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02/20/2024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0.5m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Good morning/afternoon/evening</a:t>
            </a:r>
            <a:r>
              <a:rPr lang="en-US" sz="600" baseline="0" dirty="0"/>
              <a:t> everyone, </a:t>
            </a:r>
            <a:r>
              <a:rPr lang="en-US" sz="600" dirty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My name is Minh ,member of IT</a:t>
            </a:r>
            <a:r>
              <a:rPr lang="en-US" sz="600" baseline="0" dirty="0"/>
              <a:t> section. Today, I am very honored to be here to present my promotion report.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My topic is : “</a:t>
            </a:r>
            <a:r>
              <a:rPr lang="en-US" sz="600" dirty="0">
                <a:solidFill>
                  <a:srgbClr val="0000FF"/>
                </a:solidFill>
              </a:rPr>
              <a:t>Upgrade </a:t>
            </a:r>
            <a:r>
              <a:rPr lang="en-US" altLang="ja-JP" sz="6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r>
              <a:rPr lang="en-US" sz="800" baseline="0" dirty="0"/>
              <a:t>My presentation have to 5 parts.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 dirty="0"/>
              <a:t>Let’s begin: I talk </a:t>
            </a:r>
            <a:r>
              <a:rPr lang="en-US" altLang="en-US" sz="800" baseline="0" dirty="0">
                <a:latin typeface="Arial" panose="020B0604020202020204" pitchFamily="34" charset="0"/>
                <a:cs typeface="Arial" panose="020B0604020202020204" pitchFamily="34" charset="0"/>
              </a:rPr>
              <a:t>about my self.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1m</a:t>
            </a:r>
          </a:p>
          <a:p>
            <a:r>
              <a:rPr lang="en-US" baseline="0" dirty="0"/>
              <a:t>The last slide I talk about the next activities:</a:t>
            </a:r>
          </a:p>
          <a:p>
            <a:r>
              <a:rPr lang="en-US" baseline="0" dirty="0"/>
              <a:t>For my team: learning, sharing, knowledge, experience for other member -&gt; My goal :….</a:t>
            </a:r>
          </a:p>
          <a:p>
            <a:r>
              <a:rPr lang="en-US" baseline="0" dirty="0"/>
              <a:t>For myself: study method issue and solve problem, control schedule keep on time. Find the best solution to save time…</a:t>
            </a:r>
          </a:p>
          <a:p>
            <a:r>
              <a:rPr lang="en-US" baseline="0" dirty="0"/>
              <a:t>Next activities: ….</a:t>
            </a:r>
          </a:p>
          <a:p>
            <a:endParaRPr lang="en-US" baseline="0" dirty="0"/>
          </a:p>
          <a:p>
            <a:r>
              <a:rPr lang="en-US" baseline="0" dirty="0"/>
              <a:t>That all my report. Thanks for your listening! </a:t>
            </a:r>
          </a:p>
          <a:p>
            <a:r>
              <a:rPr lang="en-US" baseline="0" dirty="0"/>
              <a:t>If 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0.5m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Now, I 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</a:t>
            </a:r>
            <a:r>
              <a:rPr lang="en-US" baseline="0" dirty="0"/>
              <a:t> </a:t>
            </a:r>
            <a:r>
              <a:rPr lang="en-US" dirty="0"/>
              <a:t>see in the ISD Organization, I’m working in Develop team. There are 4 peoples in my team. I’m a </a:t>
            </a:r>
            <a:r>
              <a:rPr lang="en-US" baseline="0" dirty="0"/>
              <a:t>in charge of Software development.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New assignment after promotion: …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" pitchFamily="34" charset="0"/>
                <a:cs typeface="Arial" pitchFamily="34" charset="0"/>
              </a:rPr>
              <a:t>There are some my achievement. I had done many project with achieve cost down, reduce HC, ensure quantity for production.</a:t>
            </a:r>
            <a:endParaRPr lang="ja-JP" altLang="en-US" sz="1200" dirty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(1m)</a:t>
            </a:r>
          </a:p>
          <a:p>
            <a:pPr defTabSz="915406">
              <a:defRPr/>
            </a:pPr>
            <a:r>
              <a:rPr lang="en-US" dirty="0"/>
              <a:t>The next, I talk about</a:t>
            </a:r>
            <a:r>
              <a:rPr lang="en-US" baseline="0" dirty="0"/>
              <a:t> the </a:t>
            </a:r>
            <a:r>
              <a:rPr lang="en-US" dirty="0"/>
              <a:t>background</a:t>
            </a:r>
            <a:r>
              <a:rPr lang="en-US" baseline="0" dirty="0"/>
              <a:t> of activities. </a:t>
            </a:r>
          </a:p>
          <a:p>
            <a:pPr defTabSz="915406">
              <a:defRPr/>
            </a:pPr>
            <a:r>
              <a:rPr lang="en-US" altLang="en-US" dirty="0"/>
              <a:t>- Let's look Project</a:t>
            </a:r>
            <a:r>
              <a:rPr lang="en-US" altLang="en-US" baseline="0" dirty="0"/>
              <a:t> summary </a:t>
            </a:r>
            <a:r>
              <a:rPr lang="en-US" altLang="en-US" dirty="0"/>
              <a:t>in 5-year. </a:t>
            </a:r>
            <a:r>
              <a:rPr lang="en-US" altLang="en-US" baseline="0" dirty="0"/>
              <a:t>IT </a:t>
            </a:r>
            <a:r>
              <a:rPr lang="en-US" altLang="en-US" b="0" dirty="0"/>
              <a:t>received a lot</a:t>
            </a:r>
            <a:r>
              <a:rPr lang="en-US" altLang="en-US" b="0" baseline="0" dirty="0"/>
              <a:t> of</a:t>
            </a:r>
            <a:r>
              <a:rPr lang="en-US" altLang="en-US" b="0" dirty="0"/>
              <a:t> number request</a:t>
            </a:r>
            <a:r>
              <a:rPr lang="en-US" altLang="en-US" b="0" baseline="0" dirty="0"/>
              <a:t> </a:t>
            </a:r>
            <a:r>
              <a:rPr lang="en-US" altLang="en-US" b="0" dirty="0"/>
              <a:t>. There</a:t>
            </a:r>
            <a:r>
              <a:rPr lang="en-US" altLang="en-US" b="0" baseline="0" dirty="0"/>
              <a:t> is small of request is </a:t>
            </a:r>
            <a:r>
              <a:rPr lang="en-US" altLang="en-US" b="0" dirty="0"/>
              <a:t>selected.. </a:t>
            </a:r>
          </a:p>
          <a:p>
            <a:pPr defTabSz="915406">
              <a:defRPr/>
            </a:pPr>
            <a:r>
              <a:rPr lang="en-US" altLang="en-US" b="0" baseline="0" dirty="0"/>
              <a:t>My Target : increase quantity project but actual the develop time still </a:t>
            </a:r>
            <a:r>
              <a:rPr lang="en-US" altLang="en-US" b="0" baseline="0" dirty="0">
                <a:solidFill>
                  <a:srgbClr val="FF0000"/>
                </a:solidFill>
              </a:rPr>
              <a:t>not enough</a:t>
            </a:r>
            <a:r>
              <a:rPr lang="en-US" altLang="en-US" b="0" baseline="0" dirty="0"/>
              <a:t>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="1" baseline="0" dirty="0"/>
              <a:t>Normal support is very height</a:t>
            </a:r>
            <a:r>
              <a:rPr lang="en-US" altLang="en-US" b="0" baseline="0" dirty="0"/>
              <a:t> because all application </a:t>
            </a:r>
            <a:r>
              <a:rPr lang="en-US" altLang="en-US" b="1" baseline="0" dirty="0"/>
              <a:t>on Handy terminal is running wince</a:t>
            </a:r>
            <a:r>
              <a:rPr lang="en-US" altLang="en-US" b="0" baseline="0" dirty="0"/>
              <a:t>. </a:t>
            </a:r>
            <a:r>
              <a:rPr lang="en-US" altLang="en-US" b="0" dirty="0">
                <a:solidFill>
                  <a:srgbClr val="FF0000"/>
                </a:solidFill>
              </a:rPr>
              <a:t>Difficult to develop soft on them. Take long time to modify and build program. Sometime repair and setup Operation system when error</a:t>
            </a:r>
            <a:r>
              <a:rPr lang="en-US" altLang="en-US" b="0" dirty="0"/>
              <a:t>.  (</a:t>
            </a:r>
            <a:r>
              <a:rPr lang="en-US" dirty="0"/>
              <a:t>There are a lot of software  need support during operation. human error, machine error, or system error. I need to solve it for the system running again..)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aseline="0" dirty="0"/>
              <a:t>The advantage of this action : reduce support time and increase develop time.</a:t>
            </a:r>
            <a:endParaRPr lang="en-US" altLang="en-US" b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- other reason, Win CE end of line 2023</a:t>
            </a:r>
            <a:r>
              <a:rPr lang="en-US" dirty="0"/>
              <a:t>.  to comply company policy We need to upgrade win CE to android Operation</a:t>
            </a:r>
            <a:r>
              <a:rPr lang="en-US" baseline="0" dirty="0"/>
              <a:t> system.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There is a large system of the factory that needs to be upgraded  is</a:t>
            </a:r>
            <a:r>
              <a:rPr lang="en-US" b="1" baseline="0" dirty="0"/>
              <a:t> FOSS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>
                <a:sym typeface="Wingdings" panose="05000000000000000000" pitchFamily="2" charset="2"/>
              </a:rPr>
              <a:t> This is reason </a:t>
            </a:r>
            <a:r>
              <a:rPr lang="en-US" b="0" baseline="0" dirty="0">
                <a:sym typeface="Wingdings" panose="05000000000000000000" pitchFamily="2" charset="2"/>
              </a:rPr>
              <a:t>I</a:t>
            </a:r>
            <a:r>
              <a:rPr lang="en-US" baseline="0" dirty="0"/>
              <a:t> select issue 1.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Next slide, I talk about the background issue 2.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71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(1m)</a:t>
            </a:r>
            <a:r>
              <a:rPr lang="en-US" altLang="en-US" baseline="0" dirty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- we are look at the ratio development team project: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following KPI annual we must complete is 30%, in addition to 10% of urgent projects . The rest of request is 60% from other departments. These are thing that we </a:t>
            </a:r>
            <a:r>
              <a:rPr lang="en-US" altLang="en-US" b="1" baseline="0" dirty="0"/>
              <a:t>haven’t enough time to complete</a:t>
            </a:r>
            <a:r>
              <a:rPr lang="en-US" altLang="en-US" baseline="0" dirty="0"/>
              <a:t>. Its content of other request related to:….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="1" baseline="0" dirty="0"/>
              <a:t>An example of other request</a:t>
            </a:r>
            <a:r>
              <a:rPr lang="en-US" altLang="en-US" baseline="0" dirty="0"/>
              <a:t>, we look at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Current Asset Management IT: there</a:t>
            </a:r>
            <a:r>
              <a:rPr lang="en-US" sz="1200" b="1" baseline="0" dirty="0">
                <a:latin typeface="Arial" panose="020B0604020202020204" pitchFamily="34" charset="0"/>
                <a:cs typeface="Arial" panose="020B0604020202020204" pitchFamily="34" charset="0"/>
              </a:rPr>
              <a:t> are a lot of manual job, excel file and check sheet, papers.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en-US" altLang="en-US" b="1" dirty="0"/>
              <a:t>For this reason, I select the</a:t>
            </a:r>
            <a:r>
              <a:rPr lang="en-US" altLang="en-US" b="1" baseline="0" dirty="0"/>
              <a:t> issue 2  </a:t>
            </a:r>
            <a:r>
              <a:rPr lang="en-US" altLang="en-US" b="1" dirty="0"/>
              <a:t>make an</a:t>
            </a:r>
            <a:r>
              <a:rPr lang="en-US" altLang="en-US" b="1" baseline="0" dirty="0"/>
              <a:t> new system</a:t>
            </a:r>
            <a:endParaRPr lang="en-US" altLang="en-US" b="1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current process</a:t>
            </a:r>
            <a:r>
              <a:rPr lang="en-US" altLang="en-US" baseline="0" dirty="0"/>
              <a:t>: </a:t>
            </a:r>
            <a:r>
              <a:rPr lang="en-US" altLang="en-US" b="1" baseline="0" dirty="0"/>
              <a:t>all step </a:t>
            </a:r>
            <a:r>
              <a:rPr lang="en-US" altLang="en-US" baseline="0" dirty="0"/>
              <a:t>there are </a:t>
            </a:r>
            <a:r>
              <a:rPr lang="en-US" altLang="en-US" b="1" baseline="0" dirty="0"/>
              <a:t>more 1 thousand </a:t>
            </a:r>
            <a:r>
              <a:rPr lang="en-US" altLang="en-US" baseline="0" dirty="0"/>
              <a:t>items need to be managed.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(</a:t>
            </a:r>
            <a:r>
              <a:rPr lang="en-US" altLang="en-US" dirty="0"/>
              <a:t>All these activities are manual job through papers, check sheet and</a:t>
            </a:r>
            <a:r>
              <a:rPr lang="en-US" altLang="en-US" baseline="0" dirty="0"/>
              <a:t> excel file</a:t>
            </a:r>
            <a:r>
              <a:rPr lang="en-US" altLang="en-US" dirty="0"/>
              <a:t>. It takes a lot of time to manage monthly inventory)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My</a:t>
            </a:r>
            <a:r>
              <a:rPr lang="en-US" altLang="en-US" b="1" baseline="0" dirty="0"/>
              <a:t> action : </a:t>
            </a:r>
            <a:r>
              <a:rPr lang="en-US" altLang="en-US" b="1" dirty="0"/>
              <a:t>using by barcode technology, scan barcode auto save database</a:t>
            </a:r>
            <a:r>
              <a:rPr lang="en-US" altLang="en-US" b="1" baseline="0" dirty="0"/>
              <a:t> server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Apply new system, We save time management, reduce papers.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81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0.5m</a:t>
            </a:r>
          </a:p>
          <a:p>
            <a:pPr defTabSz="915406">
              <a:defRPr/>
            </a:pPr>
            <a:r>
              <a:rPr lang="en-US" altLang="en-US" dirty="0"/>
              <a:t>Next slide, I talk</a:t>
            </a:r>
            <a:r>
              <a:rPr lang="en-US" altLang="en-US" baseline="0" dirty="0"/>
              <a:t> about the </a:t>
            </a:r>
            <a:r>
              <a:rPr lang="en-US" altLang="en-US" dirty="0"/>
              <a:t>total improvement schedule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the issue</a:t>
            </a:r>
            <a:r>
              <a:rPr lang="en-US" altLang="en-US" b="1" baseline="0" dirty="0">
                <a:solidFill>
                  <a:srgbClr val="FF0000"/>
                </a:solidFill>
              </a:rPr>
              <a:t> 1</a:t>
            </a:r>
            <a:r>
              <a:rPr lang="en-US" altLang="en-US" dirty="0"/>
              <a:t>, upgrade to FOSS from win CE to other</a:t>
            </a:r>
            <a:r>
              <a:rPr lang="en-US" altLang="en-US" baseline="0" dirty="0"/>
              <a:t> OS</a:t>
            </a:r>
            <a:r>
              <a:rPr lang="en-US" altLang="en-US" dirty="0"/>
              <a:t>. </a:t>
            </a:r>
          </a:p>
          <a:p>
            <a:pPr defTabSz="915406">
              <a:defRPr/>
            </a:pPr>
            <a:r>
              <a:rPr lang="en-US" altLang="en-US" dirty="0"/>
              <a:t>[2] analyze and </a:t>
            </a:r>
            <a:r>
              <a:rPr lang="en-US" altLang="en-US" b="1" dirty="0"/>
              <a:t>optimize all process of Fos</a:t>
            </a:r>
            <a:r>
              <a:rPr lang="en-US" altLang="en-US" dirty="0"/>
              <a:t>s </a:t>
            </a:r>
            <a:r>
              <a:rPr lang="en-US" altLang="en-US" b="1" dirty="0"/>
              <a:t>-&gt; develop all functions-&gt; target :…</a:t>
            </a:r>
          </a:p>
          <a:p>
            <a:pPr defTabSz="915406">
              <a:defRPr/>
            </a:pPr>
            <a:r>
              <a:rPr lang="en-US" altLang="en-US" b="1" dirty="0"/>
              <a:t>The issue 2: [1</a:t>
            </a:r>
            <a:r>
              <a:rPr lang="en-US" sz="1200" b="1" dirty="0">
                <a:solidFill>
                  <a:schemeClr val="tx1"/>
                </a:solidFill>
                <a:latin typeface="Arial "/>
              </a:rPr>
              <a:t>] </a:t>
            </a:r>
            <a:r>
              <a:rPr lang="en-US" sz="1200" b="0" dirty="0">
                <a:solidFill>
                  <a:schemeClr val="tx1"/>
                </a:solidFill>
                <a:latin typeface="Arial "/>
              </a:rPr>
              <a:t>Study management asset -&gt; </a:t>
            </a:r>
            <a:r>
              <a:rPr lang="en-US" sz="1200" b="1" dirty="0">
                <a:solidFill>
                  <a:schemeClr val="tx1"/>
                </a:solidFill>
                <a:latin typeface="Arial "/>
              </a:rPr>
              <a:t>clear</a:t>
            </a:r>
            <a:r>
              <a:rPr lang="en-US" sz="1200" b="1" baseline="0" dirty="0">
                <a:solidFill>
                  <a:schemeClr val="tx1"/>
                </a:solidFill>
                <a:latin typeface="Arial "/>
              </a:rPr>
              <a:t> process and function</a:t>
            </a:r>
            <a:r>
              <a:rPr lang="en-US" sz="1200" b="1" dirty="0">
                <a:solidFill>
                  <a:schemeClr val="tx1"/>
                </a:solidFill>
                <a:latin typeface="Arial "/>
              </a:rPr>
              <a:t> </a:t>
            </a:r>
            <a:r>
              <a:rPr lang="en-US" altLang="en-US" baseline="0" dirty="0"/>
              <a:t>. </a:t>
            </a:r>
          </a:p>
          <a:p>
            <a:pPr defTabSz="915406">
              <a:defRPr/>
            </a:pPr>
            <a:r>
              <a:rPr lang="en-US" altLang="en-US" baseline="0" dirty="0"/>
              <a:t>After that , I </a:t>
            </a:r>
            <a:r>
              <a:rPr lang="en-US" altLang="en-US" b="1" baseline="0" dirty="0"/>
              <a:t>select the device and develop software</a:t>
            </a:r>
            <a:r>
              <a:rPr lang="en-US" altLang="en-US" baseline="0" dirty="0"/>
              <a:t>. -&gt; </a:t>
            </a:r>
            <a:r>
              <a:rPr lang="en-US" altLang="en-US" b="1" baseline="0" dirty="0"/>
              <a:t>target : </a:t>
            </a:r>
            <a:r>
              <a:rPr lang="en-US" altLang="en-US" baseline="0" dirty="0"/>
              <a:t>….</a:t>
            </a:r>
          </a:p>
          <a:p>
            <a:pPr defTabSz="915406">
              <a:defRPr/>
            </a:pPr>
            <a:r>
              <a:rPr lang="en-US" baseline="0" dirty="0"/>
              <a:t>Next slide, I will explain more detail for issue 1.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1m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About issue 1, </a:t>
            </a: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company policy,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Current situation: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Applications are running on Wince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support is very height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- Select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 &amp; new OS -&gt; develop new software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rgbClr val="0000FF"/>
                </a:solidFill>
              </a:rPr>
              <a:t>upgrade FOSS =&gt; reduce</a:t>
            </a:r>
            <a:r>
              <a:rPr lang="en-US" baseline="0" dirty="0">
                <a:solidFill>
                  <a:srgbClr val="0000FF"/>
                </a:solidFill>
              </a:rPr>
              <a:t> support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>
                <a:solidFill>
                  <a:srgbClr val="0000FF"/>
                </a:solidFill>
              </a:rPr>
              <a:t>My action </a:t>
            </a:r>
            <a:r>
              <a:rPr lang="en-US" altLang="en-US" baseline="0" dirty="0">
                <a:solidFill>
                  <a:srgbClr val="0000FF"/>
                </a:solidFill>
              </a:rPr>
              <a:t>: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I have choose</a:t>
            </a:r>
            <a:r>
              <a:rPr lang="en-US" altLang="en-US" baseline="0" dirty="0"/>
              <a:t> </a:t>
            </a:r>
            <a:r>
              <a:rPr lang="en-US" altLang="en-US" b="1" dirty="0"/>
              <a:t>Flutter</a:t>
            </a:r>
            <a:r>
              <a:rPr lang="en-US" altLang="en-US" dirty="0"/>
              <a:t> language.</a:t>
            </a:r>
            <a:r>
              <a:rPr lang="en-US" altLang="en-US" baseline="0" dirty="0"/>
              <a:t> Because it</a:t>
            </a:r>
            <a:r>
              <a:rPr lang="en-US" altLang="en-US" dirty="0"/>
              <a:t> is used to develop applications for mobile devices. Runs on both Android and IOS platform, desktop applications and web applications.  (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software slow,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system, Regularly repair and setup window again)</a:t>
            </a:r>
            <a:endParaRPr lang="en-US" altLang="en-US" dirty="0"/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Limit Wince : …. =&gt; The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109PCS,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Improvement result after upgrade: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Increate develop time , reduce support time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03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0" baseline="0" dirty="0"/>
              <a:t>1m</a:t>
            </a:r>
          </a:p>
          <a:p>
            <a:pPr marL="0" indent="0">
              <a:buFontTx/>
              <a:buNone/>
            </a:pPr>
            <a:r>
              <a:rPr lang="en-US" b="0" baseline="0" dirty="0"/>
              <a:t>Next slide, I talk a bout the detail of development </a:t>
            </a:r>
            <a:r>
              <a:rPr lang="en-US" b="1" baseline="0" dirty="0"/>
              <a:t>FOSS</a:t>
            </a:r>
            <a:r>
              <a:rPr lang="en-US" baseline="0" dirty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Current situation: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a lot of functions (65 screens)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are many similar functions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Many request improvement quality activities from the department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r>
              <a:rPr lang="en-US" altLang="en-US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system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/>
              <a:t>Action (</a:t>
            </a:r>
            <a:r>
              <a:rPr lang="en-US" altLang="en-US" sz="1200" dirty="0"/>
              <a:t>There</a:t>
            </a:r>
            <a:r>
              <a:rPr lang="en-US" altLang="en-US" sz="1200" baseline="0" dirty="0"/>
              <a:t> are</a:t>
            </a:r>
            <a:r>
              <a:rPr lang="en-US" altLang="en-US" sz="1200" dirty="0"/>
              <a:t> </a:t>
            </a:r>
            <a:r>
              <a:rPr lang="en-US" altLang="en-US" sz="1200" b="1" dirty="0"/>
              <a:t>4 step</a:t>
            </a:r>
            <a:r>
              <a:rPr lang="en-US" altLang="en-US" sz="1200" dirty="0"/>
              <a:t>. </a:t>
            </a:r>
            <a:r>
              <a:rPr lang="en-US" altLang="en-US" sz="1200" b="1" dirty="0"/>
              <a:t>GR, storage, kitting and supply -&gt; there</a:t>
            </a:r>
            <a:r>
              <a:rPr lang="en-US" altLang="en-US" sz="1200" b="1" baseline="0" dirty="0"/>
              <a:t> are a lot of functions</a:t>
            </a:r>
            <a:r>
              <a:rPr lang="en-US" altLang="en-US" sz="1200" b="0" baseline="0" dirty="0"/>
              <a:t>) -&gt; total functions…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cs typeface="Arial" panose="020B0604020202020204" pitchFamily="34" charset="0"/>
              </a:rPr>
              <a:t>After analyze , discus with pic MCS we combine some the same function, reduce screen, optimize the process to reduce the operators. </a:t>
            </a:r>
            <a:r>
              <a:rPr lang="en-US" altLang="en-US" sz="1200" b="1" dirty="0">
                <a:cs typeface="Arial" panose="020B0604020202020204" pitchFamily="34" charset="0"/>
              </a:rPr>
              <a:t>Result: </a:t>
            </a:r>
            <a:r>
              <a:rPr lang="en-US" sz="1200" dirty="0">
                <a:cs typeface="Arial" panose="020B0604020202020204" pitchFamily="34" charset="0"/>
              </a:rPr>
              <a:t>=&gt; make new software to </a:t>
            </a:r>
            <a:r>
              <a:rPr lang="en-US" sz="1200" b="1" dirty="0">
                <a:cs typeface="Arial" panose="020B0604020202020204" pitchFamily="34" charset="0"/>
              </a:rPr>
              <a:t>upgrade on mobile. </a:t>
            </a:r>
            <a:endParaRPr lang="en-US" altLang="en-US" sz="1200" b="1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sz="1200" dirty="0"/>
              <a:t>Total function reduce 65 to 32</a:t>
            </a:r>
            <a:r>
              <a:rPr lang="en-US" altLang="en-US" sz="1200" b="1" dirty="0"/>
              <a:t>.  </a:t>
            </a:r>
            <a:r>
              <a:rPr lang="en-US" altLang="en-US" sz="1200" b="0" dirty="0"/>
              <a:t>(</a:t>
            </a:r>
            <a:r>
              <a:rPr lang="en-US" sz="1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Amount of working is big to develop.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new technology to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own.)</a:t>
            </a:r>
            <a:endParaRPr lang="en-US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- Support time</a:t>
            </a:r>
            <a:r>
              <a:rPr lang="en-US" altLang="en-US" baseline="0" dirty="0"/>
              <a:t> reduce 35%.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Now, I move to next issue</a:t>
            </a:r>
            <a:r>
              <a:rPr lang="en-US" altLang="en-US" b="1" baseline="0" dirty="0"/>
              <a:t> 2</a:t>
            </a:r>
            <a:r>
              <a:rPr lang="en-US" altLang="en-US" b="1" dirty="0"/>
              <a:t>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77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1m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This slide I talk about detail activities of issue 2: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</a:t>
            </a:r>
            <a:r>
              <a:rPr lang="en-US" altLang="en-US" b="1" baseline="0" dirty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much manual job, papers, excel file</a:t>
            </a:r>
            <a:endParaRPr lang="en-US" altLang="en-US" b="1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equipment is not barcoded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inventory, make report and trace history.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</a:t>
            </a:r>
            <a:r>
              <a:rPr lang="en-US" altLang="en-US" b="1" baseline="0" dirty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all process, analysis and design</a:t>
            </a:r>
            <a:endParaRPr lang="en-US" altLang="en-US" b="1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tool create barcode =&gt;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 to identify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equipment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FF"/>
                </a:solidFill>
              </a:rPr>
              <a:t>Build standard process of manage asset, develop software</a:t>
            </a:r>
            <a:r>
              <a:rPr lang="en-US" altLang="en-US" sz="1200" dirty="0">
                <a:solidFill>
                  <a:schemeClr val="tx1"/>
                </a:solidFill>
              </a:rPr>
              <a:t>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Action: Apply scan barcode for each step reduce paper and manual job, check sheet and excel file.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When borrow &amp; return equipment scan item &amp; user ID card replace record paper. 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When transfer or inventory scan user's card to identify and fix location replace count manual pc.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With stationery warehouses, input and output items, have to scan barcodes to control them.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=&gt; After scan barcode -&gt;  Data result auto save database server via access point. Reports </a:t>
            </a:r>
            <a:r>
              <a:rPr lang="en-US" b="1" baseline="0" dirty="0"/>
              <a:t>auto visualizat</a:t>
            </a:r>
            <a:r>
              <a:rPr lang="en-US" baseline="0" dirty="0"/>
              <a:t>ion on website.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Merit 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Apply this system, you will control easy equipment and specially </a:t>
            </a:r>
            <a:r>
              <a:rPr lang="en-US" b="1" baseline="0" dirty="0"/>
              <a:t>we will save 60% time management and 80% print paper</a:t>
            </a:r>
            <a:r>
              <a:rPr lang="en-US" baseline="0" dirty="0"/>
              <a:t>.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In the future expand other department.</a:t>
            </a:r>
          </a:p>
          <a:p>
            <a:pPr defTabSz="915406">
              <a:defRPr/>
            </a:pPr>
            <a:r>
              <a:rPr lang="en-US" altLang="en-US" sz="1200" b="1" baseline="0" dirty="0"/>
              <a:t>The next slide to confirm result.</a:t>
            </a:r>
            <a:endParaRPr lang="en-US" b="1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34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0.5M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Following the schedule: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Issue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1:…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Result: normal support reduce form 45 -&gt; 35, develop time increase 55 -&gt; 65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Issue 2:…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 time inventory: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altLang="ja-JP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1142 Hour =&gt; 380h,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Reduce paper : 70ram -&gt; 10ram</a:t>
            </a:r>
            <a:endParaRPr lang="en-US" altLang="ja-JP" sz="1200" b="1" baseline="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======== // calculator // ======</a:t>
            </a:r>
            <a:endParaRPr lang="en-US" altLang="ja-JP" sz="1200" b="1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Time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develop: </a:t>
            </a:r>
            <a:r>
              <a:rPr lang="en-US" sz="1200" b="0" dirty="0">
                <a:solidFill>
                  <a:srgbClr val="0000FF"/>
                </a:solidFill>
                <a:latin typeface="Arial" charset="0"/>
                <a:cs typeface="Arial" charset="0"/>
              </a:rPr>
              <a:t>1h * 4per = 4hour / day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FF"/>
                </a:solidFill>
                <a:latin typeface="Arial" charset="0"/>
                <a:ea typeface="Tahoma" pitchFamily="34" charset="0"/>
                <a:cs typeface="Arial" charset="0"/>
              </a:rPr>
              <a:t>Save cost: </a:t>
            </a:r>
            <a:r>
              <a:rPr lang="en-US" sz="1200" b="0" dirty="0">
                <a:solidFill>
                  <a:srgbClr val="0000FF"/>
                </a:solidFill>
                <a:latin typeface="Arial" charset="0"/>
                <a:cs typeface="Arial" charset="0"/>
              </a:rPr>
              <a:t>20 * 4 * 2.5 = 200$/ M ~ 2400$ /Y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Inventory pc: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Before: </a:t>
            </a:r>
            <a:r>
              <a:rPr lang="en-US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en-US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 using:</a:t>
            </a:r>
            <a:r>
              <a:rPr lang="en-US" altLang="ja-JP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3min/60*20*1142 pcs =1142 Hour / 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After: 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1min/60*20*1142 pcs = 380.6 Hour /month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Total paper using : before  = 70ram, after = 10ram</a:t>
            </a:r>
            <a:endParaRPr lang="en-US" altLang="ja-JP" sz="1200" b="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02/20/2024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02/20/2024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02/20/2024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02/20/2024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5" Type="http://schemas.openxmlformats.org/officeDocument/2006/relationships/image" Target="../media/image2.png"/><Relationship Id="rId10" Type="http://schemas.openxmlformats.org/officeDocument/2006/relationships/image" Target="../media/image7.jpeg"/><Relationship Id="rId4" Type="http://schemas.openxmlformats.org/officeDocument/2006/relationships/image" Target="../media/image1.png"/><Relationship Id="rId9" Type="http://schemas.openxmlformats.org/officeDocument/2006/relationships/image" Target="../media/image6.jpe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11" Type="http://schemas.openxmlformats.org/officeDocument/2006/relationships/image" Target="../media/image18.jpe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10.png"/><Relationship Id="rId18" Type="http://schemas.openxmlformats.org/officeDocument/2006/relationships/image" Target="../media/image22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jpe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6.png"/><Relationship Id="rId10" Type="http://schemas.openxmlformats.org/officeDocument/2006/relationships/image" Target="../media/image32.png"/><Relationship Id="rId19" Type="http://schemas.openxmlformats.org/officeDocument/2006/relationships/image" Target="../media/image9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5~7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8~9</a:t>
            </a: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2~3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</a:t>
            </a:r>
            <a:r>
              <a:rPr lang="en-US" altLang="ja-JP" sz="24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2400" dirty="0">
                <a:solidFill>
                  <a:srgbClr val="0000FF"/>
                </a:solidFill>
              </a:rPr>
              <a:t>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87163"/>
              </p:ext>
            </p:extLst>
          </p:nvPr>
        </p:nvGraphicFramePr>
        <p:xfrm>
          <a:off x="27995" y="641417"/>
          <a:ext cx="9064036" cy="620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205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328017" y="6484701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1" name="Rektangel 99">
            <a:extLst>
              <a:ext uri="{FF2B5EF4-FFF2-40B4-BE49-F238E27FC236}">
                <a16:creationId xmlns:a16="http://schemas.microsoft.com/office/drawing/2014/main" id="{5A532BD3-FFD0-403A-B454-6F67541243A5}"/>
              </a:ext>
            </a:extLst>
          </p:cNvPr>
          <p:cNvSpPr/>
          <p:nvPr/>
        </p:nvSpPr>
        <p:spPr>
          <a:xfrm>
            <a:off x="137739" y="1125533"/>
            <a:ext cx="4490218" cy="2227267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da-DK" b="1" kern="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Tranning: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I want to build a big development team.</a:t>
            </a:r>
          </a:p>
        </p:txBody>
      </p:sp>
      <p:sp>
        <p:nvSpPr>
          <p:cNvPr id="22" name="Rektangel 101">
            <a:extLst>
              <a:ext uri="{FF2B5EF4-FFF2-40B4-BE49-F238E27FC236}">
                <a16:creationId xmlns:a16="http://schemas.microsoft.com/office/drawing/2014/main" id="{7230033E-217B-4645-8247-E67DEBB57363}"/>
              </a:ext>
            </a:extLst>
          </p:cNvPr>
          <p:cNvSpPr/>
          <p:nvPr/>
        </p:nvSpPr>
        <p:spPr>
          <a:xfrm>
            <a:off x="115327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 team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233453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Level up Communication skill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user, own new technology.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233453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15326" y="3429000"/>
            <a:ext cx="8919889" cy="400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68360"/>
              </p:ext>
            </p:extLst>
          </p:nvPr>
        </p:nvGraphicFramePr>
        <p:xfrm>
          <a:off x="104211" y="3866684"/>
          <a:ext cx="8950407" cy="263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9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213536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9172613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2571616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528573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77554466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74684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67867578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39167055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5697951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75843388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61774882"/>
                    </a:ext>
                  </a:extLst>
                </a:gridCol>
              </a:tblGrid>
              <a:tr h="3189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2303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Complete upgrade FOSS to mobile system.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Fire extinguisher management system</a:t>
                      </a:r>
                      <a:r>
                        <a:rPr lang="en-US" sz="1600" baseline="0" dirty="0"/>
                        <a:t> to mobile.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Stationery warehouse management system for GA.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  <a:tr h="3903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Expand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ALCMS to other department.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82496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7A7D03-CB53-4BE1-BC2C-C760742DD69C}"/>
              </a:ext>
            </a:extLst>
          </p:cNvPr>
          <p:cNvCxnSpPr>
            <a:cxnSpLocks/>
          </p:cNvCxnSpPr>
          <p:nvPr/>
        </p:nvCxnSpPr>
        <p:spPr>
          <a:xfrm>
            <a:off x="4538757" y="4724400"/>
            <a:ext cx="338043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4876800" y="5200704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5558620" y="6248400"/>
            <a:ext cx="244238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20ABB-FCB8-4BE1-A85E-E0555F124188}"/>
              </a:ext>
            </a:extLst>
          </p:cNvPr>
          <p:cNvCxnSpPr>
            <a:cxnSpLocks/>
          </p:cNvCxnSpPr>
          <p:nvPr/>
        </p:nvCxnSpPr>
        <p:spPr>
          <a:xfrm>
            <a:off x="5217710" y="5715000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157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5819690" y="1905000"/>
            <a:ext cx="0" cy="8413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8077200" y="1905000"/>
            <a:ext cx="0" cy="820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>
            <a:cxnSpLocks/>
          </p:cNvCxnSpPr>
          <p:nvPr/>
        </p:nvCxnSpPr>
        <p:spPr>
          <a:xfrm>
            <a:off x="6689485" y="137160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6689484" y="1945844"/>
            <a:ext cx="2" cy="8735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6HC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051828" y="2520373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83613" y="2390453"/>
            <a:ext cx="740330" cy="24739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72200" y="5112444"/>
            <a:ext cx="2918692" cy="16693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 check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printing label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Double ID, PL, shipping for all production line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154735" y="5112444"/>
            <a:ext cx="2971800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sub-material(16.8K$)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Biz 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fontAlgn="b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E0298B-2C47-48D0-91E5-04BE959397A2}"/>
              </a:ext>
            </a:extLst>
          </p:cNvPr>
          <p:cNvCxnSpPr>
            <a:cxnSpLocks/>
          </p:cNvCxnSpPr>
          <p:nvPr/>
        </p:nvCxnSpPr>
        <p:spPr>
          <a:xfrm>
            <a:off x="4953000" y="1905000"/>
            <a:ext cx="3124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998E89B-ADF2-42D5-A835-78165411B2BB}"/>
              </a:ext>
            </a:extLst>
          </p:cNvPr>
          <p:cNvSpPr/>
          <p:nvPr/>
        </p:nvSpPr>
        <p:spPr>
          <a:xfrm>
            <a:off x="5256230" y="1509289"/>
            <a:ext cx="2900899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Thuy/ Toan)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3E8548-344D-4BA4-B75E-18F5EB2AC332}"/>
              </a:ext>
            </a:extLst>
          </p:cNvPr>
          <p:cNvCxnSpPr>
            <a:cxnSpLocks/>
          </p:cNvCxnSpPr>
          <p:nvPr/>
        </p:nvCxnSpPr>
        <p:spPr>
          <a:xfrm>
            <a:off x="4953000" y="1902701"/>
            <a:ext cx="0" cy="1546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DA11EC-BD63-4264-83E7-480AF3A2FB8E}"/>
              </a:ext>
            </a:extLst>
          </p:cNvPr>
          <p:cNvCxnSpPr/>
          <p:nvPr/>
        </p:nvCxnSpPr>
        <p:spPr>
          <a:xfrm>
            <a:off x="4953000" y="2253175"/>
            <a:ext cx="0" cy="4900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0715E8B-58B7-49DA-8C35-04A0B47D550D}"/>
              </a:ext>
            </a:extLst>
          </p:cNvPr>
          <p:cNvSpPr/>
          <p:nvPr/>
        </p:nvSpPr>
        <p:spPr>
          <a:xfrm>
            <a:off x="53108" y="5112445"/>
            <a:ext cx="3071091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Reduce HC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transfer kitting to SAP(2pax)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Stock card by Mobile printer for MCS(2pax)</a:t>
            </a: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87549" y="2057400"/>
            <a:ext cx="1177589" cy="2285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Hien</a:t>
            </a: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90601" y="608849"/>
            <a:ext cx="8105558" cy="5995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development time ratio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reduce time support to get more cost down.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to upgrade win CE.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495" y="1298570"/>
            <a:ext cx="3599175" cy="351981"/>
          </a:xfrm>
          <a:prstGeom prst="roundRect">
            <a:avLst/>
          </a:pr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FY2023 Project Summary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616407" y="1282721"/>
            <a:ext cx="3196086" cy="351077"/>
          </a:xfrm>
          <a:prstGeom prst="roundRect">
            <a:avLst/>
          </a:pr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/>
          </p:nvPr>
        </p:nvGraphicFramePr>
        <p:xfrm>
          <a:off x="4703190" y="1579289"/>
          <a:ext cx="3597878" cy="1645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5694800" y="1936960"/>
            <a:ext cx="951112" cy="517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45 % Normal support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418857" y="2169814"/>
            <a:ext cx="1209538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55 % Development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23626" y="3445091"/>
            <a:ext cx="1172847" cy="658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Normal support </a:t>
            </a:r>
            <a:r>
              <a:rPr lang="en-US" sz="1200" b="1" dirty="0">
                <a:solidFill>
                  <a:srgbClr val="FF0000"/>
                </a:solidFill>
              </a:rPr>
              <a:t>is very height (45%) 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5745331" y="3365896"/>
            <a:ext cx="925512" cy="731950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210" y="1913335"/>
            <a:ext cx="998391" cy="674873"/>
          </a:xfrm>
          <a:prstGeom prst="rect">
            <a:avLst/>
          </a:prstGeom>
        </p:spPr>
      </p:pic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228" y="1679848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7997358" y="3058048"/>
            <a:ext cx="1071629" cy="1097582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END OF LIFE 2023</a:t>
            </a:r>
          </a:p>
        </p:txBody>
      </p:sp>
      <p:sp>
        <p:nvSpPr>
          <p:cNvPr id="51" name="Right Arrow 50"/>
          <p:cNvSpPr/>
          <p:nvPr/>
        </p:nvSpPr>
        <p:spPr>
          <a:xfrm rot="5400000">
            <a:off x="8367866" y="2660368"/>
            <a:ext cx="29558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0387" y="2667871"/>
            <a:ext cx="1180160" cy="951360"/>
          </a:xfrm>
          <a:prstGeom prst="rect">
            <a:avLst/>
          </a:prstGeom>
        </p:spPr>
      </p:pic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14655"/>
            <a:ext cx="951547" cy="614893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C2E9C-B033-4AD3-951B-B1DFD8F599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42" y="1727670"/>
            <a:ext cx="3990725" cy="2326340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4B111435-3D9D-42BB-8BFB-39C81AC83C35}"/>
              </a:ext>
            </a:extLst>
          </p:cNvPr>
          <p:cNvSpPr/>
          <p:nvPr/>
        </p:nvSpPr>
        <p:spPr>
          <a:xfrm>
            <a:off x="3782464" y="1489962"/>
            <a:ext cx="204799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</a:rPr>
              <a:t>Target</a:t>
            </a:r>
            <a:r>
              <a:rPr lang="en-US" sz="1400" b="1" dirty="0">
                <a:solidFill>
                  <a:schemeClr val="tx1"/>
                </a:solidFill>
              </a:rPr>
              <a:t>: Increase quantity Project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enough</a:t>
            </a:r>
          </a:p>
        </p:txBody>
      </p:sp>
      <p:sp>
        <p:nvSpPr>
          <p:cNvPr id="73" name="Right Arrow 72"/>
          <p:cNvSpPr/>
          <p:nvPr/>
        </p:nvSpPr>
        <p:spPr>
          <a:xfrm>
            <a:off x="6744008" y="3619231"/>
            <a:ext cx="17650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8709" y="3150872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</a:t>
            </a: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TERMINAL</a:t>
            </a:r>
          </a:p>
        </p:txBody>
      </p:sp>
      <p:sp>
        <p:nvSpPr>
          <p:cNvPr id="59" name="Rounded Rectangle 13">
            <a:extLst>
              <a:ext uri="{FF2B5EF4-FFF2-40B4-BE49-F238E27FC236}">
                <a16:creationId xmlns:a16="http://schemas.microsoft.com/office/drawing/2014/main" id="{77AFF5F2-780D-4792-868B-228554C7A342}"/>
              </a:ext>
            </a:extLst>
          </p:cNvPr>
          <p:cNvSpPr/>
          <p:nvPr/>
        </p:nvSpPr>
        <p:spPr>
          <a:xfrm>
            <a:off x="3243378" y="3690748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New technology ?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123" y="6448605"/>
            <a:ext cx="9064035" cy="4093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Mission: Reduce support time, increase development time and comply policy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6232" y="4294062"/>
            <a:ext cx="9053340" cy="210419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128123" y="4130277"/>
            <a:ext cx="6419486" cy="377745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 Upgrade Factory Operation Support System (FOSS)</a:t>
            </a:r>
          </a:p>
        </p:txBody>
      </p:sp>
      <p:sp>
        <p:nvSpPr>
          <p:cNvPr id="124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2302" y="4605096"/>
            <a:ext cx="1677727" cy="339886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125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738059" y="5181213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025" y="5716404"/>
            <a:ext cx="1447800" cy="626114"/>
          </a:xfrm>
          <a:prstGeom prst="rect">
            <a:avLst/>
          </a:prstGeom>
        </p:spPr>
      </p:pic>
      <p:pic>
        <p:nvPicPr>
          <p:cNvPr id="127" name="Picture 126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9"/>
          <a:srcRect l="10877" t="3289" r="9323" b="4605"/>
          <a:stretch/>
        </p:blipFill>
        <p:spPr>
          <a:xfrm flipH="1">
            <a:off x="405981" y="5199387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93" y="5027218"/>
            <a:ext cx="675224" cy="287963"/>
          </a:xfrm>
          <a:prstGeom prst="rect">
            <a:avLst/>
          </a:prstGeom>
        </p:spPr>
      </p:pic>
      <p:pic>
        <p:nvPicPr>
          <p:cNvPr id="129" name="図 4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59" y="5415388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78" y="5364362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Rectangle 130"/>
          <p:cNvSpPr/>
          <p:nvPr/>
        </p:nvSpPr>
        <p:spPr>
          <a:xfrm>
            <a:off x="1876244" y="4588861"/>
            <a:ext cx="3026911" cy="1749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OS is not update in the future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Development Software is quite slow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Not responsive to big data system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The stable of the device is poor, often repaired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2" name="Right Arrow 131"/>
          <p:cNvSpPr/>
          <p:nvPr/>
        </p:nvSpPr>
        <p:spPr>
          <a:xfrm>
            <a:off x="5019250" y="4811684"/>
            <a:ext cx="321227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77520" y="4596334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134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3"/>
          <a:stretch/>
        </p:blipFill>
        <p:spPr>
          <a:xfrm>
            <a:off x="5478381" y="4972286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34774" y="5787797"/>
            <a:ext cx="583835" cy="509883"/>
          </a:xfrm>
          <a:prstGeom prst="rect">
            <a:avLst/>
          </a:prstGeom>
        </p:spPr>
      </p:pic>
      <p:sp>
        <p:nvSpPr>
          <p:cNvPr id="136" name="Rectangle 135"/>
          <p:cNvSpPr/>
          <p:nvPr/>
        </p:nvSpPr>
        <p:spPr>
          <a:xfrm>
            <a:off x="6666391" y="4566376"/>
            <a:ext cx="2359097" cy="1776141"/>
          </a:xfrm>
          <a:prstGeom prst="rect">
            <a:avLst/>
          </a:prstGeom>
          <a:noFill/>
          <a:ln w="19050">
            <a:solidFill>
              <a:srgbClr val="150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new Software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programming language (Flutter)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 environment(Android)</a:t>
            </a:r>
          </a:p>
        </p:txBody>
      </p:sp>
    </p:spTree>
    <p:extLst>
      <p:ext uri="{BB962C8B-B14F-4D97-AF65-F5344CB8AC3E}">
        <p14:creationId xmlns:p14="http://schemas.microsoft.com/office/powerpoint/2010/main" val="67836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2999" y="608848"/>
            <a:ext cx="7953159" cy="682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Build standardization for asset management system.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Save time to inventory, reduce manual job, papers and ensure quality.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2123" y="3967325"/>
            <a:ext cx="9064036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15627" y="3772528"/>
            <a:ext cx="6048628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2: Asset Life Cycle Management System (ALCMS)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05417D-7A75-4C35-A05B-A90E2AA5B13F}"/>
              </a:ext>
            </a:extLst>
          </p:cNvPr>
          <p:cNvGrpSpPr/>
          <p:nvPr/>
        </p:nvGrpSpPr>
        <p:grpSpPr>
          <a:xfrm>
            <a:off x="61223" y="4661700"/>
            <a:ext cx="2944802" cy="2055037"/>
            <a:chOff x="178710" y="4651848"/>
            <a:chExt cx="3427763" cy="2155216"/>
          </a:xfrm>
        </p:grpSpPr>
        <p:sp>
          <p:nvSpPr>
            <p:cNvPr id="31" name="Rectangle: Rounded Corners 13">
              <a:extLst>
                <a:ext uri="{FF2B5EF4-FFF2-40B4-BE49-F238E27FC236}">
                  <a16:creationId xmlns:a16="http://schemas.microsoft.com/office/drawing/2014/main" id="{00000000-0008-0000-0000-00000E000000}"/>
                </a:ext>
              </a:extLst>
            </p:cNvPr>
            <p:cNvSpPr/>
            <p:nvPr/>
          </p:nvSpPr>
          <p:spPr>
            <a:xfrm>
              <a:off x="238368" y="5425676"/>
              <a:ext cx="803552" cy="380991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255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7240" tIns="57240" rIns="57240" bIns="57240" numCol="1" spcCol="1440" anchor="ctr">
              <a:noAutofit/>
            </a:bodyPr>
            <a:lstStyle/>
            <a:p>
              <a:pPr algn="ctr" defTabSz="666720">
                <a:lnSpc>
                  <a:spcPct val="90000"/>
                </a:lnSpc>
                <a:spcAft>
                  <a:spcPts val="524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002060"/>
                  </a:solidFill>
                  <a:latin typeface="Arial" panose="020B0604020202020204" pitchFamily="34" charset="0"/>
                  <a:ea typeface="Microsoft YaHei"/>
                  <a:cs typeface="Arial" panose="020B0604020202020204" pitchFamily="34" charset="0"/>
                </a:rPr>
                <a:t>Scrap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D9DF9C-78CB-4BAF-8DCC-C94D6E6B213C}"/>
                </a:ext>
              </a:extLst>
            </p:cNvPr>
            <p:cNvGrpSpPr/>
            <p:nvPr/>
          </p:nvGrpSpPr>
          <p:grpSpPr>
            <a:xfrm>
              <a:off x="178710" y="4651848"/>
              <a:ext cx="3427763" cy="2155216"/>
              <a:chOff x="178710" y="4651848"/>
              <a:chExt cx="3427763" cy="2155216"/>
            </a:xfrm>
          </p:grpSpPr>
          <p:sp>
            <p:nvSpPr>
              <p:cNvPr id="29" name="Rectangle: Rounded Corners 9">
                <a:extLst>
                  <a:ext uri="{FF2B5EF4-FFF2-40B4-BE49-F238E27FC236}">
                    <a16:creationId xmlns:a16="http://schemas.microsoft.com/office/drawing/2014/main" id="{00000000-0008-0000-0000-00000A000000}"/>
                  </a:ext>
                </a:extLst>
              </p:cNvPr>
              <p:cNvSpPr/>
              <p:nvPr/>
            </p:nvSpPr>
            <p:spPr>
              <a:xfrm>
                <a:off x="2086756" y="6477000"/>
                <a:ext cx="1519717" cy="330064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2556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57240" tIns="57240" rIns="57240" bIns="57240" numCol="1" spcCol="144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6720">
                  <a:lnSpc>
                    <a:spcPct val="90000"/>
                  </a:lnSpc>
                  <a:spcAft>
                    <a:spcPts val="524"/>
                  </a:spcAft>
                  <a:tabLst>
                    <a:tab pos="0" algn="l"/>
                  </a:tabLst>
                </a:pPr>
                <a:r>
                  <a:rPr lang="en-US" sz="1400" b="1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Maintenance</a:t>
                </a:r>
                <a:endParaRPr lang="en-US" sz="1400" b="0" strike="noStrike" spc="-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DFB7025-7BBD-4554-AED5-4E7A8946E7FB}"/>
                  </a:ext>
                </a:extLst>
              </p:cNvPr>
              <p:cNvGrpSpPr/>
              <p:nvPr/>
            </p:nvGrpSpPr>
            <p:grpSpPr>
              <a:xfrm>
                <a:off x="178710" y="4651848"/>
                <a:ext cx="3405032" cy="2115693"/>
                <a:chOff x="178710" y="4651848"/>
                <a:chExt cx="3405032" cy="2115693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CC9672D5-E255-432A-838C-A0E82F71B9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96002" y="5086236"/>
                  <a:ext cx="1390897" cy="1390650"/>
                </a:xfrm>
                <a:prstGeom prst="rect">
                  <a:avLst/>
                </a:prstGeom>
              </p:spPr>
            </p:pic>
            <p:sp>
              <p:nvSpPr>
                <p:cNvPr id="27" name="Rectangle: Rounded Corners 5">
                  <a:extLst>
                    <a:ext uri="{FF2B5EF4-FFF2-40B4-BE49-F238E27FC236}">
                      <a16:creationId xmlns:a16="http://schemas.microsoft.com/office/drawing/2014/main" id="{00000000-0008-0000-0000-000006000000}"/>
                    </a:ext>
                  </a:extLst>
                </p:cNvPr>
                <p:cNvSpPr/>
                <p:nvPr/>
              </p:nvSpPr>
              <p:spPr>
                <a:xfrm>
                  <a:off x="952480" y="4651848"/>
                  <a:ext cx="1588502" cy="33572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D7D31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Good receipt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Rectangle: Rounded Corners 7">
                  <a:extLst>
                    <a:ext uri="{FF2B5EF4-FFF2-40B4-BE49-F238E27FC236}">
                      <a16:creationId xmlns:a16="http://schemas.microsoft.com/office/drawing/2014/main" id="{00000000-0008-0000-0000-000008000000}"/>
                    </a:ext>
                  </a:extLst>
                </p:cNvPr>
                <p:cNvSpPr/>
                <p:nvPr/>
              </p:nvSpPr>
              <p:spPr>
                <a:xfrm>
                  <a:off x="2540981" y="5472655"/>
                  <a:ext cx="1042761" cy="33950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5A5A5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Transfer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Rectangle: Rounded Corners 11">
                  <a:extLst>
                    <a:ext uri="{FF2B5EF4-FFF2-40B4-BE49-F238E27FC236}">
                      <a16:creationId xmlns:a16="http://schemas.microsoft.com/office/drawing/2014/main" id="{00000000-0008-0000-0000-00000C000000}"/>
                    </a:ext>
                  </a:extLst>
                </p:cNvPr>
                <p:cNvSpPr/>
                <p:nvPr/>
              </p:nvSpPr>
              <p:spPr>
                <a:xfrm>
                  <a:off x="178710" y="6417739"/>
                  <a:ext cx="1028461" cy="32763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72C4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0" strike="noStrike" spc="-1" dirty="0">
                      <a:solidFill>
                        <a:schemeClr val="lt1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Inventory</a:t>
                  </a:r>
                  <a:endParaRPr lang="en-US" sz="1400" b="0" strike="noStrike" spc="-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Freeform: Shape 14">
                  <a:extLst>
                    <a:ext uri="{FF2B5EF4-FFF2-40B4-BE49-F238E27FC236}">
                      <a16:creationId xmlns:a16="http://schemas.microsoft.com/office/drawing/2014/main" id="{00000000-0008-0000-0000-00000F000000}"/>
                    </a:ext>
                  </a:extLst>
                </p:cNvPr>
                <p:cNvSpPr/>
                <p:nvPr/>
              </p:nvSpPr>
              <p:spPr>
                <a:xfrm>
                  <a:off x="488859" y="4976017"/>
                  <a:ext cx="1366782" cy="169978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95084" y="573834"/>
                      </a:moveTo>
                      <a:arcTo wR="1642288" hR="1642288" stAng="13235158" swAng="1211183"/>
                    </a:path>
                  </a:pathLst>
                </a:custGeom>
                <a:noFill/>
                <a:ln w="9360">
                  <a:solidFill>
                    <a:srgbClr val="F7964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1" name="Freeform: Shape 6">
                  <a:extLst>
                    <a:ext uri="{FF2B5EF4-FFF2-40B4-BE49-F238E27FC236}">
                      <a16:creationId xmlns:a16="http://schemas.microsoft.com/office/drawing/2014/main" id="{00000000-0008-0000-0000-000007000000}"/>
                    </a:ext>
                  </a:extLst>
                </p:cNvPr>
                <p:cNvSpPr/>
                <p:nvPr/>
              </p:nvSpPr>
              <p:spPr>
                <a:xfrm>
                  <a:off x="1725035" y="4990092"/>
                  <a:ext cx="1337729" cy="177744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2444186" y="209085"/>
                      </a:moveTo>
                      <a:arcTo wR="1642288" hR="1642288" stAng="17953659" swAng="1211183"/>
                    </a:path>
                  </a:pathLst>
                </a:custGeom>
                <a:noFill/>
                <a:ln w="9360">
                  <a:solidFill>
                    <a:srgbClr val="C0504D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: Shape 8">
                  <a:extLst>
                    <a:ext uri="{FF2B5EF4-FFF2-40B4-BE49-F238E27FC236}">
                      <a16:creationId xmlns:a16="http://schemas.microsoft.com/office/drawing/2014/main" id="{00000000-0008-0000-0000-000009000000}"/>
                    </a:ext>
                  </a:extLst>
                </p:cNvPr>
                <p:cNvSpPr/>
                <p:nvPr/>
              </p:nvSpPr>
              <p:spPr>
                <a:xfrm rot="614271">
                  <a:off x="1601465" y="5267361"/>
                  <a:ext cx="1345659" cy="119893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280633" y="1756028"/>
                      </a:moveTo>
                      <a:arcTo wR="1642288" hR="1642288" stAng="21838279" swAng="1359451"/>
                    </a:path>
                  </a:pathLst>
                </a:custGeom>
                <a:noFill/>
                <a:ln w="9360">
                  <a:solidFill>
                    <a:srgbClr val="9BBB59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Freeform: Shape 10">
                  <a:extLst>
                    <a:ext uri="{FF2B5EF4-FFF2-40B4-BE49-F238E27FC236}">
                      <a16:creationId xmlns:a16="http://schemas.microsoft.com/office/drawing/2014/main" id="{00000000-0008-0000-0000-00000B000000}"/>
                    </a:ext>
                  </a:extLst>
                </p:cNvPr>
                <p:cNvSpPr/>
                <p:nvPr/>
              </p:nvSpPr>
              <p:spPr>
                <a:xfrm>
                  <a:off x="952480" y="5499338"/>
                  <a:ext cx="1757930" cy="112673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843741" y="3272173"/>
                      </a:moveTo>
                      <a:arcTo wR="1642288" hR="1642288" stAng="4977240" swAng="845520"/>
                    </a:path>
                  </a:pathLst>
                </a:custGeom>
                <a:noFill/>
                <a:ln w="9360">
                  <a:solidFill>
                    <a:srgbClr val="8064A2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: Shape 12">
                  <a:extLst>
                    <a:ext uri="{FF2B5EF4-FFF2-40B4-BE49-F238E27FC236}">
                      <a16:creationId xmlns:a16="http://schemas.microsoft.com/office/drawing/2014/main" id="{00000000-0008-0000-0000-00000D000000}"/>
                    </a:ext>
                  </a:extLst>
                </p:cNvPr>
                <p:cNvSpPr/>
                <p:nvPr/>
              </p:nvSpPr>
              <p:spPr>
                <a:xfrm>
                  <a:off x="655678" y="5367473"/>
                  <a:ext cx="1465793" cy="119306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74199" y="2378376"/>
                      </a:moveTo>
                      <a:arcTo wR="1642288" hR="1642288" stAng="9202269" swAng="1359451"/>
                    </a:path>
                  </a:pathLst>
                </a:custGeom>
                <a:noFill/>
                <a:ln w="9360">
                  <a:solidFill>
                    <a:srgbClr val="4BACC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131746" y="4238037"/>
            <a:ext cx="1701174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process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078246" y="5410201"/>
            <a:ext cx="3015560" cy="1347734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Manual job, waste papers.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Take time to inventory.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control in-out.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Easy mistake.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31649" y="4629411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6990461" y="4153499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062600"/>
              </p:ext>
            </p:extLst>
          </p:nvPr>
        </p:nvGraphicFramePr>
        <p:xfrm>
          <a:off x="7272629" y="4619291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4" name="ｸﾘｯﾌﾟ" r:id="rId5" imgW="1666667" imgH="1695238" progId="">
                  <p:embed/>
                </p:oleObj>
              </mc:Choice>
              <mc:Fallback>
                <p:oleObj name="ｸﾘｯﾌﾟ" r:id="rId5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629" y="4619291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4688321"/>
            <a:ext cx="169805" cy="328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5877" y="5424257"/>
            <a:ext cx="2828060" cy="133367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cs typeface="Arial" panose="020B0604020202020204" pitchFamily="34" charset="0"/>
              </a:rPr>
              <a:t>Save time management &amp; ensure quality.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cs typeface="Arial" panose="020B0604020202020204" pitchFamily="34" charset="0"/>
              </a:rPr>
              <a:t>Reduce papers.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GB" sz="1400" dirty="0">
                <a:cs typeface="Arial" panose="020B0604020202020204" pitchFamily="34" charset="0"/>
              </a:rPr>
              <a:t>Easy manage operation and trace history.</a:t>
            </a:r>
            <a:endParaRPr lang="en-US" sz="1400" dirty="0"/>
          </a:p>
        </p:txBody>
      </p:sp>
      <p:sp>
        <p:nvSpPr>
          <p:cNvPr id="109" name="Right Arrow 108"/>
          <p:cNvSpPr/>
          <p:nvPr/>
        </p:nvSpPr>
        <p:spPr>
          <a:xfrm>
            <a:off x="6164255" y="4329932"/>
            <a:ext cx="253082" cy="913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72227" y="4615624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4484" y="5104154"/>
            <a:ext cx="1112788" cy="26940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7228" y="4457080"/>
            <a:ext cx="356412" cy="587031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635E92C-7666-4FE0-827E-79D7A9531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542604"/>
              </p:ext>
            </p:extLst>
          </p:nvPr>
        </p:nvGraphicFramePr>
        <p:xfrm>
          <a:off x="2780999" y="4240391"/>
          <a:ext cx="3288843" cy="1064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01">
                  <a:extLst>
                    <a:ext uri="{9D8B030D-6E8A-4147-A177-3AD203B41FA5}">
                      <a16:colId xmlns:a16="http://schemas.microsoft.com/office/drawing/2014/main" val="1010512353"/>
                    </a:ext>
                  </a:extLst>
                </a:gridCol>
                <a:gridCol w="660415">
                  <a:extLst>
                    <a:ext uri="{9D8B030D-6E8A-4147-A177-3AD203B41FA5}">
                      <a16:colId xmlns:a16="http://schemas.microsoft.com/office/drawing/2014/main" val="3702626767"/>
                    </a:ext>
                  </a:extLst>
                </a:gridCol>
                <a:gridCol w="1447027">
                  <a:extLst>
                    <a:ext uri="{9D8B030D-6E8A-4147-A177-3AD203B41FA5}">
                      <a16:colId xmlns:a16="http://schemas.microsoft.com/office/drawing/2014/main" val="2997400905"/>
                    </a:ext>
                  </a:extLst>
                </a:gridCol>
              </a:tblGrid>
              <a:tr h="499863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432" marB="27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inventory </a:t>
                      </a:r>
                    </a:p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month (hours)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2477666841"/>
                  </a:ext>
                </a:extLst>
              </a:tr>
              <a:tr h="282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Stationery Item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1077102673"/>
                  </a:ext>
                </a:extLst>
              </a:tr>
              <a:tr h="282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 Equipment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652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652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3916954793"/>
                  </a:ext>
                </a:extLst>
              </a:tr>
            </a:tbl>
          </a:graphicData>
        </a:graphic>
      </p:graphicFrame>
      <p:pic>
        <p:nvPicPr>
          <p:cNvPr id="51" name="Pictur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276" y="1894793"/>
            <a:ext cx="2602630" cy="1670104"/>
          </a:xfrm>
          <a:prstGeom prst="rect">
            <a:avLst/>
          </a:prstGeom>
        </p:spPr>
      </p:pic>
      <p:sp>
        <p:nvSpPr>
          <p:cNvPr id="52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61222" y="1382417"/>
            <a:ext cx="4486143" cy="361224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Ratio of development team projects</a:t>
            </a:r>
          </a:p>
        </p:txBody>
      </p:sp>
      <p:sp>
        <p:nvSpPr>
          <p:cNvPr id="5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2915934" y="1831299"/>
            <a:ext cx="1864250" cy="1775158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50000"/>
              </a:lnSpc>
            </a:pPr>
            <a:r>
              <a:rPr lang="en-US" sz="1400" b="1" u="sng" dirty="0">
                <a:cs typeface="Arial" panose="020B0604020202020204" pitchFamily="34" charset="0"/>
              </a:rPr>
              <a:t>Other Request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Manual job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 software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Not clear process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Improve quality</a:t>
            </a:r>
          </a:p>
        </p:txBody>
      </p:sp>
      <p:sp>
        <p:nvSpPr>
          <p:cNvPr id="54" name="Rectangle: Rounded Corners 22">
            <a:extLst>
              <a:ext uri="{FF2B5EF4-FFF2-40B4-BE49-F238E27FC236}">
                <a16:creationId xmlns:a16="http://schemas.microsoft.com/office/drawing/2014/main" id="{7335A4E1-6BF2-441A-81E3-444E1A6F4B65}"/>
              </a:ext>
            </a:extLst>
          </p:cNvPr>
          <p:cNvSpPr/>
          <p:nvPr/>
        </p:nvSpPr>
        <p:spPr>
          <a:xfrm>
            <a:off x="4648200" y="1380699"/>
            <a:ext cx="3173437" cy="37656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Current Asset Management IT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7931649" y="1380698"/>
            <a:ext cx="1092288" cy="377059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pic>
        <p:nvPicPr>
          <p:cNvPr id="57" name="Picture 1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70819" y="2129678"/>
            <a:ext cx="600275" cy="48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5076918" y="1826710"/>
            <a:ext cx="2607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Excel manage equipment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9" name="Right Arrow 58"/>
          <p:cNvSpPr/>
          <p:nvPr/>
        </p:nvSpPr>
        <p:spPr>
          <a:xfrm>
            <a:off x="6252045" y="2226699"/>
            <a:ext cx="190820" cy="2335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7E1AD7E-0FA5-437F-B5E6-524A9802A4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5267" y="2097545"/>
            <a:ext cx="499549" cy="48123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2" t="11456" r="20365" b="8615"/>
          <a:stretch/>
        </p:blipFill>
        <p:spPr>
          <a:xfrm>
            <a:off x="6535495" y="2985867"/>
            <a:ext cx="964842" cy="487013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5197243" y="3013531"/>
            <a:ext cx="13148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Paper  </a:t>
            </a:r>
          </a:p>
        </p:txBody>
      </p:sp>
      <p:sp>
        <p:nvSpPr>
          <p:cNvPr id="63" name="Down Arrow 62"/>
          <p:cNvSpPr/>
          <p:nvPr/>
        </p:nvSpPr>
        <p:spPr>
          <a:xfrm>
            <a:off x="6964855" y="2701508"/>
            <a:ext cx="279618" cy="20608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 Arrow 63"/>
          <p:cNvSpPr/>
          <p:nvPr/>
        </p:nvSpPr>
        <p:spPr>
          <a:xfrm>
            <a:off x="5570521" y="2738426"/>
            <a:ext cx="284158" cy="21497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2"/>
          <a:stretch/>
        </p:blipFill>
        <p:spPr>
          <a:xfrm>
            <a:off x="7938926" y="2001643"/>
            <a:ext cx="994364" cy="853840"/>
          </a:xfrm>
          <a:prstGeom prst="rect">
            <a:avLst/>
          </a:prstGeom>
          <a:ln w="0">
            <a:noFill/>
          </a:ln>
        </p:spPr>
      </p:pic>
      <p:sp>
        <p:nvSpPr>
          <p:cNvPr id="67" name="Rounded Rectangle 66"/>
          <p:cNvSpPr/>
          <p:nvPr/>
        </p:nvSpPr>
        <p:spPr>
          <a:xfrm>
            <a:off x="7853394" y="2905974"/>
            <a:ext cx="1192387" cy="726846"/>
          </a:xfrm>
          <a:prstGeom prst="round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1508B8"/>
                </a:solidFill>
              </a:rPr>
              <a:t>Manage Equipment by barcode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884526" y="2187833"/>
            <a:ext cx="189559" cy="983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2123" y="615515"/>
            <a:ext cx="1110876" cy="69550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1" name="Right Arrow 70"/>
          <p:cNvSpPr/>
          <p:nvPr/>
        </p:nvSpPr>
        <p:spPr>
          <a:xfrm>
            <a:off x="7609907" y="2194530"/>
            <a:ext cx="189559" cy="983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6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kumimoji="0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296190"/>
              </p:ext>
            </p:extLst>
          </p:nvPr>
        </p:nvGraphicFramePr>
        <p:xfrm>
          <a:off x="28987" y="625541"/>
          <a:ext cx="9067753" cy="5815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kern="0" dirty="0">
                          <a:solidFill>
                            <a:schemeClr val="tx1"/>
                          </a:solidFill>
                          <a:latin typeface="Arial" pitchFamily="34" charset="0"/>
                          <a:ea typeface="Meiryo UI" panose="020B0604030504040204" pitchFamily="50" charset="-128"/>
                          <a:cs typeface="Arial" pitchFamily="34" charset="0"/>
                        </a:rPr>
                        <a:t>Issue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Items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 Foss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other OS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Optimize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Deciding on a new language</a:t>
                      </a: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FOSS to new OS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Study management asset of IT.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Develop software to manage asset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save time management, reduce papers</a:t>
                      </a:r>
                    </a:p>
                  </a:txBody>
                  <a:tcPr marL="45720" marR="45720"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382028" y="1365973"/>
            <a:ext cx="458868" cy="106308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lvl="0" algn="ctr">
              <a:defRPr/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369531" y="4282392"/>
            <a:ext cx="483866" cy="106308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</a:t>
            </a: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 </a:t>
            </a: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lang="ja-JP" altLang="en-US" dirty="0">
              <a:solidFill>
                <a:prstClr val="white"/>
              </a:solidFill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10400" y="4015889"/>
            <a:ext cx="48647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10400" y="4191000"/>
            <a:ext cx="470557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>
            <a:cxnSpLocks/>
          </p:cNvCxnSpPr>
          <p:nvPr/>
        </p:nvCxnSpPr>
        <p:spPr>
          <a:xfrm>
            <a:off x="6945361" y="5105400"/>
            <a:ext cx="37772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38472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694209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693420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>
            <a:cxnSpLocks/>
          </p:cNvCxnSpPr>
          <p:nvPr/>
        </p:nvCxnSpPr>
        <p:spPr>
          <a:xfrm>
            <a:off x="6938364" y="6096000"/>
            <a:ext cx="54259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60098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47700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477000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609189"/>
            <a:ext cx="7968296" cy="7585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FY23 company policy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Windows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Upgrade Foss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Wince to new OS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mobile.</a:t>
            </a:r>
          </a:p>
        </p:txBody>
      </p:sp>
      <p:sp>
        <p:nvSpPr>
          <p:cNvPr id="41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76790" y="1433623"/>
            <a:ext cx="4192118" cy="4066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Issue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691261" y="1433623"/>
            <a:ext cx="4369484" cy="4066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584" y="1908776"/>
            <a:ext cx="4192118" cy="7714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 are running on Wince.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support time is very height.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691261" y="1920029"/>
            <a:ext cx="4369484" cy="7569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Select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 &amp; new OS.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Make new software </a:t>
            </a:r>
            <a:r>
              <a:rPr lang="en-US" dirty="0">
                <a:solidFill>
                  <a:srgbClr val="0000FF"/>
                </a:solidFill>
              </a:rPr>
              <a:t>upgrade FOSS.</a:t>
            </a:r>
          </a:p>
        </p:txBody>
      </p:sp>
      <p:sp>
        <p:nvSpPr>
          <p:cNvPr id="72" name="Rectangle: Rounded Corners 40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/>
          <p:nvPr/>
        </p:nvSpPr>
        <p:spPr>
          <a:xfrm>
            <a:off x="4691261" y="3900475"/>
            <a:ext cx="4335374" cy="94685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Increase Develop  time. </a:t>
            </a:r>
          </a:p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Reduce Support time.</a:t>
            </a:r>
          </a:p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Make faster, stable, smarter Software.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4" name="Rectangle: Rounded Corners 39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5805687" y="3635403"/>
            <a:ext cx="2247531" cy="347548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Flutter Efficiency</a:t>
            </a:r>
          </a:p>
        </p:txBody>
      </p:sp>
      <p:sp>
        <p:nvSpPr>
          <p:cNvPr id="22" name="Text Box 80">
            <a:extLst>
              <a:ext uri="{FF2B5EF4-FFF2-40B4-BE49-F238E27FC236}">
                <a16:creationId xmlns:a16="http://schemas.microsoft.com/office/drawing/2014/main" id="{F53D4787-B360-4335-8612-236B2914D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" y="2723250"/>
            <a:ext cx="57682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&amp; new environment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F064B334-5BCC-4636-8A7C-60189256ADB9}"/>
              </a:ext>
            </a:extLst>
          </p:cNvPr>
          <p:cNvSpPr txBox="1">
            <a:spLocks/>
          </p:cNvSpPr>
          <p:nvPr/>
        </p:nvSpPr>
        <p:spPr>
          <a:xfrm>
            <a:off x="31093" y="2943159"/>
            <a:ext cx="9012884" cy="7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applications for mobile devices runs on both Android and IOS. </a:t>
            </a:r>
          </a:p>
          <a:p>
            <a:pPr algn="l">
              <a:lnSpc>
                <a:spcPct val="130000"/>
              </a:lnSpc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and integrates many scanning devices.</a:t>
            </a:r>
          </a:p>
        </p:txBody>
      </p:sp>
      <p:sp>
        <p:nvSpPr>
          <p:cNvPr id="26" name="Rectangle: Rounded Corners 40">
            <a:extLst>
              <a:ext uri="{FF2B5EF4-FFF2-40B4-BE49-F238E27FC236}">
                <a16:creationId xmlns:a16="http://schemas.microsoft.com/office/drawing/2014/main" id="{77F542B9-EED7-44C4-BDD8-861A2E9281DA}"/>
              </a:ext>
            </a:extLst>
          </p:cNvPr>
          <p:cNvSpPr/>
          <p:nvPr/>
        </p:nvSpPr>
        <p:spPr>
          <a:xfrm>
            <a:off x="93798" y="3900475"/>
            <a:ext cx="4211831" cy="904606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develop for big system.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Take a long time to support when error.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Poor memory, catch poor signal WIFI.</a:t>
            </a:r>
          </a:p>
          <a:p>
            <a:endParaRPr lang="en-US" dirty="0"/>
          </a:p>
        </p:txBody>
      </p:sp>
      <p:sp>
        <p:nvSpPr>
          <p:cNvPr id="28" name="Rectangle: Rounded Corners 39">
            <a:extLst>
              <a:ext uri="{FF2B5EF4-FFF2-40B4-BE49-F238E27FC236}">
                <a16:creationId xmlns:a16="http://schemas.microsoft.com/office/drawing/2014/main" id="{806C232E-396B-4374-A038-40D31185EA70}"/>
              </a:ext>
            </a:extLst>
          </p:cNvPr>
          <p:cNvSpPr/>
          <p:nvPr/>
        </p:nvSpPr>
        <p:spPr>
          <a:xfrm>
            <a:off x="914400" y="3633820"/>
            <a:ext cx="2228545" cy="346903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Limit Windows CE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76ADCBE-549F-4C64-91CE-656B753AF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42" y="5259008"/>
            <a:ext cx="3914085" cy="1505471"/>
          </a:xfrm>
          <a:prstGeom prst="rect">
            <a:avLst/>
          </a:prstGeom>
        </p:spPr>
      </p:pic>
      <p:sp>
        <p:nvSpPr>
          <p:cNvPr id="44" name="Text Box 80">
            <a:extLst>
              <a:ext uri="{FF2B5EF4-FFF2-40B4-BE49-F238E27FC236}">
                <a16:creationId xmlns:a16="http://schemas.microsoft.com/office/drawing/2014/main" id="{F714B75C-5224-472C-914E-08BE38ABA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1925" y="4970646"/>
            <a:ext cx="34289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Compliance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company policy</a:t>
            </a:r>
            <a:endParaRPr lang="en-US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4335E4-8794-4BD1-9722-CEE8C891FF53}"/>
              </a:ext>
            </a:extLst>
          </p:cNvPr>
          <p:cNvSpPr/>
          <p:nvPr/>
        </p:nvSpPr>
        <p:spPr>
          <a:xfrm>
            <a:off x="93798" y="5083805"/>
            <a:ext cx="4211831" cy="1695248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60">
            <a:extLst>
              <a:ext uri="{FF2B5EF4-FFF2-40B4-BE49-F238E27FC236}">
                <a16:creationId xmlns:a16="http://schemas.microsoft.com/office/drawing/2014/main" id="{EEB0B3AE-516B-4DB0-B3E3-52857C9EF466}"/>
              </a:ext>
            </a:extLst>
          </p:cNvPr>
          <p:cNvSpPr/>
          <p:nvPr/>
        </p:nvSpPr>
        <p:spPr>
          <a:xfrm>
            <a:off x="1284261" y="4901209"/>
            <a:ext cx="2168810" cy="343226"/>
          </a:xfrm>
          <a:prstGeom prst="roundRect">
            <a:avLst/>
          </a:prstGeom>
          <a:solidFill>
            <a:srgbClr val="0000FF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600" b="1" spc="-1" dirty="0">
                <a:solidFill>
                  <a:schemeClr val="bg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Improvement</a:t>
            </a:r>
            <a:r>
              <a:rPr lang="en-US" sz="1400" b="1" spc="-1" dirty="0">
                <a:solidFill>
                  <a:schemeClr val="bg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Result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A25E2C8-C8C2-4266-BE1B-402BAE085352}"/>
              </a:ext>
            </a:extLst>
          </p:cNvPr>
          <p:cNvSpPr/>
          <p:nvPr/>
        </p:nvSpPr>
        <p:spPr>
          <a:xfrm>
            <a:off x="4419442" y="2028774"/>
            <a:ext cx="208603" cy="58994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6">
            <a:extLst>
              <a:ext uri="{FF2B5EF4-FFF2-40B4-BE49-F238E27FC236}">
                <a16:creationId xmlns:a16="http://schemas.microsoft.com/office/drawing/2014/main" id="{FA25E2C8-C8C2-4266-BE1B-402BAE085352}"/>
              </a:ext>
            </a:extLst>
          </p:cNvPr>
          <p:cNvSpPr/>
          <p:nvPr/>
        </p:nvSpPr>
        <p:spPr>
          <a:xfrm>
            <a:off x="4424677" y="4097368"/>
            <a:ext cx="208603" cy="58994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691262" y="5370966"/>
            <a:ext cx="4245810" cy="1135675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Total devices need to Upgrade: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MCS Department : </a:t>
            </a:r>
            <a:r>
              <a:rPr lang="en-US" b="1" dirty="0">
                <a:solidFill>
                  <a:schemeClr val="tx1"/>
                </a:solidFill>
              </a:rPr>
              <a:t>109 pcs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Other Department : </a:t>
            </a:r>
            <a:r>
              <a:rPr lang="en-US" b="1" dirty="0">
                <a:solidFill>
                  <a:schemeClr val="tx1"/>
                </a:solidFill>
              </a:rPr>
              <a:t>6 pcs</a:t>
            </a:r>
          </a:p>
        </p:txBody>
      </p:sp>
    </p:spTree>
    <p:extLst>
      <p:ext uri="{BB962C8B-B14F-4D97-AF65-F5344CB8AC3E}">
        <p14:creationId xmlns:p14="http://schemas.microsoft.com/office/powerpoint/2010/main" val="122188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143000" y="612724"/>
            <a:ext cx="7953740" cy="6604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Analyze &amp; </a:t>
            </a:r>
            <a:r>
              <a:rPr lang="en-US" dirty="0">
                <a:solidFill>
                  <a:srgbClr val="FF0000"/>
                </a:solidFill>
                <a:latin typeface="Arial "/>
              </a:rPr>
              <a:t>Optimize FOSS to </a:t>
            </a:r>
            <a:r>
              <a:rPr kumimoji="1" lang="en-US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evelop new software 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on new devices.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There are a lot of function to develop and improve.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正方形/長方形 5">
            <a:extLst>
              <a:ext uri="{FF2B5EF4-FFF2-40B4-BE49-F238E27FC236}">
                <a16:creationId xmlns:a16="http://schemas.microsoft.com/office/drawing/2014/main" id="{2F008C2D-5C20-4F92-BE04-03589AE5948A}"/>
              </a:ext>
            </a:extLst>
          </p:cNvPr>
          <p:cNvSpPr/>
          <p:nvPr/>
        </p:nvSpPr>
        <p:spPr>
          <a:xfrm>
            <a:off x="26893" y="625652"/>
            <a:ext cx="1116107" cy="654508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69" name="Rounded Rectangle 42">
            <a:extLst>
              <a:ext uri="{FF2B5EF4-FFF2-40B4-BE49-F238E27FC236}">
                <a16:creationId xmlns:a16="http://schemas.microsoft.com/office/drawing/2014/main" id="{7144E216-3946-4514-BB66-72C382113E61}"/>
              </a:ext>
            </a:extLst>
          </p:cNvPr>
          <p:cNvSpPr/>
          <p:nvPr/>
        </p:nvSpPr>
        <p:spPr>
          <a:xfrm>
            <a:off x="58316" y="1325230"/>
            <a:ext cx="4046958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Issue</a:t>
            </a:r>
          </a:p>
        </p:txBody>
      </p:sp>
      <p:sp>
        <p:nvSpPr>
          <p:cNvPr id="75" name="Rounded Rectangle 44">
            <a:extLst>
              <a:ext uri="{FF2B5EF4-FFF2-40B4-BE49-F238E27FC236}">
                <a16:creationId xmlns:a16="http://schemas.microsoft.com/office/drawing/2014/main" id="{5CE39E92-7442-4AF5-A700-F48F4C8AD5D6}"/>
              </a:ext>
            </a:extLst>
          </p:cNvPr>
          <p:cNvSpPr/>
          <p:nvPr/>
        </p:nvSpPr>
        <p:spPr>
          <a:xfrm>
            <a:off x="4615108" y="1325231"/>
            <a:ext cx="4439112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99D4EF4-55D6-43FA-A933-3F3AA1B38878}"/>
              </a:ext>
            </a:extLst>
          </p:cNvPr>
          <p:cNvSpPr/>
          <p:nvPr/>
        </p:nvSpPr>
        <p:spPr>
          <a:xfrm>
            <a:off x="74813" y="1752598"/>
            <a:ext cx="4046958" cy="13611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all Process of FOSS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 lot of functions (65 functions).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many similar functions.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request improvement quality from the department.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33F375-A944-49D3-BD4D-CCEBBEB0C700}"/>
              </a:ext>
            </a:extLst>
          </p:cNvPr>
          <p:cNvSpPr/>
          <p:nvPr/>
        </p:nvSpPr>
        <p:spPr>
          <a:xfrm>
            <a:off x="4615108" y="1723807"/>
            <a:ext cx="4446025" cy="138998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FOSS system</a:t>
            </a:r>
            <a:endParaRPr kumimoji="1" lang="en-US" altLang="ja-JP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Analysis deeply and optimize all process.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Combine the same functions.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Discuss and clear process to develop software.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75C062-1A8F-4139-8CF1-216C0A8EBF8A}"/>
              </a:ext>
            </a:extLst>
          </p:cNvPr>
          <p:cNvSpPr/>
          <p:nvPr/>
        </p:nvSpPr>
        <p:spPr>
          <a:xfrm>
            <a:off x="74813" y="3160990"/>
            <a:ext cx="4143395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>
                <a:solidFill>
                  <a:schemeClr val="bg1"/>
                </a:solidFill>
              </a:rPr>
              <a:t>Develop Material Control System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5FFDC2B9-1763-42F3-91FE-843EA204CF65}"/>
              </a:ext>
            </a:extLst>
          </p:cNvPr>
          <p:cNvSpPr/>
          <p:nvPr/>
        </p:nvSpPr>
        <p:spPr>
          <a:xfrm>
            <a:off x="4261119" y="1940894"/>
            <a:ext cx="214641" cy="98460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BA8FA8A-2553-4113-A7E8-C5025F002C85}"/>
              </a:ext>
            </a:extLst>
          </p:cNvPr>
          <p:cNvGrpSpPr/>
          <p:nvPr/>
        </p:nvGrpSpPr>
        <p:grpSpPr>
          <a:xfrm>
            <a:off x="74813" y="3553364"/>
            <a:ext cx="6512069" cy="1141626"/>
            <a:chOff x="2568680" y="2625237"/>
            <a:chExt cx="4942458" cy="1032363"/>
          </a:xfrm>
        </p:grpSpPr>
        <p:sp>
          <p:nvSpPr>
            <p:cNvPr id="90" name="Rectangle 28">
              <a:extLst>
                <a:ext uri="{FF2B5EF4-FFF2-40B4-BE49-F238E27FC236}">
                  <a16:creationId xmlns:a16="http://schemas.microsoft.com/office/drawing/2014/main" id="{6E83C6F0-EFB9-47D2-9B23-E3C8574BF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3468" y="2667000"/>
              <a:ext cx="669941" cy="37337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600" dirty="0">
                  <a:latin typeface="Arial" pitchFamily="34" charset="0"/>
                  <a:cs typeface="Arial" pitchFamily="34" charset="0"/>
                </a:rPr>
                <a:t>G/R</a:t>
              </a:r>
              <a:endParaRPr lang="ja-JP" alt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6E0E726-5EAA-49EA-B57E-1D7E10E0B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9" y="2670050"/>
              <a:ext cx="728697" cy="370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600" dirty="0">
                  <a:latin typeface="Arial" pitchFamily="34" charset="0"/>
                  <a:cs typeface="Arial" pitchFamily="34" charset="0"/>
                </a:rPr>
                <a:t>Storing</a:t>
              </a:r>
              <a:endParaRPr lang="ja-JP" alt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203C7A3-A7E1-4D54-8F34-CFF92DFD7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11" y="2667000"/>
              <a:ext cx="743299" cy="35284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600" dirty="0">
                  <a:latin typeface="Arial" pitchFamily="34" charset="0"/>
                  <a:cs typeface="Arial" pitchFamily="34" charset="0"/>
                </a:rPr>
                <a:t>Kitting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87D5539-0103-4128-8903-60B2D140D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13" y="2667000"/>
              <a:ext cx="881725" cy="35284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600" dirty="0">
                  <a:latin typeface="Arial" pitchFamily="34" charset="0"/>
                  <a:cs typeface="Arial" pitchFamily="34" charset="0"/>
                </a:rPr>
                <a:t>Supply</a:t>
              </a:r>
              <a:endParaRPr lang="ja-JP" altLang="en-US" sz="1600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CDA99538-72FB-443B-9162-829B92DB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8680" y="2625237"/>
              <a:ext cx="843508" cy="449929"/>
            </a:xfrm>
            <a:prstGeom prst="rect">
              <a:avLst/>
            </a:prstGeom>
          </p:spPr>
        </p:pic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534B680E-A8DE-41F7-8B84-C8BD8F2B1E11}"/>
                </a:ext>
              </a:extLst>
            </p:cNvPr>
            <p:cNvCxnSpPr>
              <a:cxnSpLocks/>
              <a:stCxn id="95" idx="3"/>
              <a:endCxn id="90" idx="1"/>
            </p:cNvCxnSpPr>
            <p:nvPr/>
          </p:nvCxnSpPr>
          <p:spPr>
            <a:xfrm>
              <a:off x="3412188" y="2850202"/>
              <a:ext cx="261278" cy="34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3F00936-86CB-4476-9FF2-11B4C66FEE63}"/>
                </a:ext>
              </a:extLst>
            </p:cNvPr>
            <p:cNvCxnSpPr>
              <a:cxnSpLocks/>
            </p:cNvCxnSpPr>
            <p:nvPr/>
          </p:nvCxnSpPr>
          <p:spPr>
            <a:xfrm>
              <a:off x="4397845" y="2835876"/>
              <a:ext cx="261278" cy="34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38B2ADDA-1A7B-4B91-BD54-8480E0E1A5D2}"/>
                </a:ext>
              </a:extLst>
            </p:cNvPr>
            <p:cNvCxnSpPr/>
            <p:nvPr/>
          </p:nvCxnSpPr>
          <p:spPr>
            <a:xfrm>
              <a:off x="5391508" y="2850201"/>
              <a:ext cx="261278" cy="34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A99F35E0-5393-4DF0-9F5C-76E3399BDAB9}"/>
                </a:ext>
              </a:extLst>
            </p:cNvPr>
            <p:cNvCxnSpPr/>
            <p:nvPr/>
          </p:nvCxnSpPr>
          <p:spPr>
            <a:xfrm>
              <a:off x="6393235" y="2856695"/>
              <a:ext cx="261278" cy="34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28">
              <a:extLst>
                <a:ext uri="{FF2B5EF4-FFF2-40B4-BE49-F238E27FC236}">
                  <a16:creationId xmlns:a16="http://schemas.microsoft.com/office/drawing/2014/main" id="{02FB8CD8-CF79-4616-AA3C-9DE8E50F9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8" y="3210003"/>
              <a:ext cx="1040076" cy="447597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Temporary 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Location</a:t>
              </a:r>
              <a:endParaRPr lang="ja-JP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Rectangle 28">
              <a:extLst>
                <a:ext uri="{FF2B5EF4-FFF2-40B4-BE49-F238E27FC236}">
                  <a16:creationId xmlns:a16="http://schemas.microsoft.com/office/drawing/2014/main" id="{60EB0C60-CE29-4BD9-9935-A0632DEA2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5412" y="3215316"/>
              <a:ext cx="994595" cy="442284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GR local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&amp; Oversea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96C11F98-B05D-431A-A1C1-94A296935DF7}"/>
                </a:ext>
              </a:extLst>
            </p:cNvPr>
            <p:cNvCxnSpPr>
              <a:cxnSpLocks/>
              <a:stCxn id="90" idx="2"/>
              <a:endCxn id="100" idx="0"/>
            </p:cNvCxnSpPr>
            <p:nvPr/>
          </p:nvCxnSpPr>
          <p:spPr>
            <a:xfrm>
              <a:off x="4008437" y="3040370"/>
              <a:ext cx="397807" cy="16963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541F028-E630-4683-836B-B8A683CD2213}"/>
                </a:ext>
              </a:extLst>
            </p:cNvPr>
            <p:cNvCxnSpPr>
              <a:cxnSpLocks/>
              <a:stCxn id="90" idx="2"/>
              <a:endCxn id="101" idx="0"/>
            </p:cNvCxnSpPr>
            <p:nvPr/>
          </p:nvCxnSpPr>
          <p:spPr>
            <a:xfrm flipH="1">
              <a:off x="3312710" y="3040370"/>
              <a:ext cx="695727" cy="1749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28">
              <a:extLst>
                <a:ext uri="{FF2B5EF4-FFF2-40B4-BE49-F238E27FC236}">
                  <a16:creationId xmlns:a16="http://schemas.microsoft.com/office/drawing/2014/main" id="{7D1D8895-BD0E-441F-82CA-6107F1E78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9" y="3210003"/>
              <a:ext cx="780102" cy="447597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Kitting 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FA</a:t>
              </a:r>
            </a:p>
          </p:txBody>
        </p:sp>
        <p:sp>
          <p:nvSpPr>
            <p:cNvPr id="105" name="Rectangle 28">
              <a:extLst>
                <a:ext uri="{FF2B5EF4-FFF2-40B4-BE49-F238E27FC236}">
                  <a16:creationId xmlns:a16="http://schemas.microsoft.com/office/drawing/2014/main" id="{BFEA71ED-CCEA-4813-9B83-59E9B8F20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10" y="3210003"/>
              <a:ext cx="780102" cy="447597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Kitting 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Dip</a:t>
              </a:r>
            </a:p>
          </p:txBody>
        </p:sp>
        <p:sp>
          <p:nvSpPr>
            <p:cNvPr id="106" name="Rectangle 28">
              <a:extLst>
                <a:ext uri="{FF2B5EF4-FFF2-40B4-BE49-F238E27FC236}">
                  <a16:creationId xmlns:a16="http://schemas.microsoft.com/office/drawing/2014/main" id="{56A41814-2F4B-4A3F-9642-06D87AA06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613" y="3210003"/>
              <a:ext cx="780102" cy="447597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Kitting 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Others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5C9C6892-2E2F-4B77-8D95-6F8053A8D2C2}"/>
                </a:ext>
              </a:extLst>
            </p:cNvPr>
            <p:cNvCxnSpPr>
              <a:stCxn id="92" idx="2"/>
              <a:endCxn id="104" idx="0"/>
            </p:cNvCxnSpPr>
            <p:nvPr/>
          </p:nvCxnSpPr>
          <p:spPr>
            <a:xfrm flipH="1">
              <a:off x="5419259" y="3019841"/>
              <a:ext cx="591200" cy="190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0581E61D-59E0-424A-84A2-66EEB26D3E94}"/>
                </a:ext>
              </a:extLst>
            </p:cNvPr>
            <p:cNvCxnSpPr>
              <a:stCxn id="92" idx="2"/>
              <a:endCxn id="106" idx="0"/>
            </p:cNvCxnSpPr>
            <p:nvPr/>
          </p:nvCxnSpPr>
          <p:spPr>
            <a:xfrm>
              <a:off x="6010457" y="3019841"/>
              <a:ext cx="1085202" cy="190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25420F22-1C4F-4C46-9513-6A604219FC9B}"/>
                </a:ext>
              </a:extLst>
            </p:cNvPr>
            <p:cNvCxnSpPr>
              <a:stCxn id="92" idx="2"/>
              <a:endCxn id="105" idx="0"/>
            </p:cNvCxnSpPr>
            <p:nvPr/>
          </p:nvCxnSpPr>
          <p:spPr>
            <a:xfrm>
              <a:off x="6010449" y="3019841"/>
              <a:ext cx="247001" cy="190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93246155-980E-4368-855C-409137F69183}"/>
              </a:ext>
            </a:extLst>
          </p:cNvPr>
          <p:cNvSpPr/>
          <p:nvPr/>
        </p:nvSpPr>
        <p:spPr>
          <a:xfrm>
            <a:off x="6719243" y="4061444"/>
            <a:ext cx="167073" cy="772121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904FF27-20DE-4D6F-9AB1-D455B6EB794D}"/>
              </a:ext>
            </a:extLst>
          </p:cNvPr>
          <p:cNvGrpSpPr/>
          <p:nvPr/>
        </p:nvGrpSpPr>
        <p:grpSpPr>
          <a:xfrm>
            <a:off x="7015958" y="3599547"/>
            <a:ext cx="1986838" cy="1141306"/>
            <a:chOff x="7076909" y="3912687"/>
            <a:chExt cx="1986838" cy="1141306"/>
          </a:xfrm>
        </p:grpSpPr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3206E7C0-AC8C-40EF-9A9C-B51BFE2A60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019" b="88704" l="28958" r="71823"/>
                      </a14:imgEffect>
                    </a14:imgLayer>
                  </a14:imgProps>
                </a:ext>
              </a:extLst>
            </a:blip>
            <a:srcRect l="27856" t="8121" r="27299" b="12294"/>
            <a:stretch/>
          </p:blipFill>
          <p:spPr>
            <a:xfrm>
              <a:off x="8239203" y="4662363"/>
              <a:ext cx="508765" cy="391630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E4C4BAAB-D587-4814-9798-34C89D8F4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39363" y="4352636"/>
              <a:ext cx="308443" cy="340186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694B20D-70E1-47E7-9787-D7C903A8D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57891" y="4373621"/>
              <a:ext cx="376592" cy="680372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A6DD999-278B-43D8-B707-53A09BAECDC9}"/>
                </a:ext>
              </a:extLst>
            </p:cNvPr>
            <p:cNvSpPr/>
            <p:nvPr/>
          </p:nvSpPr>
          <p:spPr>
            <a:xfrm>
              <a:off x="7076909" y="3912687"/>
              <a:ext cx="1986838" cy="39018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Apply new software</a:t>
              </a:r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13DBC1E9-1478-4B05-9059-F9FD934B0B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6607" r="22240"/>
            <a:stretch/>
          </p:blipFill>
          <p:spPr>
            <a:xfrm>
              <a:off x="7848627" y="4417585"/>
              <a:ext cx="376592" cy="576702"/>
            </a:xfrm>
            <a:prstGeom prst="rect">
              <a:avLst/>
            </a:prstGeom>
          </p:spPr>
        </p:pic>
      </p:grp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3A672B67-3DA9-4FD9-91CC-73066691A101}"/>
              </a:ext>
            </a:extLst>
          </p:cNvPr>
          <p:cNvSpPr/>
          <p:nvPr/>
        </p:nvSpPr>
        <p:spPr>
          <a:xfrm>
            <a:off x="89038" y="4760834"/>
            <a:ext cx="4143395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ja-JP" b="1" dirty="0">
                <a:solidFill>
                  <a:schemeClr val="bg1"/>
                </a:solidFill>
              </a:rPr>
              <a:t>Total Functions FOSS Upgrade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9B42A283-3433-4211-90A9-86EE22236C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633" y="5192964"/>
            <a:ext cx="4074575" cy="1665036"/>
          </a:xfrm>
          <a:prstGeom prst="rect">
            <a:avLst/>
          </a:prstGeom>
        </p:spPr>
      </p:pic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8DD42089-C2F2-4B33-B9B4-06E9165CD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97062"/>
              </p:ext>
            </p:extLst>
          </p:nvPr>
        </p:nvGraphicFramePr>
        <p:xfrm>
          <a:off x="4697416" y="5654304"/>
          <a:ext cx="1943203" cy="969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287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527092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636824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38120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 marT="82296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</a:p>
                  </a:txBody>
                  <a:tcPr marL="182880" marR="0" marT="9144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 marL="182880" marR="0" marT="91440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588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4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4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</a:t>
                      </a:r>
                      <a:endParaRPr lang="en-US" sz="14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182880" marR="0" marT="15544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182880" marR="0" marT="155448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  <p:sp>
        <p:nvSpPr>
          <p:cNvPr id="120" name="Rounded Rectangle 69">
            <a:extLst>
              <a:ext uri="{FF2B5EF4-FFF2-40B4-BE49-F238E27FC236}">
                <a16:creationId xmlns:a16="http://schemas.microsoft.com/office/drawing/2014/main" id="{AAF68750-F20D-4AF9-8DE9-CF2703ACC57F}"/>
              </a:ext>
            </a:extLst>
          </p:cNvPr>
          <p:cNvSpPr/>
          <p:nvPr/>
        </p:nvSpPr>
        <p:spPr>
          <a:xfrm>
            <a:off x="4704717" y="5319933"/>
            <a:ext cx="1935902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Result upgrade</a:t>
            </a:r>
          </a:p>
        </p:txBody>
      </p:sp>
      <p:sp>
        <p:nvSpPr>
          <p:cNvPr id="122" name="Arrow: Right 121">
            <a:extLst>
              <a:ext uri="{FF2B5EF4-FFF2-40B4-BE49-F238E27FC236}">
                <a16:creationId xmlns:a16="http://schemas.microsoft.com/office/drawing/2014/main" id="{24D3AE34-FDFA-4E6F-B9E2-C7CA037DDB2E}"/>
              </a:ext>
            </a:extLst>
          </p:cNvPr>
          <p:cNvSpPr/>
          <p:nvPr/>
        </p:nvSpPr>
        <p:spPr>
          <a:xfrm>
            <a:off x="6702291" y="5649847"/>
            <a:ext cx="157620" cy="85717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432172B-3D18-44BC-973B-6687E29C3C6F}"/>
              </a:ext>
            </a:extLst>
          </p:cNvPr>
          <p:cNvSpPr/>
          <p:nvPr/>
        </p:nvSpPr>
        <p:spPr>
          <a:xfrm>
            <a:off x="6921583" y="5624053"/>
            <a:ext cx="2175157" cy="9928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Merits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Coding time: 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65%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time: 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35%</a:t>
            </a:r>
          </a:p>
        </p:txBody>
      </p:sp>
    </p:spTree>
    <p:extLst>
      <p:ext uri="{BB962C8B-B14F-4D97-AF65-F5344CB8AC3E}">
        <p14:creationId xmlns:p14="http://schemas.microsoft.com/office/powerpoint/2010/main" val="4022064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1069147" y="581484"/>
            <a:ext cx="8027593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Study about 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asset management system of IT department.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Develop software to m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正方形/長方形 5">
            <a:extLst>
              <a:ext uri="{FF2B5EF4-FFF2-40B4-BE49-F238E27FC236}">
                <a16:creationId xmlns:a16="http://schemas.microsoft.com/office/drawing/2014/main" id="{E264FE70-F123-473B-B386-D6AD9F79EB51}"/>
              </a:ext>
            </a:extLst>
          </p:cNvPr>
          <p:cNvSpPr/>
          <p:nvPr/>
        </p:nvSpPr>
        <p:spPr>
          <a:xfrm>
            <a:off x="34032" y="596708"/>
            <a:ext cx="1035115" cy="690172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92" name="Rounded Rectangle 42">
            <a:extLst>
              <a:ext uri="{FF2B5EF4-FFF2-40B4-BE49-F238E27FC236}">
                <a16:creationId xmlns:a16="http://schemas.microsoft.com/office/drawing/2014/main" id="{8E1E4FCB-755C-40C2-981D-003A9EDA8A83}"/>
              </a:ext>
            </a:extLst>
          </p:cNvPr>
          <p:cNvSpPr/>
          <p:nvPr/>
        </p:nvSpPr>
        <p:spPr>
          <a:xfrm>
            <a:off x="89353" y="1325695"/>
            <a:ext cx="4046958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Issue</a:t>
            </a:r>
          </a:p>
        </p:txBody>
      </p:sp>
      <p:sp>
        <p:nvSpPr>
          <p:cNvPr id="96" name="Rounded Rectangle 44">
            <a:extLst>
              <a:ext uri="{FF2B5EF4-FFF2-40B4-BE49-F238E27FC236}">
                <a16:creationId xmlns:a16="http://schemas.microsoft.com/office/drawing/2014/main" id="{A94328E1-3EEA-496C-8BA7-B19C3EE70D9A}"/>
              </a:ext>
            </a:extLst>
          </p:cNvPr>
          <p:cNvSpPr/>
          <p:nvPr/>
        </p:nvSpPr>
        <p:spPr>
          <a:xfrm>
            <a:off x="4625163" y="1339402"/>
            <a:ext cx="4439112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1FB934A-D6A1-4B87-8D98-4A71940D011F}"/>
              </a:ext>
            </a:extLst>
          </p:cNvPr>
          <p:cNvSpPr/>
          <p:nvPr/>
        </p:nvSpPr>
        <p:spPr>
          <a:xfrm>
            <a:off x="89353" y="1725230"/>
            <a:ext cx="4036060" cy="106190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much manual job, papers, excel file.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equipment is not barcoded.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inventory, make report and trace history.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D9B4DF1-9568-49B9-B715-4AB859121257}"/>
              </a:ext>
            </a:extLst>
          </p:cNvPr>
          <p:cNvSpPr/>
          <p:nvPr/>
        </p:nvSpPr>
        <p:spPr>
          <a:xfrm>
            <a:off x="4618250" y="1765930"/>
            <a:ext cx="4446025" cy="10237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all process, analysis and design.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tool create barcode.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en-US" sz="1600" dirty="0">
                <a:solidFill>
                  <a:schemeClr val="tx1"/>
                </a:solidFill>
              </a:rPr>
              <a:t>Build standard process of manage asset to develop software.</a:t>
            </a:r>
          </a:p>
        </p:txBody>
      </p:sp>
      <p:sp>
        <p:nvSpPr>
          <p:cNvPr id="108" name="Arrow: Right 180">
            <a:extLst>
              <a:ext uri="{FF2B5EF4-FFF2-40B4-BE49-F238E27FC236}">
                <a16:creationId xmlns:a16="http://schemas.microsoft.com/office/drawing/2014/main" id="{FF4C21CF-A049-4C96-A1B2-782C47182967}"/>
              </a:ext>
            </a:extLst>
          </p:cNvPr>
          <p:cNvSpPr/>
          <p:nvPr/>
        </p:nvSpPr>
        <p:spPr>
          <a:xfrm>
            <a:off x="4280526" y="1756719"/>
            <a:ext cx="214641" cy="98460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3440" y="3229474"/>
            <a:ext cx="2709542" cy="1096343"/>
            <a:chOff x="89353" y="3244019"/>
            <a:chExt cx="2701816" cy="1096343"/>
          </a:xfrm>
        </p:grpSpPr>
        <p:grpSp>
          <p:nvGrpSpPr>
            <p:cNvPr id="29" name="Group 28"/>
            <p:cNvGrpSpPr/>
            <p:nvPr/>
          </p:nvGrpSpPr>
          <p:grpSpPr>
            <a:xfrm>
              <a:off x="89353" y="3244019"/>
              <a:ext cx="2701816" cy="1096343"/>
              <a:chOff x="89353" y="3244019"/>
              <a:chExt cx="2701816" cy="1096343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89353" y="3244019"/>
                <a:ext cx="2701816" cy="1096343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11" name="Picture 110" descr="Icon&#10;&#10;Description automatically generated">
                <a:extLst>
                  <a:ext uri="{FF2B5EF4-FFF2-40B4-BE49-F238E27FC236}">
                    <a16:creationId xmlns:a16="http://schemas.microsoft.com/office/drawing/2014/main" id="{526023ED-AD8E-4C7E-B758-B01D7915A0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2881" y="3334267"/>
                <a:ext cx="455252" cy="473888"/>
              </a:xfrm>
              <a:prstGeom prst="rect">
                <a:avLst/>
              </a:prstGeom>
            </p:spPr>
          </p:pic>
          <p:pic>
            <p:nvPicPr>
              <p:cNvPr id="112" name="Picture 111" descr="Icon&#10;&#10;Description automatically generated">
                <a:extLst>
                  <a:ext uri="{FF2B5EF4-FFF2-40B4-BE49-F238E27FC236}">
                    <a16:creationId xmlns:a16="http://schemas.microsoft.com/office/drawing/2014/main" id="{3961C732-CD51-4B32-BFC5-D5747587B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555" y="3302258"/>
                <a:ext cx="441148" cy="502965"/>
              </a:xfrm>
              <a:prstGeom prst="rect">
                <a:avLst/>
              </a:prstGeom>
            </p:spPr>
          </p:pic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78300" y="3359178"/>
                <a:ext cx="796351" cy="396474"/>
              </a:xfrm>
              <a:prstGeom prst="rect">
                <a:avLst/>
              </a:prstGeom>
            </p:spPr>
          </p:pic>
          <p:cxnSp>
            <p:nvCxnSpPr>
              <p:cNvPr id="114" name="Straight Arrow Connector 113"/>
              <p:cNvCxnSpPr/>
              <p:nvPr/>
            </p:nvCxnSpPr>
            <p:spPr>
              <a:xfrm>
                <a:off x="1086832" y="3863177"/>
                <a:ext cx="671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1100319" y="4037056"/>
                <a:ext cx="6798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6" name="Picture 115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802" t="11456" r="20365" b="8615"/>
              <a:stretch/>
            </p:blipFill>
            <p:spPr>
              <a:xfrm>
                <a:off x="689442" y="3505334"/>
                <a:ext cx="448469" cy="209739"/>
              </a:xfrm>
              <a:prstGeom prst="rect">
                <a:avLst/>
              </a:prstGeom>
            </p:spPr>
          </p:pic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27E87CB-6C3C-4DE0-ABFA-D1839CB57D27}"/>
                  </a:ext>
                </a:extLst>
              </p:cNvPr>
              <p:cNvSpPr/>
              <p:nvPr/>
            </p:nvSpPr>
            <p:spPr>
              <a:xfrm>
                <a:off x="208900" y="3831274"/>
                <a:ext cx="731139" cy="230047"/>
              </a:xfrm>
              <a:prstGeom prst="rect">
                <a:avLst/>
              </a:prstGeom>
              <a:solidFill>
                <a:srgbClr val="92D05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IT</a:t>
                </a:r>
              </a:p>
            </p:txBody>
          </p:sp>
        </p:grp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A8C14F7-77B1-41C2-98D6-D156BB08AC46}"/>
                </a:ext>
              </a:extLst>
            </p:cNvPr>
            <p:cNvSpPr/>
            <p:nvPr/>
          </p:nvSpPr>
          <p:spPr>
            <a:xfrm>
              <a:off x="1949945" y="3835351"/>
              <a:ext cx="731139" cy="230047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User</a:t>
              </a:r>
            </a:p>
          </p:txBody>
        </p:sp>
      </p:grpSp>
      <p:pic>
        <p:nvPicPr>
          <p:cNvPr id="119" name="Picture 118">
            <a:extLst>
              <a:ext uri="{FF2B5EF4-FFF2-40B4-BE49-F238E27FC236}">
                <a16:creationId xmlns:a16="http://schemas.microsoft.com/office/drawing/2014/main" id="{861FD16B-8BEA-4EE9-9A34-D8467236819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49" y="3288532"/>
            <a:ext cx="1013875" cy="519232"/>
          </a:xfrm>
          <a:prstGeom prst="rect">
            <a:avLst/>
          </a:prstGeom>
        </p:spPr>
      </p:pic>
      <p:sp>
        <p:nvSpPr>
          <p:cNvPr id="121" name="Rectangle 120"/>
          <p:cNvSpPr/>
          <p:nvPr/>
        </p:nvSpPr>
        <p:spPr>
          <a:xfrm>
            <a:off x="3238907" y="3807763"/>
            <a:ext cx="2552201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ja-JP" sz="1400" b="0" dirty="0">
                <a:solidFill>
                  <a:srgbClr val="FF0000"/>
                </a:solidFill>
              </a:rPr>
              <a:t>Count Manual When Transfer, Inventory check PC Monthly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0CC85229-4784-48E7-A273-97927C3565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322" y="3321165"/>
            <a:ext cx="1047296" cy="506702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3228437" y="3249365"/>
            <a:ext cx="2579318" cy="106482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ounded Rectangle 123"/>
          <p:cNvSpPr/>
          <p:nvPr/>
        </p:nvSpPr>
        <p:spPr>
          <a:xfrm>
            <a:off x="6173935" y="3275350"/>
            <a:ext cx="2701816" cy="106482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304000" y="3290818"/>
            <a:ext cx="2403321" cy="783973"/>
            <a:chOff x="71720" y="5081532"/>
            <a:chExt cx="2403321" cy="783973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81526834-F517-4FC3-A9B7-26FF5DE68B61}"/>
                </a:ext>
              </a:extLst>
            </p:cNvPr>
            <p:cNvCxnSpPr>
              <a:cxnSpLocks/>
            </p:cNvCxnSpPr>
            <p:nvPr/>
          </p:nvCxnSpPr>
          <p:spPr>
            <a:xfrm>
              <a:off x="732761" y="5372199"/>
              <a:ext cx="8381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0AB9C18F-FA70-4AF0-9FA3-CB8B26F4B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4377" y="5479585"/>
              <a:ext cx="377850" cy="379348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A43AB80B-5922-4504-8993-6FA65AA39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7547" y="5473396"/>
              <a:ext cx="611070" cy="392109"/>
            </a:xfrm>
            <a:prstGeom prst="rect">
              <a:avLst/>
            </a:prstGeom>
          </p:spPr>
        </p:pic>
        <p:sp>
          <p:nvSpPr>
            <p:cNvPr id="128" name="Google Shape;403;p23">
              <a:extLst>
                <a:ext uri="{FF2B5EF4-FFF2-40B4-BE49-F238E27FC236}">
                  <a16:creationId xmlns:a16="http://schemas.microsoft.com/office/drawing/2014/main" id="{7B2F7D1F-F9D9-4880-9EAA-30358E4D77EA}"/>
                </a:ext>
              </a:extLst>
            </p:cNvPr>
            <p:cNvSpPr txBox="1">
              <a:spLocks/>
            </p:cNvSpPr>
            <p:nvPr/>
          </p:nvSpPr>
          <p:spPr>
            <a:xfrm>
              <a:off x="621602" y="5081532"/>
              <a:ext cx="1332491" cy="2300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9pPr>
            </a:lstStyle>
            <a:p>
              <a:pPr algn="l">
                <a:defRPr/>
              </a:pPr>
              <a:r>
                <a:rPr kumimoji="1" lang="en-US" altLang="ja-JP" sz="1400" dirty="0">
                  <a:latin typeface="Arial" panose="020B0604020202020204" pitchFamily="34" charset="0"/>
                  <a:ea typeface="HGP創英角ｺﾞｼｯｸUB" pitchFamily="50" charset="-128"/>
                  <a:cs typeface="Arial" panose="020B0604020202020204" pitchFamily="34" charset="0"/>
                </a:rPr>
                <a:t>Manual check</a:t>
              </a:r>
              <a:endParaRPr kumimoji="1" lang="en-US" altLang="ja-JP" sz="14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endParaRPr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726501EA-057D-448E-979B-0C5A8ADBA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4545" y="5138034"/>
              <a:ext cx="500096" cy="412388"/>
            </a:xfrm>
            <a:prstGeom prst="rect">
              <a:avLst/>
            </a:prstGeom>
          </p:spPr>
        </p:pic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27E87CB-6C3C-4DE0-ABFA-D1839CB57D27}"/>
                </a:ext>
              </a:extLst>
            </p:cNvPr>
            <p:cNvSpPr/>
            <p:nvPr/>
          </p:nvSpPr>
          <p:spPr>
            <a:xfrm>
              <a:off x="71720" y="5629881"/>
              <a:ext cx="473955" cy="223306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IT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834099" y="5120640"/>
              <a:ext cx="640942" cy="720928"/>
            </a:xfrm>
            <a:prstGeom prst="rect">
              <a:avLst/>
            </a:prstGeom>
          </p:spPr>
        </p:pic>
      </p:grpSp>
      <p:sp>
        <p:nvSpPr>
          <p:cNvPr id="31" name="Rounded Rectangle 30"/>
          <p:cNvSpPr/>
          <p:nvPr/>
        </p:nvSpPr>
        <p:spPr>
          <a:xfrm>
            <a:off x="528965" y="4023954"/>
            <a:ext cx="1828800" cy="324498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Borrow &amp; 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6561204" y="4115202"/>
            <a:ext cx="1937926" cy="20689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Stationery warehouse</a:t>
            </a:r>
            <a:endParaRPr kumimoji="1" lang="en-US" sz="1400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2939550" y="3531457"/>
            <a:ext cx="152400" cy="592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ight Arrow 133"/>
          <p:cNvSpPr/>
          <p:nvPr/>
        </p:nvSpPr>
        <p:spPr>
          <a:xfrm>
            <a:off x="5920321" y="3521752"/>
            <a:ext cx="152400" cy="592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5" name="Group 134"/>
          <p:cNvGrpSpPr/>
          <p:nvPr/>
        </p:nvGrpSpPr>
        <p:grpSpPr>
          <a:xfrm>
            <a:off x="151283" y="4843116"/>
            <a:ext cx="4650911" cy="1557684"/>
            <a:chOff x="2704060" y="3681118"/>
            <a:chExt cx="4781793" cy="1614068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0104A8D-3B09-FCCA-68A0-9C1C8177492C}"/>
                </a:ext>
              </a:extLst>
            </p:cNvPr>
            <p:cNvSpPr/>
            <p:nvPr/>
          </p:nvSpPr>
          <p:spPr>
            <a:xfrm>
              <a:off x="2704060" y="3847729"/>
              <a:ext cx="4763540" cy="1447457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A8E2033-3132-1EA3-84D7-1F29432E14FA}"/>
                </a:ext>
              </a:extLst>
            </p:cNvPr>
            <p:cNvSpPr/>
            <p:nvPr/>
          </p:nvSpPr>
          <p:spPr>
            <a:xfrm>
              <a:off x="2740276" y="3683139"/>
              <a:ext cx="1329483" cy="3013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software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F799EE2-528B-27DF-F3E8-64EE0BC46EE8}"/>
                </a:ext>
              </a:extLst>
            </p:cNvPr>
            <p:cNvSpPr/>
            <p:nvPr/>
          </p:nvSpPr>
          <p:spPr>
            <a:xfrm>
              <a:off x="6035688" y="3717530"/>
              <a:ext cx="1450165" cy="2820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Auto Report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139" name="Image 2">
              <a:extLst>
                <a:ext uri="{FF2B5EF4-FFF2-40B4-BE49-F238E27FC236}">
                  <a16:creationId xmlns:a16="http://schemas.microsoft.com/office/drawing/2014/main" id="{00000000-0008-0000-0000-000021000000}"/>
                </a:ext>
              </a:extLst>
            </p:cNvPr>
            <p:cNvPicPr/>
            <p:nvPr/>
          </p:nvPicPr>
          <p:blipFill>
            <a:blip r:embed="rId13"/>
            <a:stretch/>
          </p:blipFill>
          <p:spPr>
            <a:xfrm>
              <a:off x="3307529" y="3999580"/>
              <a:ext cx="675483" cy="466448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1" name="Picture 7" descr="C:\Program Files\Microsoft Office\MEDIA\CAGCAT10\j0285750.wmf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9884" y="4065901"/>
              <a:ext cx="507645" cy="335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2" name="フローチャート : 磁気ディスク 12"/>
            <p:cNvSpPr/>
            <p:nvPr/>
          </p:nvSpPr>
          <p:spPr>
            <a:xfrm>
              <a:off x="2825303" y="4768318"/>
              <a:ext cx="1106013" cy="453027"/>
            </a:xfrm>
            <a:prstGeom prst="flowChartMagneticDisk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Database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F799EE2-528B-27DF-F3E8-64EE0BC46EE8}"/>
                </a:ext>
              </a:extLst>
            </p:cNvPr>
            <p:cNvSpPr/>
            <p:nvPr/>
          </p:nvSpPr>
          <p:spPr>
            <a:xfrm>
              <a:off x="4277315" y="3681118"/>
              <a:ext cx="1450165" cy="289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Visualize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F6F5CE1-3CF5-41B6-B333-E7090C289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296183" y="4038554"/>
              <a:ext cx="1452710" cy="1130890"/>
            </a:xfrm>
            <a:prstGeom prst="rect">
              <a:avLst/>
            </a:prstGeom>
          </p:spPr>
        </p:pic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5B04DE91-E916-4990-8C66-02E1B3E28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004936" y="4038554"/>
              <a:ext cx="1452710" cy="1142920"/>
            </a:xfrm>
            <a:prstGeom prst="rect">
              <a:avLst/>
            </a:prstGeom>
          </p:spPr>
        </p:pic>
      </p:grpSp>
      <p:sp>
        <p:nvSpPr>
          <p:cNvPr id="148" name="Text Box 80"/>
          <p:cNvSpPr txBox="1">
            <a:spLocks noChangeArrowheads="1"/>
          </p:cNvSpPr>
          <p:nvPr/>
        </p:nvSpPr>
        <p:spPr bwMode="auto">
          <a:xfrm>
            <a:off x="-30433" y="4384756"/>
            <a:ext cx="487510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Auto report &amp; visualization system</a:t>
            </a:r>
          </a:p>
        </p:txBody>
      </p:sp>
      <p:sp>
        <p:nvSpPr>
          <p:cNvPr id="33" name="Up-Down Arrow 32"/>
          <p:cNvSpPr/>
          <p:nvPr/>
        </p:nvSpPr>
        <p:spPr>
          <a:xfrm>
            <a:off x="723462" y="5461819"/>
            <a:ext cx="282341" cy="3592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4053" y="4408300"/>
            <a:ext cx="151715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50465" y="4348726"/>
            <a:ext cx="499653" cy="443571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913438" y="4803586"/>
            <a:ext cx="4117401" cy="1475865"/>
            <a:chOff x="4953000" y="4922670"/>
            <a:chExt cx="4117401" cy="1475865"/>
          </a:xfrm>
        </p:grpSpPr>
        <p:sp>
          <p:nvSpPr>
            <p:cNvPr id="154" name="Cube 5">
              <a:extLst>
                <a:ext uri="{FF2B5EF4-FFF2-40B4-BE49-F238E27FC236}">
                  <a16:creationId xmlns:a16="http://schemas.microsoft.com/office/drawing/2014/main" id="{831E4F4D-FAF7-43D8-BB2A-A5B0D93ED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996062"/>
              <a:ext cx="1896169" cy="40229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Reduce paper: </a:t>
              </a:r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80%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8" name="Can 11">
              <a:extLst>
                <a:ext uri="{FF2B5EF4-FFF2-40B4-BE49-F238E27FC236}">
                  <a16:creationId xmlns:a16="http://schemas.microsoft.com/office/drawing/2014/main" id="{437CF3A9-6ACD-474A-AAED-57832F869133}"/>
                </a:ext>
              </a:extLst>
            </p:cNvPr>
            <p:cNvSpPr/>
            <p:nvPr/>
          </p:nvSpPr>
          <p:spPr bwMode="auto">
            <a:xfrm>
              <a:off x="5145187" y="5153103"/>
              <a:ext cx="609599" cy="845577"/>
            </a:xfrm>
            <a:prstGeom prst="can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100%</a:t>
              </a:r>
            </a:p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Paper</a:t>
              </a:r>
              <a:endParaRPr lang="vi-VN" sz="1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9" name="Can 12">
              <a:extLst>
                <a:ext uri="{FF2B5EF4-FFF2-40B4-BE49-F238E27FC236}">
                  <a16:creationId xmlns:a16="http://schemas.microsoft.com/office/drawing/2014/main" id="{48B8CCE5-2B62-4026-B47D-07B1B2920817}"/>
                </a:ext>
              </a:extLst>
            </p:cNvPr>
            <p:cNvSpPr/>
            <p:nvPr/>
          </p:nvSpPr>
          <p:spPr bwMode="auto">
            <a:xfrm>
              <a:off x="6031730" y="5754618"/>
              <a:ext cx="609599" cy="227998"/>
            </a:xfrm>
            <a:prstGeom prst="can">
              <a:avLst/>
            </a:prstGeom>
            <a:solidFill>
              <a:srgbClr val="00FF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dirty="0">
                  <a:cs typeface="Times New Roman" panose="02020603050405020304" pitchFamily="18" charset="0"/>
                </a:rPr>
                <a:t>20%</a:t>
              </a: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DEECE36-1E6E-4802-A878-79A161C7CB96}"/>
                </a:ext>
              </a:extLst>
            </p:cNvPr>
            <p:cNvGrpSpPr/>
            <p:nvPr/>
          </p:nvGrpSpPr>
          <p:grpSpPr>
            <a:xfrm>
              <a:off x="6050120" y="4922670"/>
              <a:ext cx="632801" cy="839740"/>
              <a:chOff x="4572033" y="5747501"/>
              <a:chExt cx="646431" cy="482032"/>
            </a:xfrm>
          </p:grpSpPr>
          <p:sp>
            <p:nvSpPr>
              <p:cNvPr id="171" name="Can 13">
                <a:extLst>
                  <a:ext uri="{FF2B5EF4-FFF2-40B4-BE49-F238E27FC236}">
                    <a16:creationId xmlns:a16="http://schemas.microsoft.com/office/drawing/2014/main" id="{75240470-AD2A-4784-9B27-E3528F107BA0}"/>
                  </a:ext>
                </a:extLst>
              </p:cNvPr>
              <p:cNvSpPr/>
              <p:nvPr/>
            </p:nvSpPr>
            <p:spPr bwMode="auto">
              <a:xfrm>
                <a:off x="4572033" y="5917846"/>
                <a:ext cx="646431" cy="311687"/>
              </a:xfrm>
              <a:prstGeom prst="can">
                <a:avLst>
                  <a:gd name="adj" fmla="val 26994"/>
                </a:avLst>
              </a:prstGeom>
              <a:solidFill>
                <a:schemeClr val="tx1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400" b="1" u="sng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80%</a:t>
                </a:r>
                <a:endParaRPr lang="vi-VN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2" name="Group 34">
                <a:extLst>
                  <a:ext uri="{FF2B5EF4-FFF2-40B4-BE49-F238E27FC236}">
                    <a16:creationId xmlns:a16="http://schemas.microsoft.com/office/drawing/2014/main" id="{934A113D-8C66-4933-B73E-6B19D1F759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19139" y="5747501"/>
                <a:ext cx="552218" cy="311687"/>
                <a:chOff x="2578284" y="1828800"/>
                <a:chExt cx="1307916" cy="655677"/>
              </a:xfrm>
            </p:grpSpPr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3F8800DC-3320-4194-B772-5E4F1FBC6DC0}"/>
                    </a:ext>
                  </a:extLst>
                </p:cNvPr>
                <p:cNvCxnSpPr/>
                <p:nvPr/>
              </p:nvCxnSpPr>
              <p:spPr>
                <a:xfrm flipV="1">
                  <a:off x="2578284" y="1828800"/>
                  <a:ext cx="1307916" cy="65567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00E360F7-04CB-47A1-9893-6BB962F917E2}"/>
                    </a:ext>
                  </a:extLst>
                </p:cNvPr>
                <p:cNvCxnSpPr/>
                <p:nvPr/>
              </p:nvCxnSpPr>
              <p:spPr>
                <a:xfrm>
                  <a:off x="2743200" y="1905000"/>
                  <a:ext cx="1143000" cy="57947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5" name="Cube 5">
              <a:extLst>
                <a:ext uri="{FF2B5EF4-FFF2-40B4-BE49-F238E27FC236}">
                  <a16:creationId xmlns:a16="http://schemas.microsoft.com/office/drawing/2014/main" id="{831E4F4D-FAF7-43D8-BB2A-A5B0D93ED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0958" y="5996244"/>
              <a:ext cx="2179443" cy="40229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Save time inventory: </a:t>
              </a:r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80%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6" name="Can 11">
              <a:extLst>
                <a:ext uri="{FF2B5EF4-FFF2-40B4-BE49-F238E27FC236}">
                  <a16:creationId xmlns:a16="http://schemas.microsoft.com/office/drawing/2014/main" id="{437CF3A9-6ACD-474A-AAED-57832F869133}"/>
                </a:ext>
              </a:extLst>
            </p:cNvPr>
            <p:cNvSpPr/>
            <p:nvPr/>
          </p:nvSpPr>
          <p:spPr bwMode="auto">
            <a:xfrm>
              <a:off x="7366419" y="5153285"/>
              <a:ext cx="609599" cy="845577"/>
            </a:xfrm>
            <a:prstGeom prst="can">
              <a:avLst/>
            </a:prstGeom>
            <a:solidFill>
              <a:srgbClr val="000077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100%</a:t>
              </a:r>
            </a:p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Time</a:t>
              </a:r>
              <a:endParaRPr lang="vi-VN" sz="1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7" name="Can 12">
              <a:extLst>
                <a:ext uri="{FF2B5EF4-FFF2-40B4-BE49-F238E27FC236}">
                  <a16:creationId xmlns:a16="http://schemas.microsoft.com/office/drawing/2014/main" id="{48B8CCE5-2B62-4026-B47D-07B1B2920817}"/>
                </a:ext>
              </a:extLst>
            </p:cNvPr>
            <p:cNvSpPr/>
            <p:nvPr/>
          </p:nvSpPr>
          <p:spPr bwMode="auto">
            <a:xfrm>
              <a:off x="8252962" y="5695375"/>
              <a:ext cx="609599" cy="287423"/>
            </a:xfrm>
            <a:prstGeom prst="can">
              <a:avLst/>
            </a:prstGeom>
            <a:solidFill>
              <a:srgbClr val="00FF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dirty="0">
                  <a:cs typeface="Times New Roman" panose="02020603050405020304" pitchFamily="18" charset="0"/>
                </a:rPr>
                <a:t>33,3%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ADEECE36-1E6E-4802-A878-79A161C7CB96}"/>
                </a:ext>
              </a:extLst>
            </p:cNvPr>
            <p:cNvGrpSpPr/>
            <p:nvPr/>
          </p:nvGrpSpPr>
          <p:grpSpPr>
            <a:xfrm>
              <a:off x="8244372" y="4953000"/>
              <a:ext cx="632801" cy="742375"/>
              <a:chOff x="4572033" y="5747501"/>
              <a:chExt cx="646431" cy="482035"/>
            </a:xfrm>
            <a:solidFill>
              <a:srgbClr val="0000FF"/>
            </a:solidFill>
          </p:grpSpPr>
          <p:sp>
            <p:nvSpPr>
              <p:cNvPr id="179" name="Can 13">
                <a:extLst>
                  <a:ext uri="{FF2B5EF4-FFF2-40B4-BE49-F238E27FC236}">
                    <a16:creationId xmlns:a16="http://schemas.microsoft.com/office/drawing/2014/main" id="{75240470-AD2A-4784-9B27-E3528F107BA0}"/>
                  </a:ext>
                </a:extLst>
              </p:cNvPr>
              <p:cNvSpPr/>
              <p:nvPr/>
            </p:nvSpPr>
            <p:spPr bwMode="auto">
              <a:xfrm>
                <a:off x="4572033" y="5917849"/>
                <a:ext cx="646431" cy="311687"/>
              </a:xfrm>
              <a:prstGeom prst="can">
                <a:avLst>
                  <a:gd name="adj" fmla="val 26994"/>
                </a:avLst>
              </a:prstGeom>
              <a:grpFill/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400" b="1" u="sng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66,7%</a:t>
                </a:r>
                <a:endParaRPr lang="vi-VN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0" name="Group 34">
                <a:extLst>
                  <a:ext uri="{FF2B5EF4-FFF2-40B4-BE49-F238E27FC236}">
                    <a16:creationId xmlns:a16="http://schemas.microsoft.com/office/drawing/2014/main" id="{934A113D-8C66-4933-B73E-6B19D1F759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19139" y="5747501"/>
                <a:ext cx="552218" cy="311687"/>
                <a:chOff x="2578284" y="1828800"/>
                <a:chExt cx="1307916" cy="655677"/>
              </a:xfrm>
              <a:grpFill/>
            </p:grpSpPr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3F8800DC-3320-4194-B772-5E4F1FBC6DC0}"/>
                    </a:ext>
                  </a:extLst>
                </p:cNvPr>
                <p:cNvCxnSpPr/>
                <p:nvPr/>
              </p:nvCxnSpPr>
              <p:spPr>
                <a:xfrm flipV="1">
                  <a:off x="2578284" y="1828800"/>
                  <a:ext cx="1307916" cy="655677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00E360F7-04CB-47A1-9893-6BB962F917E2}"/>
                    </a:ext>
                  </a:extLst>
                </p:cNvPr>
                <p:cNvCxnSpPr/>
                <p:nvPr/>
              </p:nvCxnSpPr>
              <p:spPr>
                <a:xfrm>
                  <a:off x="2743200" y="1905000"/>
                  <a:ext cx="1143000" cy="579477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83" name="Rounded Rectangle 182"/>
          <p:cNvSpPr/>
          <p:nvPr/>
        </p:nvSpPr>
        <p:spPr>
          <a:xfrm>
            <a:off x="73440" y="6454362"/>
            <a:ext cx="9012708" cy="3886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software to management asset, save time inventory and reduce papers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52758" y="3375004"/>
            <a:ext cx="245292" cy="443158"/>
          </a:xfrm>
          <a:prstGeom prst="rect">
            <a:avLst/>
          </a:prstGeom>
        </p:spPr>
      </p:pic>
      <p:sp>
        <p:nvSpPr>
          <p:cNvPr id="76" name="二等辺三角形 7172"/>
          <p:cNvSpPr>
            <a:spLocks noChangeArrowheads="1"/>
          </p:cNvSpPr>
          <p:nvPr/>
        </p:nvSpPr>
        <p:spPr bwMode="auto">
          <a:xfrm rot="15933329">
            <a:off x="1356883" y="3331271"/>
            <a:ext cx="203731" cy="19514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77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092" y="3354984"/>
            <a:ext cx="198691" cy="21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41809" y="3372087"/>
            <a:ext cx="214551" cy="387620"/>
          </a:xfrm>
          <a:prstGeom prst="rect">
            <a:avLst/>
          </a:prstGeom>
        </p:spPr>
      </p:pic>
      <p:pic>
        <p:nvPicPr>
          <p:cNvPr id="79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779" y="3290734"/>
            <a:ext cx="172720" cy="18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二等辺三角形 7172"/>
          <p:cNvSpPr>
            <a:spLocks noChangeArrowheads="1"/>
          </p:cNvSpPr>
          <p:nvPr/>
        </p:nvSpPr>
        <p:spPr bwMode="auto">
          <a:xfrm rot="15933329" flipV="1">
            <a:off x="5428699" y="3209842"/>
            <a:ext cx="165047" cy="24093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93485" y="3680478"/>
            <a:ext cx="223860" cy="404438"/>
          </a:xfrm>
          <a:prstGeom prst="rect">
            <a:avLst/>
          </a:prstGeom>
        </p:spPr>
      </p:pic>
      <p:sp>
        <p:nvSpPr>
          <p:cNvPr id="82" name="二等辺三角形 7172"/>
          <p:cNvSpPr>
            <a:spLocks noChangeArrowheads="1"/>
          </p:cNvSpPr>
          <p:nvPr/>
        </p:nvSpPr>
        <p:spPr bwMode="auto">
          <a:xfrm rot="15933329">
            <a:off x="7988728" y="3745306"/>
            <a:ext cx="173212" cy="17809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83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897" y="3616394"/>
            <a:ext cx="198691" cy="21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Rectangle: Rounded Corners 116">
            <a:extLst>
              <a:ext uri="{FF2B5EF4-FFF2-40B4-BE49-F238E27FC236}">
                <a16:creationId xmlns:a16="http://schemas.microsoft.com/office/drawing/2014/main" id="{3A672B67-3DA9-4FD9-91CC-73066691A101}"/>
              </a:ext>
            </a:extLst>
          </p:cNvPr>
          <p:cNvSpPr/>
          <p:nvPr/>
        </p:nvSpPr>
        <p:spPr>
          <a:xfrm>
            <a:off x="73441" y="2867491"/>
            <a:ext cx="4839998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Goal: Standardization all manual operations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0E360F7-04CB-47A1-9893-6BB962F917E2}"/>
              </a:ext>
            </a:extLst>
          </p:cNvPr>
          <p:cNvCxnSpPr/>
          <p:nvPr/>
        </p:nvCxnSpPr>
        <p:spPr bwMode="auto">
          <a:xfrm>
            <a:off x="761823" y="3409949"/>
            <a:ext cx="357370" cy="279944"/>
          </a:xfrm>
          <a:prstGeom prst="line">
            <a:avLst/>
          </a:prstGeom>
          <a:solidFill>
            <a:srgbClr val="0000FF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F8800DC-3320-4194-B772-5E4F1FBC6DC0}"/>
              </a:ext>
            </a:extLst>
          </p:cNvPr>
          <p:cNvCxnSpPr/>
          <p:nvPr/>
        </p:nvCxnSpPr>
        <p:spPr bwMode="auto">
          <a:xfrm flipV="1">
            <a:off x="664176" y="3312564"/>
            <a:ext cx="388174" cy="392414"/>
          </a:xfrm>
          <a:prstGeom prst="line">
            <a:avLst/>
          </a:prstGeom>
          <a:solidFill>
            <a:srgbClr val="0000FF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578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87394"/>
              </p:ext>
            </p:extLst>
          </p:nvPr>
        </p:nvGraphicFramePr>
        <p:xfrm>
          <a:off x="43944" y="585966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485" y="475956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Borrow &amp; return equipment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4686" y="4291770"/>
            <a:ext cx="24384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42218" y="4299522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027327" y="4313324"/>
            <a:ext cx="16002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42218" y="478299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12/2023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991" y="5535556"/>
            <a:ext cx="3741294" cy="8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Good receive, Transfer, Inventory, Scrap, Maintenance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62016" y="5158935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01/2024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1127" y="1184498"/>
            <a:ext cx="24384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573793" y="1202703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027327" y="1193683"/>
            <a:ext cx="16002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4980" y="1581370"/>
            <a:ext cx="3348072" cy="1714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GR local &amp; GR Oversea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Storing</a:t>
            </a:r>
          </a:p>
          <a:p>
            <a:pPr marL="285750" lvl="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&amp; Supply (FA,DIP)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Other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Temporary Free Location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4136" y="518279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Manage stationery warehouse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23589" y="5578821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02/2024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08038" y="1499094"/>
            <a:ext cx="1916635" cy="1888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10/2023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500827" y="2135321"/>
            <a:ext cx="1426003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65 % Development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24453" y="2015716"/>
            <a:ext cx="1499101" cy="512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35 % Normal support</a:t>
            </a:r>
          </a:p>
        </p:txBody>
      </p:sp>
      <p:sp>
        <p:nvSpPr>
          <p:cNvPr id="37" name="Rounded Rectangle 22">
            <a:extLst>
              <a:ext uri="{FF2B5EF4-FFF2-40B4-BE49-F238E27FC236}">
                <a16:creationId xmlns:a16="http://schemas.microsoft.com/office/drawing/2014/main" id="{CC386B5F-4CA9-46D5-B515-B35EB39F071D}"/>
              </a:ext>
            </a:extLst>
          </p:cNvPr>
          <p:cNvSpPr/>
          <p:nvPr/>
        </p:nvSpPr>
        <p:spPr>
          <a:xfrm>
            <a:off x="5300560" y="1202703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52B1B0-0EFA-4EC1-86BC-A55114ABDAFC}"/>
              </a:ext>
            </a:extLst>
          </p:cNvPr>
          <p:cNvSpPr/>
          <p:nvPr/>
        </p:nvSpPr>
        <p:spPr>
          <a:xfrm>
            <a:off x="5327437" y="1519224"/>
            <a:ext cx="1275265" cy="1813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</p:txBody>
      </p:sp>
      <p:sp>
        <p:nvSpPr>
          <p:cNvPr id="41" name="Rounded Rectangle 22">
            <a:extLst>
              <a:ext uri="{FF2B5EF4-FFF2-40B4-BE49-F238E27FC236}">
                <a16:creationId xmlns:a16="http://schemas.microsoft.com/office/drawing/2014/main" id="{0C65B8F3-F7F9-4428-809E-93EE77509EF3}"/>
              </a:ext>
            </a:extLst>
          </p:cNvPr>
          <p:cNvSpPr/>
          <p:nvPr/>
        </p:nvSpPr>
        <p:spPr>
          <a:xfrm>
            <a:off x="5295486" y="4322379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B54BF7-739C-4041-B625-FC87130E55B7}"/>
              </a:ext>
            </a:extLst>
          </p:cNvPr>
          <p:cNvSpPr/>
          <p:nvPr/>
        </p:nvSpPr>
        <p:spPr>
          <a:xfrm>
            <a:off x="5398170" y="476480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EAF730-A1F0-4980-8D77-BD93E4345EB1}"/>
              </a:ext>
            </a:extLst>
          </p:cNvPr>
          <p:cNvSpPr/>
          <p:nvPr/>
        </p:nvSpPr>
        <p:spPr>
          <a:xfrm>
            <a:off x="5412274" y="5204733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2435BA-E229-4A40-BEE8-C62F300257A9}"/>
              </a:ext>
            </a:extLst>
          </p:cNvPr>
          <p:cNvSpPr/>
          <p:nvPr/>
        </p:nvSpPr>
        <p:spPr>
          <a:xfrm>
            <a:off x="5412275" y="5605399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354" y="4716803"/>
            <a:ext cx="2111650" cy="1970897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E861AD8-8DF6-4B3D-BE7E-D16EC6726053}"/>
              </a:ext>
            </a:extLst>
          </p:cNvPr>
          <p:cNvSpPr/>
          <p:nvPr/>
        </p:nvSpPr>
        <p:spPr>
          <a:xfrm>
            <a:off x="91836" y="4023366"/>
            <a:ext cx="8925236" cy="271949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06F69627-8E7D-47C4-881A-1CDA726AA929}"/>
              </a:ext>
            </a:extLst>
          </p:cNvPr>
          <p:cNvSpPr/>
          <p:nvPr/>
        </p:nvSpPr>
        <p:spPr>
          <a:xfrm>
            <a:off x="690000" y="3807997"/>
            <a:ext cx="6902077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Issue 2 : Asset Life Cycle Management System (ALCMS)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507" y="1611628"/>
            <a:ext cx="2264041" cy="2091543"/>
          </a:xfrm>
          <a:prstGeom prst="rect">
            <a:avLst/>
          </a:prstGeom>
        </p:spPr>
      </p:pic>
      <p:sp>
        <p:nvSpPr>
          <p:cNvPr id="42" name="Rectangle: Rounded Corners 4">
            <a:extLst>
              <a:ext uri="{FF2B5EF4-FFF2-40B4-BE49-F238E27FC236}">
                <a16:creationId xmlns:a16="http://schemas.microsoft.com/office/drawing/2014/main" id="{52CA698A-A735-4C1E-B556-49864C9B266D}"/>
              </a:ext>
            </a:extLst>
          </p:cNvPr>
          <p:cNvSpPr/>
          <p:nvPr/>
        </p:nvSpPr>
        <p:spPr>
          <a:xfrm>
            <a:off x="108936" y="921045"/>
            <a:ext cx="8925236" cy="281179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92">
            <a:extLst>
              <a:ext uri="{FF2B5EF4-FFF2-40B4-BE49-F238E27FC236}">
                <a16:creationId xmlns:a16="http://schemas.microsoft.com/office/drawing/2014/main" id="{E221FA53-B603-4EAC-9A91-2026A514571D}"/>
              </a:ext>
            </a:extLst>
          </p:cNvPr>
          <p:cNvSpPr/>
          <p:nvPr/>
        </p:nvSpPr>
        <p:spPr>
          <a:xfrm>
            <a:off x="643710" y="700475"/>
            <a:ext cx="7901427" cy="36569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1: Upgrade Factory Operation  Support System (FOSS)</a:t>
            </a:r>
          </a:p>
        </p:txBody>
      </p:sp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57311</TotalTime>
  <Words>2874</Words>
  <Application>Microsoft Office PowerPoint</Application>
  <PresentationFormat>On-screen Show (4:3)</PresentationFormat>
  <Paragraphs>496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9" baseType="lpstr">
      <vt:lpstr>HGP創英角ｺﾞｼｯｸUB</vt:lpstr>
      <vt:lpstr>HGP創英角ｺﾞｼｯｸUB</vt:lpstr>
      <vt:lpstr>HGSSoeiKakugothicUB</vt:lpstr>
      <vt:lpstr>Meiryo UI</vt:lpstr>
      <vt:lpstr>Microsoft YaHei</vt:lpstr>
      <vt:lpstr>ＭＳ Ｐゴシック</vt:lpstr>
      <vt:lpstr>ＭＳ Ｐ明朝</vt:lpstr>
      <vt:lpstr>Arial</vt:lpstr>
      <vt:lpstr>Arial </vt:lpstr>
      <vt:lpstr>Arial Black</vt:lpstr>
      <vt:lpstr>Calibri</vt:lpstr>
      <vt:lpstr>Fira Sans Extra Condensed</vt:lpstr>
      <vt:lpstr>Symbol</vt:lpstr>
      <vt:lpstr>Tahoma</vt:lpstr>
      <vt:lpstr>Times New Roman</vt:lpstr>
      <vt:lpstr>Wingdings</vt:lpstr>
      <vt:lpstr>Wingdings 2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Minh Nguyen Nhu</cp:lastModifiedBy>
  <cp:revision>4566</cp:revision>
  <cp:lastPrinted>2023-03-01T01:59:53Z</cp:lastPrinted>
  <dcterms:created xsi:type="dcterms:W3CDTF">2016-12-21T06:42:40Z</dcterms:created>
  <dcterms:modified xsi:type="dcterms:W3CDTF">2024-02-20T04:10:25Z</dcterms:modified>
</cp:coreProperties>
</file>