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8" r:id="rId2"/>
    <p:sldId id="1622" r:id="rId3"/>
    <p:sldId id="1611" r:id="rId4"/>
    <p:sldId id="1623" r:id="rId5"/>
    <p:sldId id="1615" r:id="rId6"/>
    <p:sldId id="1596" r:id="rId7"/>
    <p:sldId id="1624" r:id="rId8"/>
    <p:sldId id="1620" r:id="rId9"/>
    <p:sldId id="1618" r:id="rId10"/>
    <p:sldId id="1587" r:id="rId11"/>
    <p:sldId id="1621" r:id="rId12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70C0"/>
    <a:srgbClr val="AEF46E"/>
    <a:srgbClr val="FF6600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8909" autoAdjust="0"/>
  </p:normalViewPr>
  <p:slideViewPr>
    <p:cSldViewPr>
      <p:cViewPr varScale="1">
        <p:scale>
          <a:sx n="50" d="100"/>
          <a:sy n="50" d="100"/>
        </p:scale>
        <p:origin x="1980" y="48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Sheet1!$A$2:$A$5</c:f>
              <c:strCache>
                <c:ptCount val="3"/>
                <c:pt idx="0">
                  <c:v>Development (S)</c:v>
                </c:pt>
                <c:pt idx="1">
                  <c:v>Trouble support IT (T)</c:v>
                </c:pt>
                <c:pt idx="2">
                  <c:v>Normal support (S)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21</c:v>
                </c:pt>
                <c:pt idx="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Good morning/afternoon/evening</a:t>
            </a:r>
            <a:r>
              <a:rPr lang="en-US" sz="600" baseline="0" dirty="0" smtClean="0"/>
              <a:t> everyone, </a:t>
            </a:r>
            <a:r>
              <a:rPr lang="en-US" sz="600" dirty="0" smtClean="0"/>
              <a:t> My name is Minh ,member of IT</a:t>
            </a:r>
            <a:r>
              <a:rPr lang="en-US" sz="600" baseline="0" dirty="0" smtClean="0"/>
              <a:t> section. Today, I am very honored to be here to present my promotion report. My topic is : “</a:t>
            </a:r>
            <a:r>
              <a:rPr lang="en-US" sz="600" dirty="0" smtClean="0">
                <a:solidFill>
                  <a:srgbClr val="0000FF"/>
                </a:solidFill>
              </a:rPr>
              <a:t>Upgrade </a:t>
            </a:r>
            <a:r>
              <a:rPr lang="en-US" altLang="ja-JP" sz="600" dirty="0" smtClean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 smtClean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 smtClean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 smtClean="0"/>
              <a:t>My presentation is split into 5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 smtClean="0"/>
              <a:t>The beginning, I will start with job history &amp; achievement. Then I mention background of activities. After that, I  will talk about total improvement schedule. The next I talk about the detail of activities. And the last I confirm result and next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aseline="0" dirty="0" smtClean="0"/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Develop Smart Warehouse management system, control schedule to keep on time. </a:t>
            </a:r>
          </a:p>
          <a:p>
            <a:r>
              <a:rPr lang="en-US" baseline="0" dirty="0" smtClean="0"/>
              <a:t>And the last important thing is building team work and improving spiritual.</a:t>
            </a:r>
          </a:p>
          <a:p>
            <a:r>
              <a:rPr lang="en-US" baseline="0" dirty="0" smtClean="0"/>
              <a:t>I expect my team reduces coding time: 50% and reduces support time 30% at the end of  FY2024.</a:t>
            </a:r>
          </a:p>
          <a:p>
            <a:r>
              <a:rPr lang="en-US" baseline="0" dirty="0" smtClean="0"/>
              <a:t>Thanks for your listening! 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4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Now,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you see in the ISD Organization, I’m working in Develop team. There are 4 peoples in my team. I’m a </a:t>
            </a:r>
            <a:r>
              <a:rPr lang="en-US" baseline="0" dirty="0" smtClean="0"/>
              <a:t>in charge of Software development and support all system of IT.</a:t>
            </a:r>
            <a:r>
              <a:rPr lang="en-US" dirty="0" smtClean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 smtClean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 smtClean="0"/>
              <a:t>The next, I talk about</a:t>
            </a:r>
            <a:r>
              <a:rPr lang="en-US" baseline="0" dirty="0" smtClean="0"/>
              <a:t> the </a:t>
            </a:r>
            <a:r>
              <a:rPr lang="en-US" dirty="0" smtClean="0"/>
              <a:t>background</a:t>
            </a:r>
            <a:r>
              <a:rPr lang="en-US" baseline="0" dirty="0" smtClean="0"/>
              <a:t> of activities. </a:t>
            </a:r>
          </a:p>
          <a:p>
            <a:pPr defTabSz="915406">
              <a:defRPr/>
            </a:pPr>
            <a:r>
              <a:rPr lang="en-US" altLang="en-US" dirty="0" smtClean="0"/>
              <a:t>Let's look at the 5-year chart (Project</a:t>
            </a:r>
            <a:r>
              <a:rPr lang="en-US" altLang="en-US" baseline="0" dirty="0" smtClean="0"/>
              <a:t> summary)</a:t>
            </a:r>
            <a:r>
              <a:rPr lang="en-US" altLang="en-US" dirty="0" smtClean="0"/>
              <a:t>. </a:t>
            </a:r>
            <a:r>
              <a:rPr lang="en-US" altLang="en-US" b="1" dirty="0" smtClean="0"/>
              <a:t>The number of request</a:t>
            </a:r>
            <a:r>
              <a:rPr lang="en-US" altLang="en-US" b="1" baseline="0" dirty="0" smtClean="0"/>
              <a:t> </a:t>
            </a:r>
            <a:r>
              <a:rPr lang="en-US" altLang="en-US" baseline="0" dirty="0" smtClean="0"/>
              <a:t>IT </a:t>
            </a:r>
            <a:r>
              <a:rPr lang="en-US" altLang="en-US" dirty="0" smtClean="0"/>
              <a:t>received is very large. </a:t>
            </a:r>
            <a:r>
              <a:rPr lang="en-US" altLang="en-US" b="1" dirty="0" smtClean="0"/>
              <a:t>The selection is also quite difficult </a:t>
            </a:r>
            <a:r>
              <a:rPr lang="en-US" altLang="en-US" dirty="0" smtClean="0"/>
              <a:t>and there is only a small amount selected. And IT always achieve KPI keep on time.</a:t>
            </a:r>
            <a:r>
              <a:rPr lang="en-US" altLang="en-US" baseline="0" dirty="0" smtClean="0"/>
              <a:t> Target </a:t>
            </a:r>
            <a:r>
              <a:rPr lang="en-US" altLang="en-US" b="1" baseline="0" dirty="0" smtClean="0"/>
              <a:t>: increase project </a:t>
            </a:r>
            <a:r>
              <a:rPr lang="en-US" altLang="en-US" baseline="0" dirty="0" smtClean="0"/>
              <a:t>but actual the develop time still </a:t>
            </a:r>
            <a:r>
              <a:rPr lang="en-US" altLang="en-US" b="1" baseline="0" dirty="0" smtClean="0">
                <a:solidFill>
                  <a:srgbClr val="FF0000"/>
                </a:solidFill>
              </a:rPr>
              <a:t>not increate</a:t>
            </a:r>
            <a:r>
              <a:rPr lang="en-US" altLang="en-US" baseline="0" dirty="0" smtClean="0"/>
              <a:t>.</a:t>
            </a:r>
          </a:p>
          <a:p>
            <a:pPr defTabSz="915406">
              <a:defRPr/>
            </a:pPr>
            <a:r>
              <a:rPr lang="en-US" altLang="en-US" dirty="0" smtClean="0"/>
              <a:t>The main reason is the normal support is very high. Some are related to equipment, operators, or some requests related to quality.</a:t>
            </a:r>
          </a:p>
          <a:p>
            <a:pPr defTabSz="915406">
              <a:defRPr/>
            </a:pPr>
            <a:r>
              <a:rPr lang="en-US" altLang="en-US" dirty="0" smtClean="0"/>
              <a:t>As you know</a:t>
            </a:r>
            <a:r>
              <a:rPr lang="en-US" altLang="en-US" b="1" dirty="0" smtClean="0"/>
              <a:t>,  all soft ware on Handy terminal of our company</a:t>
            </a:r>
            <a:r>
              <a:rPr lang="en-US" altLang="en-US" dirty="0" smtClean="0"/>
              <a:t> are running</a:t>
            </a:r>
            <a:r>
              <a:rPr lang="en-US" altLang="en-US" baseline="0" dirty="0" smtClean="0"/>
              <a:t> on the </a:t>
            </a:r>
            <a:r>
              <a:rPr lang="en-US" altLang="en-US" b="1" baseline="0" dirty="0" smtClean="0"/>
              <a:t>windows CE </a:t>
            </a:r>
            <a:r>
              <a:rPr lang="en-US" altLang="en-US" baseline="0" dirty="0" smtClean="0"/>
              <a:t>OS.</a:t>
            </a:r>
          </a:p>
          <a:p>
            <a:pPr defTabSz="915406">
              <a:defRPr/>
            </a:pPr>
            <a:r>
              <a:rPr lang="en-US" altLang="en-US" dirty="0" smtClean="0"/>
              <a:t>This is also one of the reasons </a:t>
            </a:r>
            <a:r>
              <a:rPr lang="en-US" altLang="en-US" b="1" dirty="0" smtClean="0"/>
              <a:t>why support time is so high.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my mission here </a:t>
            </a:r>
            <a:r>
              <a:rPr lang="en-US" altLang="en-US" dirty="0" smtClean="0"/>
              <a:t>How to reduce support time and increase software development time?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Let's find out the answer through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8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We</a:t>
            </a:r>
            <a:r>
              <a:rPr lang="en-US" altLang="en-US" baseline="0" dirty="0" smtClean="0"/>
              <a:t> know the win CE operation system will be end of life 2023. so that we have to upgrade all software </a:t>
            </a:r>
            <a:r>
              <a:rPr lang="en-US" b="1" dirty="0" smtClean="0">
                <a:solidFill>
                  <a:srgbClr val="1508B8"/>
                </a:solidFill>
              </a:rPr>
              <a:t>applications </a:t>
            </a:r>
            <a:r>
              <a:rPr lang="en-US" altLang="en-US" baseline="0" dirty="0" smtClean="0"/>
              <a:t> are running on win CE to Android. </a:t>
            </a:r>
            <a:r>
              <a:rPr lang="en-US" altLang="en-US" b="1" baseline="0" dirty="0" smtClean="0"/>
              <a:t>To compline policy of corporate</a:t>
            </a:r>
            <a:r>
              <a:rPr lang="en-US" altLang="en-US" baseline="0" dirty="0" smtClean="0"/>
              <a:t>. The advantage when application running on android is….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The issues 2. we mention to manage asset of IT room.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All IT department assets are managed manually through papers and tables, check sheet. It takes a lot of time to manage monthly inventory. For this reason, I want to make an asset management software system for the department </a:t>
            </a:r>
            <a:r>
              <a:rPr lang="en-US" altLang="en-US" b="1" dirty="0" smtClean="0"/>
              <a:t>using by barcode</a:t>
            </a:r>
            <a:r>
              <a:rPr lang="en-US" altLang="en-US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 new system, using barcode technology </a:t>
            </a:r>
            <a:r>
              <a:rPr lang="en-US" b="1" baseline="0" dirty="0" smtClean="0"/>
              <a:t>with mobile device </a:t>
            </a:r>
            <a:r>
              <a:rPr lang="en-US" baseline="0" dirty="0" smtClean="0"/>
              <a:t>that connect database server via access point. Apply this system, you will control easy and specially </a:t>
            </a:r>
            <a:r>
              <a:rPr lang="en-US" b="1" baseline="0" dirty="0" smtClean="0"/>
              <a:t>we will save 40% </a:t>
            </a:r>
            <a:r>
              <a:rPr lang="en-US" baseline="0" dirty="0" smtClean="0"/>
              <a:t>time management </a:t>
            </a:r>
            <a:r>
              <a:rPr lang="en-US" b="1" baseline="0" dirty="0" smtClean="0"/>
              <a:t>and 50% print paper. 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7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 smtClean="0"/>
              <a:t>Next slide, I talk</a:t>
            </a:r>
            <a:r>
              <a:rPr lang="en-US" altLang="en-US" baseline="0" dirty="0" smtClean="0"/>
              <a:t> about the </a:t>
            </a:r>
            <a:r>
              <a:rPr lang="en-US" altLang="en-US" dirty="0" smtClean="0"/>
              <a:t>total improvement schedule</a:t>
            </a:r>
          </a:p>
          <a:p>
            <a:pPr defTabSz="915406">
              <a:defRPr/>
            </a:pPr>
            <a:r>
              <a:rPr lang="en-US" altLang="en-US" b="1" dirty="0" smtClean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 smtClean="0">
                <a:solidFill>
                  <a:srgbClr val="FF0000"/>
                </a:solidFill>
              </a:rPr>
              <a:t> 1</a:t>
            </a:r>
            <a:r>
              <a:rPr lang="en-US" altLang="en-US" dirty="0" smtClean="0"/>
              <a:t>, how to upgrade to FOSS from win CE to android. we have to </a:t>
            </a:r>
            <a:r>
              <a:rPr lang="en-US" altLang="en-US" b="1" dirty="0" smtClean="0"/>
              <a:t>select new language </a:t>
            </a:r>
            <a:r>
              <a:rPr lang="en-US" altLang="en-US" dirty="0" smtClean="0"/>
              <a:t>to develop. the next work, we have analyze and </a:t>
            </a:r>
            <a:r>
              <a:rPr lang="en-US" altLang="en-US" b="1" dirty="0" smtClean="0"/>
              <a:t>optimize all process of Fos</a:t>
            </a:r>
            <a:r>
              <a:rPr lang="en-US" altLang="en-US" dirty="0" smtClean="0"/>
              <a:t>s. at the end</a:t>
            </a:r>
            <a:r>
              <a:rPr lang="en-US" altLang="en-US" b="1" dirty="0" smtClean="0"/>
              <a:t>, I develop new soft on the new devices</a:t>
            </a:r>
            <a:r>
              <a:rPr lang="en-US" altLang="en-US" dirty="0" smtClean="0"/>
              <a:t>.</a:t>
            </a:r>
          </a:p>
          <a:p>
            <a:pPr defTabSz="915406">
              <a:defRPr/>
            </a:pPr>
            <a:r>
              <a:rPr lang="en-US" altLang="en-US" b="1" dirty="0" smtClean="0"/>
              <a:t>The issue 2</a:t>
            </a:r>
            <a:r>
              <a:rPr lang="en-US" altLang="en-US" dirty="0" smtClean="0"/>
              <a:t>, the</a:t>
            </a:r>
            <a:r>
              <a:rPr lang="en-US" altLang="en-US" baseline="0" dirty="0" smtClean="0"/>
              <a:t> begin to make software I </a:t>
            </a:r>
            <a:r>
              <a:rPr lang="en-US" altLang="en-US" b="1" baseline="0" dirty="0" smtClean="0"/>
              <a:t>survey all process </a:t>
            </a:r>
            <a:r>
              <a:rPr lang="en-US" altLang="en-US" baseline="0" dirty="0" smtClean="0"/>
              <a:t>and </a:t>
            </a:r>
            <a:r>
              <a:rPr lang="en-US" altLang="en-US" b="1" baseline="0" dirty="0" smtClean="0"/>
              <a:t>build standard management</a:t>
            </a:r>
            <a:r>
              <a:rPr lang="en-US" altLang="en-US" baseline="0" dirty="0" smtClean="0"/>
              <a:t>. After that I </a:t>
            </a:r>
            <a:r>
              <a:rPr lang="en-US" altLang="en-US" b="1" baseline="0" dirty="0" smtClean="0"/>
              <a:t>analysis system and design database</a:t>
            </a:r>
            <a:r>
              <a:rPr lang="en-US" altLang="en-US" baseline="0" dirty="0" smtClean="0"/>
              <a:t>. At the end I select the device and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  <a:r>
              <a:rPr lang="en-US" sz="1200" baseline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issue 1.</a:t>
            </a:r>
            <a:endParaRPr lang="en-US" altLang="en-US" dirty="0" smtClean="0"/>
          </a:p>
          <a:p>
            <a:pPr defTabSz="915406">
              <a:defRPr/>
            </a:pPr>
            <a:endParaRPr lang="en-US" altLang="en-US" dirty="0" smtClean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 smtClean="0"/>
              <a:t>Flutter is used to develop applications for mobile devices. Runs on both Android and IOS platform, desktop applications and web applications.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Now I</a:t>
            </a:r>
            <a:r>
              <a:rPr lang="en-US" altLang="en-US" baseline="0" dirty="0" smtClean="0"/>
              <a:t> go to the functions detail of FOSS.</a:t>
            </a:r>
            <a:endParaRPr lang="en-US" altLang="en-US" sz="1200" baseline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Let's see the </a:t>
            </a:r>
            <a:r>
              <a:rPr lang="en-US" b="1" baseline="0" dirty="0" smtClean="0"/>
              <a:t>process of FOSS</a:t>
            </a:r>
            <a:r>
              <a:rPr lang="en-US" baseline="0" dirty="0" smtClean="0"/>
              <a:t> :</a:t>
            </a:r>
          </a:p>
          <a:p>
            <a:r>
              <a:rPr lang="en-US" baseline="0" dirty="0" smtClean="0"/>
              <a:t>Firstly, </a:t>
            </a:r>
            <a:r>
              <a:rPr lang="en-US" b="1" baseline="0" dirty="0" smtClean="0"/>
              <a:t>Vender have to issue and paste barco</a:t>
            </a:r>
            <a:r>
              <a:rPr lang="en-US" baseline="0" dirty="0" smtClean="0"/>
              <a:t>de label on each box by our provided tool.</a:t>
            </a:r>
          </a:p>
          <a:p>
            <a:r>
              <a:rPr lang="en-US" baseline="0" dirty="0" smtClean="0"/>
              <a:t>When </a:t>
            </a:r>
            <a:r>
              <a:rPr lang="en-US" b="1" baseline="0" dirty="0" smtClean="0"/>
              <a:t>G/R MCS Section </a:t>
            </a:r>
            <a:r>
              <a:rPr lang="en-US" baseline="0" dirty="0" smtClean="0"/>
              <a:t>will scan barcode label by HT device, result data will send automatically to FOSS Server.</a:t>
            </a:r>
          </a:p>
          <a:p>
            <a:r>
              <a:rPr lang="en-US" baseline="0" dirty="0" smtClean="0"/>
              <a:t>When </a:t>
            </a:r>
            <a:r>
              <a:rPr lang="en-US" b="1" baseline="0" dirty="0" smtClean="0"/>
              <a:t>storing</a:t>
            </a:r>
            <a:r>
              <a:rPr lang="en-US" baseline="0" dirty="0" smtClean="0"/>
              <a:t>, you have to check validation between </a:t>
            </a:r>
            <a:r>
              <a:rPr lang="en-US" b="1" baseline="0" dirty="0" smtClean="0"/>
              <a:t>position barcode </a:t>
            </a:r>
            <a:r>
              <a:rPr lang="en-US" baseline="0" dirty="0" smtClean="0"/>
              <a:t>and a sample </a:t>
            </a:r>
            <a:r>
              <a:rPr lang="en-US" b="1" baseline="0" dirty="0" smtClean="0"/>
              <a:t>barcode label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When kitting and supply, HT device will </a:t>
            </a:r>
            <a:r>
              <a:rPr lang="en-US" b="1" baseline="0" dirty="0" smtClean="0"/>
              <a:t>show a plan by time and by line on the screen to instruct you</a:t>
            </a:r>
            <a:r>
              <a:rPr lang="en-US" baseline="0" dirty="0" smtClean="0"/>
              <a:t>. 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We look at Total screen of old system is 65. the mount of working is big to develop new soft.</a:t>
            </a:r>
          </a:p>
          <a:p>
            <a:pPr defTabSz="915406">
              <a:defRPr/>
            </a:pPr>
            <a:r>
              <a:rPr lang="en-US" altLang="en-US" dirty="0" smtClean="0"/>
              <a:t>FOSS includes </a:t>
            </a:r>
            <a:r>
              <a:rPr lang="en-US" altLang="en-US" b="1" dirty="0" smtClean="0"/>
              <a:t>4 stage</a:t>
            </a:r>
            <a:r>
              <a:rPr lang="en-US" altLang="en-US" dirty="0" smtClean="0"/>
              <a:t>. </a:t>
            </a:r>
            <a:r>
              <a:rPr lang="en-US" altLang="en-US" b="1" dirty="0" smtClean="0"/>
              <a:t>GR, storage, kitting and supply</a:t>
            </a:r>
          </a:p>
          <a:p>
            <a:pPr defTabSz="915406">
              <a:defRPr/>
            </a:pPr>
            <a:r>
              <a:rPr lang="en-US" altLang="en-US" dirty="0" smtClean="0"/>
              <a:t>Following 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 smtClean="0"/>
              <a:t> …</a:t>
            </a:r>
            <a:r>
              <a:rPr lang="en-US" altLang="en-US" dirty="0" smtClean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This is all improvement activity 1. Now I move to next issue</a:t>
            </a:r>
            <a:r>
              <a:rPr lang="en-US" altLang="en-US" baseline="0" dirty="0" smtClean="0"/>
              <a:t> 2</a:t>
            </a:r>
            <a:r>
              <a:rPr lang="en-US" altLang="en-US" dirty="0" smtClean="0"/>
              <a:t>,</a:t>
            </a: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13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Next, please look at the current issue and 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Currently,</a:t>
            </a:r>
            <a:r>
              <a:rPr lang="en-US" altLang="en-US" dirty="0" smtClean="0"/>
              <a:t> IT department</a:t>
            </a:r>
            <a:r>
              <a:rPr lang="en-US" altLang="en-US" baseline="0" dirty="0" smtClean="0"/>
              <a:t> has t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All products do </a:t>
            </a:r>
            <a:r>
              <a:rPr lang="en-US" b="1" dirty="0" smtClean="0"/>
              <a:t>not have barcode </a:t>
            </a:r>
            <a:r>
              <a:rPr lang="en-US" dirty="0" smtClean="0"/>
              <a:t>for identification. The processes </a:t>
            </a:r>
            <a:r>
              <a:rPr lang="en-US" b="1" dirty="0" smtClean="0"/>
              <a:t>are not linked to each other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r>
              <a:rPr lang="en-US" dirty="0" smtClean="0"/>
              <a:t>All operations are recorded on papers and note books. take a lot of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Solution: </a:t>
            </a:r>
            <a:r>
              <a:rPr lang="en-US" altLang="en-US" b="1" dirty="0" smtClean="0"/>
              <a:t>Discuss</a:t>
            </a:r>
            <a:r>
              <a:rPr lang="en-US" altLang="en-US" b="1" baseline="0" dirty="0" smtClean="0"/>
              <a:t>, Q&amp;A and find solution with other members of IT</a:t>
            </a:r>
            <a:r>
              <a:rPr lang="en-US" altLang="en-US" baseline="0" dirty="0" smtClean="0"/>
              <a:t>. Build standard process of manage asset :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/>
              <a:t>with the infra team</a:t>
            </a:r>
            <a:r>
              <a:rPr lang="en-US" altLang="en-US" baseline="0" dirty="0" smtClean="0"/>
              <a:t>: GR, Transfer, Maintenance, inventory, scrap. Borrow and return equipment by barcode.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/>
              <a:t>With stationery team</a:t>
            </a:r>
            <a:r>
              <a:rPr lang="en-US" altLang="en-US" baseline="0" dirty="0" smtClean="0"/>
              <a:t>: input, output material and report.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After identify products by barcode and clear process. I started building the 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Next slide I will explain</a:t>
            </a:r>
            <a:r>
              <a:rPr lang="en-US" altLang="en-US" baseline="0" dirty="0" smtClean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The Process of ALCMS </a:t>
            </a:r>
            <a:r>
              <a:rPr lang="en-US" altLang="en-US" b="1" baseline="0" dirty="0" smtClean="0"/>
              <a:t>split 3 stage </a:t>
            </a:r>
            <a:r>
              <a:rPr lang="en-US" altLang="en-US" baseline="0" dirty="0" smtClean="0"/>
              <a:t>: Borrow and return equipment, </a:t>
            </a:r>
            <a:r>
              <a:rPr kumimoji="0" lang="en-US" alt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 stationery warehouse, </a:t>
            </a:r>
            <a:r>
              <a:rPr lang="en-US" altLang="en-US" baseline="0" dirty="0" smtClean="0"/>
              <a:t>GR, Transfer-inventory-maintenance-scrap, stationery warehouse management.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Action : I make </a:t>
            </a:r>
            <a:r>
              <a:rPr lang="en-US" altLang="en-US" b="1" baseline="0" dirty="0" smtClean="0"/>
              <a:t>tool barcode to identify equipment</a:t>
            </a:r>
            <a:r>
              <a:rPr lang="en-US" altLang="en-US" baseline="0" dirty="0" smtClean="0"/>
              <a:t>. I </a:t>
            </a:r>
            <a:r>
              <a:rPr lang="en-US" altLang="en-US" b="1" baseline="0" dirty="0" smtClean="0"/>
              <a:t>build functions for each process</a:t>
            </a:r>
            <a:r>
              <a:rPr lang="en-US" altLang="en-US" baseline="0" dirty="0" smtClean="0"/>
              <a:t>. Create  </a:t>
            </a:r>
            <a:r>
              <a:rPr lang="en-US" altLang="en-US" b="1" baseline="0" dirty="0" smtClean="0"/>
              <a:t>tool scan barcode for operation borrow  and return</a:t>
            </a:r>
            <a:r>
              <a:rPr lang="en-US" altLang="en-US" baseline="0" dirty="0" smtClean="0"/>
              <a:t>, </a:t>
            </a:r>
            <a:r>
              <a:rPr lang="en-US" altLang="en-US" b="1" baseline="0" dirty="0" smtClean="0"/>
              <a:t>assign position for equipment </a:t>
            </a:r>
            <a:r>
              <a:rPr lang="en-US" altLang="en-US" baseline="0" dirty="0" smtClean="0"/>
              <a:t>with function </a:t>
            </a:r>
            <a:r>
              <a:rPr lang="en-US" altLang="en-US" b="1" baseline="0" dirty="0" smtClean="0"/>
              <a:t>transfer and inventory</a:t>
            </a:r>
            <a:r>
              <a:rPr lang="en-US" altLang="en-US" baseline="0" dirty="0" smtClean="0"/>
              <a:t>, maintenance, scrap destroy, export and </a:t>
            </a:r>
            <a:r>
              <a:rPr lang="en-US" altLang="en-US" b="1" baseline="0" dirty="0" smtClean="0"/>
              <a:t>import stationery warehouse</a:t>
            </a:r>
            <a:r>
              <a:rPr lang="en-US" altLang="en-US" baseline="0" dirty="0" smtClean="0"/>
              <a:t>.</a:t>
            </a:r>
            <a:endParaRPr lang="en-US" altLang="en-US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Result with new system, using barcode technology </a:t>
            </a:r>
            <a:r>
              <a:rPr lang="en-US" b="1" baseline="0" dirty="0" smtClean="0"/>
              <a:t>with new devices mobile </a:t>
            </a:r>
            <a:r>
              <a:rPr lang="en-US" baseline="0" dirty="0" smtClean="0"/>
              <a:t>that connect to database server via access point. Apply this system, you will control easy and specially </a:t>
            </a:r>
            <a:r>
              <a:rPr lang="en-US" b="1" baseline="0" dirty="0" smtClean="0"/>
              <a:t>we will save 40% time management and 50% print paper</a:t>
            </a:r>
            <a:r>
              <a:rPr lang="en-US" baseline="0" dirty="0" smtClean="0"/>
              <a:t>. </a:t>
            </a:r>
          </a:p>
          <a:p>
            <a:pPr defTabSz="915406">
              <a:defRPr/>
            </a:pPr>
            <a:r>
              <a:rPr lang="en-US" altLang="en-US" sz="1200" baseline="0" dirty="0" smtClean="0"/>
              <a:t>That all my improvement for each issue .and  I move to next slide to confirm result.</a:t>
            </a:r>
            <a:endParaRPr lang="en-US" baseline="0" dirty="0" smtClean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7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18" Type="http://schemas.openxmlformats.org/officeDocument/2006/relationships/image" Target="../media/image15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jpeg"/><Relationship Id="rId15" Type="http://schemas.openxmlformats.org/officeDocument/2006/relationships/image" Target="../media/image12.jpeg"/><Relationship Id="rId10" Type="http://schemas.openxmlformats.org/officeDocument/2006/relationships/image" Target="../media/image7.jpeg"/><Relationship Id="rId19" Type="http://schemas.openxmlformats.org/officeDocument/2006/relationships/image" Target="../media/image16.png"/><Relationship Id="rId4" Type="http://schemas.openxmlformats.org/officeDocument/2006/relationships/image" Target="../media/image1.jpg"/><Relationship Id="rId9" Type="http://schemas.openxmlformats.org/officeDocument/2006/relationships/image" Target="../media/image6.jpeg"/><Relationship Id="rId1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5" Type="http://schemas.openxmlformats.org/officeDocument/2006/relationships/image" Target="../media/image18.jpe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png"/><Relationship Id="rId14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33.jpeg"/><Relationship Id="rId18" Type="http://schemas.openxmlformats.org/officeDocument/2006/relationships/image" Target="../media/image36.jpeg"/><Relationship Id="rId26" Type="http://schemas.microsoft.com/office/2007/relationships/hdphoto" Target="../media/hdphoto2.wdp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8.wmf"/><Relationship Id="rId7" Type="http://schemas.openxmlformats.org/officeDocument/2006/relationships/diagramColors" Target="../diagrams/colors1.xml"/><Relationship Id="rId12" Type="http://schemas.openxmlformats.org/officeDocument/2006/relationships/image" Target="../media/image32.png"/><Relationship Id="rId17" Type="http://schemas.openxmlformats.org/officeDocument/2006/relationships/image" Target="../media/image35.png"/><Relationship Id="rId25" Type="http://schemas.openxmlformats.org/officeDocument/2006/relationships/image" Target="../media/image41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4.png"/><Relationship Id="rId20" Type="http://schemas.openxmlformats.org/officeDocument/2006/relationships/image" Target="../media/image37.wmf"/><Relationship Id="rId29" Type="http://schemas.openxmlformats.org/officeDocument/2006/relationships/image" Target="../media/image43.pn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9.png"/><Relationship Id="rId24" Type="http://schemas.microsoft.com/office/2007/relationships/hdphoto" Target="../media/hdphoto1.wdp"/><Relationship Id="rId5" Type="http://schemas.openxmlformats.org/officeDocument/2006/relationships/diagramLayout" Target="../diagrams/layout1.xml"/><Relationship Id="rId15" Type="http://schemas.openxmlformats.org/officeDocument/2006/relationships/image" Target="../media/image17.png"/><Relationship Id="rId23" Type="http://schemas.openxmlformats.org/officeDocument/2006/relationships/image" Target="../media/image40.png"/><Relationship Id="rId28" Type="http://schemas.openxmlformats.org/officeDocument/2006/relationships/oleObject" Target="../embeddings/oleObject3.bin"/><Relationship Id="rId10" Type="http://schemas.openxmlformats.org/officeDocument/2006/relationships/image" Target="../media/image31.png"/><Relationship Id="rId19" Type="http://schemas.openxmlformats.org/officeDocument/2006/relationships/image" Target="../media/image21.png"/><Relationship Id="rId31" Type="http://schemas.openxmlformats.org/officeDocument/2006/relationships/image" Target="../media/image45.jpeg"/><Relationship Id="rId4" Type="http://schemas.openxmlformats.org/officeDocument/2006/relationships/diagramData" Target="../diagrams/data1.xml"/><Relationship Id="rId9" Type="http://schemas.openxmlformats.org/officeDocument/2006/relationships/image" Target="../media/image30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39.jpeg"/><Relationship Id="rId27" Type="http://schemas.openxmlformats.org/officeDocument/2006/relationships/image" Target="../media/image42.emf"/><Relationship Id="rId30" Type="http://schemas.openxmlformats.org/officeDocument/2006/relationships/image" Target="../media/image4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5~8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9~10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2~3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</a:t>
            </a:r>
            <a:r>
              <a:rPr lang="en-US" altLang="ja-JP" sz="2400" dirty="0" smtClean="0">
                <a:solidFill>
                  <a:srgbClr val="0000FF"/>
                </a:solidFill>
              </a:rPr>
              <a:t>System (Foss)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86216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2DC5E04-48CD-4CBB-9678-7672BB933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79351"/>
              </p:ext>
            </p:extLst>
          </p:nvPr>
        </p:nvGraphicFramePr>
        <p:xfrm>
          <a:off x="54536" y="643608"/>
          <a:ext cx="9042203" cy="614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798">
                  <a:extLst>
                    <a:ext uri="{9D8B030D-6E8A-4147-A177-3AD203B41FA5}">
                      <a16:colId xmlns:a16="http://schemas.microsoft.com/office/drawing/2014/main" val="2601078857"/>
                    </a:ext>
                  </a:extLst>
                </a:gridCol>
                <a:gridCol w="3220180">
                  <a:extLst>
                    <a:ext uri="{9D8B030D-6E8A-4147-A177-3AD203B41FA5}">
                      <a16:colId xmlns:a16="http://schemas.microsoft.com/office/drawing/2014/main" val="1816896484"/>
                    </a:ext>
                  </a:extLst>
                </a:gridCol>
                <a:gridCol w="155812">
                  <a:extLst>
                    <a:ext uri="{9D8B030D-6E8A-4147-A177-3AD203B41FA5}">
                      <a16:colId xmlns:a16="http://schemas.microsoft.com/office/drawing/2014/main" val="779698322"/>
                    </a:ext>
                  </a:extLst>
                </a:gridCol>
                <a:gridCol w="2474765">
                  <a:extLst>
                    <a:ext uri="{9D8B030D-6E8A-4147-A177-3AD203B41FA5}">
                      <a16:colId xmlns:a16="http://schemas.microsoft.com/office/drawing/2014/main" val="2139683937"/>
                    </a:ext>
                  </a:extLst>
                </a:gridCol>
                <a:gridCol w="1133578">
                  <a:extLst>
                    <a:ext uri="{9D8B030D-6E8A-4147-A177-3AD203B41FA5}">
                      <a16:colId xmlns:a16="http://schemas.microsoft.com/office/drawing/2014/main" val="2185533271"/>
                    </a:ext>
                  </a:extLst>
                </a:gridCol>
                <a:gridCol w="1423070">
                  <a:extLst>
                    <a:ext uri="{9D8B030D-6E8A-4147-A177-3AD203B41FA5}">
                      <a16:colId xmlns:a16="http://schemas.microsoft.com/office/drawing/2014/main" val="3977214255"/>
                    </a:ext>
                  </a:extLst>
                </a:gridCol>
              </a:tblGrid>
              <a:tr h="5668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44046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Issue 1:</a:t>
                      </a:r>
                      <a:r>
                        <a:rPr kumimoji="1"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</a:t>
                      </a:r>
                      <a:r>
                        <a:rPr kumimoji="1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FOSS (Total devices is update is 75 pcs</a:t>
                      </a:r>
                      <a:r>
                        <a:rPr kumimoji="1"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)</a:t>
                      </a:r>
                      <a:endParaRPr kumimoji="1" lang="en-US" sz="1800" b="1" kern="1200" dirty="0">
                        <a:solidFill>
                          <a:schemeClr val="tx1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18351"/>
                  </a:ext>
                </a:extLst>
              </a:tr>
              <a:tr h="471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Select new language &amp; 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Flutter &amp; Android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064131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GR local &amp; GR Oversea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</a:t>
                      </a:r>
                      <a:r>
                        <a:rPr lang="en-US" dirty="0"/>
                        <a:t>10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497376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(5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354050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&amp; Supply (FA,DIP)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 (25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859895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Other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(3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671488"/>
                  </a:ext>
                </a:extLst>
              </a:tr>
              <a:tr h="389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Temporary Free 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 (2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602498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Issue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2. Make Asset Life Cycle Management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92456"/>
                  </a:ext>
                </a:extLst>
              </a:tr>
              <a:tr h="6601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scan device &amp; </a:t>
                      </a:r>
                      <a:r>
                        <a:rPr lang="en-US" baseline="0" dirty="0" smtClean="0"/>
                        <a:t>barcode to manage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165595"/>
                  </a:ext>
                </a:extLst>
              </a:tr>
              <a:tr h="7418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 stationery warehouse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smtClean="0"/>
                        <a:t>software to </a:t>
                      </a:r>
                      <a:r>
                        <a:rPr lang="en-US" baseline="0" dirty="0"/>
                        <a:t>reduce papers &amp; </a:t>
                      </a:r>
                      <a:r>
                        <a:rPr lang="en-US" baseline="0" dirty="0" smtClean="0"/>
                        <a:t>time inventory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679987"/>
                  </a:ext>
                </a:extLst>
              </a:tr>
              <a:tr h="7075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Inventory, Transfer, Scrap, Maintenance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barcode to manage equipment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03/2024</a:t>
                      </a:r>
                    </a:p>
                    <a:p>
                      <a:r>
                        <a:rPr lang="en-US" dirty="0"/>
                        <a:t>05/2024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Processing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29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/>
        </p:nvGraphicFramePr>
        <p:xfrm>
          <a:off x="27995" y="641417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251801" y="6424706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</a:t>
            </a:r>
            <a:r>
              <a:rPr lang="en-US" alt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technology. 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37739" y="3429000"/>
            <a:ext cx="8802037" cy="4001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/>
        </p:nvGraphicFramePr>
        <p:xfrm>
          <a:off x="137739" y="3905311"/>
          <a:ext cx="8802037" cy="250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6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852957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1023843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</a:tblGrid>
              <a:tr h="361889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FY2023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FY2024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3152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Upgrade the entire FOSS system to a mobile application system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IT department to manage all assets more better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Warehouse Management System of MCS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5402E57-0F69-449F-8C1F-9C73025C42CC}"/>
              </a:ext>
            </a:extLst>
          </p:cNvPr>
          <p:cNvSpPr/>
          <p:nvPr/>
        </p:nvSpPr>
        <p:spPr>
          <a:xfrm>
            <a:off x="4577942" y="4841588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EF9D21AB-4828-4F2E-903C-2A045196494F}"/>
              </a:ext>
            </a:extLst>
          </p:cNvPr>
          <p:cNvSpPr/>
          <p:nvPr/>
        </p:nvSpPr>
        <p:spPr>
          <a:xfrm>
            <a:off x="4577942" y="5410200"/>
            <a:ext cx="174665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B7D45FE-1051-4FC2-8461-B8FD9A662AE7}"/>
              </a:ext>
            </a:extLst>
          </p:cNvPr>
          <p:cNvSpPr/>
          <p:nvPr/>
        </p:nvSpPr>
        <p:spPr>
          <a:xfrm>
            <a:off x="5644196" y="5978812"/>
            <a:ext cx="3200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Share experience for other member in team.                 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623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"/>
              </a:rPr>
              <a:t>Sap</a:t>
            </a:r>
            <a:endParaRPr lang="en-US" sz="16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69342" y="1657706"/>
            <a:ext cx="2912443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69342" y="2176989"/>
            <a:ext cx="2912443" cy="208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029200" y="2509620"/>
            <a:ext cx="3048000" cy="16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36820" y="250962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1969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7720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/>
          <p:nvPr/>
        </p:nvCxnSpPr>
        <p:spPr>
          <a:xfrm>
            <a:off x="6689485" y="142910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96230" y="194839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9485" y="237398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5</a:t>
            </a:r>
            <a:r>
              <a:rPr lang="en-US" sz="1400" dirty="0" smtClean="0">
                <a:solidFill>
                  <a:schemeClr val="tx1"/>
                </a:solidFill>
                <a:latin typeface="Arial "/>
              </a:rPr>
              <a:t>HC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509212" y="2499920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90808" y="2423668"/>
            <a:ext cx="793786" cy="26675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3452" y="5112444"/>
            <a:ext cx="3263866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7432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 kitting to SAP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PMD Warehouse management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Part card and </a:t>
            </a:r>
            <a:r>
              <a:rPr lang="en-US" altLang="vi-VN" sz="1400" dirty="0">
                <a:solidFill>
                  <a:prstClr val="black"/>
                </a:solidFill>
              </a:rPr>
              <a:t>Reel Material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Mobile printer for MCS (2pax)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 </a:t>
            </a:r>
            <a:endParaRPr lang="en-US" sz="1600" b="1" dirty="0">
              <a:solidFill>
                <a:srgbClr val="1508B8"/>
              </a:solidFill>
              <a:latin typeface="Arial 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48400" y="5112444"/>
            <a:ext cx="2850118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system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label printing for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new category (MW, TV ,Sound…)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heck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ID, PL, shipping for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production line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shrink pallet ID </a:t>
            </a:r>
            <a:endParaRPr lang="en-US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352800" y="5112445"/>
            <a:ext cx="2850118" cy="17455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Biz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Microwave Printing label (1.2K$)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sub-material (16.8K$)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7799" y="608848"/>
            <a:ext cx="7648359" cy="7035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developing time, reduce time support to get more cost down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upgrade win CE to Android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5097" y="1365138"/>
            <a:ext cx="3599175" cy="313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  <a:ea typeface="HGP創英角ｺﾞｼｯｸUB" pitchFamily="50" charset="-128"/>
              </a:rPr>
              <a:t>FY2023 </a:t>
            </a:r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PROJECTS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577607" y="1383913"/>
            <a:ext cx="3468226" cy="3363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3992112426"/>
              </p:ext>
            </p:extLst>
          </p:nvPr>
        </p:nvGraphicFramePr>
        <p:xfrm>
          <a:off x="6231141" y="1593571"/>
          <a:ext cx="2653329" cy="274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6304917" y="2317947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Arial "/>
              </a:rPr>
              <a:t>44 % Normal support</a:t>
            </a:r>
            <a:endParaRPr lang="en-US" sz="1400" b="1" dirty="0">
              <a:solidFill>
                <a:srgbClr val="FF0000"/>
              </a:solidFill>
              <a:latin typeface="Arial 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448443" y="2210308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"/>
              </a:rPr>
              <a:t>35 % </a:t>
            </a:r>
            <a:r>
              <a:rPr lang="en-US" sz="1400" b="1" dirty="0" smtClean="0">
                <a:solidFill>
                  <a:schemeClr val="tx1"/>
                </a:solidFill>
                <a:latin typeface="Arial "/>
              </a:rPr>
              <a:t>Development</a:t>
            </a:r>
            <a:endParaRPr lang="en-US" sz="1400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217604" y="3078676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 "/>
              </a:rPr>
              <a:t>21 % Trouble support IT</a:t>
            </a:r>
            <a:endParaRPr lang="en-US" sz="1400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35040" y="4074088"/>
            <a:ext cx="200574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Normal support </a:t>
            </a:r>
            <a:r>
              <a:rPr lang="en-US" sz="1400" b="1" dirty="0">
                <a:solidFill>
                  <a:srgbClr val="FF0000"/>
                </a:solidFill>
              </a:rPr>
              <a:t>is very </a:t>
            </a:r>
            <a:r>
              <a:rPr lang="en-US" sz="1400" b="1" dirty="0" smtClean="0">
                <a:solidFill>
                  <a:srgbClr val="FF0000"/>
                </a:solidFill>
              </a:rPr>
              <a:t>height (44%)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4531760"/>
            <a:ext cx="9107488" cy="184133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2FADBAB5-1665-4A38-93AF-9DADB5345C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32" y="5358757"/>
            <a:ext cx="693616" cy="39202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2D61403-0B55-4F4F-ABE3-68257214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28" y="5248270"/>
            <a:ext cx="458576" cy="491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ounded Rectangle 43"/>
          <p:cNvSpPr/>
          <p:nvPr/>
        </p:nvSpPr>
        <p:spPr>
          <a:xfrm>
            <a:off x="2943837" y="5791080"/>
            <a:ext cx="2150624" cy="52152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"/>
              </a:rPr>
              <a:t>VB.net, C#, PHP, VBA, HTML,CSS, ASP.NET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2494141" y="4725332"/>
            <a:ext cx="925512" cy="799035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1192" y="4834404"/>
            <a:ext cx="1564029" cy="849723"/>
          </a:xfrm>
          <a:prstGeom prst="rect">
            <a:avLst/>
          </a:prstGeom>
        </p:spPr>
      </p:pic>
      <p:sp>
        <p:nvSpPr>
          <p:cNvPr id="113" name="Rounded Rectangle 112"/>
          <p:cNvSpPr/>
          <p:nvPr/>
        </p:nvSpPr>
        <p:spPr>
          <a:xfrm>
            <a:off x="26415" y="5809951"/>
            <a:ext cx="2647511" cy="503644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SQL, Oracle 12C, 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Access 2013 ,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27CC8BE-ED89-4475-BBC6-A7CF04CF25CE}"/>
              </a:ext>
            </a:extLst>
          </p:cNvPr>
          <p:cNvGrpSpPr/>
          <p:nvPr/>
        </p:nvGrpSpPr>
        <p:grpSpPr>
          <a:xfrm>
            <a:off x="4513264" y="4784670"/>
            <a:ext cx="1267243" cy="835255"/>
            <a:chOff x="5320235" y="2945712"/>
            <a:chExt cx="3784859" cy="2599378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A5377978-33A0-4FF0-874E-2D1198880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0235" y="2945712"/>
              <a:ext cx="3784859" cy="2599378"/>
            </a:xfrm>
            <a:prstGeom prst="rect">
              <a:avLst/>
            </a:prstGeom>
          </p:spPr>
        </p:pic>
        <p:pic>
          <p:nvPicPr>
            <p:cNvPr id="116" name="図 4">
              <a:extLst>
                <a:ext uri="{FF2B5EF4-FFF2-40B4-BE49-F238E27FC236}">
                  <a16:creationId xmlns:a16="http://schemas.microsoft.com/office/drawing/2014/main" id="{D9714874-D13D-4396-8D86-B5F40B01B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181" y="3235745"/>
              <a:ext cx="2946792" cy="1799285"/>
            </a:xfrm>
            <a:prstGeom prst="rect">
              <a:avLst/>
            </a:prstGeom>
          </p:spPr>
        </p:pic>
        <p:sp>
          <p:nvSpPr>
            <p:cNvPr id="117" name="Rectangle 6">
              <a:extLst>
                <a:ext uri="{FF2B5EF4-FFF2-40B4-BE49-F238E27FC236}">
                  <a16:creationId xmlns:a16="http://schemas.microsoft.com/office/drawing/2014/main" id="{AF413A22-BFD7-42CB-A472-7DA445561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6160" y="4871428"/>
              <a:ext cx="1110616" cy="333983"/>
            </a:xfrm>
            <a:prstGeom prst="rect">
              <a:avLst/>
            </a:prstGeom>
            <a:solidFill>
              <a:srgbClr val="F4B0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18" name="Rectangle 10">
              <a:extLst>
                <a:ext uri="{FF2B5EF4-FFF2-40B4-BE49-F238E27FC236}">
                  <a16:creationId xmlns:a16="http://schemas.microsoft.com/office/drawing/2014/main" id="{0EC3DA72-33CE-46A2-B458-C70B269AF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3180" y="4871428"/>
              <a:ext cx="934482" cy="333983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19" name="Rectangle 14">
              <a:extLst>
                <a:ext uri="{FF2B5EF4-FFF2-40B4-BE49-F238E27FC236}">
                  <a16:creationId xmlns:a16="http://schemas.microsoft.com/office/drawing/2014/main" id="{08511056-0E1C-4A94-8FB8-899E112D5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3387" y="4871428"/>
              <a:ext cx="933483" cy="335467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20" name="Rectangle 25">
              <a:extLst>
                <a:ext uri="{FF2B5EF4-FFF2-40B4-BE49-F238E27FC236}">
                  <a16:creationId xmlns:a16="http://schemas.microsoft.com/office/drawing/2014/main" id="{873CBBEB-19BE-4CBF-B0DD-4B0C4E7BE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9704" y="4757690"/>
              <a:ext cx="994204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Date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  <p:sp>
          <p:nvSpPr>
            <p:cNvPr id="121" name="Rectangle 20">
              <a:extLst>
                <a:ext uri="{FF2B5EF4-FFF2-40B4-BE49-F238E27FC236}">
                  <a16:creationId xmlns:a16="http://schemas.microsoft.com/office/drawing/2014/main" id="{30BF03DD-3099-4E57-89E7-15AFA7E91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9931" y="4757690"/>
              <a:ext cx="811048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Plant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  <p:sp>
          <p:nvSpPr>
            <p:cNvPr id="122" name="Rectangle 21">
              <a:extLst>
                <a:ext uri="{FF2B5EF4-FFF2-40B4-BE49-F238E27FC236}">
                  <a16:creationId xmlns:a16="http://schemas.microsoft.com/office/drawing/2014/main" id="{68DE3C4E-A83F-46AF-84AF-5E6AFEE97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1890" y="4757690"/>
              <a:ext cx="725700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Cat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D0216BA3-ADE4-4986-8D0C-9A62BBE00C96}"/>
              </a:ext>
            </a:extLst>
          </p:cNvPr>
          <p:cNvSpPr txBox="1"/>
          <p:nvPr/>
        </p:nvSpPr>
        <p:spPr>
          <a:xfrm>
            <a:off x="3006266" y="5491317"/>
            <a:ext cx="795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OCR</a:t>
            </a:r>
          </a:p>
        </p:txBody>
      </p:sp>
      <p:sp>
        <p:nvSpPr>
          <p:cNvPr id="139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0350" y="4558142"/>
            <a:ext cx="1834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 TERMINAL</a:t>
            </a:r>
          </a:p>
        </p:txBody>
      </p:sp>
      <p:pic>
        <p:nvPicPr>
          <p:cNvPr id="140" name="図 13">
            <a:extLst>
              <a:ext uri="{FF2B5EF4-FFF2-40B4-BE49-F238E27FC236}">
                <a16:creationId xmlns:a16="http://schemas.microsoft.com/office/drawing/2014/main" id="{74DCA96F-A283-459D-9210-869DD0BA80C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324" y="4823162"/>
            <a:ext cx="293276" cy="293276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550" y="4804319"/>
            <a:ext cx="603850" cy="20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" name="二等辺三角形 7172">
            <a:extLst>
              <a:ext uri="{FF2B5EF4-FFF2-40B4-BE49-F238E27FC236}">
                <a16:creationId xmlns:a16="http://schemas.microsoft.com/office/drawing/2014/main" id="{5F910FE0-E257-46E2-93BD-97B70FA913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79189" y="4763871"/>
            <a:ext cx="147538" cy="31408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43" name="TextBox 33">
            <a:extLst>
              <a:ext uri="{FF2B5EF4-FFF2-40B4-BE49-F238E27FC236}">
                <a16:creationId xmlns:a16="http://schemas.microsoft.com/office/drawing/2014/main" id="{BBB64674-71DF-4285-9FE5-CFD453C31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995" y="4548002"/>
            <a:ext cx="26177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TABLET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MOBILE PRINTER</a:t>
            </a: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A41BADE9-FC1C-4A57-BE70-AEA20242A9C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0" t="21822" r="10728" b="22892"/>
          <a:stretch/>
        </p:blipFill>
        <p:spPr>
          <a:xfrm rot="21277867">
            <a:off x="3971974" y="4815615"/>
            <a:ext cx="440569" cy="453469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C6F1B03B-7889-4181-956A-CB3AE6F4636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2000" r="20000"/>
          <a:stretch/>
        </p:blipFill>
        <p:spPr>
          <a:xfrm>
            <a:off x="3547595" y="5027415"/>
            <a:ext cx="338605" cy="722858"/>
          </a:xfrm>
          <a:prstGeom prst="rect">
            <a:avLst/>
          </a:prstGeom>
        </p:spPr>
      </p:pic>
      <p:sp>
        <p:nvSpPr>
          <p:cNvPr id="146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17261" y="5078246"/>
            <a:ext cx="259055" cy="2019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6BDD7111-13FE-469C-A978-BE2C064471B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291" y="5387015"/>
            <a:ext cx="368046" cy="239556"/>
          </a:xfrm>
          <a:prstGeom prst="rect">
            <a:avLst/>
          </a:prstGeom>
        </p:spPr>
      </p:pic>
      <p:sp>
        <p:nvSpPr>
          <p:cNvPr id="148" name="Rounded Rectangle 147"/>
          <p:cNvSpPr/>
          <p:nvPr/>
        </p:nvSpPr>
        <p:spPr>
          <a:xfrm>
            <a:off x="5406574" y="5791080"/>
            <a:ext cx="3672311" cy="52152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repair and 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 OS when error. Difficult to develop with big data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771" y="4543376"/>
            <a:ext cx="1834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504108" y="4616335"/>
            <a:ext cx="1475994" cy="1170678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"/>
              </a:rPr>
              <a:t>END OF </a:t>
            </a:r>
            <a:r>
              <a:rPr lang="en-US" sz="1400" b="1" dirty="0" smtClean="0">
                <a:solidFill>
                  <a:srgbClr val="FF0000"/>
                </a:solidFill>
                <a:latin typeface="Arial "/>
              </a:rPr>
              <a:t>LIFE 2023</a:t>
            </a:r>
            <a:endParaRPr lang="en-US" sz="1400" b="1" dirty="0">
              <a:solidFill>
                <a:srgbClr val="FF0000"/>
              </a:solidFill>
              <a:latin typeface="Arial "/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7138369" y="4903526"/>
            <a:ext cx="208723" cy="3993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931" y="1741552"/>
            <a:ext cx="4410075" cy="2605246"/>
          </a:xfrm>
          <a:prstGeom prst="rect">
            <a:avLst/>
          </a:prstGeom>
        </p:spPr>
      </p:pic>
      <p:sp>
        <p:nvSpPr>
          <p:cNvPr id="93" name="Rounded Rectangle 92"/>
          <p:cNvSpPr/>
          <p:nvPr/>
        </p:nvSpPr>
        <p:spPr>
          <a:xfrm>
            <a:off x="-1" y="4349916"/>
            <a:ext cx="2436845" cy="3042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-1" dirty="0">
                <a:solidFill>
                  <a:schemeClr val="tx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8599" y="4778304"/>
            <a:ext cx="672611" cy="4982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23374" y="4793251"/>
            <a:ext cx="552450" cy="542925"/>
          </a:xfrm>
          <a:prstGeom prst="rect">
            <a:avLst/>
          </a:prstGeom>
        </p:spPr>
      </p:pic>
      <p:sp>
        <p:nvSpPr>
          <p:cNvPr id="11" name="Left-Right Arrow 10"/>
          <p:cNvSpPr/>
          <p:nvPr/>
        </p:nvSpPr>
        <p:spPr>
          <a:xfrm>
            <a:off x="1822870" y="4998161"/>
            <a:ext cx="613975" cy="327762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5930061" y="4876579"/>
            <a:ext cx="208723" cy="3993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" y="6421868"/>
            <a:ext cx="895727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08B8"/>
                </a:solidFill>
              </a:rPr>
              <a:t>Software applications on the Handy terminal are running </a:t>
            </a:r>
            <a:r>
              <a:rPr lang="en-US" b="1" dirty="0">
                <a:solidFill>
                  <a:srgbClr val="FF0000"/>
                </a:solidFill>
              </a:rPr>
              <a:t>on the </a:t>
            </a:r>
            <a:r>
              <a:rPr lang="en-US" b="1" dirty="0" smtClean="0">
                <a:solidFill>
                  <a:srgbClr val="FF0000"/>
                </a:solidFill>
              </a:rPr>
              <a:t>Windows </a:t>
            </a:r>
            <a:r>
              <a:rPr lang="en-US" b="1" dirty="0">
                <a:solidFill>
                  <a:srgbClr val="FF0000"/>
                </a:solidFill>
              </a:rPr>
              <a:t>CE </a:t>
            </a:r>
            <a:r>
              <a:rPr lang="en-US" b="1" dirty="0" smtClean="0">
                <a:solidFill>
                  <a:srgbClr val="FF0000"/>
                </a:solidFill>
              </a:rPr>
              <a:t>OS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24603" y="2834691"/>
            <a:ext cx="1580314" cy="138540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247081" y="4162193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New technology ?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114800" y="1846841"/>
            <a:ext cx="211634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1508B8"/>
                </a:solidFill>
              </a:rPr>
              <a:t>Target</a:t>
            </a:r>
            <a:r>
              <a:rPr lang="en-US" sz="1400" b="1" dirty="0" smtClean="0">
                <a:solidFill>
                  <a:schemeClr val="tx1"/>
                </a:solidFill>
              </a:rPr>
              <a:t>: Increase </a:t>
            </a:r>
            <a:r>
              <a:rPr lang="en-US" sz="1400" b="1" dirty="0">
                <a:solidFill>
                  <a:schemeClr val="tx1"/>
                </a:solidFill>
              </a:rPr>
              <a:t>quantity Project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 smtClean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increase</a:t>
            </a:r>
            <a:endParaRPr 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24766"/>
            <a:ext cx="1408746" cy="704144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 smtClean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Goal of IT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 smtClean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8"/>
            <a:ext cx="9064036" cy="1012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devices scanning bar-code are running window CE operating system (OS). Following corporate policy in FY24 Window CE OS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department has not software to control asset. There are manual job and take along time to inventory, manage asset.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8" y="1676400"/>
            <a:ext cx="9064036" cy="2286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52" y="1739237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1 :Upgrade Factory Operation  Support System (FOSS)</a:t>
            </a: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744795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0" y="32561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5"/>
          <a:srcRect l="10877" t="3289" r="9323" b="4605"/>
          <a:stretch/>
        </p:blipFill>
        <p:spPr>
          <a:xfrm flipH="1">
            <a:off x="224362" y="2762969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590800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978970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927944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814853" y="2177470"/>
            <a:ext cx="3026911" cy="1749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repaired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3" y="2148038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936573" y="256005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20631" y="2156393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410200" y="2535992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9066" y="3353479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26120" y="2171966"/>
            <a:ext cx="2385483" cy="173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268" y="3993351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 :Asset Life Cycle Management System (ALCMS)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9672D5-E255-432A-838C-A0E82F71B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002" y="5086236"/>
            <a:ext cx="1390897" cy="1390650"/>
          </a:xfrm>
          <a:prstGeom prst="rect">
            <a:avLst/>
          </a:prstGeom>
        </p:spPr>
      </p:pic>
      <p:sp>
        <p:nvSpPr>
          <p:cNvPr id="27" name="Rectangle: Rounded Corners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1143000" y="4651848"/>
            <a:ext cx="1289285" cy="335729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Good receipt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2540981" y="5472655"/>
            <a:ext cx="1042761" cy="339508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Transfer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2362200" y="6477000"/>
            <a:ext cx="1244273" cy="32763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Maintenance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178710" y="6417739"/>
            <a:ext cx="1028461" cy="327638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lt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Inventory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238368" y="5425676"/>
            <a:ext cx="803552" cy="38099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/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Scrap</a:t>
            </a:r>
          </a:p>
        </p:txBody>
      </p:sp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488859" y="4976017"/>
            <a:ext cx="1366782" cy="169978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95084" y="573834"/>
                </a:moveTo>
                <a:arcTo wR="1642288" hR="1642288" stAng="13235158" swAng="1211183"/>
              </a:path>
            </a:pathLst>
          </a:custGeom>
          <a:noFill/>
          <a:ln w="9360">
            <a:solidFill>
              <a:srgbClr val="F7964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1" name="Freeform: Shape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775444" y="4980485"/>
            <a:ext cx="1337729" cy="177744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2444186" y="209085"/>
                </a:moveTo>
                <a:arcTo wR="1642288" hR="1642288" stAng="17953659" swAng="1211183"/>
              </a:path>
            </a:pathLst>
          </a:custGeom>
          <a:noFill/>
          <a:ln w="9360">
            <a:solidFill>
              <a:srgbClr val="C0504D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" name="Freeform: Shape 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 rot="614271">
            <a:off x="1601465" y="5267361"/>
            <a:ext cx="1345659" cy="119893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280633" y="1756028"/>
                </a:moveTo>
                <a:arcTo wR="1642288" hR="1642288" stAng="21838279" swAng="1359451"/>
              </a:path>
            </a:pathLst>
          </a:custGeom>
          <a:noFill/>
          <a:ln w="9360">
            <a:solidFill>
              <a:srgbClr val="9BBB59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" name="Freeform: Shape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952480" y="5499338"/>
            <a:ext cx="1757930" cy="112673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843741" y="3272173"/>
                </a:moveTo>
                <a:arcTo wR="1642288" hR="1642288" stAng="4977240" swAng="845520"/>
              </a:path>
            </a:pathLst>
          </a:custGeom>
          <a:noFill/>
          <a:ln w="9360">
            <a:solidFill>
              <a:srgbClr val="8064A2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" name="Freeform: Shape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655678" y="5367473"/>
            <a:ext cx="1465793" cy="119306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74199" y="2378376"/>
                </a:moveTo>
                <a:arcTo wR="1642288" hR="1642288" stAng="9202269" swAng="1359451"/>
              </a:path>
            </a:pathLst>
          </a:custGeom>
          <a:noFill/>
          <a:ln w="9360">
            <a:solidFill>
              <a:srgbClr val="4BACC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7925" y="4696103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/>
          </p:nvPr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ｸﾘｯﾌﾟ" r:id="rId12" imgW="1666667" imgH="1695238" progId="">
                  <p:embed/>
                </p:oleObj>
              </mc:Choice>
              <mc:Fallback>
                <p:oleObj name="ｸﾘｯﾌﾟ" r:id="rId12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</a:t>
            </a:r>
            <a:r>
              <a:rPr lang="en-US" sz="1200" dirty="0" smtClean="0">
                <a:cs typeface="Arial" panose="020B0604020202020204" pitchFamily="34" charset="0"/>
              </a:rPr>
              <a:t>quality, reduce papers.</a:t>
            </a:r>
            <a:endParaRPr lang="en-US" sz="1200" dirty="0">
              <a:cs typeface="Arial" panose="020B0604020202020204" pitchFamily="34" charset="0"/>
            </a:endParaRP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</a:t>
            </a:r>
            <a:r>
              <a:rPr lang="en-US" sz="1200" dirty="0" smtClean="0">
                <a:cs typeface="Arial" panose="020B0604020202020204" pitchFamily="34" charset="0"/>
              </a:rPr>
              <a:t>mistake.</a:t>
            </a:r>
            <a:endParaRPr lang="en-US" sz="1200" dirty="0">
              <a:cs typeface="Arial" panose="020B0604020202020204" pitchFamily="34" charset="0"/>
            </a:endParaRP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6F1B03B-7889-4181-956A-CB3AE6F4636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2000" r="20000"/>
          <a:stretch/>
        </p:blipFill>
        <p:spPr>
          <a:xfrm>
            <a:off x="6705600" y="4876801"/>
            <a:ext cx="239929" cy="512204"/>
          </a:xfrm>
          <a:prstGeom prst="rect">
            <a:avLst/>
          </a:prstGeom>
        </p:spPr>
      </p:pic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</p:spTree>
    <p:extLst>
      <p:ext uri="{BB962C8B-B14F-4D97-AF65-F5344CB8AC3E}">
        <p14:creationId xmlns:p14="http://schemas.microsoft.com/office/powerpoint/2010/main" val="24673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39740"/>
              </p:ext>
            </p:extLst>
          </p:nvPr>
        </p:nvGraphicFramePr>
        <p:xfrm>
          <a:off x="28987" y="625541"/>
          <a:ext cx="9067753" cy="587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from wince to android 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Mobile for all devices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Optimist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08677" y="4015889"/>
            <a:ext cx="53512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49715" y="4191000"/>
            <a:ext cx="5176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/>
          <p:nvPr/>
        </p:nvCxnSpPr>
        <p:spPr>
          <a:xfrm>
            <a:off x="6945361" y="5105400"/>
            <a:ext cx="71224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7578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731520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730731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/>
          <p:nvPr/>
        </p:nvCxnSpPr>
        <p:spPr>
          <a:xfrm>
            <a:off x="6938364" y="6096000"/>
            <a:ext cx="743697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7578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11507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124259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 FY2024,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replace old OS by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0" y="1417388"/>
            <a:ext cx="152569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677" y="1880876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[1] Upgrade to android Mobile</a:t>
            </a:r>
          </a:p>
        </p:txBody>
      </p:sp>
      <p:sp>
        <p:nvSpPr>
          <p:cNvPr id="18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3452243"/>
            <a:ext cx="4580815" cy="62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600" y="190500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to develop software</a:t>
            </a:r>
          </a:p>
        </p:txBody>
      </p:sp>
      <p:sp>
        <p:nvSpPr>
          <p:cNvPr id="21" name="Text Box 80"/>
          <p:cNvSpPr txBox="1">
            <a:spLocks noChangeArrowheads="1"/>
          </p:cNvSpPr>
          <p:nvPr/>
        </p:nvSpPr>
        <p:spPr bwMode="auto">
          <a:xfrm>
            <a:off x="2569663" y="3115439"/>
            <a:ext cx="4974818" cy="30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environment for application </a:t>
            </a:r>
          </a:p>
        </p:txBody>
      </p:sp>
      <p:sp>
        <p:nvSpPr>
          <p:cNvPr id="2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2082100"/>
            <a:ext cx="5016199" cy="116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used to develop applications for mobile devices. Runs on both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desktop applications and web applications.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0487" y="2616367"/>
            <a:ext cx="2478340" cy="16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Foss is running on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 &amp;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Embedded,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288" y="4086982"/>
            <a:ext cx="2478340" cy="2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responsive to big data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again.</a:t>
            </a:r>
          </a:p>
        </p:txBody>
      </p:sp>
      <p:sp>
        <p:nvSpPr>
          <p:cNvPr id="25" name="Text Box 80"/>
          <p:cNvSpPr txBox="1">
            <a:spLocks noChangeArrowheads="1"/>
          </p:cNvSpPr>
          <p:nvPr/>
        </p:nvSpPr>
        <p:spPr bwMode="auto">
          <a:xfrm>
            <a:off x="2558870" y="405125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26" name="Rectangle: Rounded Corners 63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SpPr/>
          <p:nvPr/>
        </p:nvSpPr>
        <p:spPr>
          <a:xfrm>
            <a:off x="2590800" y="4440486"/>
            <a:ext cx="11774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27" name="Rectangle: Rounded Corners 64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/>
          <p:nvPr/>
        </p:nvSpPr>
        <p:spPr>
          <a:xfrm>
            <a:off x="3810000" y="4440486"/>
            <a:ext cx="12192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28" name="Image 3">
            <a:extLst>
              <a:ext uri="{FF2B5EF4-FFF2-40B4-BE49-F238E27FC236}">
                <a16:creationId xmlns:a16="http://schemas.microsoft.com/office/drawing/2014/main" id="{00000000-0008-0000-0000-00002B00000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590800" y="5023669"/>
            <a:ext cx="2472800" cy="993996"/>
          </a:xfrm>
          <a:prstGeom prst="rect">
            <a:avLst/>
          </a:prstGeom>
          <a:ln w="0">
            <a:noFill/>
          </a:ln>
        </p:spPr>
      </p:pic>
      <p:sp>
        <p:nvSpPr>
          <p:cNvPr id="29" name="Shape 2">
            <a:extLst>
              <a:ext uri="{FF2B5EF4-FFF2-40B4-BE49-F238E27FC236}">
                <a16:creationId xmlns:a16="http://schemas.microsoft.com/office/drawing/2014/main" id="{00000000-0008-0000-0000-00002D000000}"/>
              </a:ext>
            </a:extLst>
          </p:cNvPr>
          <p:cNvSpPr/>
          <p:nvPr/>
        </p:nvSpPr>
        <p:spPr>
          <a:xfrm>
            <a:off x="3530145" y="4572000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0" name="Shape 1">
            <a:extLst>
              <a:ext uri="{FF2B5EF4-FFF2-40B4-BE49-F238E27FC236}">
                <a16:creationId xmlns:a16="http://schemas.microsoft.com/office/drawing/2014/main" id="{00000000-0008-0000-0000-00002C000000}"/>
              </a:ext>
            </a:extLst>
          </p:cNvPr>
          <p:cNvSpPr/>
          <p:nvPr/>
        </p:nvSpPr>
        <p:spPr>
          <a:xfrm>
            <a:off x="4720440" y="4572053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5105400" y="4619836"/>
            <a:ext cx="2393970" cy="1648043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2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715000" y="4419600"/>
            <a:ext cx="1389538" cy="328688"/>
          </a:xfrm>
          <a:prstGeom prst="roundRect">
            <a:avLst>
              <a:gd name="adj" fmla="val 16667"/>
            </a:avLst>
          </a:prstGeom>
          <a:solidFill>
            <a:srgbClr val="E8F2A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Efficiency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000000-0008-0000-0000-000025000000}"/>
              </a:ext>
            </a:extLst>
          </p:cNvPr>
          <p:cNvSpPr/>
          <p:nvPr/>
        </p:nvSpPr>
        <p:spPr>
          <a:xfrm>
            <a:off x="5181600" y="4721479"/>
            <a:ext cx="2574637" cy="363019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Follow company policy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000000-0008-0000-0000-000024000000}"/>
              </a:ext>
            </a:extLst>
          </p:cNvPr>
          <p:cNvSpPr/>
          <p:nvPr/>
        </p:nvSpPr>
        <p:spPr>
          <a:xfrm>
            <a:off x="5165156" y="5107541"/>
            <a:ext cx="2577218" cy="215235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SpPr/>
          <p:nvPr/>
        </p:nvSpPr>
        <p:spPr>
          <a:xfrm>
            <a:off x="5166153" y="5375528"/>
            <a:ext cx="2393970" cy="270533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  <a:sym typeface="Wingdings 2" panose="05020102010507070707" pitchFamily="18" charset="2"/>
              </a:rPr>
              <a:t></a:t>
            </a: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</a:rPr>
              <a:t>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000000-0008-0000-0000-000027000000}"/>
              </a:ext>
            </a:extLst>
          </p:cNvPr>
          <p:cNvSpPr/>
          <p:nvPr/>
        </p:nvSpPr>
        <p:spPr>
          <a:xfrm>
            <a:off x="5165156" y="5726010"/>
            <a:ext cx="2337264" cy="4498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</a:t>
            </a:r>
          </a:p>
        </p:txBody>
      </p: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84270" y="6408536"/>
            <a:ext cx="47827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59032" y="3867141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 : 140pcs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670573" y="4214607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FY2023: 20pcs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651322" y="4511650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FY2024: 60pcs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636282" y="4794264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FY2025: 60pcs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25139" y="5206583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607055" y="5558945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Total : 6pcs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25139" y="5920334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FY2025 : 6pcs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531498" y="2232767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</p:spTree>
    <p:extLst>
      <p:ext uri="{BB962C8B-B14F-4D97-AF65-F5344CB8AC3E}">
        <p14:creationId xmlns:p14="http://schemas.microsoft.com/office/powerpoint/2010/main" val="7556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1214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</a:t>
            </a:r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FOSS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323" y="4061740"/>
            <a:ext cx="2264742" cy="96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sz="2000" b="1" dirty="0">
                <a:solidFill>
                  <a:srgbClr val="0000FF"/>
                </a:solidFill>
              </a:rPr>
              <a:t>Material Control System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64307" y="2839359"/>
            <a:ext cx="2361050" cy="15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Optimate the process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6970" y="493080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to develop.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EFD97A8-7449-4D34-85ED-67B392E87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386" y="4145222"/>
            <a:ext cx="3169237" cy="2147325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sz="2000" b="1" dirty="0">
                <a:solidFill>
                  <a:srgbClr val="0000FF"/>
                </a:solidFill>
              </a:rPr>
              <a:t>Total Functions FOSS </a:t>
            </a:r>
            <a:r>
              <a:rPr lang="da-DK" altLang="ja-JP" sz="2000" b="1" dirty="0" smtClean="0">
                <a:solidFill>
                  <a:srgbClr val="0000FF"/>
                </a:solidFill>
              </a:rPr>
              <a:t>Upgrade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5121" y="6466239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20000" y="2303763"/>
            <a:ext cx="1674380" cy="432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(Otc.23)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(Feb.24)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(Feb.24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AEB97AE9-9F39-4870-8D36-3E28FCCFA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52490"/>
              </p:ext>
            </p:extLst>
          </p:nvPr>
        </p:nvGraphicFramePr>
        <p:xfrm>
          <a:off x="5802623" y="5592023"/>
          <a:ext cx="1715391" cy="829036"/>
        </p:xfrm>
        <a:graphic>
          <a:graphicData uri="http://schemas.openxmlformats.org/drawingml/2006/table">
            <a:tbl>
              <a:tblPr/>
              <a:tblGrid>
                <a:gridCol w="1715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90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sng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Reducing Target :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 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Coding time 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j-lt"/>
                        </a:rPr>
                        <a:t>50%</a:t>
                      </a:r>
                    </a:p>
                    <a:p>
                      <a:pPr algn="l" fontAlgn="b"/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j-lt"/>
                        </a:rPr>
                        <a:t>   Support time : 30%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6225521" y="5405105"/>
            <a:ext cx="807757" cy="1492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687502"/>
              </p:ext>
            </p:extLst>
          </p:nvPr>
        </p:nvGraphicFramePr>
        <p:xfrm>
          <a:off x="5451565" y="4422432"/>
          <a:ext cx="2066449" cy="905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181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681054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677214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400" baseline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400" baseline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endParaRPr lang="en-US" sz="14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5791200" y="4145222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Result upgrade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49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8677" y="1880876"/>
            <a:ext cx="2264742" cy="1243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968" y="4835289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7260" y="3131205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Too much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,use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file, papers, check sheet to 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 make report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87682" y="5474918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tool create &amp; no scan device to manage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768841" y="5191657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6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7452FE8A-0C09-4EA0-9536-B23D0F5A3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365121"/>
            <a:ext cx="548517" cy="43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881290" y="5790769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16746"/>
              </p:ext>
            </p:extLst>
          </p:nvPr>
        </p:nvGraphicFramePr>
        <p:xfrm>
          <a:off x="2862121" y="5761025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1" name="ｸﾘｯﾌﾟ" r:id="rId28" imgW="1666667" imgH="1695238" progId="">
                  <p:embed/>
                </p:oleObj>
              </mc:Choice>
              <mc:Fallback>
                <p:oleObj name="ｸﾘｯﾌﾟ" r:id="rId28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121" y="5761025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D72BC80-4178-4D4D-ADB9-C0F31E8C2788}"/>
              </a:ext>
            </a:extLst>
          </p:cNvPr>
          <p:cNvCxnSpPr>
            <a:cxnSpLocks/>
          </p:cNvCxnSpPr>
          <p:nvPr/>
        </p:nvCxnSpPr>
        <p:spPr>
          <a:xfrm>
            <a:off x="3291993" y="5572865"/>
            <a:ext cx="0" cy="20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647623" y="5678421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350851" y="5751386"/>
            <a:ext cx="511508" cy="492553"/>
          </a:xfrm>
          <a:prstGeom prst="rect">
            <a:avLst/>
          </a:prstGeom>
          <a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 dirty="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43638" y="1780048"/>
            <a:ext cx="235779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sz="2000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19" name="Text Box 80">
            <a:extLst>
              <a:ext uri="{FF2B5EF4-FFF2-40B4-BE49-F238E27FC236}">
                <a16:creationId xmlns:a16="http://schemas.microsoft.com/office/drawing/2014/main" id="{27E86B17-F5BC-4E42-B077-095BCC4AE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3577295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Develop functions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0ADDBE-31D5-4E28-AF7E-8876D213E181}"/>
              </a:ext>
            </a:extLst>
          </p:cNvPr>
          <p:cNvSpPr/>
          <p:nvPr/>
        </p:nvSpPr>
        <p:spPr>
          <a:xfrm>
            <a:off x="2647395" y="2257976"/>
            <a:ext cx="2458005" cy="13351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Borrow &amp; return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Transfer, inventory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Maintenance, scrap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Stationery management </a:t>
            </a:r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17AE4-1BA3-4F01-9615-0394E5550CAC}"/>
              </a:ext>
            </a:extLst>
          </p:cNvPr>
          <p:cNvSpPr/>
          <p:nvPr/>
        </p:nvSpPr>
        <p:spPr>
          <a:xfrm>
            <a:off x="3172669" y="2040358"/>
            <a:ext cx="129540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B21FC6C-295D-48BB-BDDB-566934235BAE}"/>
              </a:ext>
            </a:extLst>
          </p:cNvPr>
          <p:cNvSpPr/>
          <p:nvPr/>
        </p:nvSpPr>
        <p:spPr>
          <a:xfrm>
            <a:off x="5165372" y="2256619"/>
            <a:ext cx="2349898" cy="1349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Clear method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Create barcode tool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Select scan device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Build database</a:t>
            </a:r>
          </a:p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4A4EA97-2AD0-423A-9A5F-B432C3BDC413}"/>
              </a:ext>
            </a:extLst>
          </p:cNvPr>
          <p:cNvSpPr/>
          <p:nvPr/>
        </p:nvSpPr>
        <p:spPr>
          <a:xfrm>
            <a:off x="5848789" y="2069658"/>
            <a:ext cx="104278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123" name="Google Shape;403;p23">
            <a:extLst>
              <a:ext uri="{FF2B5EF4-FFF2-40B4-BE49-F238E27FC236}">
                <a16:creationId xmlns:a16="http://schemas.microsoft.com/office/drawing/2014/main" id="{EB72A0E1-72E3-4A89-9B46-45CD40AEF05A}"/>
              </a:ext>
            </a:extLst>
          </p:cNvPr>
          <p:cNvSpPr txBox="1">
            <a:spLocks/>
          </p:cNvSpPr>
          <p:nvPr/>
        </p:nvSpPr>
        <p:spPr>
          <a:xfrm>
            <a:off x="2689195" y="3940932"/>
            <a:ext cx="4945763" cy="1513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mater, print barcode to identify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function, read barcode of serial no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location (Floor, Area, Table) , Device type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and export stationery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database on server to show detail report</a:t>
            </a:r>
          </a:p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Testing and Adjust function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50%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122434"/>
            <a:ext cx="609599" cy="35456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15879" y="5641900"/>
            <a:ext cx="632801" cy="459806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50%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5988660"/>
            <a:ext cx="593591" cy="48119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60%</a:t>
            </a: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169444"/>
            <a:ext cx="819846" cy="806467"/>
            <a:chOff x="6191321" y="5211678"/>
            <a:chExt cx="765686" cy="675791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2"/>
              <a:ext cx="576529" cy="37304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40%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Feb.2024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Apr.24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4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9207" y="2243197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Borrowing and returning equipment is manual jobs on paper.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Lost time to check and inventory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02965" y="4932438"/>
            <a:ext cx="2376159" cy="171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The Process good receive, transfer, maintenance, scrap is manual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difficult to manage and easy mistake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56055" y="3543379"/>
            <a:ext cx="2532963" cy="135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Stationery warehouse is control by excel data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lost time to inventory, easy mistake.</a:t>
            </a:r>
          </a:p>
        </p:txBody>
      </p:sp>
    </p:spTree>
    <p:extLst>
      <p:ext uri="{BB962C8B-B14F-4D97-AF65-F5344CB8AC3E}">
        <p14:creationId xmlns:p14="http://schemas.microsoft.com/office/powerpoint/2010/main" val="789216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50102</TotalTime>
  <Words>3223</Words>
  <Application>Microsoft Office PowerPoint</Application>
  <PresentationFormat>On-screen Show (4:3)</PresentationFormat>
  <Paragraphs>534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9" baseType="lpstr">
      <vt:lpstr>Microsoft YaHei</vt:lpstr>
      <vt:lpstr>ＭＳ Ｐゴシック</vt:lpstr>
      <vt:lpstr>Arial</vt:lpstr>
      <vt:lpstr>Arial </vt:lpstr>
      <vt:lpstr>Arial Black</vt:lpstr>
      <vt:lpstr>Calibri</vt:lpstr>
      <vt:lpstr>Fira Sans Extra Condensed</vt:lpstr>
      <vt:lpstr>HGPSoeiKakugothicUB</vt:lpstr>
      <vt:lpstr>HGPSoeiKakugothicUB</vt:lpstr>
      <vt:lpstr>HGSSoeiKakugothicUB</vt:lpstr>
      <vt:lpstr>Meiryo UI</vt:lpstr>
      <vt:lpstr>ＭＳ Ｐ明朝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4141</cp:revision>
  <cp:lastPrinted>2023-03-01T01:59:53Z</cp:lastPrinted>
  <dcterms:created xsi:type="dcterms:W3CDTF">2016-12-21T06:42:40Z</dcterms:created>
  <dcterms:modified xsi:type="dcterms:W3CDTF">2024-01-14T21:26:37Z</dcterms:modified>
</cp:coreProperties>
</file>