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8" r:id="rId2"/>
    <p:sldId id="1622" r:id="rId3"/>
    <p:sldId id="1611" r:id="rId4"/>
    <p:sldId id="1623" r:id="rId5"/>
    <p:sldId id="1615" r:id="rId6"/>
    <p:sldId id="1596" r:id="rId7"/>
    <p:sldId id="1612" r:id="rId8"/>
    <p:sldId id="1624" r:id="rId9"/>
    <p:sldId id="1620" r:id="rId10"/>
    <p:sldId id="1618" r:id="rId11"/>
    <p:sldId id="1587" r:id="rId12"/>
    <p:sldId id="1621" r:id="rId13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74" autoAdjust="0"/>
  </p:normalViewPr>
  <p:slideViewPr>
    <p:cSldViewPr>
      <p:cViewPr varScale="1">
        <p:scale>
          <a:sx n="69" d="100"/>
          <a:sy n="69" d="100"/>
        </p:scale>
        <p:origin x="714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Sheet1!$A$2:$A$5</c:f>
              <c:strCache>
                <c:ptCount val="3"/>
                <c:pt idx="0">
                  <c:v>Development (S)</c:v>
                </c:pt>
                <c:pt idx="1">
                  <c:v>Trouble support IT (T)</c:v>
                </c:pt>
                <c:pt idx="2">
                  <c:v>Normal support 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21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report. My report is topic:  Upgrade Foss system &amp; make life cycle management.</a:t>
            </a:r>
            <a:endParaRPr lang="ja-JP" alt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13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3.jpeg"/><Relationship Id="rId18" Type="http://schemas.openxmlformats.org/officeDocument/2006/relationships/image" Target="../media/image36.jpeg"/><Relationship Id="rId26" Type="http://schemas.microsoft.com/office/2007/relationships/hdphoto" Target="../media/hdphoto2.wdp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8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5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png"/><Relationship Id="rId20" Type="http://schemas.openxmlformats.org/officeDocument/2006/relationships/image" Target="../media/image37.wmf"/><Relationship Id="rId29" Type="http://schemas.openxmlformats.org/officeDocument/2006/relationships/image" Target="../media/image43.pn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24" Type="http://schemas.microsoft.com/office/2007/relationships/hdphoto" Target="../media/hdphoto1.wdp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23" Type="http://schemas.openxmlformats.org/officeDocument/2006/relationships/image" Target="../media/image40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31.png"/><Relationship Id="rId19" Type="http://schemas.openxmlformats.org/officeDocument/2006/relationships/image" Target="../media/image21.png"/><Relationship Id="rId31" Type="http://schemas.openxmlformats.org/officeDocument/2006/relationships/image" Target="../media/image45.jpe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9.jpeg"/><Relationship Id="rId27" Type="http://schemas.openxmlformats.org/officeDocument/2006/relationships/image" Target="../media/image42.emf"/><Relationship Id="rId30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5~8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9~10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2~3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</a:t>
            </a:r>
            <a:r>
              <a:rPr lang="en-US" altLang="ja-JP" sz="2400" dirty="0" smtClean="0">
                <a:solidFill>
                  <a:srgbClr val="0000FF"/>
                </a:solidFill>
              </a:rPr>
              <a:t>System (Foss)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25277" y="3615463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7293" y="531343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1656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(25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</a:t>
                      </a:r>
                      <a:r>
                        <a:rPr lang="en-US" baseline="0" dirty="0" smtClean="0"/>
                        <a:t>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software to </a:t>
                      </a:r>
                      <a:r>
                        <a:rPr lang="en-US" baseline="0" dirty="0"/>
                        <a:t>reduce papers &amp; </a:t>
                      </a:r>
                      <a:r>
                        <a:rPr lang="en-US" baseline="0" dirty="0" smtClean="0"/>
                        <a:t>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03/2024</a:t>
                      </a:r>
                    </a:p>
                    <a:p>
                      <a:r>
                        <a:rPr lang="en-US" dirty="0"/>
                        <a:t>05/2024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improving spiritual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user, own new </a:t>
            </a:r>
            <a:r>
              <a:rPr lang="en-US" alt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technology. 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/>
        </p:nvGraphicFramePr>
        <p:xfrm>
          <a:off x="137739" y="3905311"/>
          <a:ext cx="8802037" cy="25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852957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1023843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FY2023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the entire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IT department to manage all assets more better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402E57-0F69-449F-8C1F-9C73025C42CC}"/>
              </a:ext>
            </a:extLst>
          </p:cNvPr>
          <p:cNvSpPr/>
          <p:nvPr/>
        </p:nvSpPr>
        <p:spPr>
          <a:xfrm>
            <a:off x="4577942" y="4841588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9D21AB-4828-4F2E-903C-2A045196494F}"/>
              </a:ext>
            </a:extLst>
          </p:cNvPr>
          <p:cNvSpPr/>
          <p:nvPr/>
        </p:nvSpPr>
        <p:spPr>
          <a:xfrm>
            <a:off x="4577942" y="5410200"/>
            <a:ext cx="17466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B7D45FE-1051-4FC2-8461-B8FD9A662AE7}"/>
              </a:ext>
            </a:extLst>
          </p:cNvPr>
          <p:cNvSpPr/>
          <p:nvPr/>
        </p:nvSpPr>
        <p:spPr>
          <a:xfrm>
            <a:off x="5644196" y="5978812"/>
            <a:ext cx="3200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"/>
              </a:rPr>
              <a:t>Sap</a:t>
            </a:r>
            <a:endParaRPr lang="en-US" sz="1600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3HC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heck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ID, PL, shipping for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production line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eveloping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more cost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devices, new technology suitable for big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ea typeface="HGP創英角ｺﾞｼｯｸUB" pitchFamily="50" charset="-128"/>
              </a:rPr>
              <a:t>FY2023 </a:t>
            </a:r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92112426"/>
              </p:ext>
            </p:extLst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 "/>
              </a:rPr>
              <a:t>44 % Normal support</a:t>
            </a:r>
            <a:endParaRPr lang="en-US" sz="1400" b="1" dirty="0">
              <a:solidFill>
                <a:srgbClr val="FF0000"/>
              </a:solidFill>
              <a:latin typeface="Arial 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35 % </a:t>
            </a:r>
            <a:r>
              <a:rPr lang="en-US" sz="1400" b="1" dirty="0" smtClean="0">
                <a:solidFill>
                  <a:schemeClr val="tx1"/>
                </a:solidFill>
                <a:latin typeface="Arial "/>
              </a:rPr>
              <a:t>Development</a:t>
            </a:r>
            <a:endParaRPr lang="en-US" sz="14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217604" y="3078676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"/>
              </a:rPr>
              <a:t>21 % Trouble support IT</a:t>
            </a:r>
            <a:endParaRPr lang="en-US" sz="14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</a:t>
            </a:r>
            <a:r>
              <a:rPr lang="en-US" sz="1400" b="1" dirty="0" smtClean="0">
                <a:solidFill>
                  <a:srgbClr val="FF0000"/>
                </a:solidFill>
              </a:rPr>
              <a:t>height (44%)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FADBAB5-1665-4A38-93AF-9DADB5345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2" y="5358757"/>
            <a:ext cx="693616" cy="39202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D61403-0B55-4F4F-ABE3-6825721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8" y="5248270"/>
            <a:ext cx="458576" cy="4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2943837" y="5791080"/>
            <a:ext cx="2150624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VB.net, C#, PHP, VBA, HTML,CSS, ASP.NET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2494141" y="4725332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192" y="4834404"/>
            <a:ext cx="1564029" cy="849723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26415" y="5809951"/>
            <a:ext cx="2647511" cy="50364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SQL, Oracle 12C,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 2013 ,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7CC8BE-ED89-4475-BBC6-A7CF04CF25CE}"/>
              </a:ext>
            </a:extLst>
          </p:cNvPr>
          <p:cNvGrpSpPr/>
          <p:nvPr/>
        </p:nvGrpSpPr>
        <p:grpSpPr>
          <a:xfrm>
            <a:off x="4513264" y="4784670"/>
            <a:ext cx="1267243" cy="835255"/>
            <a:chOff x="5320235" y="2945712"/>
            <a:chExt cx="3784859" cy="2599378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5377978-33A0-4FF0-874E-2D1198880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235" y="2945712"/>
              <a:ext cx="3784859" cy="2599378"/>
            </a:xfrm>
            <a:prstGeom prst="rect">
              <a:avLst/>
            </a:prstGeom>
          </p:spPr>
        </p:pic>
        <p:pic>
          <p:nvPicPr>
            <p:cNvPr id="116" name="図 4">
              <a:extLst>
                <a:ext uri="{FF2B5EF4-FFF2-40B4-BE49-F238E27FC236}">
                  <a16:creationId xmlns:a16="http://schemas.microsoft.com/office/drawing/2014/main" id="{D9714874-D13D-4396-8D86-B5F40B01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181" y="3235745"/>
              <a:ext cx="2946792" cy="1799285"/>
            </a:xfrm>
            <a:prstGeom prst="rect">
              <a:avLst/>
            </a:prstGeom>
          </p:spPr>
        </p:pic>
        <p:sp>
          <p:nvSpPr>
            <p:cNvPr id="117" name="Rectangle 6">
              <a:extLst>
                <a:ext uri="{FF2B5EF4-FFF2-40B4-BE49-F238E27FC236}">
                  <a16:creationId xmlns:a16="http://schemas.microsoft.com/office/drawing/2014/main" id="{AF413A22-BFD7-42CB-A472-7DA44556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60" y="4871428"/>
              <a:ext cx="1110616" cy="333983"/>
            </a:xfrm>
            <a:prstGeom prst="rect">
              <a:avLst/>
            </a:prstGeom>
            <a:solidFill>
              <a:srgbClr val="F4B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0EC3DA72-33CE-46A2-B458-C70B269A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180" y="4871428"/>
              <a:ext cx="934482" cy="33398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08511056-0E1C-4A94-8FB8-899E112D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387" y="4871428"/>
              <a:ext cx="933483" cy="33546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873CBBEB-19BE-4CBF-B0DD-4B0C4E7B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704" y="4757690"/>
              <a:ext cx="994204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Date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30BF03DD-3099-4E57-89E7-15AFA7E9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931" y="4757690"/>
              <a:ext cx="811048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Plant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68DE3C4E-A83F-46AF-84AF-5E6AFEE9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890" y="4757690"/>
              <a:ext cx="725700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Cat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0216BA3-ADE4-4986-8D0C-9A62BBE00C96}"/>
              </a:ext>
            </a:extLst>
          </p:cNvPr>
          <p:cNvSpPr txBox="1"/>
          <p:nvPr/>
        </p:nvSpPr>
        <p:spPr>
          <a:xfrm>
            <a:off x="3006266" y="5491317"/>
            <a:ext cx="79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OCR</a:t>
            </a:r>
          </a:p>
        </p:txBody>
      </p:sp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350" y="4558142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pic>
        <p:nvPicPr>
          <p:cNvPr id="140" name="図 13">
            <a:extLst>
              <a:ext uri="{FF2B5EF4-FFF2-40B4-BE49-F238E27FC236}">
                <a16:creationId xmlns:a16="http://schemas.microsoft.com/office/drawing/2014/main" id="{74DCA96F-A283-459D-9210-869DD0BA80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24" y="4823162"/>
            <a:ext cx="293276" cy="29327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0" y="4804319"/>
            <a:ext cx="603850" cy="2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二等辺三角形 7172">
            <a:extLst>
              <a:ext uri="{FF2B5EF4-FFF2-40B4-BE49-F238E27FC236}">
                <a16:creationId xmlns:a16="http://schemas.microsoft.com/office/drawing/2014/main" id="{5F910FE0-E257-46E2-93BD-97B70FA913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9189" y="4763871"/>
            <a:ext cx="147538" cy="31408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43" name="TextBox 33">
            <a:extLst>
              <a:ext uri="{FF2B5EF4-FFF2-40B4-BE49-F238E27FC236}">
                <a16:creationId xmlns:a16="http://schemas.microsoft.com/office/drawing/2014/main" id="{BBB64674-71DF-4285-9FE5-CFD453C3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5" y="4548002"/>
            <a:ext cx="26177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TABLET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MOBILE PRINTER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41BADE9-FC1C-4A57-BE70-AEA20242A9C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 rot="21277867">
            <a:off x="3971974" y="4815615"/>
            <a:ext cx="440569" cy="45346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3547595" y="5027415"/>
            <a:ext cx="338605" cy="722858"/>
          </a:xfrm>
          <a:prstGeom prst="rect">
            <a:avLst/>
          </a:prstGeom>
        </p:spPr>
      </p:pic>
      <p:sp>
        <p:nvSpPr>
          <p:cNvPr id="146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7261" y="5078246"/>
            <a:ext cx="259055" cy="2019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BDD7111-13FE-469C-A978-BE2C064471B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1" y="5387015"/>
            <a:ext cx="368046" cy="23955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5406574" y="5791080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OS when error. Difficult to develop with big data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771" y="4543376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</a:t>
            </a:r>
            <a:r>
              <a:rPr lang="en-US" sz="1400" b="1" dirty="0" smtClean="0">
                <a:solidFill>
                  <a:srgbClr val="FF0000"/>
                </a:solidFill>
                <a:latin typeface="Arial "/>
              </a:rPr>
              <a:t>LIFE 2023</a:t>
            </a:r>
            <a:endParaRPr lang="en-US" sz="1400" b="1" dirty="0">
              <a:solidFill>
                <a:srgbClr val="FF0000"/>
              </a:solidFill>
              <a:latin typeface="Arial "/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31" y="1741552"/>
            <a:ext cx="4410075" cy="2605246"/>
          </a:xfrm>
          <a:prstGeom prst="rect">
            <a:avLst/>
          </a:prstGeom>
        </p:spPr>
      </p:pic>
      <p:sp>
        <p:nvSpPr>
          <p:cNvPr id="93" name="Rounded Rectangle 92"/>
          <p:cNvSpPr/>
          <p:nvPr/>
        </p:nvSpPr>
        <p:spPr>
          <a:xfrm>
            <a:off x="0" y="4349916"/>
            <a:ext cx="2117958" cy="3559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lang="en-US" sz="1400" b="1" spc="-1" dirty="0" smtClean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8599" y="4778304"/>
            <a:ext cx="672611" cy="498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3374" y="4793251"/>
            <a:ext cx="552450" cy="542925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1822870" y="4998161"/>
            <a:ext cx="613975" cy="32776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30061" y="4876579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" y="6421868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08B8"/>
                </a:solidFill>
              </a:rPr>
              <a:t>Software applications on the Handy terminal are running </a:t>
            </a:r>
            <a:r>
              <a:rPr lang="en-US" b="1" dirty="0">
                <a:solidFill>
                  <a:srgbClr val="FF0000"/>
                </a:solidFill>
              </a:rPr>
              <a:t>on the </a:t>
            </a:r>
            <a:r>
              <a:rPr lang="en-US" b="1" dirty="0" smtClean="0">
                <a:solidFill>
                  <a:srgbClr val="FF0000"/>
                </a:solidFill>
              </a:rPr>
              <a:t>Windows </a:t>
            </a:r>
            <a:r>
              <a:rPr lang="en-US" b="1" dirty="0">
                <a:solidFill>
                  <a:srgbClr val="FF0000"/>
                </a:solidFill>
              </a:rPr>
              <a:t>CE </a:t>
            </a:r>
            <a:r>
              <a:rPr lang="en-US" b="1" dirty="0" smtClean="0">
                <a:solidFill>
                  <a:srgbClr val="FF0000"/>
                </a:solidFill>
              </a:rPr>
              <a:t>OS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24603" y="2834691"/>
            <a:ext cx="1765586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New technology 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14800" y="1846841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1508B8"/>
                </a:solidFill>
              </a:rPr>
              <a:t>Target</a:t>
            </a:r>
            <a:r>
              <a:rPr lang="en-US" sz="1400" b="1" dirty="0" smtClean="0">
                <a:solidFill>
                  <a:schemeClr val="tx1"/>
                </a:solidFill>
              </a:rPr>
              <a:t>: Increase </a:t>
            </a:r>
            <a:r>
              <a:rPr lang="en-US" sz="1400" b="1" dirty="0">
                <a:solidFill>
                  <a:schemeClr val="tx1"/>
                </a:solidFill>
              </a:rPr>
              <a:t>quantity Project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 smtClean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FY24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</a:t>
            </a:r>
            <a:r>
              <a:rPr lang="en-US" sz="1200" dirty="0" smtClean="0">
                <a:cs typeface="Arial" panose="020B0604020202020204" pitchFamily="34" charset="0"/>
              </a:rPr>
              <a:t>quality, reduce papers.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</a:t>
            </a:r>
            <a:r>
              <a:rPr lang="en-US" sz="1200" dirty="0" smtClean="0">
                <a:cs typeface="Arial" panose="020B0604020202020204" pitchFamily="34" charset="0"/>
              </a:rPr>
              <a:t>mistake.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39740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from wince to android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Mobile for all devices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08677" y="4015889"/>
            <a:ext cx="53512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49715" y="4191000"/>
            <a:ext cx="5176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945361" y="5105400"/>
            <a:ext cx="71224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731520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30731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8364" y="6096000"/>
            <a:ext cx="743697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11507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124259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replace old OS by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is running on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&amp;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Embedded,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59032" y="386714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70573" y="4214607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51322" y="4511650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36282" y="4794264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5139" y="520658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7055" y="555894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25139" y="592033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31498" y="2232767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Improve &amp; Optimate the process.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to develop.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20000" y="2303763"/>
            <a:ext cx="1674380" cy="43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(Feb.24)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(Feb.24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54764"/>
              </p:ext>
            </p:extLst>
          </p:nvPr>
        </p:nvGraphicFramePr>
        <p:xfrm>
          <a:off x="5789260" y="5392194"/>
          <a:ext cx="1715391" cy="829036"/>
        </p:xfrm>
        <a:graphic>
          <a:graphicData uri="http://schemas.openxmlformats.org/drawingml/2006/table">
            <a:tbl>
              <a:tblPr/>
              <a:tblGrid>
                <a:gridCol w="17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Target 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2" name="Explosion 1 21"/>
          <p:cNvSpPr/>
          <p:nvPr/>
        </p:nvSpPr>
        <p:spPr>
          <a:xfrm>
            <a:off x="5407475" y="3998143"/>
            <a:ext cx="2124550" cy="1053033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287891" y="4997892"/>
            <a:ext cx="530315" cy="271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</a:t>
            </a:r>
            <a:r>
              <a:rPr lang="en-US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Improve &amp; Optimate the process.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to develop.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</a:t>
            </a:r>
            <a:r>
              <a:rPr lang="da-DK" altLang="ja-JP" sz="2000" b="1" dirty="0" smtClean="0">
                <a:solidFill>
                  <a:srgbClr val="0000FF"/>
                </a:solidFill>
              </a:rPr>
              <a:t>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20000" y="2303763"/>
            <a:ext cx="1674380" cy="43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(Feb.24)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 smtClean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(Feb.24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2490"/>
              </p:ext>
            </p:extLst>
          </p:nvPr>
        </p:nvGraphicFramePr>
        <p:xfrm>
          <a:off x="5802623" y="5592023"/>
          <a:ext cx="1715391" cy="829036"/>
        </p:xfrm>
        <a:graphic>
          <a:graphicData uri="http://schemas.openxmlformats.org/drawingml/2006/table">
            <a:tbl>
              <a:tblPr/>
              <a:tblGrid>
                <a:gridCol w="17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Target 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225521" y="5405105"/>
            <a:ext cx="807757" cy="149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87502"/>
              </p:ext>
            </p:extLst>
          </p:nvPr>
        </p:nvGraphicFramePr>
        <p:xfrm>
          <a:off x="5451565" y="4422432"/>
          <a:ext cx="2066449" cy="90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181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8105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7721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791200" y="4145222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 upgrade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49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,use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768841" y="5191657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7452FE8A-0C09-4EA0-9536-B23D0F5A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365121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881290" y="5790769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6746"/>
              </p:ext>
            </p:extLst>
          </p:nvPr>
        </p:nvGraphicFramePr>
        <p:xfrm>
          <a:off x="2862121" y="5761025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21" y="5761025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72BC80-4178-4D4D-ADB9-C0F31E8C2788}"/>
              </a:ext>
            </a:extLst>
          </p:cNvPr>
          <p:cNvCxnSpPr>
            <a:cxnSpLocks/>
          </p:cNvCxnSpPr>
          <p:nvPr/>
        </p:nvCxnSpPr>
        <p:spPr>
          <a:xfrm>
            <a:off x="3291993" y="5572865"/>
            <a:ext cx="0" cy="2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7623" y="5678421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350851" y="5751386"/>
            <a:ext cx="511508" cy="492553"/>
          </a:xfrm>
          <a:prstGeom prst="rect">
            <a:avLst/>
          </a:prstGeom>
          <a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49559</TotalTime>
  <Words>2185</Words>
  <Application>Microsoft Office PowerPoint</Application>
  <PresentationFormat>On-screen Show (4:3)</PresentationFormat>
  <Paragraphs>540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HGP創英角ｺﾞｼｯｸUB</vt:lpstr>
      <vt:lpstr>HGP創英角ｺﾞｼｯｸUB</vt:lpstr>
      <vt:lpstr>HGSSoeiKakugothicUB</vt:lpstr>
      <vt:lpstr>Meiryo UI</vt:lpstr>
      <vt:lpstr>ＭＳ Ｐ明朝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4102</cp:revision>
  <cp:lastPrinted>2023-03-01T01:59:53Z</cp:lastPrinted>
  <dcterms:created xsi:type="dcterms:W3CDTF">2016-12-21T06:42:40Z</dcterms:created>
  <dcterms:modified xsi:type="dcterms:W3CDTF">2024-01-01T03:39:02Z</dcterms:modified>
</cp:coreProperties>
</file>