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48" r:id="rId2"/>
    <p:sldId id="1593" r:id="rId3"/>
    <p:sldId id="1611" r:id="rId4"/>
    <p:sldId id="1615" r:id="rId5"/>
    <p:sldId id="1596" r:id="rId6"/>
    <p:sldId id="1612" r:id="rId7"/>
    <p:sldId id="1620" r:id="rId8"/>
    <p:sldId id="1618" r:id="rId9"/>
    <p:sldId id="1587" r:id="rId10"/>
    <p:sldId id="1621" r:id="rId11"/>
  </p:sldIdLst>
  <p:sldSz cx="9144000" cy="6858000" type="screen4x3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08B8"/>
    <a:srgbClr val="AEF46E"/>
    <a:srgbClr val="FF6600"/>
    <a:srgbClr val="0000FF"/>
    <a:srgbClr val="000077"/>
    <a:srgbClr val="51637B"/>
    <a:srgbClr val="E46C0A"/>
    <a:srgbClr val="0070C0"/>
    <a:srgbClr val="CDB5CD"/>
    <a:srgbClr val="7A37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74" autoAdjust="0"/>
  </p:normalViewPr>
  <p:slideViewPr>
    <p:cSldViewPr>
      <p:cViewPr varScale="1">
        <p:scale>
          <a:sx n="107" d="100"/>
          <a:sy n="107" d="100"/>
        </p:scale>
        <p:origin x="1044" y="102"/>
      </p:cViewPr>
      <p:guideLst>
        <p:guide orient="horz" pos="34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notesViewPr>
    <p:cSldViewPr>
      <p:cViewPr varScale="1">
        <p:scale>
          <a:sx n="52" d="100"/>
          <a:sy n="52" d="100"/>
        </p:scale>
        <p:origin x="28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599A12-6A98-4752-A2A5-084FAF224A1F}" type="doc">
      <dgm:prSet loTypeId="urn:microsoft.com/office/officeart/2005/8/layout/hList2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E2CEF5-6F17-45B3-A800-E0F392720245}" type="pres">
      <dgm:prSet presAssocID="{33599A12-6A98-4752-A2A5-084FAF224A1F}" presName="linearFlow" presStyleCnt="0">
        <dgm:presLayoutVars>
          <dgm:dir/>
          <dgm:animLvl val="lvl"/>
          <dgm:resizeHandles/>
        </dgm:presLayoutVars>
      </dgm:prSet>
      <dgm:spPr/>
    </dgm:pt>
  </dgm:ptLst>
  <dgm:cxnLst>
    <dgm:cxn modelId="{D789E91E-5B9A-4EC3-ACC2-6E6A86A052C6}" type="presOf" srcId="{33599A12-6A98-4752-A2A5-084FAF224A1F}" destId="{E6E2CEF5-6F17-45B3-A800-E0F392720245}" srcOrd="0" destOrd="0" presId="urn:microsoft.com/office/officeart/2005/8/layout/hList2"/>
  </dgm:cxnLst>
  <dgm:bg>
    <a:blipFill>
      <a:blip xmlns:r="http://schemas.openxmlformats.org/officeDocument/2006/relationships" r:embed="rId1"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139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80F76F07-4DDF-4742-A599-1A1948D9D8B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139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138809D2-91ED-4E83-B28F-014D38BC2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61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1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D69DC1A8-4A29-4ED6-A8C3-F6D12A0C95F5}" type="datetimeFigureOut">
              <a:rPr lang="en-US" smtClean="0"/>
              <a:t>12/16/2023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1" tIns="45711" rIns="91421" bIns="4571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21" tIns="45711" rIns="91421" bIns="4571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1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7526A045-34A6-4898-B5FE-2497D3664C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0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Good morning Sir, </a:t>
            </a:r>
          </a:p>
          <a:p>
            <a:pPr>
              <a:lnSpc>
                <a:spcPct val="90000"/>
              </a:lnSpc>
            </a:pPr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My name is Lam from IT, Today I’m very</a:t>
            </a:r>
            <a:r>
              <a:rPr lang="en-US" altLang="en-US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happy to being here and present promotion report. My report is topic:  Upgrade Foss system &amp; make life cycle management.</a:t>
            </a:r>
            <a:endParaRPr lang="ja-JP" alt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5406">
              <a:defRPr/>
            </a:pPr>
            <a:fld id="{4D9242B2-D33B-4BC5-B174-C62354462A3B}" type="slidenum">
              <a:rPr lang="en-US">
                <a:solidFill>
                  <a:prstClr val="black"/>
                </a:solidFill>
                <a:latin typeface="Calibri"/>
              </a:rPr>
              <a:pPr defTabSz="915406">
                <a:defRPr/>
              </a:pPr>
              <a:t>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2715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644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75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485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26A045-34A6-4898-B5FE-2497D3664C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304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3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475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807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376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50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5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8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68AA-B719-4E57-9876-5F3933D70C1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660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8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8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2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9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3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4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C63C-0848-4B82-AE9B-D0C2F4F853C4}" type="datetimeFigureOut">
              <a:rPr lang="en-US" smtClean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56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jpeg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19.jpeg"/><Relationship Id="rId18" Type="http://schemas.openxmlformats.org/officeDocument/2006/relationships/image" Target="../media/image22.jpeg"/><Relationship Id="rId26" Type="http://schemas.microsoft.com/office/2007/relationships/hdphoto" Target="../media/hdphoto2.wdp"/><Relationship Id="rId3" Type="http://schemas.openxmlformats.org/officeDocument/2006/relationships/notesSlide" Target="../notesSlides/notesSlide7.xml"/><Relationship Id="rId21" Type="http://schemas.openxmlformats.org/officeDocument/2006/relationships/image" Target="../media/image24.wmf"/><Relationship Id="rId7" Type="http://schemas.openxmlformats.org/officeDocument/2006/relationships/diagramColors" Target="../diagrams/colors1.xml"/><Relationship Id="rId12" Type="http://schemas.openxmlformats.org/officeDocument/2006/relationships/image" Target="../media/image18.png"/><Relationship Id="rId17" Type="http://schemas.openxmlformats.org/officeDocument/2006/relationships/image" Target="../media/image21.png"/><Relationship Id="rId25" Type="http://schemas.openxmlformats.org/officeDocument/2006/relationships/image" Target="../media/image27.png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0.png"/><Relationship Id="rId20" Type="http://schemas.openxmlformats.org/officeDocument/2006/relationships/image" Target="../media/image23.wmf"/><Relationship Id="rId29" Type="http://schemas.openxmlformats.org/officeDocument/2006/relationships/image" Target="../media/image29.png"/><Relationship Id="rId1" Type="http://schemas.openxmlformats.org/officeDocument/2006/relationships/vmlDrawing" Target="../drawings/vmlDrawing2.v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17.png"/><Relationship Id="rId24" Type="http://schemas.microsoft.com/office/2007/relationships/hdphoto" Target="../media/hdphoto1.wdp"/><Relationship Id="rId5" Type="http://schemas.openxmlformats.org/officeDocument/2006/relationships/diagramLayout" Target="../diagrams/layout1.xml"/><Relationship Id="rId15" Type="http://schemas.openxmlformats.org/officeDocument/2006/relationships/image" Target="../media/image1.png"/><Relationship Id="rId23" Type="http://schemas.openxmlformats.org/officeDocument/2006/relationships/image" Target="../media/image26.png"/><Relationship Id="rId28" Type="http://schemas.openxmlformats.org/officeDocument/2006/relationships/oleObject" Target="../embeddings/oleObject3.bin"/><Relationship Id="rId10" Type="http://schemas.openxmlformats.org/officeDocument/2006/relationships/image" Target="../media/image16.png"/><Relationship Id="rId19" Type="http://schemas.openxmlformats.org/officeDocument/2006/relationships/image" Target="../media/image6.png"/><Relationship Id="rId31" Type="http://schemas.openxmlformats.org/officeDocument/2006/relationships/image" Target="../media/image31.jpeg"/><Relationship Id="rId4" Type="http://schemas.openxmlformats.org/officeDocument/2006/relationships/diagramData" Target="../diagrams/data1.xml"/><Relationship Id="rId9" Type="http://schemas.openxmlformats.org/officeDocument/2006/relationships/image" Target="../media/image15.png"/><Relationship Id="rId14" Type="http://schemas.openxmlformats.org/officeDocument/2006/relationships/oleObject" Target="../embeddings/oleObject2.bin"/><Relationship Id="rId22" Type="http://schemas.openxmlformats.org/officeDocument/2006/relationships/image" Target="../media/image25.jpeg"/><Relationship Id="rId27" Type="http://schemas.openxmlformats.org/officeDocument/2006/relationships/image" Target="../media/image28.emf"/><Relationship Id="rId30" Type="http://schemas.openxmlformats.org/officeDocument/2006/relationships/image" Target="../media/image3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2"/>
          <p:cNvSpPr>
            <a:spLocks noChangeArrowheads="1"/>
          </p:cNvSpPr>
          <p:nvPr/>
        </p:nvSpPr>
        <p:spPr bwMode="gray">
          <a:xfrm>
            <a:off x="3124200" y="1782532"/>
            <a:ext cx="2743200" cy="4270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400" b="1" dirty="0">
                <a:solidFill>
                  <a:prstClr val="black"/>
                </a:solidFill>
                <a:latin typeface="Arial Black" panose="020B0A040201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MAIN CONTENTS</a:t>
            </a:r>
          </a:p>
        </p:txBody>
      </p:sp>
      <p:sp>
        <p:nvSpPr>
          <p:cNvPr id="10" name="AutoShape 54"/>
          <p:cNvSpPr>
            <a:spLocks noChangeArrowheads="1"/>
          </p:cNvSpPr>
          <p:nvPr/>
        </p:nvSpPr>
        <p:spPr bwMode="gray">
          <a:xfrm>
            <a:off x="1066801" y="2245059"/>
            <a:ext cx="59436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Job History &amp; Achievement</a:t>
            </a:r>
            <a:endParaRPr lang="vi-VN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1" name="AutoShape 54"/>
          <p:cNvSpPr>
            <a:spLocks noChangeArrowheads="1"/>
          </p:cNvSpPr>
          <p:nvPr/>
        </p:nvSpPr>
        <p:spPr bwMode="gray">
          <a:xfrm>
            <a:off x="1066800" y="33205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Total Improvement Schedule</a:t>
            </a:r>
            <a:endParaRPr kumimoji="1" lang="vi-VN" sz="2000" dirty="0">
              <a:solidFill>
                <a:prstClr val="black"/>
              </a:solidFill>
              <a:ea typeface="HGP創英角ｺﾞｼｯｸUB" panose="020B0900000000000000" pitchFamily="50" charset="-128"/>
              <a:cs typeface="Arial" pitchFamily="34" charset="0"/>
            </a:endParaRPr>
          </a:p>
        </p:txBody>
      </p:sp>
      <p:sp>
        <p:nvSpPr>
          <p:cNvPr id="12" name="AutoShape 54"/>
          <p:cNvSpPr>
            <a:spLocks noChangeArrowheads="1"/>
          </p:cNvSpPr>
          <p:nvPr/>
        </p:nvSpPr>
        <p:spPr bwMode="gray">
          <a:xfrm>
            <a:off x="1066803" y="3853916"/>
            <a:ext cx="5943599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Current Issue &amp; Improvement Activities	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3" name="AutoShape 54"/>
          <p:cNvSpPr>
            <a:spLocks noChangeArrowheads="1"/>
          </p:cNvSpPr>
          <p:nvPr/>
        </p:nvSpPr>
        <p:spPr bwMode="gray">
          <a:xfrm>
            <a:off x="7162801" y="2245061"/>
            <a:ext cx="1600201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1</a:t>
            </a:r>
          </a:p>
        </p:txBody>
      </p:sp>
      <p:sp>
        <p:nvSpPr>
          <p:cNvPr id="14" name="AutoShape 54"/>
          <p:cNvSpPr>
            <a:spLocks noChangeArrowheads="1"/>
          </p:cNvSpPr>
          <p:nvPr/>
        </p:nvSpPr>
        <p:spPr bwMode="gray">
          <a:xfrm>
            <a:off x="7170968" y="33205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3</a:t>
            </a:r>
          </a:p>
        </p:txBody>
      </p:sp>
      <p:sp>
        <p:nvSpPr>
          <p:cNvPr id="15" name="AutoShape 54"/>
          <p:cNvSpPr>
            <a:spLocks noChangeArrowheads="1"/>
          </p:cNvSpPr>
          <p:nvPr/>
        </p:nvSpPr>
        <p:spPr bwMode="gray">
          <a:xfrm>
            <a:off x="7162801" y="38539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4 ~ 7</a:t>
            </a:r>
          </a:p>
        </p:txBody>
      </p:sp>
      <p:sp>
        <p:nvSpPr>
          <p:cNvPr id="16" name="AutoShape 54"/>
          <p:cNvSpPr>
            <a:spLocks noChangeArrowheads="1"/>
          </p:cNvSpPr>
          <p:nvPr/>
        </p:nvSpPr>
        <p:spPr bwMode="gray">
          <a:xfrm>
            <a:off x="1066800" y="4386024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Confirm result &amp; Next activities</a:t>
            </a:r>
          </a:p>
        </p:txBody>
      </p:sp>
      <p:sp>
        <p:nvSpPr>
          <p:cNvPr id="17" name="AutoShape 54"/>
          <p:cNvSpPr>
            <a:spLocks noChangeArrowheads="1"/>
          </p:cNvSpPr>
          <p:nvPr/>
        </p:nvSpPr>
        <p:spPr bwMode="gray">
          <a:xfrm>
            <a:off x="7162801" y="43873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8 ~ 9</a:t>
            </a:r>
          </a:p>
        </p:txBody>
      </p:sp>
      <p:sp>
        <p:nvSpPr>
          <p:cNvPr id="18" name="AutoShape 54"/>
          <p:cNvSpPr>
            <a:spLocks noChangeArrowheads="1"/>
          </p:cNvSpPr>
          <p:nvPr/>
        </p:nvSpPr>
        <p:spPr bwMode="gray">
          <a:xfrm>
            <a:off x="457200" y="2245061"/>
            <a:ext cx="457200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" name="AutoShape 54"/>
          <p:cNvSpPr>
            <a:spLocks noChangeArrowheads="1"/>
          </p:cNvSpPr>
          <p:nvPr/>
        </p:nvSpPr>
        <p:spPr bwMode="gray">
          <a:xfrm>
            <a:off x="457200" y="33205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0" name="AutoShape 54"/>
          <p:cNvSpPr>
            <a:spLocks noChangeArrowheads="1"/>
          </p:cNvSpPr>
          <p:nvPr/>
        </p:nvSpPr>
        <p:spPr bwMode="gray">
          <a:xfrm>
            <a:off x="457200" y="38539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1" name="AutoShape 54"/>
          <p:cNvSpPr>
            <a:spLocks noChangeArrowheads="1"/>
          </p:cNvSpPr>
          <p:nvPr/>
        </p:nvSpPr>
        <p:spPr bwMode="gray">
          <a:xfrm>
            <a:off x="457200" y="43873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2" name="AutoShape 54"/>
          <p:cNvSpPr>
            <a:spLocks noChangeArrowheads="1"/>
          </p:cNvSpPr>
          <p:nvPr/>
        </p:nvSpPr>
        <p:spPr bwMode="gray">
          <a:xfrm>
            <a:off x="1066800" y="27871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ea typeface="HGP創英角ｺﾞｼｯｸUB" pitchFamily="50" charset="-128"/>
                <a:cs typeface="Arial" panose="020B0604020202020204" pitchFamily="34" charset="0"/>
              </a:rPr>
              <a:t>Background Of Activities</a:t>
            </a:r>
          </a:p>
        </p:txBody>
      </p:sp>
      <p:sp>
        <p:nvSpPr>
          <p:cNvPr id="23" name="AutoShape 54"/>
          <p:cNvSpPr>
            <a:spLocks noChangeArrowheads="1"/>
          </p:cNvSpPr>
          <p:nvPr/>
        </p:nvSpPr>
        <p:spPr bwMode="gray">
          <a:xfrm>
            <a:off x="7162801" y="27871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2</a:t>
            </a:r>
          </a:p>
        </p:txBody>
      </p:sp>
      <p:sp>
        <p:nvSpPr>
          <p:cNvPr id="24" name="AutoShape 54"/>
          <p:cNvSpPr>
            <a:spLocks noChangeArrowheads="1"/>
          </p:cNvSpPr>
          <p:nvPr/>
        </p:nvSpPr>
        <p:spPr bwMode="gray">
          <a:xfrm>
            <a:off x="457200" y="27871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D8FA03C-A0E8-8E44-D834-BE0286E7A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948135"/>
            <a:ext cx="4724400" cy="1581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Presented by	 : Nguyen </a:t>
            </a:r>
            <a:r>
              <a:rPr lang="en-US" altLang="en-US" sz="2000" dirty="0" err="1">
                <a:latin typeface="+mn-lt"/>
              </a:rPr>
              <a:t>Nhu</a:t>
            </a:r>
            <a:r>
              <a:rPr lang="en-US" altLang="en-US" sz="2000" dirty="0">
                <a:latin typeface="+mn-lt"/>
              </a:rPr>
              <a:t> Minh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Join Date	 : 12-Feb-2019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Current Position	 : Officer (5 years)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New Position	 : Supervisor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Section		 : DEV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715151C-137E-1074-DBAC-D97ECE99F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2" y="419110"/>
            <a:ext cx="9070848" cy="12588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Upgrade FOSS System &amp; </a:t>
            </a:r>
          </a:p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Make Asset Life Cycle Management System</a:t>
            </a:r>
            <a:endParaRPr kumimoji="1" lang="en-US" altLang="ja-JP" sz="2400" dirty="0">
              <a:solidFill>
                <a:srgbClr val="0000FF"/>
              </a:solidFill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93CC973A-5DDA-831E-F6F1-46191F875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0"/>
            <a:ext cx="309721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ja-JP" sz="2000" b="1" dirty="0">
                <a:ea typeface="+mj-ea"/>
                <a:cs typeface="Arial" charset="0"/>
              </a:rPr>
              <a:t>PROMOTION REPORT</a:t>
            </a:r>
          </a:p>
        </p:txBody>
      </p:sp>
    </p:spTree>
    <p:extLst>
      <p:ext uri="{BB962C8B-B14F-4D97-AF65-F5344CB8AC3E}">
        <p14:creationId xmlns:p14="http://schemas.microsoft.com/office/powerpoint/2010/main" val="439631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Next activities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/>
        </p:nvGraphicFramePr>
        <p:xfrm>
          <a:off x="27995" y="641417"/>
          <a:ext cx="906403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6FA6718-A463-B118-540D-ADFF6BC5DD15}"/>
              </a:ext>
            </a:extLst>
          </p:cNvPr>
          <p:cNvSpPr txBox="1"/>
          <p:nvPr/>
        </p:nvSpPr>
        <p:spPr>
          <a:xfrm>
            <a:off x="5251801" y="6424706"/>
            <a:ext cx="3840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Arial "/>
              </a:rPr>
              <a:t>THANK YOU FOR LISTENING!</a:t>
            </a:r>
          </a:p>
        </p:txBody>
      </p:sp>
      <p:sp>
        <p:nvSpPr>
          <p:cNvPr id="21" name="Rektangel 99">
            <a:extLst>
              <a:ext uri="{FF2B5EF4-FFF2-40B4-BE49-F238E27FC236}">
                <a16:creationId xmlns:a16="http://schemas.microsoft.com/office/drawing/2014/main" id="{5A532BD3-FFD0-403A-B454-6F67541243A5}"/>
              </a:ext>
            </a:extLst>
          </p:cNvPr>
          <p:cNvSpPr/>
          <p:nvPr/>
        </p:nvSpPr>
        <p:spPr>
          <a:xfrm>
            <a:off x="137739" y="1125533"/>
            <a:ext cx="4490218" cy="2227267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da-DK" b="1" kern="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da-DK" b="1" dirty="0">
                <a:latin typeface="Arial" panose="020B0604020202020204" pitchFamily="34" charset="0"/>
                <a:cs typeface="Arial" panose="020B0604020202020204" pitchFamily="34" charset="0"/>
              </a:rPr>
              <a:t>Tranning: 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Support skill, Training skill, coding skill, analysis skill</a:t>
            </a:r>
          </a:p>
          <a:p>
            <a:pPr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 Work team: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Learn, sharing, knowledge, experience about new technical.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Transfer some system to other member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Building team work and improving morale</a:t>
            </a:r>
          </a:p>
        </p:txBody>
      </p:sp>
      <p:sp>
        <p:nvSpPr>
          <p:cNvPr id="22" name="Rektangel 101">
            <a:extLst>
              <a:ext uri="{FF2B5EF4-FFF2-40B4-BE49-F238E27FC236}">
                <a16:creationId xmlns:a16="http://schemas.microsoft.com/office/drawing/2014/main" id="{7230033E-217B-4645-8247-E67DEBB57363}"/>
              </a:ext>
            </a:extLst>
          </p:cNvPr>
          <p:cNvSpPr/>
          <p:nvPr/>
        </p:nvSpPr>
        <p:spPr>
          <a:xfrm>
            <a:off x="115327" y="700614"/>
            <a:ext cx="4512630" cy="549799"/>
          </a:xfrm>
          <a:prstGeom prst="rect">
            <a:avLst/>
          </a:prstGeom>
          <a:solidFill>
            <a:srgbClr val="FF6600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 team</a:t>
            </a:r>
          </a:p>
        </p:txBody>
      </p:sp>
      <p:sp>
        <p:nvSpPr>
          <p:cNvPr id="25" name="Rektangel 99">
            <a:extLst>
              <a:ext uri="{FF2B5EF4-FFF2-40B4-BE49-F238E27FC236}">
                <a16:creationId xmlns:a16="http://schemas.microsoft.com/office/drawing/2014/main" id="{289C706F-13D6-4FEA-8A41-39CADEC4FB9B}"/>
              </a:ext>
            </a:extLst>
          </p:cNvPr>
          <p:cNvSpPr/>
          <p:nvPr/>
        </p:nvSpPr>
        <p:spPr>
          <a:xfrm>
            <a:off x="4706323" y="1272811"/>
            <a:ext cx="4233453" cy="2079989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Study: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 issue and solved problem, Leve up Communication skill</a:t>
            </a:r>
            <a:endParaRPr lang="en-US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Job:</a:t>
            </a:r>
            <a:r>
              <a:rPr lang="en-US" altLang="ja-JP" dirty="0"/>
              <a:t>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ontrol schedule to keep on time support user. </a:t>
            </a: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Continuously to discuss find out best solution to save time &amp; reduce human for production, ensure quality.</a:t>
            </a:r>
          </a:p>
          <a:p>
            <a:pPr>
              <a:defRPr/>
            </a:pPr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ktangel 101">
            <a:extLst>
              <a:ext uri="{FF2B5EF4-FFF2-40B4-BE49-F238E27FC236}">
                <a16:creationId xmlns:a16="http://schemas.microsoft.com/office/drawing/2014/main" id="{20DEBD54-A63A-44E4-982D-8A5F771BBE10}"/>
              </a:ext>
            </a:extLst>
          </p:cNvPr>
          <p:cNvSpPr/>
          <p:nvPr/>
        </p:nvSpPr>
        <p:spPr>
          <a:xfrm>
            <a:off x="4706324" y="706169"/>
            <a:ext cx="4233453" cy="544244"/>
          </a:xfrm>
          <a:prstGeom prst="rect">
            <a:avLst/>
          </a:prstGeom>
          <a:solidFill>
            <a:srgbClr val="AEF46E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myself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DFA4A1-AE11-482C-9D6C-9FDD69DB8C95}"/>
              </a:ext>
            </a:extLst>
          </p:cNvPr>
          <p:cNvSpPr/>
          <p:nvPr/>
        </p:nvSpPr>
        <p:spPr>
          <a:xfrm>
            <a:off x="137739" y="3429000"/>
            <a:ext cx="8802037" cy="40011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Next activities in 2024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E6A309-D226-4A77-90C0-F76F151C1C7A}"/>
              </a:ext>
            </a:extLst>
          </p:cNvPr>
          <p:cNvGraphicFramePr>
            <a:graphicFrameLocks noGrp="1"/>
          </p:cNvGraphicFramePr>
          <p:nvPr/>
        </p:nvGraphicFramePr>
        <p:xfrm>
          <a:off x="137739" y="3905311"/>
          <a:ext cx="8802037" cy="2501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061">
                  <a:extLst>
                    <a:ext uri="{9D8B030D-6E8A-4147-A177-3AD203B41FA5}">
                      <a16:colId xmlns:a16="http://schemas.microsoft.com/office/drawing/2014/main" val="3700883368"/>
                    </a:ext>
                  </a:extLst>
                </a:gridCol>
                <a:gridCol w="3852957">
                  <a:extLst>
                    <a:ext uri="{9D8B030D-6E8A-4147-A177-3AD203B41FA5}">
                      <a16:colId xmlns:a16="http://schemas.microsoft.com/office/drawing/2014/main" val="3434948184"/>
                    </a:ext>
                  </a:extLst>
                </a:gridCol>
                <a:gridCol w="1023843">
                  <a:extLst>
                    <a:ext uri="{9D8B030D-6E8A-4147-A177-3AD203B41FA5}">
                      <a16:colId xmlns:a16="http://schemas.microsoft.com/office/drawing/2014/main" val="2688409857"/>
                    </a:ext>
                  </a:extLst>
                </a:gridCol>
                <a:gridCol w="844294">
                  <a:extLst>
                    <a:ext uri="{9D8B030D-6E8A-4147-A177-3AD203B41FA5}">
                      <a16:colId xmlns:a16="http://schemas.microsoft.com/office/drawing/2014/main" val="2556411940"/>
                    </a:ext>
                  </a:extLst>
                </a:gridCol>
                <a:gridCol w="844294">
                  <a:extLst>
                    <a:ext uri="{9D8B030D-6E8A-4147-A177-3AD203B41FA5}">
                      <a16:colId xmlns:a16="http://schemas.microsoft.com/office/drawing/2014/main" val="1547743975"/>
                    </a:ext>
                  </a:extLst>
                </a:gridCol>
                <a:gridCol w="844294">
                  <a:extLst>
                    <a:ext uri="{9D8B030D-6E8A-4147-A177-3AD203B41FA5}">
                      <a16:colId xmlns:a16="http://schemas.microsoft.com/office/drawing/2014/main" val="4185768595"/>
                    </a:ext>
                  </a:extLst>
                </a:gridCol>
                <a:gridCol w="844294">
                  <a:extLst>
                    <a:ext uri="{9D8B030D-6E8A-4147-A177-3AD203B41FA5}">
                      <a16:colId xmlns:a16="http://schemas.microsoft.com/office/drawing/2014/main" val="4183500242"/>
                    </a:ext>
                  </a:extLst>
                </a:gridCol>
              </a:tblGrid>
              <a:tr h="361889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 plan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FY2023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FY2024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378094"/>
                  </a:ext>
                </a:extLst>
              </a:tr>
              <a:tr h="31521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396867"/>
                  </a:ext>
                </a:extLst>
              </a:tr>
              <a:tr h="50387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Upgrade the entire FOSS system to a mobile application system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464800"/>
                  </a:ext>
                </a:extLst>
              </a:tr>
              <a:tr h="50387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 IT department to manage all assets more better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753489"/>
                  </a:ext>
                </a:extLst>
              </a:tr>
              <a:tr h="50387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Smart Warehouse Management System of MCS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65282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15402E57-0F69-449F-8C1F-9C73025C42CC}"/>
              </a:ext>
            </a:extLst>
          </p:cNvPr>
          <p:cNvSpPr/>
          <p:nvPr/>
        </p:nvSpPr>
        <p:spPr>
          <a:xfrm>
            <a:off x="4577942" y="4841588"/>
            <a:ext cx="914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EF9D21AB-4828-4F2E-903C-2A045196494F}"/>
              </a:ext>
            </a:extLst>
          </p:cNvPr>
          <p:cNvSpPr/>
          <p:nvPr/>
        </p:nvSpPr>
        <p:spPr>
          <a:xfrm>
            <a:off x="4577942" y="5410200"/>
            <a:ext cx="174665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6B7D45FE-1051-4FC2-8461-B8FD9A662AE7}"/>
              </a:ext>
            </a:extLst>
          </p:cNvPr>
          <p:cNvSpPr/>
          <p:nvPr/>
        </p:nvSpPr>
        <p:spPr>
          <a:xfrm>
            <a:off x="5644196" y="5978812"/>
            <a:ext cx="3200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84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Job History &amp; Achievement (2109-2023)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43452" y="625476"/>
            <a:ext cx="9064036" cy="3662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1.Job History &amp; Organization: 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52" y="3187117"/>
            <a:ext cx="9064037" cy="3662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2.New Assignment: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122" y="4604085"/>
            <a:ext cx="9031914" cy="3662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3.My main achievements (2019 – 2023) 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22" y="3604545"/>
            <a:ext cx="9035678" cy="934569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</a:t>
            </a:r>
            <a:r>
              <a:rPr lang="en-US" sz="1600" b="1" dirty="0">
                <a:solidFill>
                  <a:schemeClr val="tx1"/>
                </a:solidFill>
                <a:latin typeface="Arial "/>
              </a:rPr>
              <a:t>Current job 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: </a:t>
            </a:r>
            <a:r>
              <a:rPr lang="en-GB" altLang="ja-JP" sz="1600" dirty="0">
                <a:solidFill>
                  <a:srgbClr val="000000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Maintain developed Systems, Analyse, Design &amp; Develop new systems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, study system of company production to make software. Share experience for other member in team.                  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Change mindset :  Lead team (2 officer) </a:t>
            </a:r>
            <a:r>
              <a:rPr lang="en-US" sz="1600" dirty="0">
                <a:solidFill>
                  <a:srgbClr val="1508B8"/>
                </a:solidFill>
                <a:latin typeface="Arial "/>
              </a:rPr>
              <a:t>beside my current jobs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. Study more new technologies to develop software.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122" y="5310147"/>
            <a:ext cx="3015877" cy="154785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Auto transfer kitting to SAP (reduce 2pax)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MCS Free temp Location (reduce 2pax)</a:t>
            </a: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PMD Warehouse management  (reduce 2pax)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24200" y="5351022"/>
            <a:ext cx="2926134" cy="143476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Printing Label Door &amp;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Dect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Malaysia (Save cost:..$/Year)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Management Sub Material (Save cost: 14K$/year)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+Talley sheet SCM (Save cost:.…$/Year)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126535" y="5351022"/>
            <a:ext cx="2941265" cy="1434761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Develop Weight check for new product Projector, Microwave, Sound biz &amp; TV. Ensure Quality.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Check Double ID &amp; verify shipping &amp; PL link weight check Ensure Quality of product.</a:t>
            </a:r>
          </a:p>
        </p:txBody>
      </p:sp>
      <p:sp>
        <p:nvSpPr>
          <p:cNvPr id="4" name="Rectangle 3"/>
          <p:cNvSpPr/>
          <p:nvPr/>
        </p:nvSpPr>
        <p:spPr>
          <a:xfrm>
            <a:off x="43452" y="5014290"/>
            <a:ext cx="3004547" cy="295857"/>
          </a:xfrm>
          <a:prstGeom prst="rect">
            <a:avLst/>
          </a:prstGeom>
          <a:solidFill>
            <a:srgbClr val="1508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 </a:t>
            </a:r>
            <a:r>
              <a:rPr lang="en-US" sz="1600" dirty="0">
                <a:solidFill>
                  <a:schemeClr val="bg1"/>
                </a:solidFill>
              </a:rPr>
              <a:t>Achievement 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37961" y="5025950"/>
            <a:ext cx="2912373" cy="325072"/>
          </a:xfrm>
          <a:prstGeom prst="rect">
            <a:avLst/>
          </a:prstGeom>
          <a:solidFill>
            <a:srgbClr val="1508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 </a:t>
            </a:r>
            <a:r>
              <a:rPr lang="en-US" dirty="0">
                <a:solidFill>
                  <a:schemeClr val="bg1"/>
                </a:solidFill>
              </a:rPr>
              <a:t>Achievement 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134146" y="5037612"/>
            <a:ext cx="2938254" cy="313410"/>
          </a:xfrm>
          <a:prstGeom prst="rect">
            <a:avLst/>
          </a:prstGeom>
          <a:solidFill>
            <a:srgbClr val="1508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 </a:t>
            </a:r>
            <a:r>
              <a:rPr lang="en-US" dirty="0">
                <a:solidFill>
                  <a:schemeClr val="bg1"/>
                </a:solidFill>
              </a:rPr>
              <a:t>Achievement 3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420038"/>
              </p:ext>
            </p:extLst>
          </p:nvPr>
        </p:nvGraphicFramePr>
        <p:xfrm>
          <a:off x="43452" y="1047341"/>
          <a:ext cx="4053404" cy="2079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947">
                  <a:extLst>
                    <a:ext uri="{9D8B030D-6E8A-4147-A177-3AD203B41FA5}">
                      <a16:colId xmlns:a16="http://schemas.microsoft.com/office/drawing/2014/main" val="1348139179"/>
                    </a:ext>
                  </a:extLst>
                </a:gridCol>
                <a:gridCol w="2039457">
                  <a:extLst>
                    <a:ext uri="{9D8B030D-6E8A-4147-A177-3AD203B41FA5}">
                      <a16:colId xmlns:a16="http://schemas.microsoft.com/office/drawing/2014/main" val="103963045"/>
                    </a:ext>
                  </a:extLst>
                </a:gridCol>
              </a:tblGrid>
              <a:tr h="3045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 "/>
                        </a:rPr>
                        <a:t>Time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"/>
                        </a:rPr>
                        <a:t>Career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Arial "/>
                        </a:rPr>
                        <a:t> History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376141"/>
                  </a:ext>
                </a:extLst>
              </a:tr>
              <a:tr h="3307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Entrance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12/02/2019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4848"/>
                  </a:ext>
                </a:extLst>
              </a:tr>
              <a:tr h="3307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Apr 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Rank</a:t>
                      </a:r>
                      <a:r>
                        <a:rPr lang="en-US" sz="1600" baseline="0" dirty="0">
                          <a:latin typeface="Arial "/>
                        </a:rPr>
                        <a:t> </a:t>
                      </a:r>
                      <a:r>
                        <a:rPr lang="en-US" sz="1600" dirty="0">
                          <a:latin typeface="Arial "/>
                        </a:rPr>
                        <a:t>up (V12-V13)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434113"/>
                  </a:ext>
                </a:extLst>
              </a:tr>
              <a:tr h="1042930"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600" b="1" dirty="0"/>
                        <a:t>My Responsibilities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Develop software.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Support users and all systems</a:t>
                      </a:r>
                      <a:r>
                        <a:rPr lang="en-US" sz="1600" baseline="0" dirty="0">
                          <a:latin typeface="Arial "/>
                        </a:rPr>
                        <a:t> of IT.</a:t>
                      </a:r>
                      <a:r>
                        <a:rPr lang="en-US" sz="1600" dirty="0">
                          <a:latin typeface="Arial "/>
                        </a:rPr>
                        <a:t> </a:t>
                      </a:r>
                    </a:p>
                  </a:txBody>
                  <a:tcPr marL="45720" marR="0"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98944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257800" y="1066731"/>
            <a:ext cx="2912443" cy="36237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ISD (GM. Matsushita)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6770" y="2743200"/>
            <a:ext cx="1900718" cy="3810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Business Planning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67180" y="2743200"/>
            <a:ext cx="705020" cy="3677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SAP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24600" y="2743200"/>
            <a:ext cx="729770" cy="37712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Infra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91000" y="2743200"/>
            <a:ext cx="1124856" cy="35758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Develop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66650" y="2521646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269342" y="1657706"/>
            <a:ext cx="2912443" cy="29068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M. (Chung/ </a:t>
            </a:r>
            <a:r>
              <a:rPr lang="en-US" sz="1600" b="1" dirty="0" err="1">
                <a:solidFill>
                  <a:schemeClr val="tx1"/>
                </a:solidFill>
                <a:latin typeface="Arial "/>
              </a:rPr>
              <a:t>Thuy</a:t>
            </a:r>
            <a:r>
              <a:rPr lang="en-US" sz="1600" b="1" dirty="0">
                <a:solidFill>
                  <a:schemeClr val="tx1"/>
                </a:solidFill>
                <a:latin typeface="Arial "/>
              </a:rPr>
              <a:t>/ </a:t>
            </a:r>
            <a:r>
              <a:rPr lang="en-US" sz="1600" b="1" dirty="0" err="1">
                <a:solidFill>
                  <a:schemeClr val="tx1"/>
                </a:solidFill>
                <a:latin typeface="Arial "/>
              </a:rPr>
              <a:t>Toan</a:t>
            </a:r>
            <a:r>
              <a:rPr lang="en-US" sz="1600" b="1" dirty="0">
                <a:solidFill>
                  <a:schemeClr val="tx1"/>
                </a:solidFill>
                <a:latin typeface="Arial "/>
              </a:rPr>
              <a:t>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269342" y="2176989"/>
            <a:ext cx="2912443" cy="20828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AM. </a:t>
            </a:r>
            <a:r>
              <a:rPr lang="en-US" sz="1600" b="1" dirty="0" err="1">
                <a:solidFill>
                  <a:schemeClr val="tx1"/>
                </a:solidFill>
                <a:latin typeface="Arial "/>
              </a:rPr>
              <a:t>Hien</a:t>
            </a:r>
            <a:endParaRPr lang="en-US" sz="1600" b="1" dirty="0">
              <a:solidFill>
                <a:schemeClr val="tx1"/>
              </a:solidFill>
              <a:latin typeface="Arial 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5029200" y="2509620"/>
            <a:ext cx="3048000" cy="1626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036820" y="250962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819690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689485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077200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5" name="Straight Connector 4164"/>
          <p:cNvCxnSpPr/>
          <p:nvPr/>
        </p:nvCxnSpPr>
        <p:spPr>
          <a:xfrm>
            <a:off x="6689485" y="1429107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696230" y="1948390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689485" y="2373987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812663" y="2521647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668236" y="2531911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3HC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509212" y="2499920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2HC</a:t>
            </a:r>
          </a:p>
        </p:txBody>
      </p:sp>
      <p:sp>
        <p:nvSpPr>
          <p:cNvPr id="4171" name="Rectangle 4170"/>
          <p:cNvSpPr/>
          <p:nvPr/>
        </p:nvSpPr>
        <p:spPr>
          <a:xfrm>
            <a:off x="4190808" y="2423668"/>
            <a:ext cx="793786" cy="266754"/>
          </a:xfrm>
          <a:prstGeom prst="rect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 "/>
              </a:rPr>
              <a:t>Sup. Minh</a:t>
            </a:r>
          </a:p>
        </p:txBody>
      </p:sp>
    </p:spTree>
    <p:extLst>
      <p:ext uri="{BB962C8B-B14F-4D97-AF65-F5344CB8AC3E}">
        <p14:creationId xmlns:p14="http://schemas.microsoft.com/office/powerpoint/2010/main" val="56637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 eaLnBrk="0" hangingPunct="0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2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32123" y="608848"/>
            <a:ext cx="9064036" cy="101267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Status: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first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devices scanning bar-code are running window CE operating system (OS). The second IT department has not software to control asset.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Pending issues: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Following corporate policy in FY24 Window CE OS will be end of life 2023. There are manual job and take along time to inventory, manage asset.</a:t>
            </a:r>
          </a:p>
        </p:txBody>
      </p:sp>
      <p:sp>
        <p:nvSpPr>
          <p:cNvPr id="7" name="Rectangle 6"/>
          <p:cNvSpPr/>
          <p:nvPr/>
        </p:nvSpPr>
        <p:spPr>
          <a:xfrm>
            <a:off x="28268" y="1676400"/>
            <a:ext cx="9064036" cy="2286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3452" y="1739237"/>
            <a:ext cx="6902077" cy="377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Theme 1 :Upgrade Factory Operation  Support System (FOSS)</a:t>
            </a:r>
          </a:p>
        </p:txBody>
      </p:sp>
      <p:sp>
        <p:nvSpPr>
          <p:cNvPr id="26" name="二等辺三角形 7172">
            <a:extLst>
              <a:ext uri="{FF2B5EF4-FFF2-40B4-BE49-F238E27FC236}">
                <a16:creationId xmlns:a16="http://schemas.microsoft.com/office/drawing/2014/main" id="{00000000-0008-0000-0000-00001E000000}"/>
              </a:ext>
            </a:extLst>
          </p:cNvPr>
          <p:cNvSpPr/>
          <p:nvPr/>
        </p:nvSpPr>
        <p:spPr>
          <a:xfrm rot="15586357">
            <a:off x="556440" y="2744795"/>
            <a:ext cx="354360" cy="251280"/>
          </a:xfrm>
          <a:prstGeom prst="triangle">
            <a:avLst>
              <a:gd name="adj" fmla="val 50000"/>
            </a:avLst>
          </a:prstGeom>
          <a:solidFill>
            <a:srgbClr val="FFFF00">
              <a:alpha val="50000"/>
            </a:srgbClr>
          </a:solidFill>
          <a:ln w="9360">
            <a:solidFill>
              <a:srgbClr val="000000"/>
            </a:solidFill>
            <a:round/>
          </a:ln>
          <a:effectLst>
            <a:outerShdw dist="35638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10" y="3256130"/>
            <a:ext cx="1447800" cy="688610"/>
          </a:xfrm>
          <a:prstGeom prst="rect">
            <a:avLst/>
          </a:prstGeom>
        </p:spPr>
      </p:pic>
      <p:pic>
        <p:nvPicPr>
          <p:cNvPr id="33" name="Picture 32" descr="A picture containing electronics, monitor, black, indoor&#10;&#10;Description generated with very high confidence">
            <a:extLst>
              <a:ext uri="{FF2B5EF4-FFF2-40B4-BE49-F238E27FC236}">
                <a16:creationId xmlns:a16="http://schemas.microsoft.com/office/drawing/2014/main" id="{00000000-0008-0000-0000-00001D000000}"/>
              </a:ext>
            </a:extLst>
          </p:cNvPr>
          <p:cNvPicPr/>
          <p:nvPr/>
        </p:nvPicPr>
        <p:blipFill>
          <a:blip r:embed="rId5"/>
          <a:srcRect l="10877" t="3289" r="9323" b="4605"/>
          <a:stretch/>
        </p:blipFill>
        <p:spPr>
          <a:xfrm flipH="1">
            <a:off x="224362" y="2762969"/>
            <a:ext cx="259560" cy="608280"/>
          </a:xfrm>
          <a:prstGeom prst="rect">
            <a:avLst/>
          </a:prstGeom>
          <a:ln w="0">
            <a:noFill/>
          </a:ln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74" y="2590800"/>
            <a:ext cx="675224" cy="287963"/>
          </a:xfrm>
          <a:prstGeom prst="rect">
            <a:avLst/>
          </a:prstGeom>
        </p:spPr>
      </p:pic>
      <p:pic>
        <p:nvPicPr>
          <p:cNvPr id="35" name="図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40" y="2978970"/>
            <a:ext cx="406263" cy="33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図 49">
            <a:extLst>
              <a:ext uri="{FF2B5EF4-FFF2-40B4-BE49-F238E27FC236}">
                <a16:creationId xmlns:a16="http://schemas.microsoft.com/office/drawing/2014/main" id="{0CEBD06A-B2CC-4404-9014-463E33FBB70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59" y="2927944"/>
            <a:ext cx="255411" cy="22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814853" y="2177470"/>
            <a:ext cx="3026911" cy="17492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is not update in the future.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Software is quite slow. 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responsive to big data system.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stable of the device is poor, often repaired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9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71153" y="2148038"/>
            <a:ext cx="1677727" cy="369890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 System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4936573" y="2560054"/>
            <a:ext cx="321227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5220631" y="2156393"/>
            <a:ext cx="1324788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New</a:t>
            </a: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 System</a:t>
            </a:r>
          </a:p>
        </p:txBody>
      </p:sp>
      <p:pic>
        <p:nvPicPr>
          <p:cNvPr id="46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9"/>
          <a:stretch/>
        </p:blipFill>
        <p:spPr>
          <a:xfrm>
            <a:off x="5410200" y="2535992"/>
            <a:ext cx="940877" cy="757128"/>
          </a:xfrm>
          <a:prstGeom prst="rect">
            <a:avLst/>
          </a:prstGeom>
          <a:ln w="0">
            <a:noFill/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DD347EB-98C7-1225-2508-6ADB30EFEB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86400" y="3352800"/>
            <a:ext cx="583835" cy="509883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626120" y="2171966"/>
            <a:ext cx="2385483" cy="17302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new Software.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programming language (Flutter).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development environment (Android).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8268" y="3993351"/>
            <a:ext cx="9020584" cy="286465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108322" y="4038600"/>
            <a:ext cx="6902077" cy="377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Theme 2 :Asset Life Cycle Management System (ALCMS)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C9672D5-E255-432A-838C-A0E82F71B95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6002" y="5086236"/>
            <a:ext cx="1390897" cy="1390650"/>
          </a:xfrm>
          <a:prstGeom prst="rect">
            <a:avLst/>
          </a:prstGeom>
        </p:spPr>
      </p:pic>
      <p:sp>
        <p:nvSpPr>
          <p:cNvPr id="27" name="Rectangle: Rounded Corners 5">
            <a:extLst>
              <a:ext uri="{FF2B5EF4-FFF2-40B4-BE49-F238E27FC236}">
                <a16:creationId xmlns:a16="http://schemas.microsoft.com/office/drawing/2014/main" id="{00000000-0008-0000-0000-000006000000}"/>
              </a:ext>
            </a:extLst>
          </p:cNvPr>
          <p:cNvSpPr/>
          <p:nvPr/>
        </p:nvSpPr>
        <p:spPr>
          <a:xfrm>
            <a:off x="1143000" y="4651848"/>
            <a:ext cx="1289285" cy="335729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Good receipt</a:t>
            </a:r>
            <a:endParaRPr lang="en-US" sz="1400" b="0" strike="noStrike" spc="-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: Rounded Corners 7">
            <a:extLst>
              <a:ext uri="{FF2B5EF4-FFF2-40B4-BE49-F238E27FC236}">
                <a16:creationId xmlns:a16="http://schemas.microsoft.com/office/drawing/2014/main" id="{00000000-0008-0000-0000-000008000000}"/>
              </a:ext>
            </a:extLst>
          </p:cNvPr>
          <p:cNvSpPr/>
          <p:nvPr/>
        </p:nvSpPr>
        <p:spPr>
          <a:xfrm>
            <a:off x="2540981" y="5472655"/>
            <a:ext cx="1042761" cy="339508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Transfer</a:t>
            </a:r>
            <a:endParaRPr lang="en-US" sz="1400" b="0" strike="noStrike" spc="-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: Rounded Corners 9">
            <a:extLst>
              <a:ext uri="{FF2B5EF4-FFF2-40B4-BE49-F238E27FC236}">
                <a16:creationId xmlns:a16="http://schemas.microsoft.com/office/drawing/2014/main" id="{00000000-0008-0000-0000-00000A000000}"/>
              </a:ext>
            </a:extLst>
          </p:cNvPr>
          <p:cNvSpPr/>
          <p:nvPr/>
        </p:nvSpPr>
        <p:spPr>
          <a:xfrm>
            <a:off x="2362200" y="6477000"/>
            <a:ext cx="1244273" cy="327638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Maintenance</a:t>
            </a:r>
            <a:endParaRPr lang="en-US" sz="1400" b="0" strike="noStrike" spc="-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: Rounded Corners 11">
            <a:extLst>
              <a:ext uri="{FF2B5EF4-FFF2-40B4-BE49-F238E27FC236}">
                <a16:creationId xmlns:a16="http://schemas.microsoft.com/office/drawing/2014/main" id="{00000000-0008-0000-0000-00000C000000}"/>
              </a:ext>
            </a:extLst>
          </p:cNvPr>
          <p:cNvSpPr/>
          <p:nvPr/>
        </p:nvSpPr>
        <p:spPr>
          <a:xfrm>
            <a:off x="178710" y="6417739"/>
            <a:ext cx="1028461" cy="327638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0" strike="noStrike" spc="-1" dirty="0">
                <a:solidFill>
                  <a:schemeClr val="lt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Inventory</a:t>
            </a:r>
            <a:endParaRPr lang="en-US" sz="1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: Rounded Corners 13">
            <a:extLst>
              <a:ext uri="{FF2B5EF4-FFF2-40B4-BE49-F238E27FC236}">
                <a16:creationId xmlns:a16="http://schemas.microsoft.com/office/drawing/2014/main" id="{00000000-0008-0000-0000-00000E000000}"/>
              </a:ext>
            </a:extLst>
          </p:cNvPr>
          <p:cNvSpPr/>
          <p:nvPr/>
        </p:nvSpPr>
        <p:spPr>
          <a:xfrm>
            <a:off x="238368" y="5425676"/>
            <a:ext cx="803552" cy="380991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/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Scrap</a:t>
            </a:r>
          </a:p>
        </p:txBody>
      </p:sp>
      <p:sp>
        <p:nvSpPr>
          <p:cNvPr id="40" name="Freeform: Shape 14">
            <a:extLst>
              <a:ext uri="{FF2B5EF4-FFF2-40B4-BE49-F238E27FC236}">
                <a16:creationId xmlns:a16="http://schemas.microsoft.com/office/drawing/2014/main" id="{00000000-0008-0000-0000-00000F000000}"/>
              </a:ext>
            </a:extLst>
          </p:cNvPr>
          <p:cNvSpPr/>
          <p:nvPr/>
        </p:nvSpPr>
        <p:spPr>
          <a:xfrm>
            <a:off x="488859" y="4976017"/>
            <a:ext cx="1366782" cy="1699781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395084" y="573834"/>
                </a:moveTo>
                <a:arcTo wR="1642288" hR="1642288" stAng="13235158" swAng="1211183"/>
              </a:path>
            </a:pathLst>
          </a:custGeom>
          <a:noFill/>
          <a:ln w="9360">
            <a:solidFill>
              <a:srgbClr val="F79646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41" name="Freeform: Shape 6">
            <a:extLst>
              <a:ext uri="{FF2B5EF4-FFF2-40B4-BE49-F238E27FC236}">
                <a16:creationId xmlns:a16="http://schemas.microsoft.com/office/drawing/2014/main" id="{00000000-0008-0000-0000-000007000000}"/>
              </a:ext>
            </a:extLst>
          </p:cNvPr>
          <p:cNvSpPr/>
          <p:nvPr/>
        </p:nvSpPr>
        <p:spPr>
          <a:xfrm>
            <a:off x="1775444" y="4980485"/>
            <a:ext cx="1337729" cy="1777449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2444186" y="209085"/>
                </a:moveTo>
                <a:arcTo wR="1642288" hR="1642288" stAng="17953659" swAng="1211183"/>
              </a:path>
            </a:pathLst>
          </a:custGeom>
          <a:noFill/>
          <a:ln w="9360">
            <a:solidFill>
              <a:srgbClr val="C0504D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8" name="Freeform: Shape 8">
            <a:extLst>
              <a:ext uri="{FF2B5EF4-FFF2-40B4-BE49-F238E27FC236}">
                <a16:creationId xmlns:a16="http://schemas.microsoft.com/office/drawing/2014/main" id="{00000000-0008-0000-0000-000009000000}"/>
              </a:ext>
            </a:extLst>
          </p:cNvPr>
          <p:cNvSpPr/>
          <p:nvPr/>
        </p:nvSpPr>
        <p:spPr>
          <a:xfrm rot="614271">
            <a:off x="1601465" y="5267361"/>
            <a:ext cx="1345659" cy="1198939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3280633" y="1756028"/>
                </a:moveTo>
                <a:arcTo wR="1642288" hR="1642288" stAng="21838279" swAng="1359451"/>
              </a:path>
            </a:pathLst>
          </a:custGeom>
          <a:noFill/>
          <a:ln w="9360">
            <a:solidFill>
              <a:srgbClr val="9BBB59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9" name="Freeform: Shape 10">
            <a:extLst>
              <a:ext uri="{FF2B5EF4-FFF2-40B4-BE49-F238E27FC236}">
                <a16:creationId xmlns:a16="http://schemas.microsoft.com/office/drawing/2014/main" id="{00000000-0008-0000-0000-00000B000000}"/>
              </a:ext>
            </a:extLst>
          </p:cNvPr>
          <p:cNvSpPr/>
          <p:nvPr/>
        </p:nvSpPr>
        <p:spPr>
          <a:xfrm>
            <a:off x="952480" y="5499338"/>
            <a:ext cx="1757930" cy="1126731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1843741" y="3272173"/>
                </a:moveTo>
                <a:arcTo wR="1642288" hR="1642288" stAng="4977240" swAng="845520"/>
              </a:path>
            </a:pathLst>
          </a:custGeom>
          <a:noFill/>
          <a:ln w="9360">
            <a:solidFill>
              <a:srgbClr val="8064A2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9" name="Freeform: Shape 12">
            <a:extLst>
              <a:ext uri="{FF2B5EF4-FFF2-40B4-BE49-F238E27FC236}">
                <a16:creationId xmlns:a16="http://schemas.microsoft.com/office/drawing/2014/main" id="{00000000-0008-0000-0000-00000D000000}"/>
              </a:ext>
            </a:extLst>
          </p:cNvPr>
          <p:cNvSpPr/>
          <p:nvPr/>
        </p:nvSpPr>
        <p:spPr>
          <a:xfrm>
            <a:off x="655678" y="5367473"/>
            <a:ext cx="1465793" cy="1193061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174199" y="2378376"/>
                </a:moveTo>
                <a:arcTo wR="1642288" hR="1642288" stAng="9202269" swAng="1359451"/>
              </a:path>
            </a:pathLst>
          </a:custGeom>
          <a:noFill/>
          <a:ln w="9360">
            <a:solidFill>
              <a:srgbClr val="4BACC6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90001" y="4476580"/>
            <a:ext cx="875399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</a:t>
            </a:r>
            <a:endParaRPr lang="en-US" sz="1600" b="1" strike="noStrike" spc="-1" dirty="0">
              <a:solidFill>
                <a:srgbClr val="780373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93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3607925" y="4696103"/>
            <a:ext cx="2517102" cy="1933297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Manual job on excel, notebook, lost papers.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Tack time to inventory, easy mistake.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Difficult control in-out device, easy mistake.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Not ensure quality.</a:t>
            </a:r>
          </a:p>
        </p:txBody>
      </p:sp>
      <p:sp>
        <p:nvSpPr>
          <p:cNvPr id="95" name="Can 94"/>
          <p:cNvSpPr/>
          <p:nvPr/>
        </p:nvSpPr>
        <p:spPr>
          <a:xfrm>
            <a:off x="7921393" y="4957570"/>
            <a:ext cx="1035879" cy="675906"/>
          </a:xfrm>
          <a:prstGeom prst="can">
            <a:avLst/>
          </a:prstGeom>
          <a:solidFill>
            <a:srgbClr val="1508B8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Database Server</a:t>
            </a:r>
            <a:endParaRPr lang="vi-V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7115988" y="4419600"/>
            <a:ext cx="1875612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 activities</a:t>
            </a:r>
          </a:p>
        </p:txBody>
      </p:sp>
      <p:graphicFrame>
        <p:nvGraphicFramePr>
          <p:cNvPr id="101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449703"/>
              </p:ext>
            </p:extLst>
          </p:nvPr>
        </p:nvGraphicFramePr>
        <p:xfrm>
          <a:off x="7304951" y="4873483"/>
          <a:ext cx="238849" cy="22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" name="ｸﾘｯﾌﾟ" r:id="rId12" imgW="1666667" imgH="1695238" progId="">
                  <p:embed/>
                </p:oleObj>
              </mc:Choice>
              <mc:Fallback>
                <p:oleObj name="ｸﾘｯﾌﾟ" r:id="rId12" imgW="1666667" imgH="1695238" progId="">
                  <p:embed/>
                  <p:pic>
                    <p:nvPicPr>
                      <p:cNvPr id="119" name="Object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4951" y="4873483"/>
                        <a:ext cx="238849" cy="2281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Right Arrow 101"/>
          <p:cNvSpPr/>
          <p:nvPr/>
        </p:nvSpPr>
        <p:spPr>
          <a:xfrm>
            <a:off x="7621370" y="5086236"/>
            <a:ext cx="209758" cy="26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utoShape 6">
            <a:extLst>
              <a:ext uri="{FF2B5EF4-FFF2-40B4-BE49-F238E27FC236}">
                <a16:creationId xmlns:a16="http://schemas.microsoft.com/office/drawing/2014/main" id="{D7307983-7AF1-46DD-887A-161BE1E9C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054" y="5730079"/>
            <a:ext cx="2557546" cy="102785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1200" dirty="0">
                <a:cs typeface="Arial" panose="020B0604020202020204" pitchFamily="34" charset="0"/>
              </a:rPr>
              <a:t>Save time management &amp; ensure quality.</a:t>
            </a:r>
          </a:p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1200" dirty="0">
                <a:cs typeface="Arial" panose="020B0604020202020204" pitchFamily="34" charset="0"/>
              </a:rPr>
              <a:t>Reduce make mistake, paper.</a:t>
            </a:r>
          </a:p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GB" sz="1200" dirty="0">
                <a:cs typeface="Arial" panose="020B0604020202020204" pitchFamily="34" charset="0"/>
              </a:rPr>
              <a:t>Easy manage operation and trace history.</a:t>
            </a:r>
            <a:endParaRPr lang="en-US" sz="1200" dirty="0"/>
          </a:p>
        </p:txBody>
      </p:sp>
      <p:sp>
        <p:nvSpPr>
          <p:cNvPr id="109" name="Right Arrow 108"/>
          <p:cNvSpPr/>
          <p:nvPr/>
        </p:nvSpPr>
        <p:spPr>
          <a:xfrm>
            <a:off x="6193455" y="4773336"/>
            <a:ext cx="267444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C6F1B03B-7889-4181-956A-CB3AE6F46367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0" t="2000" r="20000"/>
          <a:stretch/>
        </p:blipFill>
        <p:spPr>
          <a:xfrm>
            <a:off x="6705600" y="4876801"/>
            <a:ext cx="239929" cy="512204"/>
          </a:xfrm>
          <a:prstGeom prst="rect">
            <a:avLst/>
          </a:prstGeom>
        </p:spPr>
      </p:pic>
      <p:sp>
        <p:nvSpPr>
          <p:cNvPr id="112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899748" y="4880658"/>
            <a:ext cx="294329" cy="225425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6553200" y="5410200"/>
            <a:ext cx="1165173" cy="24730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rgbClr val="0000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software</a:t>
            </a:r>
          </a:p>
        </p:txBody>
      </p:sp>
    </p:spTree>
    <p:extLst>
      <p:ext uri="{BB962C8B-B14F-4D97-AF65-F5344CB8AC3E}">
        <p14:creationId xmlns:p14="http://schemas.microsoft.com/office/powerpoint/2010/main" val="2463463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vi-V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Arial" panose="020B0604020202020204"/>
                  <a:ea typeface="Meiryo UI" panose="020B0604030504040204" pitchFamily="50" charset="-128"/>
                  <a:cs typeface="Arial" panose="020B0604020202020204" pitchFamily="34" charset="0"/>
                </a:rPr>
                <a:t>Total Improvement Schedule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b="1" dirty="0">
                  <a:solidFill>
                    <a:prstClr val="white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3</a:t>
              </a:r>
              <a:r>
                <a:rPr kumimoji="0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kumimoji="0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12AD13D7-4CF5-622A-ACB6-A01139AB4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701397"/>
              </p:ext>
            </p:extLst>
          </p:nvPr>
        </p:nvGraphicFramePr>
        <p:xfrm>
          <a:off x="28987" y="625541"/>
          <a:ext cx="9067753" cy="5815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213">
                  <a:extLst>
                    <a:ext uri="{9D8B030D-6E8A-4147-A177-3AD203B41FA5}">
                      <a16:colId xmlns:a16="http://schemas.microsoft.com/office/drawing/2014/main" val="31922144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36687319"/>
                    </a:ext>
                  </a:extLst>
                </a:gridCol>
                <a:gridCol w="1814244">
                  <a:extLst>
                    <a:ext uri="{9D8B030D-6E8A-4147-A177-3AD203B41FA5}">
                      <a16:colId xmlns:a16="http://schemas.microsoft.com/office/drawing/2014/main" val="334056572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6700502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948970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9714168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54348638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17144636"/>
                    </a:ext>
                  </a:extLst>
                </a:gridCol>
                <a:gridCol w="1415096">
                  <a:extLst>
                    <a:ext uri="{9D8B030D-6E8A-4147-A177-3AD203B41FA5}">
                      <a16:colId xmlns:a16="http://schemas.microsoft.com/office/drawing/2014/main" val="460928592"/>
                    </a:ext>
                  </a:extLst>
                </a:gridCol>
              </a:tblGrid>
              <a:tr h="439424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Pending Issue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Pending Item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Activity Content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In charge (Main)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WHEN (Jul.2023)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TARGET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154645"/>
                  </a:ext>
                </a:extLst>
              </a:tr>
              <a:tr h="3772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Q1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Q2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Q3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Q4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27756"/>
                  </a:ext>
                </a:extLst>
              </a:tr>
              <a:tr h="1093445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1" kern="1200" dirty="0">
                          <a:solidFill>
                            <a:srgbClr val="000077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FOSS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[1]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Upgrade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 from wince to android Mobile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[2]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Analyze &amp; Optimist all process of FOSS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[3] 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evelop all function of system.</a:t>
                      </a:r>
                    </a:p>
                    <a:p>
                      <a:pPr marL="0" lvl="0" indent="0" algn="ctr">
                        <a:buFontTx/>
                        <a:buNone/>
                      </a:pPr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lvl="0" algn="l"/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new language &amp; new OS to develop.</a:t>
                      </a:r>
                    </a:p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smart device to scan barcode. </a:t>
                      </a: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New Language (Flutter - Dart)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Android new OS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352459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local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Oversea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all function FOSS to new Devices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563348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Storing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&amp; MCS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556629"/>
                  </a:ext>
                </a:extLst>
              </a:tr>
              <a:tr h="2963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&amp; Supply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855564"/>
                  </a:ext>
                </a:extLst>
              </a:tr>
              <a:tr h="51315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000077"/>
                        </a:solidFill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Other 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Temporary Location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491207"/>
                  </a:ext>
                </a:extLst>
              </a:tr>
              <a:tr h="497404">
                <a:tc rowSpan="4">
                  <a:txBody>
                    <a:bodyPr/>
                    <a:lstStyle/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kumimoji="1" lang="en-US" altLang="ja-JP" sz="1400" b="1" dirty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Make Asset Life Cycle Management System</a:t>
                      </a:r>
                      <a:endParaRPr kumimoji="1" lang="ja-JP" altLang="en-US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[1]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Survey all process and build standard management.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[2]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Arial 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Analysis system, design database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[3]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Develop, testing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Borrow &amp; return Equipment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Apply software to reduce time management, papers &amp; manual jobs</a:t>
                      </a: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613539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Manage stationery warehouse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778845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Good Receive</a:t>
                      </a: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77739"/>
                  </a:ext>
                </a:extLst>
              </a:tr>
              <a:tr h="43287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Inventory, Transfer, Scrap, Maintenance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26483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4114800" y="6519446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Coding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6" name="角丸四角形 2">
            <a:extLst>
              <a:ext uri="{FF2B5EF4-FFF2-40B4-BE49-F238E27FC236}">
                <a16:creationId xmlns:a16="http://schemas.microsoft.com/office/drawing/2014/main" id="{858A56A8-32DD-F8CF-2BF6-57A8E013F907}"/>
              </a:ext>
            </a:extLst>
          </p:cNvPr>
          <p:cNvSpPr/>
          <p:nvPr/>
        </p:nvSpPr>
        <p:spPr>
          <a:xfrm rot="16200000">
            <a:off x="324016" y="1423984"/>
            <a:ext cx="458868" cy="9470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</a:t>
            </a:r>
            <a:r>
              <a:rPr kumimoji="0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</a:t>
            </a:r>
            <a:endParaRPr kumimoji="1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5937636" y="6519446"/>
            <a:ext cx="1167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noProof="0" dirty="0"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Testing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8" name="角丸四角形 2">
            <a:extLst>
              <a:ext uri="{FF2B5EF4-FFF2-40B4-BE49-F238E27FC236}">
                <a16:creationId xmlns:a16="http://schemas.microsoft.com/office/drawing/2014/main" id="{17CA3A3D-62A7-9B7C-7FD9-9BE52A6CDC35}"/>
              </a:ext>
            </a:extLst>
          </p:cNvPr>
          <p:cNvSpPr/>
          <p:nvPr/>
        </p:nvSpPr>
        <p:spPr>
          <a:xfrm rot="16200000">
            <a:off x="311516" y="4179403"/>
            <a:ext cx="483866" cy="9470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altLang="ja-JP" dirty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</a:t>
            </a:r>
            <a:r>
              <a:rPr lang="en-US" altLang="ja-JP" dirty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</a:t>
            </a:r>
            <a:endParaRPr lang="ja-JP" altLang="en-US" dirty="0">
              <a:solidFill>
                <a:prstClr val="white"/>
              </a:solidFill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7755070" y="6519445"/>
            <a:ext cx="1089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noProof="0" dirty="0">
                <a:solidFill>
                  <a:prstClr val="black"/>
                </a:solidFill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Go live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" name="5-Point Star 1"/>
          <p:cNvSpPr/>
          <p:nvPr/>
        </p:nvSpPr>
        <p:spPr>
          <a:xfrm>
            <a:off x="8638710" y="6577161"/>
            <a:ext cx="269803" cy="23467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5-Point Star 40"/>
          <p:cNvSpPr/>
          <p:nvPr/>
        </p:nvSpPr>
        <p:spPr>
          <a:xfrm>
            <a:off x="7247435" y="2415036"/>
            <a:ext cx="269803" cy="22955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5-Point Star 47"/>
          <p:cNvSpPr/>
          <p:nvPr/>
        </p:nvSpPr>
        <p:spPr>
          <a:xfrm>
            <a:off x="7371149" y="4406517"/>
            <a:ext cx="269803" cy="23467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5-Point Star 50"/>
          <p:cNvSpPr/>
          <p:nvPr/>
        </p:nvSpPr>
        <p:spPr>
          <a:xfrm>
            <a:off x="7371148" y="4950006"/>
            <a:ext cx="269803" cy="23467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7E5AC35-CB30-407F-8787-50AAAB725824}"/>
              </a:ext>
            </a:extLst>
          </p:cNvPr>
          <p:cNvCxnSpPr/>
          <p:nvPr/>
        </p:nvCxnSpPr>
        <p:spPr>
          <a:xfrm>
            <a:off x="6507903" y="2614077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9D330AB-129E-4899-8717-5C62F40259A1}"/>
              </a:ext>
            </a:extLst>
          </p:cNvPr>
          <p:cNvCxnSpPr/>
          <p:nvPr/>
        </p:nvCxnSpPr>
        <p:spPr>
          <a:xfrm>
            <a:off x="6903720" y="2614077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EF14755-8656-4527-8548-929F6113F9AB}"/>
              </a:ext>
            </a:extLst>
          </p:cNvPr>
          <p:cNvCxnSpPr>
            <a:cxnSpLocks/>
          </p:cNvCxnSpPr>
          <p:nvPr/>
        </p:nvCxnSpPr>
        <p:spPr>
          <a:xfrm>
            <a:off x="5105400" y="6694070"/>
            <a:ext cx="685800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38E19-9B14-4972-AC12-FB1DCB059A27}"/>
              </a:ext>
            </a:extLst>
          </p:cNvPr>
          <p:cNvCxnSpPr>
            <a:cxnSpLocks/>
          </p:cNvCxnSpPr>
          <p:nvPr/>
        </p:nvCxnSpPr>
        <p:spPr>
          <a:xfrm>
            <a:off x="6891725" y="6694070"/>
            <a:ext cx="62551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8EEB738-4CB8-41A4-8DFC-567D3B5AA9DF}"/>
              </a:ext>
            </a:extLst>
          </p:cNvPr>
          <p:cNvCxnSpPr/>
          <p:nvPr/>
        </p:nvCxnSpPr>
        <p:spPr>
          <a:xfrm>
            <a:off x="6649249" y="2873094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181CAF5-D106-4918-80C0-EC4396B22099}"/>
              </a:ext>
            </a:extLst>
          </p:cNvPr>
          <p:cNvCxnSpPr>
            <a:cxnSpLocks/>
          </p:cNvCxnSpPr>
          <p:nvPr/>
        </p:nvCxnSpPr>
        <p:spPr>
          <a:xfrm>
            <a:off x="7023022" y="2873094"/>
            <a:ext cx="292178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111E01F-DCCC-4993-B259-6B87E6E4C38C}"/>
              </a:ext>
            </a:extLst>
          </p:cNvPr>
          <p:cNvCxnSpPr/>
          <p:nvPr/>
        </p:nvCxnSpPr>
        <p:spPr>
          <a:xfrm>
            <a:off x="6801649" y="32004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E744A2C-9C31-434D-A5FF-0EA072D1A247}"/>
              </a:ext>
            </a:extLst>
          </p:cNvPr>
          <p:cNvCxnSpPr>
            <a:cxnSpLocks/>
          </p:cNvCxnSpPr>
          <p:nvPr/>
        </p:nvCxnSpPr>
        <p:spPr>
          <a:xfrm>
            <a:off x="7175422" y="3200400"/>
            <a:ext cx="292178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B4DDEF7-AE74-4E08-AA12-BDA3A90F1084}"/>
              </a:ext>
            </a:extLst>
          </p:cNvPr>
          <p:cNvCxnSpPr>
            <a:cxnSpLocks/>
          </p:cNvCxnSpPr>
          <p:nvPr/>
        </p:nvCxnSpPr>
        <p:spPr>
          <a:xfrm>
            <a:off x="6584789" y="3581400"/>
            <a:ext cx="501811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A74C877-6C99-48E6-8F03-536C68124FE7}"/>
              </a:ext>
            </a:extLst>
          </p:cNvPr>
          <p:cNvCxnSpPr>
            <a:cxnSpLocks/>
          </p:cNvCxnSpPr>
          <p:nvPr/>
        </p:nvCxnSpPr>
        <p:spPr>
          <a:xfrm>
            <a:off x="7086600" y="3581400"/>
            <a:ext cx="386349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5-Point Star 40">
            <a:extLst>
              <a:ext uri="{FF2B5EF4-FFF2-40B4-BE49-F238E27FC236}">
                <a16:creationId xmlns:a16="http://schemas.microsoft.com/office/drawing/2014/main" id="{00CDBEAD-78B0-4F60-9707-0EFF87F88A81}"/>
              </a:ext>
            </a:extLst>
          </p:cNvPr>
          <p:cNvSpPr/>
          <p:nvPr/>
        </p:nvSpPr>
        <p:spPr>
          <a:xfrm>
            <a:off x="7287144" y="2722996"/>
            <a:ext cx="269803" cy="22955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5-Point Star 40">
            <a:extLst>
              <a:ext uri="{FF2B5EF4-FFF2-40B4-BE49-F238E27FC236}">
                <a16:creationId xmlns:a16="http://schemas.microsoft.com/office/drawing/2014/main" id="{394748A2-B7BC-420A-AD09-B972AEDB46C4}"/>
              </a:ext>
            </a:extLst>
          </p:cNvPr>
          <p:cNvSpPr/>
          <p:nvPr/>
        </p:nvSpPr>
        <p:spPr>
          <a:xfrm>
            <a:off x="7434498" y="3043737"/>
            <a:ext cx="269803" cy="229552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5-Point Star 40">
            <a:extLst>
              <a:ext uri="{FF2B5EF4-FFF2-40B4-BE49-F238E27FC236}">
                <a16:creationId xmlns:a16="http://schemas.microsoft.com/office/drawing/2014/main" id="{A1FAF14A-E2B7-41FA-89DA-EEEB33220B9A}"/>
              </a:ext>
            </a:extLst>
          </p:cNvPr>
          <p:cNvSpPr/>
          <p:nvPr/>
        </p:nvSpPr>
        <p:spPr>
          <a:xfrm>
            <a:off x="7434498" y="3429000"/>
            <a:ext cx="269803" cy="22955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A6CF359-986A-4B58-9E4B-8B5F41113369}"/>
              </a:ext>
            </a:extLst>
          </p:cNvPr>
          <p:cNvCxnSpPr/>
          <p:nvPr/>
        </p:nvCxnSpPr>
        <p:spPr>
          <a:xfrm>
            <a:off x="6705198" y="4015889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773D147-2C2E-4AD4-8875-86F680B171B1}"/>
              </a:ext>
            </a:extLst>
          </p:cNvPr>
          <p:cNvCxnSpPr>
            <a:cxnSpLocks/>
          </p:cNvCxnSpPr>
          <p:nvPr/>
        </p:nvCxnSpPr>
        <p:spPr>
          <a:xfrm>
            <a:off x="7078971" y="4015889"/>
            <a:ext cx="292178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5-Point Star 40">
            <a:extLst>
              <a:ext uri="{FF2B5EF4-FFF2-40B4-BE49-F238E27FC236}">
                <a16:creationId xmlns:a16="http://schemas.microsoft.com/office/drawing/2014/main" id="{70E69927-311E-42EE-98B0-C4E0D3269EAA}"/>
              </a:ext>
            </a:extLst>
          </p:cNvPr>
          <p:cNvSpPr/>
          <p:nvPr/>
        </p:nvSpPr>
        <p:spPr>
          <a:xfrm>
            <a:off x="7328652" y="3876856"/>
            <a:ext cx="228423" cy="205336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72A092B-9ECB-4F74-AF0B-582D77A2AF03}"/>
              </a:ext>
            </a:extLst>
          </p:cNvPr>
          <p:cNvCxnSpPr/>
          <p:nvPr/>
        </p:nvCxnSpPr>
        <p:spPr>
          <a:xfrm>
            <a:off x="6915733" y="4221225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F437F6B-BF1E-43ED-BB46-580AA59A6295}"/>
              </a:ext>
            </a:extLst>
          </p:cNvPr>
          <p:cNvCxnSpPr>
            <a:cxnSpLocks/>
          </p:cNvCxnSpPr>
          <p:nvPr/>
        </p:nvCxnSpPr>
        <p:spPr>
          <a:xfrm>
            <a:off x="7302331" y="4221225"/>
            <a:ext cx="241469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5-Point Star 40">
            <a:extLst>
              <a:ext uri="{FF2B5EF4-FFF2-40B4-BE49-F238E27FC236}">
                <a16:creationId xmlns:a16="http://schemas.microsoft.com/office/drawing/2014/main" id="{EB025E33-1D3A-4D36-9040-1FD377557D3C}"/>
              </a:ext>
            </a:extLst>
          </p:cNvPr>
          <p:cNvSpPr/>
          <p:nvPr/>
        </p:nvSpPr>
        <p:spPr>
          <a:xfrm>
            <a:off x="7467600" y="4064562"/>
            <a:ext cx="269803" cy="229552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725449" y="45720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7099222" y="4572000"/>
            <a:ext cx="292178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C1B70DB-1500-442D-9130-FE3D0EE02B8D}"/>
              </a:ext>
            </a:extLst>
          </p:cNvPr>
          <p:cNvCxnSpPr/>
          <p:nvPr/>
        </p:nvCxnSpPr>
        <p:spPr>
          <a:xfrm>
            <a:off x="6698017" y="5100406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85E0F6B-3395-4090-AAA5-15245579BFA1}"/>
              </a:ext>
            </a:extLst>
          </p:cNvPr>
          <p:cNvCxnSpPr>
            <a:cxnSpLocks/>
          </p:cNvCxnSpPr>
          <p:nvPr/>
        </p:nvCxnSpPr>
        <p:spPr>
          <a:xfrm>
            <a:off x="7095027" y="5097588"/>
            <a:ext cx="292178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5320030-3D30-4866-8A34-6F38D5382FFA}"/>
              </a:ext>
            </a:extLst>
          </p:cNvPr>
          <p:cNvCxnSpPr/>
          <p:nvPr/>
        </p:nvCxnSpPr>
        <p:spPr>
          <a:xfrm>
            <a:off x="6785553" y="5641618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0B600B7-C7E4-4F99-AB3A-54276AD21135}"/>
              </a:ext>
            </a:extLst>
          </p:cNvPr>
          <p:cNvCxnSpPr>
            <a:cxnSpLocks/>
          </p:cNvCxnSpPr>
          <p:nvPr/>
        </p:nvCxnSpPr>
        <p:spPr>
          <a:xfrm>
            <a:off x="7182563" y="5638800"/>
            <a:ext cx="292178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430F35-B924-4693-A227-F7AA135A993B}"/>
              </a:ext>
            </a:extLst>
          </p:cNvPr>
          <p:cNvCxnSpPr/>
          <p:nvPr/>
        </p:nvCxnSpPr>
        <p:spPr>
          <a:xfrm>
            <a:off x="6931642" y="6175018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69EBCB6-618D-44B3-BC23-024FEA67FB4C}"/>
              </a:ext>
            </a:extLst>
          </p:cNvPr>
          <p:cNvCxnSpPr>
            <a:cxnSpLocks/>
          </p:cNvCxnSpPr>
          <p:nvPr/>
        </p:nvCxnSpPr>
        <p:spPr>
          <a:xfrm>
            <a:off x="7328652" y="6172200"/>
            <a:ext cx="292178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275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  <a:cs typeface="Arial" panose="020B0604020202020204" pitchFamily="34" charset="0"/>
                </a:rPr>
                <a:t>Current Issue &amp; Improvement Activities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4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143000" y="633616"/>
            <a:ext cx="7968296" cy="7379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policy FY2024, window CE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operating system (OS) will be end of life 2023. IT find new solution to replace old OS by smart device as mobile.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7260" y="1832318"/>
            <a:ext cx="2418849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514599" y="1418990"/>
            <a:ext cx="5029201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501353" y="1832318"/>
            <a:ext cx="502920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7585601" y="1417388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85601" y="1832318"/>
            <a:ext cx="1511140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8677" y="1880876"/>
            <a:ext cx="2264742" cy="7745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</a:rPr>
              <a:t>[1] Upgrade to android Mobile</a:t>
            </a:r>
          </a:p>
        </p:txBody>
      </p:sp>
      <p:sp>
        <p:nvSpPr>
          <p:cNvPr id="18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2628251" y="3452243"/>
            <a:ext cx="4580815" cy="622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The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used and integrates many scanning devices.</a:t>
            </a:r>
          </a:p>
        </p:txBody>
      </p:sp>
      <p:sp>
        <p:nvSpPr>
          <p:cNvPr id="20" name="Text Box 80"/>
          <p:cNvSpPr txBox="1">
            <a:spLocks noChangeArrowheads="1"/>
          </p:cNvSpPr>
          <p:nvPr/>
        </p:nvSpPr>
        <p:spPr bwMode="auto">
          <a:xfrm>
            <a:off x="2514600" y="1905000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Select new language to develop software</a:t>
            </a:r>
          </a:p>
        </p:txBody>
      </p:sp>
      <p:sp>
        <p:nvSpPr>
          <p:cNvPr id="21" name="Text Box 80"/>
          <p:cNvSpPr txBox="1">
            <a:spLocks noChangeArrowheads="1"/>
          </p:cNvSpPr>
          <p:nvPr/>
        </p:nvSpPr>
        <p:spPr bwMode="auto">
          <a:xfrm>
            <a:off x="2569663" y="3115439"/>
            <a:ext cx="4974818" cy="306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Select new environment for application </a:t>
            </a:r>
          </a:p>
        </p:txBody>
      </p:sp>
      <p:sp>
        <p:nvSpPr>
          <p:cNvPr id="22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2628251" y="2082100"/>
            <a:ext cx="5016199" cy="1161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Flutter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used to develop applications for mobile devices. Runs on both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IOS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desktop applications and web applications.</a:t>
            </a: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70487" y="2616367"/>
            <a:ext cx="2478340" cy="1676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Operating system: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CE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Embedded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Can’t upgrade android OS</a:t>
            </a:r>
          </a:p>
          <a:p>
            <a:pPr algn="l"/>
            <a:endParaRPr 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112288" y="4086982"/>
            <a:ext cx="2478340" cy="247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disadvantage of wince: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is not support in the future.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Develop software slow, Not responsive to big data system.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Regularly repair and setup window again.</a:t>
            </a:r>
          </a:p>
        </p:txBody>
      </p:sp>
      <p:sp>
        <p:nvSpPr>
          <p:cNvPr id="25" name="Text Box 80"/>
          <p:cNvSpPr txBox="1">
            <a:spLocks noChangeArrowheads="1"/>
          </p:cNvSpPr>
          <p:nvPr/>
        </p:nvSpPr>
        <p:spPr bwMode="auto">
          <a:xfrm>
            <a:off x="2558870" y="4051250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The Advantage use flutter</a:t>
            </a:r>
          </a:p>
        </p:txBody>
      </p:sp>
      <p:sp>
        <p:nvSpPr>
          <p:cNvPr id="26" name="Rectangle: Rounded Corners 63">
            <a:extLst>
              <a:ext uri="{FF2B5EF4-FFF2-40B4-BE49-F238E27FC236}">
                <a16:creationId xmlns:a16="http://schemas.microsoft.com/office/drawing/2014/main" id="{00000000-0008-0000-0000-000029000000}"/>
              </a:ext>
            </a:extLst>
          </p:cNvPr>
          <p:cNvSpPr/>
          <p:nvPr/>
        </p:nvSpPr>
        <p:spPr>
          <a:xfrm>
            <a:off x="2590800" y="4440486"/>
            <a:ext cx="1177400" cy="5125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600" b="1" strike="noStrike" spc="-1" dirty="0">
                <a:solidFill>
                  <a:schemeClr val="dk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Develop time</a:t>
            </a:r>
            <a:endParaRPr lang="en-US" sz="16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27" name="Rectangle: Rounded Corners 64">
            <a:extLst>
              <a:ext uri="{FF2B5EF4-FFF2-40B4-BE49-F238E27FC236}">
                <a16:creationId xmlns:a16="http://schemas.microsoft.com/office/drawing/2014/main" id="{00000000-0008-0000-0000-00002A000000}"/>
              </a:ext>
            </a:extLst>
          </p:cNvPr>
          <p:cNvSpPr/>
          <p:nvPr/>
        </p:nvSpPr>
        <p:spPr>
          <a:xfrm>
            <a:off x="3810000" y="4440486"/>
            <a:ext cx="1219200" cy="5125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600" b="1" strike="noStrike" spc="-1" dirty="0">
                <a:solidFill>
                  <a:schemeClr val="dk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Support time</a:t>
            </a:r>
            <a:endParaRPr lang="en-US" sz="16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pic>
        <p:nvPicPr>
          <p:cNvPr id="28" name="Image 3">
            <a:extLst>
              <a:ext uri="{FF2B5EF4-FFF2-40B4-BE49-F238E27FC236}">
                <a16:creationId xmlns:a16="http://schemas.microsoft.com/office/drawing/2014/main" id="{00000000-0008-0000-0000-00002B000000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590800" y="5023669"/>
            <a:ext cx="2472800" cy="993996"/>
          </a:xfrm>
          <a:prstGeom prst="rect">
            <a:avLst/>
          </a:prstGeom>
          <a:ln w="0">
            <a:noFill/>
          </a:ln>
        </p:spPr>
      </p:pic>
      <p:sp>
        <p:nvSpPr>
          <p:cNvPr id="29" name="Shape 2">
            <a:extLst>
              <a:ext uri="{FF2B5EF4-FFF2-40B4-BE49-F238E27FC236}">
                <a16:creationId xmlns:a16="http://schemas.microsoft.com/office/drawing/2014/main" id="{00000000-0008-0000-0000-00002D000000}"/>
              </a:ext>
            </a:extLst>
          </p:cNvPr>
          <p:cNvSpPr/>
          <p:nvPr/>
        </p:nvSpPr>
        <p:spPr>
          <a:xfrm>
            <a:off x="3530145" y="4572000"/>
            <a:ext cx="203655" cy="21138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" name="Shape 1">
            <a:extLst>
              <a:ext uri="{FF2B5EF4-FFF2-40B4-BE49-F238E27FC236}">
                <a16:creationId xmlns:a16="http://schemas.microsoft.com/office/drawing/2014/main" id="{00000000-0008-0000-0000-00002C000000}"/>
              </a:ext>
            </a:extLst>
          </p:cNvPr>
          <p:cNvSpPr/>
          <p:nvPr/>
        </p:nvSpPr>
        <p:spPr>
          <a:xfrm>
            <a:off x="4720440" y="4572053"/>
            <a:ext cx="232560" cy="2265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" name="Rectangle: Rounded Corners 40">
            <a:extLst>
              <a:ext uri="{FF2B5EF4-FFF2-40B4-BE49-F238E27FC236}">
                <a16:creationId xmlns:a16="http://schemas.microsoft.com/office/drawing/2014/main" id="{00000000-0008-0000-0000-000023000000}"/>
              </a:ext>
            </a:extLst>
          </p:cNvPr>
          <p:cNvSpPr/>
          <p:nvPr/>
        </p:nvSpPr>
        <p:spPr>
          <a:xfrm>
            <a:off x="5105400" y="4619836"/>
            <a:ext cx="2393970" cy="1648043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" name="Rectangle: Rounded Corners 39">
            <a:extLst>
              <a:ext uri="{FF2B5EF4-FFF2-40B4-BE49-F238E27FC236}">
                <a16:creationId xmlns:a16="http://schemas.microsoft.com/office/drawing/2014/main" id="{00000000-0008-0000-0000-000028000000}"/>
              </a:ext>
            </a:extLst>
          </p:cNvPr>
          <p:cNvSpPr/>
          <p:nvPr/>
        </p:nvSpPr>
        <p:spPr>
          <a:xfrm>
            <a:off x="5715000" y="4419600"/>
            <a:ext cx="1389538" cy="328688"/>
          </a:xfrm>
          <a:prstGeom prst="roundRect">
            <a:avLst>
              <a:gd name="adj" fmla="val 16667"/>
            </a:avLst>
          </a:prstGeom>
          <a:solidFill>
            <a:srgbClr val="E8F2A1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Efficiency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000000-0008-0000-0000-000025000000}"/>
              </a:ext>
            </a:extLst>
          </p:cNvPr>
          <p:cNvSpPr/>
          <p:nvPr/>
        </p:nvSpPr>
        <p:spPr>
          <a:xfrm>
            <a:off x="5181600" y="4721479"/>
            <a:ext cx="2574637" cy="363019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</a:t>
            </a:r>
            <a:r>
              <a:rPr lang="en-US" sz="1600" b="0" strike="noStrike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Follow company policy</a:t>
            </a:r>
            <a:endParaRPr lang="en-US" sz="16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0000000-0008-0000-0000-000024000000}"/>
              </a:ext>
            </a:extLst>
          </p:cNvPr>
          <p:cNvSpPr/>
          <p:nvPr/>
        </p:nvSpPr>
        <p:spPr>
          <a:xfrm>
            <a:off x="5165156" y="5107541"/>
            <a:ext cx="2577218" cy="215235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Increase Develop  time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000000-0008-0000-0000-000026000000}"/>
              </a:ext>
            </a:extLst>
          </p:cNvPr>
          <p:cNvSpPr/>
          <p:nvPr/>
        </p:nvSpPr>
        <p:spPr>
          <a:xfrm>
            <a:off x="5166153" y="5375528"/>
            <a:ext cx="2393970" cy="270533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1717F7"/>
                </a:solidFill>
                <a:latin typeface="Calibri"/>
                <a:ea typeface="Microsoft YaHei"/>
                <a:sym typeface="Wingdings 2" panose="05020102010507070707" pitchFamily="18" charset="2"/>
              </a:rPr>
              <a:t></a:t>
            </a:r>
            <a:r>
              <a:rPr lang="en-US" sz="1200" b="0" strike="noStrike" spc="-1" dirty="0">
                <a:solidFill>
                  <a:srgbClr val="1717F7"/>
                </a:solidFill>
                <a:latin typeface="Calibri"/>
                <a:ea typeface="Microsoft YaHei"/>
              </a:rPr>
              <a:t>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Reduce Support time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0000000-0008-0000-0000-000027000000}"/>
              </a:ext>
            </a:extLst>
          </p:cNvPr>
          <p:cNvSpPr/>
          <p:nvPr/>
        </p:nvSpPr>
        <p:spPr>
          <a:xfrm>
            <a:off x="5165156" y="5726010"/>
            <a:ext cx="2337264" cy="44982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Make Faster, stable, smarter Software</a:t>
            </a:r>
          </a:p>
        </p:txBody>
      </p:sp>
      <p:sp>
        <p:nvSpPr>
          <p:cNvPr id="38" name="Text Box 80"/>
          <p:cNvSpPr txBox="1">
            <a:spLocks noChangeArrowheads="1"/>
          </p:cNvSpPr>
          <p:nvPr/>
        </p:nvSpPr>
        <p:spPr bwMode="auto">
          <a:xfrm>
            <a:off x="2584270" y="6408536"/>
            <a:ext cx="478270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 </a:t>
            </a:r>
            <a:r>
              <a:rPr kumimoji="1" lang="en-US" altLang="ja-JP" sz="2000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Upgrade FOSS on Android OS</a:t>
            </a:r>
            <a:endParaRPr kumimoji="1" lang="en-US" altLang="ja-JP" sz="2000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618217" y="3313291"/>
            <a:ext cx="146823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Total : 140pcs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656287" y="2931142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Dep: 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644450" y="3648912"/>
            <a:ext cx="1423467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FY2023: 20pcs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636282" y="3984533"/>
            <a:ext cx="1423467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FY2024: 60pcs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637938" y="4336895"/>
            <a:ext cx="1423467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FY2025: 60pcs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625139" y="4720860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Dep: 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607055" y="5076555"/>
            <a:ext cx="146823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Total : 6pcs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642398" y="5439574"/>
            <a:ext cx="146823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FY2025 : 6pcs</a:t>
            </a:r>
          </a:p>
        </p:txBody>
      </p:sp>
      <p:sp>
        <p:nvSpPr>
          <p:cNvPr id="41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26893" y="625651"/>
            <a:ext cx="1116107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675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  <a:cs typeface="Arial" panose="020B0604020202020204" pitchFamily="34" charset="0"/>
                </a:rPr>
                <a:t>Current Issue &amp; Improvement Activities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5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143000" y="633616"/>
            <a:ext cx="7968296" cy="7379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b="1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Develop new software on new devices </a:t>
            </a:r>
          </a:p>
          <a:p>
            <a:r>
              <a:rPr kumimoji="1" lang="en-US" altLang="ja-JP" b="1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Upgrade all function for FOSS system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4599" y="1418990"/>
            <a:ext cx="5029201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585601" y="1417388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7260" y="1832318"/>
            <a:ext cx="2424985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514599" y="1832318"/>
            <a:ext cx="502920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85601" y="1832318"/>
            <a:ext cx="1511140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9323" y="1770633"/>
            <a:ext cx="2264742" cy="1214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Analyze &amp; Optimist all process of FOSS</a:t>
            </a:r>
            <a:r>
              <a:rPr lang="en-US" sz="2000" b="1" dirty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rgbClr val="1508B8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9323" y="4061740"/>
            <a:ext cx="2264742" cy="967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Development software on Mobile</a:t>
            </a:r>
            <a:endParaRPr lang="en-US" sz="2000" dirty="0">
              <a:solidFill>
                <a:srgbClr val="1508B8"/>
              </a:solidFill>
            </a:endParaRPr>
          </a:p>
        </p:txBody>
      </p:sp>
      <p:sp>
        <p:nvSpPr>
          <p:cNvPr id="18" name="Text Box 80"/>
          <p:cNvSpPr txBox="1">
            <a:spLocks noChangeArrowheads="1"/>
          </p:cNvSpPr>
          <p:nvPr/>
        </p:nvSpPr>
        <p:spPr bwMode="auto">
          <a:xfrm>
            <a:off x="2554820" y="1904085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da-DK" sz="2000" b="1" dirty="0">
                <a:solidFill>
                  <a:srgbClr val="0000FF"/>
                </a:solidFill>
              </a:rPr>
              <a:t>Material Control System</a:t>
            </a:r>
            <a:endParaRPr kumimoji="1" lang="en-US" altLang="ja-JP" sz="2000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21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64307" y="2839359"/>
            <a:ext cx="2361050" cy="1567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Analyze Material control System.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Improve &amp; Optimate the process.</a:t>
            </a:r>
          </a:p>
          <a:p>
            <a:pPr algn="l"/>
            <a:endParaRPr 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76970" y="4930805"/>
            <a:ext cx="2271256" cy="1361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Amount of working is big.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Research new technology to apply and own.</a:t>
            </a: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3673460" y="2667000"/>
            <a:ext cx="669940" cy="373370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G/R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4648200" y="2670050"/>
            <a:ext cx="728696" cy="370320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Storing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5638800" y="2667000"/>
            <a:ext cx="743298" cy="352841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Kitting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629400" y="2667000"/>
            <a:ext cx="881723" cy="352841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Supply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47665" y="2229379"/>
            <a:ext cx="990600" cy="2890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Supplier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416399" y="22281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Receiving Area MCS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675" y="2625237"/>
            <a:ext cx="843507" cy="449929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EFD97A8-7449-4D34-85ED-67B392E87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386" y="4145222"/>
            <a:ext cx="3169237" cy="2147325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4483810" y="2239376"/>
            <a:ext cx="119972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Warehouse MCS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583400" y="22393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Lines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542425" y="22393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Kitting by lines</a:t>
            </a:r>
          </a:p>
        </p:txBody>
      </p:sp>
      <p:cxnSp>
        <p:nvCxnSpPr>
          <p:cNvPr id="59" name="Straight Arrow Connector 58"/>
          <p:cNvCxnSpPr>
            <a:stCxn id="4" idx="3"/>
            <a:endCxn id="24" idx="1"/>
          </p:cNvCxnSpPr>
          <p:nvPr/>
        </p:nvCxnSpPr>
        <p:spPr>
          <a:xfrm>
            <a:off x="3412182" y="2850202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397837" y="2835876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391498" y="2850201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393224" y="2856695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80"/>
          <p:cNvSpPr txBox="1">
            <a:spLocks noChangeArrowheads="1"/>
          </p:cNvSpPr>
          <p:nvPr/>
        </p:nvSpPr>
        <p:spPr bwMode="auto">
          <a:xfrm>
            <a:off x="2524072" y="3774402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da-DK" altLang="ja-JP" sz="2000" b="1" dirty="0">
                <a:solidFill>
                  <a:srgbClr val="0000FF"/>
                </a:solidFill>
              </a:rPr>
              <a:t>Function FOSS totally</a:t>
            </a:r>
            <a:endParaRPr kumimoji="1" lang="en-US" altLang="ja-JP" sz="2000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5" name="Text Box 80"/>
          <p:cNvSpPr txBox="1">
            <a:spLocks noChangeArrowheads="1"/>
          </p:cNvSpPr>
          <p:nvPr/>
        </p:nvSpPr>
        <p:spPr bwMode="auto">
          <a:xfrm>
            <a:off x="2545121" y="6466239"/>
            <a:ext cx="49595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</a:t>
            </a:r>
            <a:r>
              <a:rPr kumimoji="1" lang="en-US" altLang="ja-JP" sz="2000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New software to run on mobile devices</a:t>
            </a:r>
            <a:endParaRPr kumimoji="1" lang="en-US" altLang="ja-JP" sz="2000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6" name="Rectangle 28"/>
          <p:cNvSpPr>
            <a:spLocks noChangeArrowheads="1"/>
          </p:cNvSpPr>
          <p:nvPr/>
        </p:nvSpPr>
        <p:spPr bwMode="auto">
          <a:xfrm>
            <a:off x="3886200" y="3210003"/>
            <a:ext cx="1040074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Temporary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Location</a:t>
            </a:r>
            <a:endParaRPr lang="ja-JP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28"/>
          <p:cNvSpPr>
            <a:spLocks noChangeArrowheads="1"/>
          </p:cNvSpPr>
          <p:nvPr/>
        </p:nvSpPr>
        <p:spPr bwMode="auto">
          <a:xfrm>
            <a:off x="2815407" y="3215316"/>
            <a:ext cx="994593" cy="442284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GR local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&amp; Oversea</a:t>
            </a:r>
          </a:p>
        </p:txBody>
      </p:sp>
      <p:cxnSp>
        <p:nvCxnSpPr>
          <p:cNvPr id="72" name="Straight Arrow Connector 71"/>
          <p:cNvCxnSpPr>
            <a:stCxn id="24" idx="2"/>
            <a:endCxn id="66" idx="0"/>
          </p:cNvCxnSpPr>
          <p:nvPr/>
        </p:nvCxnSpPr>
        <p:spPr>
          <a:xfrm>
            <a:off x="4008430" y="3040370"/>
            <a:ext cx="397807" cy="1696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4" idx="2"/>
            <a:endCxn id="67" idx="0"/>
          </p:cNvCxnSpPr>
          <p:nvPr/>
        </p:nvCxnSpPr>
        <p:spPr>
          <a:xfrm flipH="1">
            <a:off x="3312704" y="3040370"/>
            <a:ext cx="695726" cy="1749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28"/>
          <p:cNvSpPr>
            <a:spLocks noChangeArrowheads="1"/>
          </p:cNvSpPr>
          <p:nvPr/>
        </p:nvSpPr>
        <p:spPr bwMode="auto">
          <a:xfrm>
            <a:off x="50292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FA</a:t>
            </a:r>
          </a:p>
        </p:txBody>
      </p:sp>
      <p:sp>
        <p:nvSpPr>
          <p:cNvPr id="77" name="Rectangle 28"/>
          <p:cNvSpPr>
            <a:spLocks noChangeArrowheads="1"/>
          </p:cNvSpPr>
          <p:nvPr/>
        </p:nvSpPr>
        <p:spPr bwMode="auto">
          <a:xfrm>
            <a:off x="58674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Dip</a:t>
            </a:r>
          </a:p>
        </p:txBody>
      </p:sp>
      <p:sp>
        <p:nvSpPr>
          <p:cNvPr id="78" name="Rectangle 28"/>
          <p:cNvSpPr>
            <a:spLocks noChangeArrowheads="1"/>
          </p:cNvSpPr>
          <p:nvPr/>
        </p:nvSpPr>
        <p:spPr bwMode="auto">
          <a:xfrm>
            <a:off x="67056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Others</a:t>
            </a:r>
          </a:p>
        </p:txBody>
      </p:sp>
      <p:cxnSp>
        <p:nvCxnSpPr>
          <p:cNvPr id="81" name="Straight Arrow Connector 80"/>
          <p:cNvCxnSpPr>
            <a:stCxn id="30" idx="2"/>
            <a:endCxn id="76" idx="0"/>
          </p:cNvCxnSpPr>
          <p:nvPr/>
        </p:nvCxnSpPr>
        <p:spPr>
          <a:xfrm flipH="1">
            <a:off x="5419250" y="3019841"/>
            <a:ext cx="591199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0" idx="2"/>
            <a:endCxn id="78" idx="0"/>
          </p:cNvCxnSpPr>
          <p:nvPr/>
        </p:nvCxnSpPr>
        <p:spPr>
          <a:xfrm>
            <a:off x="6010449" y="3019841"/>
            <a:ext cx="1085201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0" idx="2"/>
            <a:endCxn id="77" idx="0"/>
          </p:cNvCxnSpPr>
          <p:nvPr/>
        </p:nvCxnSpPr>
        <p:spPr>
          <a:xfrm>
            <a:off x="6010449" y="3019841"/>
            <a:ext cx="247001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 Box 80"/>
          <p:cNvSpPr txBox="1">
            <a:spLocks noChangeArrowheads="1"/>
          </p:cNvSpPr>
          <p:nvPr/>
        </p:nvSpPr>
        <p:spPr bwMode="auto">
          <a:xfrm>
            <a:off x="7661460" y="2275680"/>
            <a:ext cx="1674380" cy="3988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GR local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Otc.23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GR Oversea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Dec.23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Free temp location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Jan.24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Storing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Feb.24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Kitting FA,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Dip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Dec.23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Kitting Other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Feb.24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93" name="Rectangle 92"/>
          <p:cNvSpPr/>
          <p:nvPr/>
        </p:nvSpPr>
        <p:spPr>
          <a:xfrm>
            <a:off x="7696096" y="1913539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Apply: </a:t>
            </a:r>
          </a:p>
        </p:txBody>
      </p: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AEB97AE9-9F39-4870-8D36-3E28FCCFA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466033"/>
              </p:ext>
            </p:extLst>
          </p:nvPr>
        </p:nvGraphicFramePr>
        <p:xfrm>
          <a:off x="5522137" y="4750189"/>
          <a:ext cx="1902064" cy="937390"/>
        </p:xfrm>
        <a:graphic>
          <a:graphicData uri="http://schemas.openxmlformats.org/drawingml/2006/table">
            <a:tbl>
              <a:tblPr/>
              <a:tblGrid>
                <a:gridCol w="1902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739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sng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Reducing Target :</a:t>
                      </a:r>
                      <a:endParaRPr lang="en-US" sz="1600" b="1" i="0" u="sng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  </a:t>
                      </a:r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latin typeface="+mj-lt"/>
                        </a:rPr>
                        <a:t>Coding time  : </a:t>
                      </a:r>
                      <a:r>
                        <a:rPr lang="en-US" sz="1600" b="1" i="0" u="none" strike="noStrike" baseline="0" dirty="0">
                          <a:solidFill>
                            <a:srgbClr val="FF0000"/>
                          </a:solidFill>
                          <a:latin typeface="+mj-lt"/>
                        </a:rPr>
                        <a:t>50%</a:t>
                      </a:r>
                    </a:p>
                    <a:p>
                      <a:pPr algn="l" fontAlgn="b"/>
                      <a:r>
                        <a:rPr lang="en-US" sz="1600" b="1" i="0" u="none" strike="noStrike" baseline="0" dirty="0">
                          <a:solidFill>
                            <a:srgbClr val="FF0000"/>
                          </a:solidFill>
                          <a:latin typeface="+mj-lt"/>
                        </a:rPr>
                        <a:t>   Support time : 30%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正方形/長方形 5">
            <a:extLst>
              <a:ext uri="{FF2B5EF4-FFF2-40B4-BE49-F238E27FC236}">
                <a16:creationId xmlns:a16="http://schemas.microsoft.com/office/drawing/2014/main" id="{2F008C2D-5C20-4F92-BE04-03589AE5948A}"/>
              </a:ext>
            </a:extLst>
          </p:cNvPr>
          <p:cNvSpPr/>
          <p:nvPr/>
        </p:nvSpPr>
        <p:spPr>
          <a:xfrm>
            <a:off x="26893" y="625651"/>
            <a:ext cx="1116107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711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  <a:cs typeface="Arial" panose="020B0604020202020204" pitchFamily="34" charset="0"/>
                </a:rPr>
                <a:t>Current Issue &amp; Improvement Activities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6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030632" y="633616"/>
            <a:ext cx="8080663" cy="7379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b="1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Study about the department's asset management system of IT. </a:t>
            </a:r>
          </a:p>
          <a:p>
            <a:r>
              <a:rPr kumimoji="1" lang="en-US" altLang="ja-JP" b="1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Provide a standard process to optimize the management system.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4601" y="1418990"/>
            <a:ext cx="4953000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507780" y="1417388"/>
            <a:ext cx="1588961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7260" y="1832318"/>
            <a:ext cx="2425538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514600" y="1832318"/>
            <a:ext cx="4965914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07780" y="1832318"/>
            <a:ext cx="158896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8677" y="1880876"/>
            <a:ext cx="2264742" cy="1243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</a:rPr>
              <a:t>[1</a:t>
            </a:r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Survey all process and build standard management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2968" y="4835289"/>
            <a:ext cx="2264742" cy="604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Analysis system, design database</a:t>
            </a:r>
          </a:p>
        </p:txBody>
      </p:sp>
      <p:sp>
        <p:nvSpPr>
          <p:cNvPr id="18" name="Text Box 80"/>
          <p:cNvSpPr txBox="1">
            <a:spLocks noChangeArrowheads="1"/>
          </p:cNvSpPr>
          <p:nvPr/>
        </p:nvSpPr>
        <p:spPr bwMode="auto">
          <a:xfrm>
            <a:off x="2465411" y="1824892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Discuss, Q&amp;A, find solution</a:t>
            </a:r>
          </a:p>
        </p:txBody>
      </p:sp>
      <p:sp>
        <p:nvSpPr>
          <p:cNvPr id="20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47260" y="3131205"/>
            <a:ext cx="2376159" cy="1680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 much manual job.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excel, papers, check sheet and to management.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Tack time to report long time</a:t>
            </a:r>
          </a:p>
        </p:txBody>
      </p:sp>
      <p:sp>
        <p:nvSpPr>
          <p:cNvPr id="21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87682" y="5474918"/>
            <a:ext cx="2376159" cy="1216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barcode tool create &amp; no scan device to manage.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clear process.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9CDFBAC-2A29-E681-518C-447CD2E21D6D}"/>
              </a:ext>
            </a:extLst>
          </p:cNvPr>
          <p:cNvGrpSpPr/>
          <p:nvPr/>
        </p:nvGrpSpPr>
        <p:grpSpPr>
          <a:xfrm>
            <a:off x="5268460" y="2699225"/>
            <a:ext cx="821682" cy="881824"/>
            <a:chOff x="878683" y="2721692"/>
            <a:chExt cx="793236" cy="37277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14FBDC5-34C4-4A27-F4E8-8409D79710EB}"/>
                </a:ext>
              </a:extLst>
            </p:cNvPr>
            <p:cNvSpPr txBox="1"/>
            <p:nvPr/>
          </p:nvSpPr>
          <p:spPr>
            <a:xfrm>
              <a:off x="878683" y="2930122"/>
              <a:ext cx="793236" cy="164349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r>
                <a:rPr lang="en-US" sz="1400" dirty="0"/>
                <a:t>PIC, Leader</a:t>
              </a:r>
            </a:p>
          </p:txBody>
        </p:sp>
        <p:graphicFrame>
          <p:nvGraphicFramePr>
            <p:cNvPr id="46" name="Diagram 45">
              <a:extLst>
                <a:ext uri="{FF2B5EF4-FFF2-40B4-BE49-F238E27FC236}">
                  <a16:creationId xmlns:a16="http://schemas.microsoft.com/office/drawing/2014/main" id="{464C8BD0-F85D-D733-D886-9BEAC1C15DF7}"/>
                </a:ext>
              </a:extLst>
            </p:cNvPr>
            <p:cNvGraphicFramePr/>
            <p:nvPr>
              <p:extLst/>
            </p:nvPr>
          </p:nvGraphicFramePr>
          <p:xfrm>
            <a:off x="897021" y="2721692"/>
            <a:ext cx="263999" cy="23238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</p:grpSp>
      <p:pic>
        <p:nvPicPr>
          <p:cNvPr id="60" name="Picture 59" descr="Icon&#10;&#10;Description automatically generated">
            <a:extLst>
              <a:ext uri="{FF2B5EF4-FFF2-40B4-BE49-F238E27FC236}">
                <a16:creationId xmlns:a16="http://schemas.microsoft.com/office/drawing/2014/main" id="{5A26B48B-004B-3C09-27A4-B76A0F9DE20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774" y="2971800"/>
            <a:ext cx="458843" cy="19443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51F5F23A-A0CB-7018-2A50-D92ABC474BC9}"/>
              </a:ext>
            </a:extLst>
          </p:cNvPr>
          <p:cNvSpPr txBox="1"/>
          <p:nvPr/>
        </p:nvSpPr>
        <p:spPr>
          <a:xfrm>
            <a:off x="4493362" y="3310388"/>
            <a:ext cx="1027107" cy="2732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b="1" dirty="0"/>
              <a:t>Discuss</a:t>
            </a:r>
          </a:p>
          <a:p>
            <a:endParaRPr lang="en-US" sz="14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2EC2972-BFFB-5608-45D8-09BE825414FD}"/>
              </a:ext>
            </a:extLst>
          </p:cNvPr>
          <p:cNvSpPr txBox="1"/>
          <p:nvPr/>
        </p:nvSpPr>
        <p:spPr>
          <a:xfrm>
            <a:off x="2469854" y="2867142"/>
            <a:ext cx="1649195" cy="66454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/>
              <a:t>    </a:t>
            </a:r>
            <a:r>
              <a:rPr lang="en-US" b="1" dirty="0">
                <a:solidFill>
                  <a:srgbClr val="1508B8"/>
                </a:solidFill>
              </a:rPr>
              <a:t>Study</a:t>
            </a:r>
            <a:r>
              <a:rPr lang="en-US" sz="1200" dirty="0"/>
              <a:t> </a:t>
            </a:r>
          </a:p>
          <a:p>
            <a:r>
              <a:rPr lang="en-US" sz="1400" dirty="0"/>
              <a:t>Operating </a:t>
            </a:r>
          </a:p>
          <a:p>
            <a:r>
              <a:rPr lang="en-US" sz="1400" dirty="0"/>
              <a:t>system ?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D11EE5-ED58-6343-D0DE-4384B064382C}"/>
              </a:ext>
            </a:extLst>
          </p:cNvPr>
          <p:cNvSpPr txBox="1"/>
          <p:nvPr/>
        </p:nvSpPr>
        <p:spPr>
          <a:xfrm>
            <a:off x="3186207" y="3433102"/>
            <a:ext cx="1227063" cy="6588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>
                <a:solidFill>
                  <a:srgbClr val="1508B8"/>
                </a:solidFill>
              </a:rPr>
              <a:t>Explain</a:t>
            </a:r>
          </a:p>
          <a:p>
            <a:r>
              <a:rPr lang="en-US" sz="1400" dirty="0"/>
              <a:t>new operations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B1163B5-5A47-5A2C-9E77-498DA10E77F7}"/>
              </a:ext>
            </a:extLst>
          </p:cNvPr>
          <p:cNvSpPr txBox="1"/>
          <p:nvPr/>
        </p:nvSpPr>
        <p:spPr>
          <a:xfrm>
            <a:off x="2656124" y="2160577"/>
            <a:ext cx="1665795" cy="54179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>
                <a:solidFill>
                  <a:srgbClr val="1508B8"/>
                </a:solidFill>
              </a:rPr>
              <a:t>   List Job</a:t>
            </a:r>
            <a:r>
              <a:rPr lang="en-US" b="1" dirty="0"/>
              <a:t> </a:t>
            </a:r>
          </a:p>
          <a:p>
            <a:r>
              <a:rPr lang="en-US" sz="1400" dirty="0"/>
              <a:t>Document, operators,</a:t>
            </a:r>
          </a:p>
          <a:p>
            <a:r>
              <a:rPr lang="en-US" sz="1400" dirty="0"/>
              <a:t> reports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157F9F9-7F72-57E0-15E3-7E5541927503}"/>
              </a:ext>
            </a:extLst>
          </p:cNvPr>
          <p:cNvGrpSpPr/>
          <p:nvPr/>
        </p:nvGrpSpPr>
        <p:grpSpPr>
          <a:xfrm>
            <a:off x="3988673" y="2642250"/>
            <a:ext cx="666492" cy="744412"/>
            <a:chOff x="7529327" y="1895268"/>
            <a:chExt cx="723844" cy="760089"/>
          </a:xfrm>
        </p:grpSpPr>
        <p:pic>
          <p:nvPicPr>
            <p:cNvPr id="90" name="Picture 89" descr="Icon&#10;&#10;Description automatically generated">
              <a:extLst>
                <a:ext uri="{FF2B5EF4-FFF2-40B4-BE49-F238E27FC236}">
                  <a16:creationId xmlns:a16="http://schemas.microsoft.com/office/drawing/2014/main" id="{ED89A75C-77A8-B1D4-FEF6-66E41AFCC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9327" y="1895268"/>
              <a:ext cx="723844" cy="760089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D89C655-7BD4-D5E9-1119-F1BA242D67E5}"/>
                </a:ext>
              </a:extLst>
            </p:cNvPr>
            <p:cNvSpPr txBox="1"/>
            <p:nvPr/>
          </p:nvSpPr>
          <p:spPr>
            <a:xfrm>
              <a:off x="7797651" y="2226234"/>
              <a:ext cx="357047" cy="292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IT</a:t>
              </a:r>
            </a:p>
          </p:txBody>
        </p:sp>
      </p:grpSp>
      <p:sp>
        <p:nvSpPr>
          <p:cNvPr id="93" name="Callout: Bent Line 4278">
            <a:extLst>
              <a:ext uri="{FF2B5EF4-FFF2-40B4-BE49-F238E27FC236}">
                <a16:creationId xmlns:a16="http://schemas.microsoft.com/office/drawing/2014/main" id="{4259CEBB-7591-0B78-C9E5-C78C069081E4}"/>
              </a:ext>
            </a:extLst>
          </p:cNvPr>
          <p:cNvSpPr/>
          <p:nvPr/>
        </p:nvSpPr>
        <p:spPr>
          <a:xfrm>
            <a:off x="4906034" y="2234609"/>
            <a:ext cx="1223205" cy="515731"/>
          </a:xfrm>
          <a:prstGeom prst="borderCallout2">
            <a:avLst>
              <a:gd name="adj1" fmla="val 37838"/>
              <a:gd name="adj2" fmla="val -3573"/>
              <a:gd name="adj3" fmla="val 39741"/>
              <a:gd name="adj4" fmla="val -9369"/>
              <a:gd name="adj5" fmla="val 129395"/>
              <a:gd name="adj6" fmla="val -9191"/>
            </a:avLst>
          </a:prstGeom>
          <a:noFill/>
          <a:ln>
            <a:solidFill>
              <a:srgbClr val="51637B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System Solutions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  <a:endCxn id="77" idx="2"/>
          </p:cNvCxnSpPr>
          <p:nvPr/>
        </p:nvCxnSpPr>
        <p:spPr>
          <a:xfrm flipH="1" flipV="1">
            <a:off x="3489022" y="2702370"/>
            <a:ext cx="531079" cy="228312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</p:cNvCxnSpPr>
          <p:nvPr/>
        </p:nvCxnSpPr>
        <p:spPr>
          <a:xfrm flipH="1">
            <a:off x="3532423" y="3039872"/>
            <a:ext cx="502319" cy="4644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  <a:endCxn id="75" idx="0"/>
          </p:cNvCxnSpPr>
          <p:nvPr/>
        </p:nvCxnSpPr>
        <p:spPr>
          <a:xfrm flipH="1">
            <a:off x="3799739" y="3110984"/>
            <a:ext cx="258231" cy="322118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>
            <a:extLst>
              <a:ext uri="{FF2B5EF4-FFF2-40B4-BE49-F238E27FC236}">
                <a16:creationId xmlns:a16="http://schemas.microsoft.com/office/drawing/2014/main" id="{8B68EE91-0199-4C89-A661-EFA5E0F91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427" y="2573905"/>
            <a:ext cx="677088" cy="23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92421ECF-6541-4F15-9DB6-9190BE74F13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53472" y="2844201"/>
            <a:ext cx="229402" cy="542462"/>
          </a:xfrm>
          <a:prstGeom prst="rect">
            <a:avLst/>
          </a:prstGeom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995E611-FFBD-4243-B649-520DAADF5436}"/>
              </a:ext>
            </a:extLst>
          </p:cNvPr>
          <p:cNvGrpSpPr/>
          <p:nvPr/>
        </p:nvGrpSpPr>
        <p:grpSpPr>
          <a:xfrm>
            <a:off x="6345934" y="2818161"/>
            <a:ext cx="264371" cy="612078"/>
            <a:chOff x="4752026" y="2337907"/>
            <a:chExt cx="423620" cy="747587"/>
          </a:xfrm>
        </p:grpSpPr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164C5789-A360-4093-9415-405C11D741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00" t="2000" r="20000"/>
            <a:stretch/>
          </p:blipFill>
          <p:spPr>
            <a:xfrm>
              <a:off x="4752026" y="2337907"/>
              <a:ext cx="423620" cy="747587"/>
            </a:xfrm>
            <a:prstGeom prst="rect">
              <a:avLst/>
            </a:prstGeom>
          </p:spPr>
        </p:pic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4E2A7FB9-6DE2-4572-8F41-2D7017336523}"/>
                </a:ext>
              </a:extLst>
            </p:cNvPr>
            <p:cNvGrpSpPr/>
            <p:nvPr/>
          </p:nvGrpSpPr>
          <p:grpSpPr>
            <a:xfrm>
              <a:off x="4830322" y="2399191"/>
              <a:ext cx="229602" cy="328194"/>
              <a:chOff x="6526292" y="3223089"/>
              <a:chExt cx="2749644" cy="2779604"/>
            </a:xfrm>
          </p:grpSpPr>
          <p:sp>
            <p:nvSpPr>
              <p:cNvPr id="107" name="角丸四角形 3">
                <a:extLst>
                  <a:ext uri="{FF2B5EF4-FFF2-40B4-BE49-F238E27FC236}">
                    <a16:creationId xmlns:a16="http://schemas.microsoft.com/office/drawing/2014/main" id="{ED63C750-64CE-4AA5-A192-7EB62A9D0E7B}"/>
                  </a:ext>
                </a:extLst>
              </p:cNvPr>
              <p:cNvSpPr/>
              <p:nvPr/>
            </p:nvSpPr>
            <p:spPr bwMode="auto">
              <a:xfrm>
                <a:off x="6526292" y="3223089"/>
                <a:ext cx="2749644" cy="2779604"/>
              </a:xfrm>
              <a:prstGeom prst="roundRect">
                <a:avLst>
                  <a:gd name="adj" fmla="val 6880"/>
                </a:avLst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normAutofit lnSpcReduction="100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 pitchFamily="50" charset="-128"/>
                  <a:cs typeface="Arial" pitchFamily="34" charset="0"/>
                </a:endParaRPr>
              </a:p>
            </p:txBody>
          </p:sp>
          <p:sp>
            <p:nvSpPr>
              <p:cNvPr id="108" name="正方形/長方形 1">
                <a:extLst>
                  <a:ext uri="{FF2B5EF4-FFF2-40B4-BE49-F238E27FC236}">
                    <a16:creationId xmlns:a16="http://schemas.microsoft.com/office/drawing/2014/main" id="{0BD05415-D063-4030-A2D2-91CF0729A7A2}"/>
                  </a:ext>
                </a:extLst>
              </p:cNvPr>
              <p:cNvSpPr/>
              <p:nvPr/>
            </p:nvSpPr>
            <p:spPr>
              <a:xfrm>
                <a:off x="6857999" y="3793755"/>
                <a:ext cx="2178109" cy="57694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09" name="テキスト ボックス 4">
                <a:extLst>
                  <a:ext uri="{FF2B5EF4-FFF2-40B4-BE49-F238E27FC236}">
                    <a16:creationId xmlns:a16="http://schemas.microsoft.com/office/drawing/2014/main" id="{9D9F4512-233A-457A-A129-A4B428545E91}"/>
                  </a:ext>
                </a:extLst>
              </p:cNvPr>
              <p:cNvSpPr txBox="1"/>
              <p:nvPr/>
            </p:nvSpPr>
            <p:spPr>
              <a:xfrm>
                <a:off x="6819061" y="4426348"/>
                <a:ext cx="1053494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Part No  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0" name="テキスト ボックス 17">
                <a:extLst>
                  <a:ext uri="{FF2B5EF4-FFF2-40B4-BE49-F238E27FC236}">
                    <a16:creationId xmlns:a16="http://schemas.microsoft.com/office/drawing/2014/main" id="{CFD09F78-E83F-4E3E-8C0B-E7D1D8AFB44D}"/>
                  </a:ext>
                </a:extLst>
              </p:cNvPr>
              <p:cNvSpPr txBox="1"/>
              <p:nvPr/>
            </p:nvSpPr>
            <p:spPr>
              <a:xfrm>
                <a:off x="7905833" y="4405989"/>
                <a:ext cx="367280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A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1" name="テキスト ボックス 4">
                <a:extLst>
                  <a:ext uri="{FF2B5EF4-FFF2-40B4-BE49-F238E27FC236}">
                    <a16:creationId xmlns:a16="http://schemas.microsoft.com/office/drawing/2014/main" id="{1FAF6F2F-8474-4B3C-BB85-50E9FB2CBCBD}"/>
                  </a:ext>
                </a:extLst>
              </p:cNvPr>
              <p:cNvSpPr txBox="1"/>
              <p:nvPr/>
            </p:nvSpPr>
            <p:spPr>
              <a:xfrm>
                <a:off x="6819061" y="4816519"/>
                <a:ext cx="1075936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Part card: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2" name="テキスト ボックス 4">
                <a:extLst>
                  <a:ext uri="{FF2B5EF4-FFF2-40B4-BE49-F238E27FC236}">
                    <a16:creationId xmlns:a16="http://schemas.microsoft.com/office/drawing/2014/main" id="{6215F53E-5CA9-4E21-A579-BD446FF6021D}"/>
                  </a:ext>
                </a:extLst>
              </p:cNvPr>
              <p:cNvSpPr txBox="1"/>
              <p:nvPr/>
            </p:nvSpPr>
            <p:spPr>
              <a:xfrm>
                <a:off x="6852731" y="5202057"/>
                <a:ext cx="652615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QTY: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3" name="テキスト ボックス 17">
                <a:extLst>
                  <a:ext uri="{FF2B5EF4-FFF2-40B4-BE49-F238E27FC236}">
                    <a16:creationId xmlns:a16="http://schemas.microsoft.com/office/drawing/2014/main" id="{572BD954-BD40-4747-BE7D-67D24AC592B5}"/>
                  </a:ext>
                </a:extLst>
              </p:cNvPr>
              <p:cNvSpPr txBox="1"/>
              <p:nvPr/>
            </p:nvSpPr>
            <p:spPr>
              <a:xfrm>
                <a:off x="7905833" y="4776139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A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4" name="テキスト ボックス 17">
                <a:extLst>
                  <a:ext uri="{FF2B5EF4-FFF2-40B4-BE49-F238E27FC236}">
                    <a16:creationId xmlns:a16="http://schemas.microsoft.com/office/drawing/2014/main" id="{65F6B9E4-5F2C-4DB5-BDF5-0349515A53DB}"/>
                  </a:ext>
                </a:extLst>
              </p:cNvPr>
              <p:cNvSpPr txBox="1"/>
              <p:nvPr/>
            </p:nvSpPr>
            <p:spPr>
              <a:xfrm>
                <a:off x="7764928" y="5451805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5" name="テキスト ボックス 17">
                <a:extLst>
                  <a:ext uri="{FF2B5EF4-FFF2-40B4-BE49-F238E27FC236}">
                    <a16:creationId xmlns:a16="http://schemas.microsoft.com/office/drawing/2014/main" id="{9CCA033E-70C7-4AD8-97B6-39C29D9B890E}"/>
                  </a:ext>
                </a:extLst>
              </p:cNvPr>
              <p:cNvSpPr txBox="1"/>
              <p:nvPr/>
            </p:nvSpPr>
            <p:spPr>
              <a:xfrm>
                <a:off x="7905833" y="5186668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30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6" name="正方形/長方形 1">
                <a:extLst>
                  <a:ext uri="{FF2B5EF4-FFF2-40B4-BE49-F238E27FC236}">
                    <a16:creationId xmlns:a16="http://schemas.microsoft.com/office/drawing/2014/main" id="{AFBB7449-2979-4CFA-81E8-3DAC04086FD3}"/>
                  </a:ext>
                </a:extLst>
              </p:cNvPr>
              <p:cNvSpPr/>
              <p:nvPr/>
            </p:nvSpPr>
            <p:spPr>
              <a:xfrm>
                <a:off x="6808654" y="5607877"/>
                <a:ext cx="2227455" cy="34904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</p:grpSp>
      </p:grpSp>
      <p:sp>
        <p:nvSpPr>
          <p:cNvPr id="117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398173" y="2712920"/>
            <a:ext cx="383777" cy="166609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graphicFrame>
        <p:nvGraphicFramePr>
          <p:cNvPr id="118" name="Object 117"/>
          <p:cNvGraphicFramePr>
            <a:graphicFrameLocks noChangeAspect="1"/>
          </p:cNvGraphicFramePr>
          <p:nvPr>
            <p:extLst/>
          </p:nvPr>
        </p:nvGraphicFramePr>
        <p:xfrm>
          <a:off x="6875561" y="2857666"/>
          <a:ext cx="384649" cy="37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4" name="ｸﾘｯﾌﾟ" r:id="rId14" imgW="1666667" imgH="1695238" progId="">
                  <p:embed/>
                </p:oleObj>
              </mc:Choice>
              <mc:Fallback>
                <p:oleObj name="ｸﾘｯﾌﾟ" r:id="rId14" imgW="1666667" imgH="1695238" progId="">
                  <p:embed/>
                  <p:pic>
                    <p:nvPicPr>
                      <p:cNvPr id="118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561" y="2857666"/>
                        <a:ext cx="384649" cy="3737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" name="Can 936">
            <a:extLst>
              <a:ext uri="{FF2B5EF4-FFF2-40B4-BE49-F238E27FC236}">
                <a16:creationId xmlns:a16="http://schemas.microsoft.com/office/drawing/2014/main" id="{20E37E8C-1460-47CE-9066-03D6A1E6A168}"/>
              </a:ext>
            </a:extLst>
          </p:cNvPr>
          <p:cNvSpPr/>
          <p:nvPr/>
        </p:nvSpPr>
        <p:spPr>
          <a:xfrm>
            <a:off x="6446837" y="3657600"/>
            <a:ext cx="992197" cy="414642"/>
          </a:xfrm>
          <a:prstGeom prst="can">
            <a:avLst/>
          </a:prstGeom>
          <a:solidFill>
            <a:srgbClr val="2D2D8A"/>
          </a:solidFill>
          <a:ln w="25400" cap="flat" cmpd="sng" algn="ctr">
            <a:solidFill>
              <a:srgbClr val="333399">
                <a:shade val="50000"/>
              </a:srgbClr>
            </a:solidFill>
            <a:prstDash val="solid"/>
          </a:ln>
          <a:effectLst/>
        </p:spPr>
        <p:txBody>
          <a:bodyPr vert="horz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kumimoji="0" lang="vi-VN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01" name="Right Arrow 100"/>
          <p:cNvSpPr/>
          <p:nvPr/>
        </p:nvSpPr>
        <p:spPr>
          <a:xfrm>
            <a:off x="5679301" y="3000167"/>
            <a:ext cx="264299" cy="199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Down Arrow 119"/>
          <p:cNvSpPr/>
          <p:nvPr/>
        </p:nvSpPr>
        <p:spPr>
          <a:xfrm>
            <a:off x="6875561" y="3297631"/>
            <a:ext cx="192325" cy="2879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 Box 80"/>
          <p:cNvSpPr txBox="1">
            <a:spLocks noChangeArrowheads="1"/>
          </p:cNvSpPr>
          <p:nvPr/>
        </p:nvSpPr>
        <p:spPr bwMode="auto">
          <a:xfrm>
            <a:off x="7585280" y="3427470"/>
            <a:ext cx="161853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Create tool barcode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Nov.23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189" name="Text Box 80"/>
          <p:cNvSpPr txBox="1">
            <a:spLocks noChangeArrowheads="1"/>
          </p:cNvSpPr>
          <p:nvPr/>
        </p:nvSpPr>
        <p:spPr bwMode="auto">
          <a:xfrm>
            <a:off x="7600065" y="4557144"/>
            <a:ext cx="143018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Create tool Borrow &amp; Return Equipment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Dec.23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190" name="Text Box 80"/>
          <p:cNvSpPr txBox="1">
            <a:spLocks noChangeArrowheads="1"/>
          </p:cNvSpPr>
          <p:nvPr/>
        </p:nvSpPr>
        <p:spPr bwMode="auto">
          <a:xfrm>
            <a:off x="7554634" y="2117527"/>
            <a:ext cx="1618534" cy="1163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Make documents &amp; Design system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Oct.23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76" name="正方形/長方形 5">
            <a:extLst>
              <a:ext uri="{FF2B5EF4-FFF2-40B4-BE49-F238E27FC236}">
                <a16:creationId xmlns:a16="http://schemas.microsoft.com/office/drawing/2014/main" id="{A0F6063C-0AD1-4C96-882A-C072B5877908}"/>
              </a:ext>
            </a:extLst>
          </p:cNvPr>
          <p:cNvSpPr/>
          <p:nvPr/>
        </p:nvSpPr>
        <p:spPr>
          <a:xfrm>
            <a:off x="26893" y="625651"/>
            <a:ext cx="1003739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2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8" name="Text Box 80">
            <a:extLst>
              <a:ext uri="{FF2B5EF4-FFF2-40B4-BE49-F238E27FC236}">
                <a16:creationId xmlns:a16="http://schemas.microsoft.com/office/drawing/2014/main" id="{7AEDCBEB-7346-461B-9B55-989AC70CE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0298" y="3917872"/>
            <a:ext cx="47541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Process of ALCMS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62B80A1-857A-41EE-B132-BE84F97A49D5}"/>
              </a:ext>
            </a:extLst>
          </p:cNvPr>
          <p:cNvGrpSpPr/>
          <p:nvPr/>
        </p:nvGrpSpPr>
        <p:grpSpPr>
          <a:xfrm>
            <a:off x="2768841" y="5191657"/>
            <a:ext cx="699866" cy="386995"/>
            <a:chOff x="3068447" y="2395054"/>
            <a:chExt cx="699866" cy="435479"/>
          </a:xfrm>
        </p:grpSpPr>
        <p:pic>
          <p:nvPicPr>
            <p:cNvPr id="80" name="Picture 2">
              <a:extLst>
                <a:ext uri="{FF2B5EF4-FFF2-40B4-BE49-F238E27FC236}">
                  <a16:creationId xmlns:a16="http://schemas.microsoft.com/office/drawing/2014/main" id="{2A65418E-33B0-420A-8334-160238D38D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322" b="10990"/>
            <a:stretch/>
          </p:blipFill>
          <p:spPr bwMode="auto">
            <a:xfrm>
              <a:off x="3120241" y="2395054"/>
              <a:ext cx="648072" cy="435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7C2148F-58C9-4CD6-BDE5-59F02806205D}"/>
                </a:ext>
              </a:extLst>
            </p:cNvPr>
            <p:cNvSpPr/>
            <p:nvPr/>
          </p:nvSpPr>
          <p:spPr>
            <a:xfrm>
              <a:off x="3068447" y="2544974"/>
              <a:ext cx="304665" cy="17678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2" name="Picture 81">
            <a:extLst>
              <a:ext uri="{FF2B5EF4-FFF2-40B4-BE49-F238E27FC236}">
                <a16:creationId xmlns:a16="http://schemas.microsoft.com/office/drawing/2014/main" id="{AA98F1EA-EEFB-4C8E-829B-5756E84E67A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53177" y="4436097"/>
            <a:ext cx="589474" cy="314442"/>
          </a:xfrm>
          <a:prstGeom prst="rect">
            <a:avLst/>
          </a:prstGeom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7C6D2506-1C19-4842-A567-EF5B8F581EFB}"/>
              </a:ext>
            </a:extLst>
          </p:cNvPr>
          <p:cNvGrpSpPr/>
          <p:nvPr/>
        </p:nvGrpSpPr>
        <p:grpSpPr>
          <a:xfrm>
            <a:off x="4213222" y="5825651"/>
            <a:ext cx="447407" cy="383264"/>
            <a:chOff x="5992068" y="2471902"/>
            <a:chExt cx="479945" cy="402704"/>
          </a:xfrm>
        </p:grpSpPr>
        <p:pic>
          <p:nvPicPr>
            <p:cNvPr id="84" name="図 48">
              <a:extLst>
                <a:ext uri="{FF2B5EF4-FFF2-40B4-BE49-F238E27FC236}">
                  <a16:creationId xmlns:a16="http://schemas.microsoft.com/office/drawing/2014/main" id="{F9254756-DDA9-4042-ABEB-874A8718F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2068" y="2484980"/>
              <a:ext cx="479945" cy="389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" name="図 49">
              <a:extLst>
                <a:ext uri="{FF2B5EF4-FFF2-40B4-BE49-F238E27FC236}">
                  <a16:creationId xmlns:a16="http://schemas.microsoft.com/office/drawing/2014/main" id="{ACBF05A9-5C97-487B-9473-E41292E73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240" y="2471902"/>
              <a:ext cx="249957" cy="27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6" name="Picture 17" descr="C:\Program Files\Microsoft Office\MEDIA\CAGCAT10\j0195384.wmf">
            <a:extLst>
              <a:ext uri="{FF2B5EF4-FFF2-40B4-BE49-F238E27FC236}">
                <a16:creationId xmlns:a16="http://schemas.microsoft.com/office/drawing/2014/main" id="{7452FE8A-0C09-4EA0-9536-B23D0F5A3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3200" y="4365121"/>
            <a:ext cx="548517" cy="43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30BE254-D15B-4449-9A6F-A00944BB5522}"/>
              </a:ext>
            </a:extLst>
          </p:cNvPr>
          <p:cNvCxnSpPr>
            <a:cxnSpLocks/>
          </p:cNvCxnSpPr>
          <p:nvPr/>
        </p:nvCxnSpPr>
        <p:spPr>
          <a:xfrm>
            <a:off x="3296212" y="4890295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C5922B9-42B8-4DAD-8F3C-3E443068066C}"/>
              </a:ext>
            </a:extLst>
          </p:cNvPr>
          <p:cNvGrpSpPr/>
          <p:nvPr/>
        </p:nvGrpSpPr>
        <p:grpSpPr>
          <a:xfrm>
            <a:off x="3699633" y="4377738"/>
            <a:ext cx="408623" cy="364295"/>
            <a:chOff x="5513507" y="3308389"/>
            <a:chExt cx="408623" cy="364295"/>
          </a:xfrm>
        </p:grpSpPr>
        <p:pic>
          <p:nvPicPr>
            <p:cNvPr id="92" name="Picture 2" descr="C:\Users\ogami\AppData\Local\Microsoft\Windows\Temporary Internet Files\Content.IE5\CL7WH4UZ\MC900361732[1].wmf">
              <a:extLst>
                <a:ext uri="{FF2B5EF4-FFF2-40B4-BE49-F238E27FC236}">
                  <a16:creationId xmlns:a16="http://schemas.microsoft.com/office/drawing/2014/main" id="{B1C0AD86-177A-4C8F-ADAC-D604C249D2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187678">
              <a:off x="5535671" y="3286225"/>
              <a:ext cx="364295" cy="408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" name="図 49">
              <a:extLst>
                <a:ext uri="{FF2B5EF4-FFF2-40B4-BE49-F238E27FC236}">
                  <a16:creationId xmlns:a16="http://schemas.microsoft.com/office/drawing/2014/main" id="{69ADA2B2-C0E5-4CF1-AA56-9BF2DD8EA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1825" y="3323139"/>
              <a:ext cx="180535" cy="195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5" name="フローチャート : 磁気ディスク 12">
            <a:extLst>
              <a:ext uri="{FF2B5EF4-FFF2-40B4-BE49-F238E27FC236}">
                <a16:creationId xmlns:a16="http://schemas.microsoft.com/office/drawing/2014/main" id="{797589A5-145C-4419-9DAA-9F3DCAE9E891}"/>
              </a:ext>
            </a:extLst>
          </p:cNvPr>
          <p:cNvSpPr/>
          <p:nvPr/>
        </p:nvSpPr>
        <p:spPr>
          <a:xfrm>
            <a:off x="4333113" y="5037787"/>
            <a:ext cx="1161886" cy="627076"/>
          </a:xfrm>
          <a:prstGeom prst="flowChartMagneticDisk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Server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(ALCMS)</a:t>
            </a:r>
            <a:endParaRPr lang="en-SG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3C91B7A-1EE8-4E13-B10E-0DBE3759D51C}"/>
              </a:ext>
            </a:extLst>
          </p:cNvPr>
          <p:cNvGrpSpPr/>
          <p:nvPr/>
        </p:nvGrpSpPr>
        <p:grpSpPr>
          <a:xfrm>
            <a:off x="5216087" y="4571279"/>
            <a:ext cx="487815" cy="419096"/>
            <a:chOff x="3833958" y="4191555"/>
            <a:chExt cx="487815" cy="419096"/>
          </a:xfrm>
        </p:grpSpPr>
        <p:sp>
          <p:nvSpPr>
            <p:cNvPr id="121" name="object 199">
              <a:extLst>
                <a:ext uri="{FF2B5EF4-FFF2-40B4-BE49-F238E27FC236}">
                  <a16:creationId xmlns:a16="http://schemas.microsoft.com/office/drawing/2014/main" id="{6185CA65-1732-4548-B5FF-5988506D849C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3" cstate="print">
                <a:extLst>
                  <a:ext uri="{BEBA8EAE-BF5A-486C-A8C5-ECC9F3942E4B}">
                    <a14:imgProps xmlns:a14="http://schemas.microsoft.com/office/drawing/2010/main">
                      <a14:imgLayer r:embed="rId24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/>
            </a:p>
          </p:txBody>
        </p:sp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73AA81EB-333A-42FE-A55F-97923A7B9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83A6C4C-D0C3-43CD-846D-4523DA4EF81F}"/>
              </a:ext>
            </a:extLst>
          </p:cNvPr>
          <p:cNvSpPr/>
          <p:nvPr/>
        </p:nvSpPr>
        <p:spPr>
          <a:xfrm>
            <a:off x="4337842" y="4191000"/>
            <a:ext cx="1260802" cy="23176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D1F7F9A-0E8A-44CB-90FB-75D84D55A82C}"/>
              </a:ext>
            </a:extLst>
          </p:cNvPr>
          <p:cNvGrpSpPr/>
          <p:nvPr/>
        </p:nvGrpSpPr>
        <p:grpSpPr>
          <a:xfrm>
            <a:off x="3953905" y="4465865"/>
            <a:ext cx="487815" cy="419096"/>
            <a:chOff x="3833958" y="4191555"/>
            <a:chExt cx="487815" cy="419096"/>
          </a:xfrm>
        </p:grpSpPr>
        <p:sp>
          <p:nvSpPr>
            <p:cNvPr id="126" name="object 199">
              <a:extLst>
                <a:ext uri="{FF2B5EF4-FFF2-40B4-BE49-F238E27FC236}">
                  <a16:creationId xmlns:a16="http://schemas.microsoft.com/office/drawing/2014/main" id="{E486B52F-9415-423C-A4CF-92B52CBFF60F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3" cstate="print">
                <a:extLst>
                  <a:ext uri="{BEBA8EAE-BF5A-486C-A8C5-ECC9F3942E4B}">
                    <a14:imgProps xmlns:a14="http://schemas.microsoft.com/office/drawing/2010/main">
                      <a14:imgLayer r:embed="rId24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/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2B53F58D-0843-4F09-BCAE-06637DFBC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pic>
        <p:nvPicPr>
          <p:cNvPr id="128" name="Picture 127">
            <a:extLst>
              <a:ext uri="{FF2B5EF4-FFF2-40B4-BE49-F238E27FC236}">
                <a16:creationId xmlns:a16="http://schemas.microsoft.com/office/drawing/2014/main" id="{C78CA589-53ED-427E-8F21-AD8E4736BC95}"/>
              </a:ext>
            </a:extLst>
          </p:cNvPr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4" t="6939" r="58894" b="48249"/>
          <a:stretch/>
        </p:blipFill>
        <p:spPr bwMode="auto">
          <a:xfrm>
            <a:off x="2881290" y="5790769"/>
            <a:ext cx="584702" cy="44192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9" name="Object 128">
            <a:extLst>
              <a:ext uri="{FF2B5EF4-FFF2-40B4-BE49-F238E27FC236}">
                <a16:creationId xmlns:a16="http://schemas.microsoft.com/office/drawing/2014/main" id="{EFA7BBAD-98CD-446D-8A9B-DE2EDDA126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16746"/>
              </p:ext>
            </p:extLst>
          </p:nvPr>
        </p:nvGraphicFramePr>
        <p:xfrm>
          <a:off x="2862121" y="5761025"/>
          <a:ext cx="231045" cy="176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" name="ｸﾘｯﾌﾟ" r:id="rId28" imgW="1666667" imgH="1695238" progId="">
                  <p:embed/>
                </p:oleObj>
              </mc:Choice>
              <mc:Fallback>
                <p:oleObj name="ｸﾘｯﾌﾟ" r:id="rId28" imgW="1666667" imgH="1695238" progId="">
                  <p:embed/>
                  <p:pic>
                    <p:nvPicPr>
                      <p:cNvPr id="51" name="Object 50">
                        <a:extLst>
                          <a:ext uri="{FF2B5EF4-FFF2-40B4-BE49-F238E27FC236}">
                            <a16:creationId xmlns:a16="http://schemas.microsoft.com/office/drawing/2014/main" id="{994487BE-0085-4795-868B-2827DC02FB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2121" y="5761025"/>
                        <a:ext cx="231045" cy="17678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D72BC80-4178-4D4D-ADB9-C0F31E8C2788}"/>
              </a:ext>
            </a:extLst>
          </p:cNvPr>
          <p:cNvCxnSpPr>
            <a:cxnSpLocks/>
          </p:cNvCxnSpPr>
          <p:nvPr/>
        </p:nvCxnSpPr>
        <p:spPr>
          <a:xfrm>
            <a:off x="3291993" y="5572865"/>
            <a:ext cx="0" cy="205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EE57110-EFB0-450B-9CD4-961BA719734E}"/>
              </a:ext>
            </a:extLst>
          </p:cNvPr>
          <p:cNvCxnSpPr>
            <a:cxnSpLocks/>
          </p:cNvCxnSpPr>
          <p:nvPr/>
        </p:nvCxnSpPr>
        <p:spPr>
          <a:xfrm>
            <a:off x="3385025" y="4534736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DA85E32-78F7-48B9-8642-43E047E0AF7B}"/>
              </a:ext>
            </a:extLst>
          </p:cNvPr>
          <p:cNvSpPr/>
          <p:nvPr/>
        </p:nvSpPr>
        <p:spPr>
          <a:xfrm>
            <a:off x="5764396" y="4195074"/>
            <a:ext cx="1260801" cy="23851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Maintenance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A08563E-B23C-4546-B0A4-50C50DE6CD66}"/>
              </a:ext>
            </a:extLst>
          </p:cNvPr>
          <p:cNvGrpSpPr/>
          <p:nvPr/>
        </p:nvGrpSpPr>
        <p:grpSpPr>
          <a:xfrm>
            <a:off x="4393992" y="5841088"/>
            <a:ext cx="494897" cy="400590"/>
            <a:chOff x="3833958" y="4191555"/>
            <a:chExt cx="487815" cy="419096"/>
          </a:xfrm>
        </p:grpSpPr>
        <p:sp>
          <p:nvSpPr>
            <p:cNvPr id="135" name="object 199">
              <a:extLst>
                <a:ext uri="{FF2B5EF4-FFF2-40B4-BE49-F238E27FC236}">
                  <a16:creationId xmlns:a16="http://schemas.microsoft.com/office/drawing/2014/main" id="{2741D67D-9BD1-4294-A5C0-B8D2E13B257F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3" cstate="print">
                <a:extLst>
                  <a:ext uri="{BEBA8EAE-BF5A-486C-A8C5-ECC9F3942E4B}">
                    <a14:imgProps xmlns:a14="http://schemas.microsoft.com/office/drawing/2010/main">
                      <a14:imgLayer r:embed="rId24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/>
            </a:p>
          </p:txBody>
        </p: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F9E00545-1818-4C36-9C7D-E390F6156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sp>
        <p:nvSpPr>
          <p:cNvPr id="137" name="二等辺三角形 7172">
            <a:extLst>
              <a:ext uri="{FF2B5EF4-FFF2-40B4-BE49-F238E27FC236}">
                <a16:creationId xmlns:a16="http://schemas.microsoft.com/office/drawing/2014/main" id="{5778C935-5FC4-4652-A197-5107CE4D703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647623" y="5678421"/>
            <a:ext cx="183856" cy="28537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SG" b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DD7B6730-3CD3-4DF7-B8A3-CAF8F69A633F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6336766" y="5203105"/>
            <a:ext cx="541810" cy="3212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A73EE7F4-4541-48BD-8C33-4D7D45B223C0}"/>
              </a:ext>
            </a:extLst>
          </p:cNvPr>
          <p:cNvSpPr/>
          <p:nvPr/>
        </p:nvSpPr>
        <p:spPr>
          <a:xfrm>
            <a:off x="6036046" y="4971514"/>
            <a:ext cx="1073962" cy="19813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Scrap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1DE4FD4-899C-4B96-AF82-20CCC3BB9B15}"/>
              </a:ext>
            </a:extLst>
          </p:cNvPr>
          <p:cNvGrpSpPr/>
          <p:nvPr/>
        </p:nvGrpSpPr>
        <p:grpSpPr>
          <a:xfrm>
            <a:off x="5987786" y="4443142"/>
            <a:ext cx="479945" cy="402704"/>
            <a:chOff x="5992068" y="2471902"/>
            <a:chExt cx="479945" cy="402704"/>
          </a:xfrm>
        </p:grpSpPr>
        <p:pic>
          <p:nvPicPr>
            <p:cNvPr id="141" name="図 48">
              <a:extLst>
                <a:ext uri="{FF2B5EF4-FFF2-40B4-BE49-F238E27FC236}">
                  <a16:creationId xmlns:a16="http://schemas.microsoft.com/office/drawing/2014/main" id="{4E9CBF8A-AB29-4420-9F85-47F1A4063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2068" y="2484980"/>
              <a:ext cx="479945" cy="389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2" name="図 49">
              <a:extLst>
                <a:ext uri="{FF2B5EF4-FFF2-40B4-BE49-F238E27FC236}">
                  <a16:creationId xmlns:a16="http://schemas.microsoft.com/office/drawing/2014/main" id="{3BCA836D-937B-494D-8549-E517A2163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240" y="2471902"/>
              <a:ext cx="249957" cy="27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97E0D3C-0798-4F4B-9D48-1D33600086A2}"/>
              </a:ext>
            </a:extLst>
          </p:cNvPr>
          <p:cNvGrpSpPr/>
          <p:nvPr/>
        </p:nvGrpSpPr>
        <p:grpSpPr>
          <a:xfrm>
            <a:off x="6311729" y="4487193"/>
            <a:ext cx="415919" cy="298098"/>
            <a:chOff x="3833958" y="4191555"/>
            <a:chExt cx="487815" cy="419096"/>
          </a:xfrm>
        </p:grpSpPr>
        <p:sp>
          <p:nvSpPr>
            <p:cNvPr id="144" name="object 199">
              <a:extLst>
                <a:ext uri="{FF2B5EF4-FFF2-40B4-BE49-F238E27FC236}">
                  <a16:creationId xmlns:a16="http://schemas.microsoft.com/office/drawing/2014/main" id="{947EDC8D-27D2-49EF-BAD5-558D8EA7E3ED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3" cstate="print">
                <a:extLst>
                  <a:ext uri="{BEBA8EAE-BF5A-486C-A8C5-ECC9F3942E4B}">
                    <a14:imgProps xmlns:a14="http://schemas.microsoft.com/office/drawing/2010/main">
                      <a14:imgLayer r:embed="rId24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/>
            </a:p>
          </p:txBody>
        </p:sp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6B5A3546-4A52-4ABE-8328-045DDA3DC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D28EE1A-ECB5-47A7-BCCE-D22D0B1F7E9D}"/>
              </a:ext>
            </a:extLst>
          </p:cNvPr>
          <p:cNvGrpSpPr/>
          <p:nvPr/>
        </p:nvGrpSpPr>
        <p:grpSpPr>
          <a:xfrm>
            <a:off x="6831063" y="5241335"/>
            <a:ext cx="487815" cy="419096"/>
            <a:chOff x="3833958" y="4191555"/>
            <a:chExt cx="487815" cy="419096"/>
          </a:xfrm>
        </p:grpSpPr>
        <p:sp>
          <p:nvSpPr>
            <p:cNvPr id="147" name="object 199">
              <a:extLst>
                <a:ext uri="{FF2B5EF4-FFF2-40B4-BE49-F238E27FC236}">
                  <a16:creationId xmlns:a16="http://schemas.microsoft.com/office/drawing/2014/main" id="{047A3801-D5FA-40B9-A124-C48DB69B4508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3" cstate="print">
                <a:extLst>
                  <a:ext uri="{BEBA8EAE-BF5A-486C-A8C5-ECC9F3942E4B}">
                    <a14:imgProps xmlns:a14="http://schemas.microsoft.com/office/drawing/2010/main">
                      <a14:imgLayer r:embed="rId24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/>
            </a:p>
          </p:txBody>
        </p:sp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9CC473CB-5E7B-49EE-89A0-E6DB0DB5E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pic>
        <p:nvPicPr>
          <p:cNvPr id="149" name="図 49">
            <a:extLst>
              <a:ext uri="{FF2B5EF4-FFF2-40B4-BE49-F238E27FC236}">
                <a16:creationId xmlns:a16="http://schemas.microsoft.com/office/drawing/2014/main" id="{C2B100F0-2D84-4CD5-ADC4-02612E9A509A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064" y="5252146"/>
            <a:ext cx="147999" cy="160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CF90A8EE-2F2C-4F9C-ADDF-2F21CF6F7BBA}"/>
              </a:ext>
            </a:extLst>
          </p:cNvPr>
          <p:cNvCxnSpPr>
            <a:cxnSpLocks/>
          </p:cNvCxnSpPr>
          <p:nvPr/>
        </p:nvCxnSpPr>
        <p:spPr>
          <a:xfrm>
            <a:off x="6525588" y="464186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EF325717-EC03-480E-8DA9-70C2FC761145}"/>
              </a:ext>
            </a:extLst>
          </p:cNvPr>
          <p:cNvCxnSpPr>
            <a:cxnSpLocks/>
          </p:cNvCxnSpPr>
          <p:nvPr/>
        </p:nvCxnSpPr>
        <p:spPr>
          <a:xfrm>
            <a:off x="3717994" y="6103881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258F1F0B-62B1-4CB4-B0FC-A6154DF78292}"/>
              </a:ext>
            </a:extLst>
          </p:cNvPr>
          <p:cNvCxnSpPr>
            <a:cxnSpLocks/>
          </p:cNvCxnSpPr>
          <p:nvPr/>
        </p:nvCxnSpPr>
        <p:spPr>
          <a:xfrm>
            <a:off x="5122829" y="6115285"/>
            <a:ext cx="64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Picture 2" descr="C:\Users\pcv-2010835.VN\Desktop\6655320.jpg">
            <a:extLst>
              <a:ext uri="{FF2B5EF4-FFF2-40B4-BE49-F238E27FC236}">
                <a16:creationId xmlns:a16="http://schemas.microsoft.com/office/drawing/2014/main" id="{09DAB888-1922-4616-8483-10C5C1533E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25"/>
          <a:stretch/>
        </p:blipFill>
        <p:spPr bwMode="auto">
          <a:xfrm>
            <a:off x="6189431" y="5744917"/>
            <a:ext cx="651382" cy="4864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F9172009-3121-4E3B-B3A1-14460A9B90F2}"/>
              </a:ext>
            </a:extLst>
          </p:cNvPr>
          <p:cNvCxnSpPr>
            <a:cxnSpLocks/>
          </p:cNvCxnSpPr>
          <p:nvPr/>
        </p:nvCxnSpPr>
        <p:spPr>
          <a:xfrm>
            <a:off x="6547006" y="5507403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570062F1-2FAF-412A-8FC8-F5FD2E10CDA8}"/>
              </a:ext>
            </a:extLst>
          </p:cNvPr>
          <p:cNvCxnSpPr>
            <a:cxnSpLocks/>
          </p:cNvCxnSpPr>
          <p:nvPr/>
        </p:nvCxnSpPr>
        <p:spPr>
          <a:xfrm>
            <a:off x="4413445" y="4547438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B5CAC167-A083-4350-9096-37FF139AF78B}"/>
              </a:ext>
            </a:extLst>
          </p:cNvPr>
          <p:cNvCxnSpPr>
            <a:cxnSpLocks/>
          </p:cNvCxnSpPr>
          <p:nvPr/>
        </p:nvCxnSpPr>
        <p:spPr>
          <a:xfrm>
            <a:off x="5619183" y="4560020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ストライプ矢印 113">
            <a:extLst>
              <a:ext uri="{FF2B5EF4-FFF2-40B4-BE49-F238E27FC236}">
                <a16:creationId xmlns:a16="http://schemas.microsoft.com/office/drawing/2014/main" id="{C3BC0A75-2164-462F-BCD1-ACA1FAD48788}"/>
              </a:ext>
            </a:extLst>
          </p:cNvPr>
          <p:cNvSpPr/>
          <p:nvPr/>
        </p:nvSpPr>
        <p:spPr bwMode="auto">
          <a:xfrm rot="1726571">
            <a:off x="3443956" y="4936978"/>
            <a:ext cx="572981" cy="141806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68" name="ストライプ矢印 113">
            <a:extLst>
              <a:ext uri="{FF2B5EF4-FFF2-40B4-BE49-F238E27FC236}">
                <a16:creationId xmlns:a16="http://schemas.microsoft.com/office/drawing/2014/main" id="{227296A5-FD6F-4BAA-BD20-C6ABA722B980}"/>
              </a:ext>
            </a:extLst>
          </p:cNvPr>
          <p:cNvSpPr/>
          <p:nvPr/>
        </p:nvSpPr>
        <p:spPr bwMode="auto">
          <a:xfrm rot="3450795">
            <a:off x="3962089" y="4869532"/>
            <a:ext cx="404868" cy="146010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69" name="ストライプ矢印 113">
            <a:extLst>
              <a:ext uri="{FF2B5EF4-FFF2-40B4-BE49-F238E27FC236}">
                <a16:creationId xmlns:a16="http://schemas.microsoft.com/office/drawing/2014/main" id="{4ECB6E44-E79C-4DD6-B259-9D007848B834}"/>
              </a:ext>
            </a:extLst>
          </p:cNvPr>
          <p:cNvSpPr/>
          <p:nvPr/>
        </p:nvSpPr>
        <p:spPr bwMode="auto">
          <a:xfrm rot="5400000">
            <a:off x="4828462" y="4822068"/>
            <a:ext cx="293082" cy="121530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0" name="ストライプ矢印 113">
            <a:extLst>
              <a:ext uri="{FF2B5EF4-FFF2-40B4-BE49-F238E27FC236}">
                <a16:creationId xmlns:a16="http://schemas.microsoft.com/office/drawing/2014/main" id="{207BF6C8-E450-4652-9C88-EA48E1655BD0}"/>
              </a:ext>
            </a:extLst>
          </p:cNvPr>
          <p:cNvSpPr/>
          <p:nvPr/>
        </p:nvSpPr>
        <p:spPr bwMode="auto">
          <a:xfrm rot="9141564">
            <a:off x="5504491" y="4902147"/>
            <a:ext cx="646758" cy="142975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1" name="ストライプ矢印 113">
            <a:extLst>
              <a:ext uri="{FF2B5EF4-FFF2-40B4-BE49-F238E27FC236}">
                <a16:creationId xmlns:a16="http://schemas.microsoft.com/office/drawing/2014/main" id="{3D2C542D-FDDD-4C10-B96A-344C5D88533F}"/>
              </a:ext>
            </a:extLst>
          </p:cNvPr>
          <p:cNvSpPr/>
          <p:nvPr/>
        </p:nvSpPr>
        <p:spPr bwMode="auto">
          <a:xfrm rot="10800000">
            <a:off x="5581000" y="5302746"/>
            <a:ext cx="646758" cy="148347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2" name="ストライプ矢印 113">
            <a:extLst>
              <a:ext uri="{FF2B5EF4-FFF2-40B4-BE49-F238E27FC236}">
                <a16:creationId xmlns:a16="http://schemas.microsoft.com/office/drawing/2014/main" id="{FDD30103-8D6F-4444-B4A8-6EF5A9AC23B2}"/>
              </a:ext>
            </a:extLst>
          </p:cNvPr>
          <p:cNvSpPr/>
          <p:nvPr/>
        </p:nvSpPr>
        <p:spPr bwMode="auto">
          <a:xfrm rot="12851547">
            <a:off x="5445035" y="5712620"/>
            <a:ext cx="646758" cy="130624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3" name="ストライプ矢印 113">
            <a:extLst>
              <a:ext uri="{FF2B5EF4-FFF2-40B4-BE49-F238E27FC236}">
                <a16:creationId xmlns:a16="http://schemas.microsoft.com/office/drawing/2014/main" id="{E721467B-0583-4EF2-931B-1A0B07772A70}"/>
              </a:ext>
            </a:extLst>
          </p:cNvPr>
          <p:cNvSpPr/>
          <p:nvPr/>
        </p:nvSpPr>
        <p:spPr bwMode="auto">
          <a:xfrm rot="16200000">
            <a:off x="4773697" y="5789602"/>
            <a:ext cx="280719" cy="139316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4" name="ストライプ矢印 113">
            <a:extLst>
              <a:ext uri="{FF2B5EF4-FFF2-40B4-BE49-F238E27FC236}">
                <a16:creationId xmlns:a16="http://schemas.microsoft.com/office/drawing/2014/main" id="{93C748DD-B6B0-4E66-BB6D-08EE8C62D8FA}"/>
              </a:ext>
            </a:extLst>
          </p:cNvPr>
          <p:cNvSpPr/>
          <p:nvPr/>
        </p:nvSpPr>
        <p:spPr bwMode="auto">
          <a:xfrm rot="20474094">
            <a:off x="3603667" y="5563106"/>
            <a:ext cx="630258" cy="155405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5" name="object 199">
            <a:extLst>
              <a:ext uri="{FF2B5EF4-FFF2-40B4-BE49-F238E27FC236}">
                <a16:creationId xmlns:a16="http://schemas.microsoft.com/office/drawing/2014/main" id="{2FB1DA34-8848-4A9C-B367-2DCC9BECA0EE}"/>
              </a:ext>
            </a:extLst>
          </p:cNvPr>
          <p:cNvSpPr/>
          <p:nvPr/>
        </p:nvSpPr>
        <p:spPr>
          <a:xfrm flipH="1">
            <a:off x="2350851" y="5751386"/>
            <a:ext cx="511508" cy="492553"/>
          </a:xfrm>
          <a:prstGeom prst="rect">
            <a:avLst/>
          </a:prstGeom>
          <a:blipFill>
            <a:blip r:embed="rId23" cstate="print"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backgroundRemoval t="10000" b="90000" l="0" r="75956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sz="1000"/>
          </a:p>
        </p:txBody>
      </p:sp>
      <p:sp>
        <p:nvSpPr>
          <p:cNvPr id="184" name="Text Box 80">
            <a:extLst>
              <a:ext uri="{FF2B5EF4-FFF2-40B4-BE49-F238E27FC236}">
                <a16:creationId xmlns:a16="http://schemas.microsoft.com/office/drawing/2014/main" id="{805CBDF0-A228-450A-87F3-863D0975A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3064" y="6535434"/>
            <a:ext cx="49595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</a:t>
            </a:r>
            <a:r>
              <a:rPr kumimoji="1" lang="en-US" altLang="ja-JP" sz="2000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Equipment management by barcode</a:t>
            </a:r>
            <a:endParaRPr kumimoji="1" lang="en-US" altLang="ja-JP" sz="2000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186" name="Text Box 78">
            <a:extLst>
              <a:ext uri="{FF2B5EF4-FFF2-40B4-BE49-F238E27FC236}">
                <a16:creationId xmlns:a16="http://schemas.microsoft.com/office/drawing/2014/main" id="{EA8CE04B-A308-413B-96ED-1C292DE6A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899" y="4145054"/>
            <a:ext cx="1144262" cy="30777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ja-JP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</a:t>
            </a:r>
          </a:p>
        </p:txBody>
      </p:sp>
      <p:sp>
        <p:nvSpPr>
          <p:cNvPr id="187" name="object 254">
            <a:extLst>
              <a:ext uri="{FF2B5EF4-FFF2-40B4-BE49-F238E27FC236}">
                <a16:creationId xmlns:a16="http://schemas.microsoft.com/office/drawing/2014/main" id="{EE6859F1-FCA4-4618-9880-DEF988B39F44}"/>
              </a:ext>
            </a:extLst>
          </p:cNvPr>
          <p:cNvSpPr txBox="1"/>
          <p:nvPr/>
        </p:nvSpPr>
        <p:spPr>
          <a:xfrm>
            <a:off x="4129626" y="6207210"/>
            <a:ext cx="173777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 stationery</a:t>
            </a:r>
            <a:endParaRPr sz="1400" dirty="0">
              <a:solidFill>
                <a:srgbClr val="0E06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object 254">
            <a:extLst>
              <a:ext uri="{FF2B5EF4-FFF2-40B4-BE49-F238E27FC236}">
                <a16:creationId xmlns:a16="http://schemas.microsoft.com/office/drawing/2014/main" id="{5F49E4D5-BCCE-4882-AAF5-C7DEE19E2FD2}"/>
              </a:ext>
            </a:extLst>
          </p:cNvPr>
          <p:cNvSpPr txBox="1"/>
          <p:nvPr/>
        </p:nvSpPr>
        <p:spPr>
          <a:xfrm>
            <a:off x="6129311" y="6233172"/>
            <a:ext cx="80685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GB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endParaRPr sz="1400" dirty="0">
              <a:solidFill>
                <a:srgbClr val="0E06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94440314-A867-47F0-B401-9E407FE1140A}"/>
              </a:ext>
            </a:extLst>
          </p:cNvPr>
          <p:cNvSpPr/>
          <p:nvPr/>
        </p:nvSpPr>
        <p:spPr>
          <a:xfrm>
            <a:off x="2491155" y="4804622"/>
            <a:ext cx="773041" cy="3833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Barcode</a:t>
            </a:r>
          </a:p>
        </p:txBody>
      </p:sp>
      <p:sp>
        <p:nvSpPr>
          <p:cNvPr id="193" name="object 254">
            <a:extLst>
              <a:ext uri="{FF2B5EF4-FFF2-40B4-BE49-F238E27FC236}">
                <a16:creationId xmlns:a16="http://schemas.microsoft.com/office/drawing/2014/main" id="{89186D8C-7203-46EC-81B3-FEC237B3B49F}"/>
              </a:ext>
            </a:extLst>
          </p:cNvPr>
          <p:cNvSpPr txBox="1"/>
          <p:nvPr/>
        </p:nvSpPr>
        <p:spPr>
          <a:xfrm>
            <a:off x="2596864" y="6214636"/>
            <a:ext cx="1530906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indent="0" algn="ctr">
              <a:spcBef>
                <a:spcPct val="50000"/>
              </a:spcBef>
              <a:defRPr sz="160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GB" sz="1400" dirty="0"/>
              <a:t>Import stationery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021537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  <a:cs typeface="Arial" panose="020B0604020202020204" pitchFamily="34" charset="0"/>
                </a:rPr>
                <a:t>Current Issue &amp; Improvement Activities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7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9B5A1A60-BC96-41D8-9D32-D0ED664AABA5}"/>
              </a:ext>
            </a:extLst>
          </p:cNvPr>
          <p:cNvSpPr/>
          <p:nvPr/>
        </p:nvSpPr>
        <p:spPr>
          <a:xfrm>
            <a:off x="1069147" y="581484"/>
            <a:ext cx="8043477" cy="7015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 2" panose="05020102010507070707" pitchFamily="18" charset="2"/>
              <a:buChar char="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anose="05020102010507070707" pitchFamily="18" charset="2"/>
              </a:rPr>
              <a:t>M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anage Asset of IT by barcode.</a:t>
            </a:r>
          </a:p>
          <a:p>
            <a:pPr marL="285750" indent="-285750">
              <a:buFont typeface="Wingdings 2" panose="05020102010507070707" pitchFamily="18" charset="2"/>
              <a:buChar char="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Optimize all manual jobs by using a management system.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0C29A5-7CAF-413E-A8D0-4F3763A6F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35" y="1304340"/>
            <a:ext cx="2500830" cy="347104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71DC609C-4C01-4F98-82BE-4D05E0EA7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365" y="1304339"/>
            <a:ext cx="4945763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F343451A-54FE-4BD8-B61A-BD89C4918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6928" y="1302736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C182F0BC-D52B-4477-BD5A-2AB01EDAD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88" y="1695774"/>
            <a:ext cx="2508978" cy="5137269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2E395749-86FA-4628-BD74-3B8716EB6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366" y="1706861"/>
            <a:ext cx="4945763" cy="51261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ADDDB2E2-7144-47F0-A6AE-4B9013F02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6929" y="1706859"/>
            <a:ext cx="1511140" cy="5126184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正方形/長方形 5">
            <a:extLst>
              <a:ext uri="{FF2B5EF4-FFF2-40B4-BE49-F238E27FC236}">
                <a16:creationId xmlns:a16="http://schemas.microsoft.com/office/drawing/2014/main" id="{E264FE70-F123-473B-B386-D6AD9F79EB51}"/>
              </a:ext>
            </a:extLst>
          </p:cNvPr>
          <p:cNvSpPr/>
          <p:nvPr/>
        </p:nvSpPr>
        <p:spPr>
          <a:xfrm>
            <a:off x="34032" y="596673"/>
            <a:ext cx="1035115" cy="69570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2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F2C08B9-98CF-4FD4-8146-3185999547FE}"/>
              </a:ext>
            </a:extLst>
          </p:cNvPr>
          <p:cNvSpPr/>
          <p:nvPr/>
        </p:nvSpPr>
        <p:spPr>
          <a:xfrm>
            <a:off x="104718" y="1767651"/>
            <a:ext cx="2396718" cy="5909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[3] Develop, testing</a:t>
            </a:r>
            <a:endParaRPr kumimoji="1" lang="en-US" altLang="ja-JP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  <a:p>
            <a:pPr>
              <a:defRPr/>
            </a:pPr>
            <a:r>
              <a:rPr kumimoji="1" lang="en-US" altLang="ja-JP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-The process of borrowing and returning equipment is manual jobs on paper. 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Lost time to check and inventory</a:t>
            </a:r>
            <a:r>
              <a:rPr kumimoji="1" lang="en-US" altLang="ja-JP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.</a:t>
            </a:r>
          </a:p>
          <a:p>
            <a:pPr>
              <a:defRPr/>
            </a:pPr>
            <a:r>
              <a:rPr kumimoji="1" lang="en-US" altLang="ja-JP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-The Process good receive, transfer, maintenance, scrap is manual 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difficult to manage and easy mistake</a:t>
            </a:r>
            <a:r>
              <a:rPr kumimoji="1" lang="en-US" altLang="ja-JP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.</a:t>
            </a:r>
          </a:p>
          <a:p>
            <a:pPr>
              <a:defRPr/>
            </a:pPr>
            <a:r>
              <a:rPr kumimoji="1" lang="en-US" altLang="ja-JP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-Stationery warehouse hasn’t software to control. Manual data excel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, lost time to inventory, easy mistake</a:t>
            </a:r>
          </a:p>
          <a:p>
            <a:pPr>
              <a:defRPr/>
            </a:pPr>
            <a:endParaRPr kumimoji="1" lang="en-US" altLang="ja-JP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  <a:p>
            <a:pPr>
              <a:defRPr/>
            </a:pPr>
            <a:endParaRPr kumimoji="1" lang="en-US" altLang="ja-JP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  <a:p>
            <a:pPr>
              <a:defRPr/>
            </a:pPr>
            <a:endParaRPr lang="en-US" altLang="ja-JP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95" name="Text Box 80">
            <a:extLst>
              <a:ext uri="{FF2B5EF4-FFF2-40B4-BE49-F238E27FC236}">
                <a16:creationId xmlns:a16="http://schemas.microsoft.com/office/drawing/2014/main" id="{8BC69E49-DC40-4A5F-BCFD-F13E8B9BF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1994" y="1702703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kumimoji="1" lang="en-US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Standardization All manual operations</a:t>
            </a:r>
          </a:p>
        </p:txBody>
      </p:sp>
      <p:sp>
        <p:nvSpPr>
          <p:cNvPr id="119" name="Text Box 80">
            <a:extLst>
              <a:ext uri="{FF2B5EF4-FFF2-40B4-BE49-F238E27FC236}">
                <a16:creationId xmlns:a16="http://schemas.microsoft.com/office/drawing/2014/main" id="{27E86B17-F5BC-4E42-B077-095BCC4AE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1265" y="3577295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Develop functions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40ADDBE-31D5-4E28-AF7E-8876D213E181}"/>
              </a:ext>
            </a:extLst>
          </p:cNvPr>
          <p:cNvSpPr/>
          <p:nvPr/>
        </p:nvSpPr>
        <p:spPr>
          <a:xfrm>
            <a:off x="2647395" y="2257976"/>
            <a:ext cx="2458005" cy="13351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74320" rIns="0" bIns="0"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Borrow &amp; return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Transfer, inventory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Maintenance, scrap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Stationery management </a:t>
            </a:r>
          </a:p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917AE4-1BA3-4F01-9615-0394E5550CAC}"/>
              </a:ext>
            </a:extLst>
          </p:cNvPr>
          <p:cNvSpPr/>
          <p:nvPr/>
        </p:nvSpPr>
        <p:spPr>
          <a:xfrm>
            <a:off x="3172669" y="2040358"/>
            <a:ext cx="1295400" cy="347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8B21FC6C-295D-48BB-BDDB-566934235BAE}"/>
              </a:ext>
            </a:extLst>
          </p:cNvPr>
          <p:cNvSpPr/>
          <p:nvPr/>
        </p:nvSpPr>
        <p:spPr>
          <a:xfrm>
            <a:off x="5165372" y="2256619"/>
            <a:ext cx="2349898" cy="13499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74320" rIns="0" bIns="0"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Clear method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Create barcode tool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Select scan device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Build database</a:t>
            </a:r>
          </a:p>
          <a:p>
            <a:pPr algn="ctr"/>
            <a:endParaRPr lang="en-US" dirty="0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B4A4EA97-2AD0-423A-9A5F-B432C3BDC413}"/>
              </a:ext>
            </a:extLst>
          </p:cNvPr>
          <p:cNvSpPr/>
          <p:nvPr/>
        </p:nvSpPr>
        <p:spPr>
          <a:xfrm>
            <a:off x="5848789" y="2069658"/>
            <a:ext cx="1042780" cy="347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</a:t>
            </a:r>
          </a:p>
        </p:txBody>
      </p:sp>
      <p:sp>
        <p:nvSpPr>
          <p:cNvPr id="123" name="Google Shape;403;p23">
            <a:extLst>
              <a:ext uri="{FF2B5EF4-FFF2-40B4-BE49-F238E27FC236}">
                <a16:creationId xmlns:a16="http://schemas.microsoft.com/office/drawing/2014/main" id="{EB72A0E1-72E3-4A89-9B46-45CD40AEF05A}"/>
              </a:ext>
            </a:extLst>
          </p:cNvPr>
          <p:cNvSpPr txBox="1">
            <a:spLocks/>
          </p:cNvSpPr>
          <p:nvPr/>
        </p:nvSpPr>
        <p:spPr>
          <a:xfrm>
            <a:off x="2689195" y="3940932"/>
            <a:ext cx="4945763" cy="1513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 mater, print barcode to identify equipment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function, read barcode of serial no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 location (Floor, Area, Table) , Device type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and export stationery equipment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database on server to show detail report</a:t>
            </a:r>
          </a:p>
          <a:p>
            <a:pPr algn="l"/>
            <a: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Testing and Adjust function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40" name="Text Box 80">
            <a:extLst>
              <a:ext uri="{FF2B5EF4-FFF2-40B4-BE49-F238E27FC236}">
                <a16:creationId xmlns:a16="http://schemas.microsoft.com/office/drawing/2014/main" id="{DA78F6A4-CCEE-4D48-B2DC-8AE123539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1265" y="5372994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Merits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01EB1E-75B4-4A47-A681-FD427CD57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5669" y="5372199"/>
            <a:ext cx="499653" cy="443571"/>
          </a:xfrm>
          <a:prstGeom prst="rect">
            <a:avLst/>
          </a:prstGeom>
        </p:spPr>
      </p:pic>
      <p:sp>
        <p:nvSpPr>
          <p:cNvPr id="149" name="Cube 5">
            <a:extLst>
              <a:ext uri="{FF2B5EF4-FFF2-40B4-BE49-F238E27FC236}">
                <a16:creationId xmlns:a16="http://schemas.microsoft.com/office/drawing/2014/main" id="{831E4F4D-FAF7-43D8-BB2A-A5B0D93ED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2510" y="6363076"/>
            <a:ext cx="1896169" cy="402291"/>
          </a:xfrm>
          <a:prstGeom prst="cube">
            <a:avLst>
              <a:gd name="adj" fmla="val 25000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Reduce paper: </a:t>
            </a:r>
            <a:r>
              <a:rPr lang="en-US" sz="1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50%</a:t>
            </a:r>
            <a:endParaRPr lang="vi-VN" sz="1400" b="1" u="sng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50" name="Can 11">
            <a:extLst>
              <a:ext uri="{FF2B5EF4-FFF2-40B4-BE49-F238E27FC236}">
                <a16:creationId xmlns:a16="http://schemas.microsoft.com/office/drawing/2014/main" id="{437CF3A9-6ACD-474A-AAED-57832F869133}"/>
              </a:ext>
            </a:extLst>
          </p:cNvPr>
          <p:cNvSpPr/>
          <p:nvPr/>
        </p:nvSpPr>
        <p:spPr bwMode="auto">
          <a:xfrm>
            <a:off x="3044308" y="5757254"/>
            <a:ext cx="609599" cy="735809"/>
          </a:xfrm>
          <a:prstGeom prst="can">
            <a:avLst/>
          </a:prstGeom>
          <a:solidFill>
            <a:srgbClr val="FF00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100%</a:t>
            </a:r>
          </a:p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Paper</a:t>
            </a:r>
            <a:endParaRPr lang="vi-VN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51" name="Can 12">
            <a:extLst>
              <a:ext uri="{FF2B5EF4-FFF2-40B4-BE49-F238E27FC236}">
                <a16:creationId xmlns:a16="http://schemas.microsoft.com/office/drawing/2014/main" id="{48B8CCE5-2B62-4026-B47D-07B1B2920817}"/>
              </a:ext>
            </a:extLst>
          </p:cNvPr>
          <p:cNvSpPr/>
          <p:nvPr/>
        </p:nvSpPr>
        <p:spPr bwMode="auto">
          <a:xfrm>
            <a:off x="3930851" y="6122434"/>
            <a:ext cx="609599" cy="354566"/>
          </a:xfrm>
          <a:prstGeom prst="can">
            <a:avLst/>
          </a:prstGeom>
          <a:solidFill>
            <a:srgbClr val="00FF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50%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EECE36-1E6E-4802-A878-79A161C7CB96}"/>
              </a:ext>
            </a:extLst>
          </p:cNvPr>
          <p:cNvGrpSpPr/>
          <p:nvPr/>
        </p:nvGrpSpPr>
        <p:grpSpPr>
          <a:xfrm>
            <a:off x="4315879" y="5641900"/>
            <a:ext cx="632801" cy="459806"/>
            <a:chOff x="4572033" y="5747501"/>
            <a:chExt cx="646431" cy="482032"/>
          </a:xfrm>
        </p:grpSpPr>
        <p:sp>
          <p:nvSpPr>
            <p:cNvPr id="155" name="Can 13">
              <a:extLst>
                <a:ext uri="{FF2B5EF4-FFF2-40B4-BE49-F238E27FC236}">
                  <a16:creationId xmlns:a16="http://schemas.microsoft.com/office/drawing/2014/main" id="{75240470-AD2A-4784-9B27-E3528F107BA0}"/>
                </a:ext>
              </a:extLst>
            </p:cNvPr>
            <p:cNvSpPr/>
            <p:nvPr/>
          </p:nvSpPr>
          <p:spPr bwMode="auto">
            <a:xfrm>
              <a:off x="4572033" y="5917846"/>
              <a:ext cx="646431" cy="311687"/>
            </a:xfrm>
            <a:prstGeom prst="can">
              <a:avLst>
                <a:gd name="adj" fmla="val 26994"/>
              </a:avLst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50%</a:t>
              </a:r>
              <a:endParaRPr lang="vi-VN" sz="1400" b="1" u="sng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156" name="Group 34">
              <a:extLst>
                <a:ext uri="{FF2B5EF4-FFF2-40B4-BE49-F238E27FC236}">
                  <a16:creationId xmlns:a16="http://schemas.microsoft.com/office/drawing/2014/main" id="{934A113D-8C66-4933-B73E-6B19D1F759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9139" y="5747501"/>
              <a:ext cx="552218" cy="311687"/>
              <a:chOff x="2578284" y="1828800"/>
              <a:chExt cx="1307916" cy="655677"/>
            </a:xfrm>
          </p:grpSpPr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3F8800DC-3320-4194-B772-5E4F1FBC6DC0}"/>
                  </a:ext>
                </a:extLst>
              </p:cNvPr>
              <p:cNvCxnSpPr/>
              <p:nvPr/>
            </p:nvCxnSpPr>
            <p:spPr>
              <a:xfrm flipV="1">
                <a:off x="2578284" y="1828800"/>
                <a:ext cx="1307916" cy="65567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00E360F7-04CB-47A1-9893-6BB962F917E2}"/>
                  </a:ext>
                </a:extLst>
              </p:cNvPr>
              <p:cNvCxnSpPr/>
              <p:nvPr/>
            </p:nvCxnSpPr>
            <p:spPr>
              <a:xfrm>
                <a:off x="2743200" y="1905000"/>
                <a:ext cx="1143000" cy="57947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9" name="Cube 5">
            <a:extLst>
              <a:ext uri="{FF2B5EF4-FFF2-40B4-BE49-F238E27FC236}">
                <a16:creationId xmlns:a16="http://schemas.microsoft.com/office/drawing/2014/main" id="{30067E41-898C-41D1-B345-A4D8900AA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6819" y="6353739"/>
            <a:ext cx="2355728" cy="402291"/>
          </a:xfrm>
          <a:prstGeom prst="cube">
            <a:avLst>
              <a:gd name="adj" fmla="val 25000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Save time inventory : </a:t>
            </a:r>
            <a:r>
              <a:rPr lang="en-US" sz="1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40%</a:t>
            </a:r>
            <a:endParaRPr lang="vi-VN" sz="1400" b="1" u="sng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60" name="Can 19">
            <a:extLst>
              <a:ext uri="{FF2B5EF4-FFF2-40B4-BE49-F238E27FC236}">
                <a16:creationId xmlns:a16="http://schemas.microsoft.com/office/drawing/2014/main" id="{DD500E36-4E48-47CC-9388-46ED72822D7E}"/>
              </a:ext>
            </a:extLst>
          </p:cNvPr>
          <p:cNvSpPr/>
          <p:nvPr/>
        </p:nvSpPr>
        <p:spPr bwMode="auto">
          <a:xfrm>
            <a:off x="5437048" y="5569244"/>
            <a:ext cx="636648" cy="893654"/>
          </a:xfrm>
          <a:prstGeom prst="can">
            <a:avLst/>
          </a:prstGeom>
          <a:solidFill>
            <a:srgbClr val="FF66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100%</a:t>
            </a:r>
          </a:p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Time</a:t>
            </a:r>
            <a:endParaRPr lang="vi-VN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61" name="Can 20">
            <a:extLst>
              <a:ext uri="{FF2B5EF4-FFF2-40B4-BE49-F238E27FC236}">
                <a16:creationId xmlns:a16="http://schemas.microsoft.com/office/drawing/2014/main" id="{1BA216CE-5475-4FE4-A7E5-E1A6468BF523}"/>
              </a:ext>
            </a:extLst>
          </p:cNvPr>
          <p:cNvSpPr/>
          <p:nvPr/>
        </p:nvSpPr>
        <p:spPr bwMode="auto">
          <a:xfrm>
            <a:off x="6297977" y="5988660"/>
            <a:ext cx="593591" cy="481196"/>
          </a:xfrm>
          <a:prstGeom prst="can">
            <a:avLst/>
          </a:prstGeom>
          <a:solidFill>
            <a:srgbClr val="00FF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60%</a:t>
            </a:r>
          </a:p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time</a:t>
            </a:r>
            <a:endParaRPr lang="vi-VN" sz="1400" b="1" dirty="0"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58A3254-38DB-406A-8C3D-3F2D47306A63}"/>
              </a:ext>
            </a:extLst>
          </p:cNvPr>
          <p:cNvGrpSpPr/>
          <p:nvPr/>
        </p:nvGrpSpPr>
        <p:grpSpPr>
          <a:xfrm>
            <a:off x="6564700" y="5169444"/>
            <a:ext cx="819846" cy="806467"/>
            <a:chOff x="6191321" y="5211678"/>
            <a:chExt cx="765686" cy="675791"/>
          </a:xfrm>
        </p:grpSpPr>
        <p:sp>
          <p:nvSpPr>
            <p:cNvPr id="162" name="Can 24">
              <a:extLst>
                <a:ext uri="{FF2B5EF4-FFF2-40B4-BE49-F238E27FC236}">
                  <a16:creationId xmlns:a16="http://schemas.microsoft.com/office/drawing/2014/main" id="{467BB539-2F8B-41D7-A9E7-8ADEA924EEBC}"/>
                </a:ext>
              </a:extLst>
            </p:cNvPr>
            <p:cNvSpPr/>
            <p:nvPr/>
          </p:nvSpPr>
          <p:spPr bwMode="auto">
            <a:xfrm>
              <a:off x="6292122" y="5514422"/>
              <a:ext cx="576529" cy="373047"/>
            </a:xfrm>
            <a:prstGeom prst="can">
              <a:avLst>
                <a:gd name="adj" fmla="val 26994"/>
              </a:avLst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u="sng" dirty="0">
                  <a:solidFill>
                    <a:srgbClr val="FF6600"/>
                  </a:solidFill>
                  <a:cs typeface="Times New Roman" panose="02020603050405020304" pitchFamily="18" charset="0"/>
                </a:rPr>
                <a:t>40%</a:t>
              </a:r>
              <a:endParaRPr lang="vi-VN" sz="1400" b="1" u="sng" dirty="0">
                <a:solidFill>
                  <a:srgbClr val="FF6600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163" name="Group 34">
              <a:extLst>
                <a:ext uri="{FF2B5EF4-FFF2-40B4-BE49-F238E27FC236}">
                  <a16:creationId xmlns:a16="http://schemas.microsoft.com/office/drawing/2014/main" id="{887B5E36-18FD-45C1-AAAF-81179785A2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91321" y="5211678"/>
              <a:ext cx="765686" cy="545350"/>
              <a:chOff x="2578284" y="1828800"/>
              <a:chExt cx="1307916" cy="655677"/>
            </a:xfrm>
          </p:grpSpPr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8CDE7E73-6B4A-4C0C-AF02-991570EF71F5}"/>
                  </a:ext>
                </a:extLst>
              </p:cNvPr>
              <p:cNvCxnSpPr/>
              <p:nvPr/>
            </p:nvCxnSpPr>
            <p:spPr>
              <a:xfrm flipV="1">
                <a:off x="2578284" y="1828800"/>
                <a:ext cx="1307916" cy="655677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D40619DC-D355-4919-93E9-F8F7ADA085AF}"/>
                  </a:ext>
                </a:extLst>
              </p:cNvPr>
              <p:cNvCxnSpPr/>
              <p:nvPr/>
            </p:nvCxnSpPr>
            <p:spPr>
              <a:xfrm>
                <a:off x="2802619" y="1906707"/>
                <a:ext cx="1083581" cy="577770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6" name="Rectangle 165">
            <a:extLst>
              <a:ext uri="{FF2B5EF4-FFF2-40B4-BE49-F238E27FC236}">
                <a16:creationId xmlns:a16="http://schemas.microsoft.com/office/drawing/2014/main" id="{167FD703-01A2-43DB-B06B-CFB3080D2241}"/>
              </a:ext>
            </a:extLst>
          </p:cNvPr>
          <p:cNvSpPr/>
          <p:nvPr/>
        </p:nvSpPr>
        <p:spPr>
          <a:xfrm>
            <a:off x="7663298" y="1776059"/>
            <a:ext cx="123003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Apply: </a:t>
            </a:r>
          </a:p>
        </p:txBody>
      </p:sp>
      <p:sp>
        <p:nvSpPr>
          <p:cNvPr id="167" name="Text Box 80">
            <a:extLst>
              <a:ext uri="{FF2B5EF4-FFF2-40B4-BE49-F238E27FC236}">
                <a16:creationId xmlns:a16="http://schemas.microsoft.com/office/drawing/2014/main" id="{E69C5ED1-728B-4779-9C6A-AA74011D9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8169" y="2122258"/>
            <a:ext cx="1527899" cy="4930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Borrow &amp; return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Feb.2024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Manage stationery warehouse (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Feb.2024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GR, Transfer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&amp; Inventory, Maintenance,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Scrap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Apr.24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89216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Confirm result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8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786216"/>
              </p:ext>
            </p:extLst>
          </p:nvPr>
        </p:nvGraphicFramePr>
        <p:xfrm>
          <a:off x="39982" y="618282"/>
          <a:ext cx="906403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B2DC5E04-48CD-4CBB-9678-7672BB933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368953"/>
              </p:ext>
            </p:extLst>
          </p:nvPr>
        </p:nvGraphicFramePr>
        <p:xfrm>
          <a:off x="39982" y="684364"/>
          <a:ext cx="9056760" cy="4025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418">
                  <a:extLst>
                    <a:ext uri="{9D8B030D-6E8A-4147-A177-3AD203B41FA5}">
                      <a16:colId xmlns:a16="http://schemas.microsoft.com/office/drawing/2014/main" val="260107885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58443044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816896484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192614914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45739985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54162808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605534523"/>
                    </a:ext>
                  </a:extLst>
                </a:gridCol>
                <a:gridCol w="1019542">
                  <a:extLst>
                    <a:ext uri="{9D8B030D-6E8A-4147-A177-3AD203B41FA5}">
                      <a16:colId xmlns:a16="http://schemas.microsoft.com/office/drawing/2014/main" val="4186065143"/>
                    </a:ext>
                  </a:extLst>
                </a:gridCol>
              </a:tblGrid>
              <a:tr h="382436">
                <a:tc gridSpan="2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744046"/>
                  </a:ext>
                </a:extLst>
              </a:tr>
              <a:tr h="3048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kumimoji="1"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FOSS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800" b="1" kern="1200" dirty="0">
                        <a:solidFill>
                          <a:schemeClr val="tx1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800" b="1" kern="1200" dirty="0">
                        <a:solidFill>
                          <a:schemeClr val="tx1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8018351"/>
                  </a:ext>
                </a:extLst>
              </a:tr>
              <a:tr h="243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Selected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Select new language &amp; new 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Select new language &amp; new 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Select new language &amp; new 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Flutter &amp; Android 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8064131"/>
                  </a:ext>
                </a:extLst>
              </a:tr>
              <a:tr h="350520">
                <a:tc rowSpan="5"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Main Functions of FOSS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 hMerge="1"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GR local &amp; GR Oversea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 hMerge="1"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GR local &amp; GR Oversea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GR local &amp; GR Oversea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7497376"/>
                  </a:ext>
                </a:extLst>
              </a:tr>
              <a:tr h="304800">
                <a:tc gridSpan="3" vMerge="1"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Storing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Storing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Storing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354050"/>
                  </a:ext>
                </a:extLst>
              </a:tr>
              <a:tr h="350520">
                <a:tc gridSpan="3" vMerge="1"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Kitting &amp; Supply (FA,DIP)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Kitting &amp; Supply (FA,DIP)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Kitting &amp; Supply (FA,DIP)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1859895"/>
                  </a:ext>
                </a:extLst>
              </a:tr>
              <a:tr h="274320">
                <a:tc gridSpan="3" vMerge="1"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Kitting Other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Kitting Other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Kitting Other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671488"/>
                  </a:ext>
                </a:extLst>
              </a:tr>
              <a:tr h="426720">
                <a:tc gridSpan="3" vMerge="1"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Temporary Free Location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Temporary Free Location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Temporary Free Location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8602498"/>
                  </a:ext>
                </a:extLst>
              </a:tr>
              <a:tr h="349659">
                <a:tc gridSpan="8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2. Make Asset Life Cycle Management System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4492456"/>
                  </a:ext>
                </a:extLst>
              </a:tr>
              <a:tr h="6860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Survey all process and make standard management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0298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263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48618</TotalTime>
  <Words>1853</Words>
  <Application>Microsoft Office PowerPoint</Application>
  <PresentationFormat>On-screen Show (4:3)</PresentationFormat>
  <Paragraphs>409</Paragraphs>
  <Slides>10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8" baseType="lpstr">
      <vt:lpstr>HGP創英角ｺﾞｼｯｸUB</vt:lpstr>
      <vt:lpstr>HGP創英角ｺﾞｼｯｸUB</vt:lpstr>
      <vt:lpstr>HGSSoeiKakugothicUB</vt:lpstr>
      <vt:lpstr>Meiryo UI</vt:lpstr>
      <vt:lpstr>Microsoft YaHei</vt:lpstr>
      <vt:lpstr>MS PGothic</vt:lpstr>
      <vt:lpstr>MS PMincho</vt:lpstr>
      <vt:lpstr>Arial</vt:lpstr>
      <vt:lpstr>Arial </vt:lpstr>
      <vt:lpstr>Arial Black</vt:lpstr>
      <vt:lpstr>Calibri</vt:lpstr>
      <vt:lpstr>Fira Sans Extra Condensed</vt:lpstr>
      <vt:lpstr>Times New Roman</vt:lpstr>
      <vt:lpstr>Wingdings</vt:lpstr>
      <vt:lpstr>Wingdings 2</vt:lpstr>
      <vt:lpstr>Wingdings 3</vt:lpstr>
      <vt:lpstr>Office Theme</vt:lpstr>
      <vt:lpstr>ｸﾘｯﾌﾟ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PSNV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Thuy Nguyen Thi</dc:creator>
  <cp:lastModifiedBy>Minh Nguyen Nhu</cp:lastModifiedBy>
  <cp:revision>3997</cp:revision>
  <cp:lastPrinted>2023-03-01T01:59:53Z</cp:lastPrinted>
  <dcterms:created xsi:type="dcterms:W3CDTF">2016-12-21T06:42:40Z</dcterms:created>
  <dcterms:modified xsi:type="dcterms:W3CDTF">2023-12-16T10:23:45Z</dcterms:modified>
</cp:coreProperties>
</file>