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13"/>
  </p:notesMasterIdLst>
  <p:sldIdLst>
    <p:sldId id="260" r:id="rId2"/>
    <p:sldId id="257" r:id="rId3"/>
    <p:sldId id="270" r:id="rId4"/>
    <p:sldId id="283" r:id="rId5"/>
    <p:sldId id="286" r:id="rId6"/>
    <p:sldId id="285" r:id="rId7"/>
    <p:sldId id="277" r:id="rId8"/>
    <p:sldId id="271" r:id="rId9"/>
    <p:sldId id="273" r:id="rId10"/>
    <p:sldId id="278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FF"/>
    <a:srgbClr val="FFFF00"/>
    <a:srgbClr val="FF9900"/>
    <a:srgbClr val="F79646"/>
    <a:srgbClr val="FFCC00"/>
    <a:srgbClr val="000000"/>
    <a:srgbClr val="00CCFF"/>
    <a:srgbClr val="F18526"/>
    <a:srgbClr val="2B9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37B9C-0138-469D-B1FB-4B0B0887A67C}" v="2" dt="2022-02-22T02:27:45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69186" autoAdjust="0"/>
  </p:normalViewPr>
  <p:slideViewPr>
    <p:cSldViewPr snapToGrid="0">
      <p:cViewPr varScale="1">
        <p:scale>
          <a:sx n="79" d="100"/>
          <a:sy n="79" d="100"/>
        </p:scale>
        <p:origin x="3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Promotion\PROMOTION%20(FY2022)\Nguyen%20Van%20Hien_Promotion%20Theme%20Register%20Fo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60981243660918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24A-46ED-84DE-D4A0466169B5}"/>
                </c:ext>
              </c:extLst>
            </c:dLbl>
            <c:dLbl>
              <c:idx val="1"/>
              <c:layout>
                <c:manualLayout>
                  <c:x val="0"/>
                  <c:y val="3.6098124366091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24A-46ED-84DE-D4A0466169B5}"/>
                </c:ext>
              </c:extLst>
            </c:dLbl>
            <c:dLbl>
              <c:idx val="2"/>
              <c:layout>
                <c:manualLayout>
                  <c:x val="0"/>
                  <c:y val="3.0081770305076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24A-46ED-84DE-D4A0466169B5}"/>
                </c:ext>
              </c:extLst>
            </c:dLbl>
            <c:dLbl>
              <c:idx val="3"/>
              <c:layout>
                <c:manualLayout>
                  <c:x val="0"/>
                  <c:y val="3.60981243660918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24A-46ED-84DE-D4A0466169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Sheet4!$R$113:$U$113</c:f>
              <c:strCache>
                <c:ptCount val="4"/>
                <c:pt idx="0">
                  <c:v>FY2018</c:v>
                </c:pt>
                <c:pt idx="1">
                  <c:v>FY2019</c:v>
                </c:pt>
                <c:pt idx="2">
                  <c:v>FY2020</c:v>
                </c:pt>
                <c:pt idx="3">
                  <c:v>FY2021</c:v>
                </c:pt>
              </c:strCache>
            </c:strRef>
          </c:cat>
          <c:val>
            <c:numRef>
              <c:f>Sheet4!$R$114:$U$114</c:f>
              <c:numCache>
                <c:formatCode>General</c:formatCode>
                <c:ptCount val="4"/>
                <c:pt idx="0">
                  <c:v>102</c:v>
                </c:pt>
                <c:pt idx="1">
                  <c:v>63</c:v>
                </c:pt>
                <c:pt idx="2">
                  <c:v>55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A-46ED-84DE-D4A0466169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2290000"/>
        <c:axId val="632288360"/>
      </c:barChart>
      <c:catAx>
        <c:axId val="63229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288360"/>
        <c:crosses val="autoZero"/>
        <c:auto val="1"/>
        <c:lblAlgn val="ctr"/>
        <c:lblOffset val="100"/>
        <c:noMultiLvlLbl val="0"/>
      </c:catAx>
      <c:valAx>
        <c:axId val="63228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Training course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29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61D9F-4DC3-48C4-B7BA-1C1DE3DB4053}" type="doc">
      <dgm:prSet loTypeId="urn:microsoft.com/office/officeart/2005/8/layout/venn1" loCatId="relationship" qsTypeId="urn:microsoft.com/office/officeart/2005/8/quickstyle/3d4" qsCatId="3D" csTypeId="urn:microsoft.com/office/officeart/2005/8/colors/accent1_2" csCatId="accent1" phldr="1"/>
      <dgm:spPr/>
    </dgm:pt>
    <dgm:pt modelId="{D0C642BC-23E6-4AC6-B60A-DCB9A63DAD4D}">
      <dgm:prSet phldrT="[Text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en-US" dirty="0"/>
        </a:p>
      </dgm:t>
    </dgm:pt>
    <dgm:pt modelId="{CAEB5F4F-1F57-4365-9B78-A651C04F7B48}" type="parTrans" cxnId="{61B6FB89-4A17-4B4E-96DD-13D87C9C9917}">
      <dgm:prSet/>
      <dgm:spPr/>
      <dgm:t>
        <a:bodyPr/>
        <a:lstStyle/>
        <a:p>
          <a:endParaRPr lang="en-US"/>
        </a:p>
      </dgm:t>
    </dgm:pt>
    <dgm:pt modelId="{4FDE5545-59AF-4580-AADA-89A8E0E0F7E8}" type="sibTrans" cxnId="{61B6FB89-4A17-4B4E-96DD-13D87C9C9917}">
      <dgm:prSet/>
      <dgm:spPr/>
      <dgm:t>
        <a:bodyPr/>
        <a:lstStyle/>
        <a:p>
          <a:endParaRPr lang="en-US"/>
        </a:p>
      </dgm:t>
    </dgm:pt>
    <dgm:pt modelId="{07FD5AF2-A31C-45C7-8D7C-FC92EA50B015}">
      <dgm:prSet phldrT="[Text]"/>
      <dgm:spPr>
        <a:solidFill>
          <a:srgbClr val="00B0F0">
            <a:alpha val="50000"/>
          </a:srgbClr>
        </a:solidFill>
      </dgm:spPr>
      <dgm:t>
        <a:bodyPr/>
        <a:lstStyle/>
        <a:p>
          <a:endParaRPr lang="en-US" dirty="0"/>
        </a:p>
      </dgm:t>
    </dgm:pt>
    <dgm:pt modelId="{5A16F03D-CAEB-4A91-A81D-6C9625898C21}" type="parTrans" cxnId="{CD3442DF-1D47-47F8-A938-A7961537D91E}">
      <dgm:prSet/>
      <dgm:spPr/>
      <dgm:t>
        <a:bodyPr/>
        <a:lstStyle/>
        <a:p>
          <a:endParaRPr lang="en-US"/>
        </a:p>
      </dgm:t>
    </dgm:pt>
    <dgm:pt modelId="{81C57FFF-5E04-48EB-AB34-3FDE8ABDC12E}" type="sibTrans" cxnId="{CD3442DF-1D47-47F8-A938-A7961537D91E}">
      <dgm:prSet/>
      <dgm:spPr/>
      <dgm:t>
        <a:bodyPr/>
        <a:lstStyle/>
        <a:p>
          <a:endParaRPr lang="en-US"/>
        </a:p>
      </dgm:t>
    </dgm:pt>
    <dgm:pt modelId="{A61D43C8-BDE5-4F19-9AF3-52F5B49E8240}" type="pres">
      <dgm:prSet presAssocID="{E5561D9F-4DC3-48C4-B7BA-1C1DE3DB4053}" presName="compositeShape" presStyleCnt="0">
        <dgm:presLayoutVars>
          <dgm:chMax val="7"/>
          <dgm:dir/>
          <dgm:resizeHandles val="exact"/>
        </dgm:presLayoutVars>
      </dgm:prSet>
      <dgm:spPr/>
    </dgm:pt>
    <dgm:pt modelId="{600A5F68-4C6B-4BCC-AC30-B174D150F3E5}" type="pres">
      <dgm:prSet presAssocID="{D0C642BC-23E6-4AC6-B60A-DCB9A63DAD4D}" presName="circ1" presStyleLbl="vennNode1" presStyleIdx="0" presStyleCnt="2" custLinFactNeighborX="17314" custLinFactNeighborY="-22940"/>
      <dgm:spPr/>
      <dgm:t>
        <a:bodyPr/>
        <a:lstStyle/>
        <a:p>
          <a:endParaRPr lang="en-US"/>
        </a:p>
      </dgm:t>
    </dgm:pt>
    <dgm:pt modelId="{4D4DC8B2-3ACB-42BF-A094-E81C1FFF4E14}" type="pres">
      <dgm:prSet presAssocID="{D0C642BC-23E6-4AC6-B60A-DCB9A63DAD4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4B72F-7D96-4EC2-A0A9-FA320F1F60BF}" type="pres">
      <dgm:prSet presAssocID="{07FD5AF2-A31C-45C7-8D7C-FC92EA50B015}" presName="circ2" presStyleLbl="vennNode1" presStyleIdx="1" presStyleCnt="2" custLinFactNeighborX="-52210" custLinFactNeighborY="15402"/>
      <dgm:spPr/>
      <dgm:t>
        <a:bodyPr/>
        <a:lstStyle/>
        <a:p>
          <a:endParaRPr lang="en-US"/>
        </a:p>
      </dgm:t>
    </dgm:pt>
    <dgm:pt modelId="{8000F385-E6CA-43DC-99EB-6327DA243F39}" type="pres">
      <dgm:prSet presAssocID="{07FD5AF2-A31C-45C7-8D7C-FC92EA50B0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721DFA-78D5-4AC8-A5B9-2DE7CDA63E54}" type="presOf" srcId="{D0C642BC-23E6-4AC6-B60A-DCB9A63DAD4D}" destId="{600A5F68-4C6B-4BCC-AC30-B174D150F3E5}" srcOrd="0" destOrd="0" presId="urn:microsoft.com/office/officeart/2005/8/layout/venn1"/>
    <dgm:cxn modelId="{61B6FB89-4A17-4B4E-96DD-13D87C9C9917}" srcId="{E5561D9F-4DC3-48C4-B7BA-1C1DE3DB4053}" destId="{D0C642BC-23E6-4AC6-B60A-DCB9A63DAD4D}" srcOrd="0" destOrd="0" parTransId="{CAEB5F4F-1F57-4365-9B78-A651C04F7B48}" sibTransId="{4FDE5545-59AF-4580-AADA-89A8E0E0F7E8}"/>
    <dgm:cxn modelId="{7615E372-68F2-4599-8388-BCE3786C1E8D}" type="presOf" srcId="{07FD5AF2-A31C-45C7-8D7C-FC92EA50B015}" destId="{8000F385-E6CA-43DC-99EB-6327DA243F39}" srcOrd="1" destOrd="0" presId="urn:microsoft.com/office/officeart/2005/8/layout/venn1"/>
    <dgm:cxn modelId="{C30E1BF4-0F5A-4212-8A9B-BAA0E42C62A8}" type="presOf" srcId="{07FD5AF2-A31C-45C7-8D7C-FC92EA50B015}" destId="{D224B72F-7D96-4EC2-A0A9-FA320F1F60BF}" srcOrd="0" destOrd="0" presId="urn:microsoft.com/office/officeart/2005/8/layout/venn1"/>
    <dgm:cxn modelId="{B18853D6-F593-47BD-B9C6-48062058C120}" type="presOf" srcId="{E5561D9F-4DC3-48C4-B7BA-1C1DE3DB4053}" destId="{A61D43C8-BDE5-4F19-9AF3-52F5B49E8240}" srcOrd="0" destOrd="0" presId="urn:microsoft.com/office/officeart/2005/8/layout/venn1"/>
    <dgm:cxn modelId="{CD3442DF-1D47-47F8-A938-A7961537D91E}" srcId="{E5561D9F-4DC3-48C4-B7BA-1C1DE3DB4053}" destId="{07FD5AF2-A31C-45C7-8D7C-FC92EA50B015}" srcOrd="1" destOrd="0" parTransId="{5A16F03D-CAEB-4A91-A81D-6C9625898C21}" sibTransId="{81C57FFF-5E04-48EB-AB34-3FDE8ABDC12E}"/>
    <dgm:cxn modelId="{EBD3DFEE-9EC5-4CDC-B8E5-06BFB6F4251F}" type="presOf" srcId="{D0C642BC-23E6-4AC6-B60A-DCB9A63DAD4D}" destId="{4D4DC8B2-3ACB-42BF-A094-E81C1FFF4E14}" srcOrd="1" destOrd="0" presId="urn:microsoft.com/office/officeart/2005/8/layout/venn1"/>
    <dgm:cxn modelId="{4A81C8A1-72C4-4643-BE5A-FE810B597A95}" type="presParOf" srcId="{A61D43C8-BDE5-4F19-9AF3-52F5B49E8240}" destId="{600A5F68-4C6B-4BCC-AC30-B174D150F3E5}" srcOrd="0" destOrd="0" presId="urn:microsoft.com/office/officeart/2005/8/layout/venn1"/>
    <dgm:cxn modelId="{B701F5B0-AE10-4185-9D03-30B163D42D74}" type="presParOf" srcId="{A61D43C8-BDE5-4F19-9AF3-52F5B49E8240}" destId="{4D4DC8B2-3ACB-42BF-A094-E81C1FFF4E14}" srcOrd="1" destOrd="0" presId="urn:microsoft.com/office/officeart/2005/8/layout/venn1"/>
    <dgm:cxn modelId="{40E3B795-2692-4597-8714-A6B367493D4C}" type="presParOf" srcId="{A61D43C8-BDE5-4F19-9AF3-52F5B49E8240}" destId="{D224B72F-7D96-4EC2-A0A9-FA320F1F60BF}" srcOrd="2" destOrd="0" presId="urn:microsoft.com/office/officeart/2005/8/layout/venn1"/>
    <dgm:cxn modelId="{29835FE1-EBFA-4AD1-A3B6-2F1D794E81D5}" type="presParOf" srcId="{A61D43C8-BDE5-4F19-9AF3-52F5B49E8240}" destId="{8000F385-E6CA-43DC-99EB-6327DA243F3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A5F68-4C6B-4BCC-AC30-B174D150F3E5}">
      <dsp:nvSpPr>
        <dsp:cNvPr id="0" name=""/>
        <dsp:cNvSpPr/>
      </dsp:nvSpPr>
      <dsp:spPr>
        <a:xfrm>
          <a:off x="376201" y="534989"/>
          <a:ext cx="1760580" cy="1760580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622048" y="742599"/>
        <a:ext cx="1015109" cy="1345359"/>
      </dsp:txXfrm>
    </dsp:sp>
    <dsp:sp modelId="{D224B72F-7D96-4EC2-A0A9-FA320F1F60BF}">
      <dsp:nvSpPr>
        <dsp:cNvPr id="0" name=""/>
        <dsp:cNvSpPr/>
      </dsp:nvSpPr>
      <dsp:spPr>
        <a:xfrm>
          <a:off x="421062" y="1210031"/>
          <a:ext cx="1760580" cy="1760580"/>
        </a:xfrm>
        <a:prstGeom prst="ellipse">
          <a:avLst/>
        </a:prstGeom>
        <a:solidFill>
          <a:srgbClr val="00B0F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920686" y="1417641"/>
        <a:ext cx="1015109" cy="1345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94026-9747-46B6-8A45-A1057969C33F}" type="datetimeFigureOut">
              <a:rPr lang="en-US" smtClean="0"/>
              <a:t>2022-03-01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3E877-DD3F-4CF4-9984-CE8C3A46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0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(0.5m)</a:t>
            </a:r>
          </a:p>
          <a:p>
            <a:r>
              <a:rPr lang="en-US" dirty="0" smtClean="0"/>
              <a:t>Good</a:t>
            </a:r>
            <a:r>
              <a:rPr lang="en-US" baseline="0" dirty="0" smtClean="0"/>
              <a:t> afternoon everyone, </a:t>
            </a:r>
          </a:p>
          <a:p>
            <a:r>
              <a:rPr lang="en-US" baseline="0" dirty="0" smtClean="0"/>
              <a:t>My </a:t>
            </a:r>
            <a:r>
              <a:rPr lang="en-US" baseline="0" smtClean="0"/>
              <a:t>name is Hien</a:t>
            </a:r>
            <a:r>
              <a:rPr lang="en-US" baseline="0" dirty="0" smtClean="0"/>
              <a:t>, from ISD . I’m very delight to be here to tell you about my promotion report.</a:t>
            </a:r>
          </a:p>
          <a:p>
            <a:r>
              <a:rPr lang="en-US" baseline="0" dirty="0" smtClean="0"/>
              <a:t>My topic is: “</a:t>
            </a:r>
            <a:r>
              <a:rPr lang="en-US" b="1" baseline="0" dirty="0" smtClean="0"/>
              <a:t>Enhance Factory Quality by Standardize IT systems &amp; deploy smart learning solution</a:t>
            </a:r>
            <a:r>
              <a:rPr lang="en-US" baseline="0" dirty="0" smtClean="0"/>
              <a:t>”.</a:t>
            </a:r>
          </a:p>
          <a:p>
            <a:r>
              <a:rPr lang="en-US" baseline="0" dirty="0" smtClean="0"/>
              <a:t>My presentation have to 5 parts.</a:t>
            </a:r>
          </a:p>
          <a:p>
            <a:r>
              <a:rPr lang="en-US" baseline="0" dirty="0" smtClean="0"/>
              <a:t>Let’s start with part 1: New assignment &amp; responsibilities.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9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(0.5)</a:t>
            </a:r>
          </a:p>
          <a:p>
            <a:r>
              <a:rPr lang="en-US" dirty="0" smtClean="0"/>
              <a:t>Next I review for</a:t>
            </a:r>
            <a:r>
              <a:rPr lang="en-US" baseline="0" dirty="0" smtClean="0"/>
              <a:t> improvement activity 2.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Make video: Our target: completed Basic training video. HR will be finish on Apr.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Make lecture &amp; E-test. Finished on Feb.2022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I’ll introduce to others department for support and apply for other idea.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----------------------------------------------------------------------------------------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Dev fee: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17 -&gt; 3.2 (-13.8)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Trainer time: 15.2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 total: 29K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(0.5m)</a:t>
            </a:r>
            <a:endParaRPr lang="en-US" dirty="0"/>
          </a:p>
          <a:p>
            <a:r>
              <a:rPr lang="en-US" dirty="0"/>
              <a:t>The last one</a:t>
            </a:r>
            <a:r>
              <a:rPr lang="en-US" baseline="0" dirty="0"/>
              <a:t> I’d like to tell you about my further plan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is the PSNV system map with Production system and common system.</a:t>
            </a:r>
            <a:endParaRPr lang="en-US" baseline="0" dirty="0"/>
          </a:p>
          <a:p>
            <a:r>
              <a:rPr lang="en-US" dirty="0"/>
              <a:t>I have plan </a:t>
            </a:r>
            <a:r>
              <a:rPr lang="en-US" baseline="0" dirty="0" smtClean="0"/>
              <a:t>upgrade current and making </a:t>
            </a:r>
            <a:r>
              <a:rPr lang="en-US" baseline="0" dirty="0"/>
              <a:t>some new system for support and </a:t>
            </a:r>
            <a:r>
              <a:rPr lang="en-US" baseline="0" dirty="0" smtClean="0"/>
              <a:t>improvement of total </a:t>
            </a:r>
            <a:r>
              <a:rPr lang="en-US" baseline="0" dirty="0"/>
              <a:t>PSNV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continue with Procurement project and Traceability system expand.</a:t>
            </a:r>
          </a:p>
          <a:p>
            <a:r>
              <a:rPr lang="en-US" baseline="0" dirty="0" smtClean="0"/>
              <a:t>Besides, PSNV total visualize system, Worker management system and E-support also considering.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That all my report! Thanks for </a:t>
            </a:r>
            <a:r>
              <a:rPr lang="en-US" baseline="0" dirty="0"/>
              <a:t>your listening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-----------------visualize--------------------------------------</a:t>
            </a:r>
          </a:p>
          <a:p>
            <a:r>
              <a:rPr lang="en-US" baseline="0" dirty="0" smtClean="0"/>
              <a:t>PSI: procure sale inventory.</a:t>
            </a:r>
          </a:p>
          <a:p>
            <a:r>
              <a:rPr lang="en-US" baseline="0" dirty="0" smtClean="0"/>
              <a:t>Reduce reporting(making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…)</a:t>
            </a:r>
          </a:p>
          <a:p>
            <a:r>
              <a:rPr lang="en-US" baseline="0" dirty="0" smtClean="0"/>
              <a:t>Real time data.</a:t>
            </a:r>
          </a:p>
          <a:p>
            <a:r>
              <a:rPr lang="en-US" baseline="0" dirty="0" smtClean="0"/>
              <a:t>-------------------Worker </a:t>
            </a:r>
            <a:r>
              <a:rPr lang="en-US" baseline="0" dirty="0" err="1" smtClean="0"/>
              <a:t>mgnt</a:t>
            </a: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What’s is the concept of ISD for company….! =&gt; 2022: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(0.5m)</a:t>
            </a:r>
          </a:p>
          <a:p>
            <a:r>
              <a:rPr lang="en-US" dirty="0" smtClean="0"/>
              <a:t>Now I’m a supervisor of Project Management team.</a:t>
            </a:r>
          </a:p>
          <a:p>
            <a:r>
              <a:rPr lang="en-US" dirty="0" smtClean="0"/>
              <a:t>In current position, I’m working as Assistant manager.</a:t>
            </a:r>
          </a:p>
          <a:p>
            <a:r>
              <a:rPr lang="en-US" dirty="0" smtClean="0"/>
              <a:t>I’m leading all PSNV factory</a:t>
            </a:r>
            <a:r>
              <a:rPr lang="en-US" baseline="0" dirty="0" smtClean="0"/>
              <a:t> system solution, </a:t>
            </a:r>
          </a:p>
          <a:p>
            <a:r>
              <a:rPr lang="en-US" baseline="0" dirty="0" smtClean="0"/>
              <a:t>standardize and centralize company system, procedure, </a:t>
            </a:r>
          </a:p>
          <a:p>
            <a:r>
              <a:rPr lang="en-US" baseline="0" dirty="0" smtClean="0"/>
              <a:t>make the best solution with all department heads, </a:t>
            </a:r>
          </a:p>
          <a:p>
            <a:r>
              <a:rPr lang="en-US" baseline="0" dirty="0" smtClean="0"/>
              <a:t>Subordinate development.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(0.5m)</a:t>
            </a:r>
          </a:p>
          <a:p>
            <a:r>
              <a:rPr lang="en-US" dirty="0" smtClean="0"/>
              <a:t>Next I’d like to summary main achievement</a:t>
            </a:r>
            <a:r>
              <a:rPr lang="en-US" baseline="0" dirty="0" smtClean="0"/>
              <a:t> from FY2019 to 2021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all achievement cost deduction target with BP</a:t>
            </a:r>
          </a:p>
          <a:p>
            <a:r>
              <a:rPr lang="en-US" baseline="0" dirty="0" smtClean="0"/>
              <a:t>Besides a project management leader, I always work with all department heads and outside PSNV for building the best solution.</a:t>
            </a:r>
          </a:p>
          <a:p>
            <a:r>
              <a:rPr lang="en-US" dirty="0" smtClean="0"/>
              <a:t>Here</a:t>
            </a:r>
            <a:r>
              <a:rPr lang="en-US" baseline="0" dirty="0" smtClean="0"/>
              <a:t> in the 6 critical system:</a:t>
            </a:r>
          </a:p>
          <a:p>
            <a:r>
              <a:rPr lang="en-US" baseline="0" dirty="0" smtClean="0"/>
              <a:t>Biggest is “</a:t>
            </a:r>
            <a:r>
              <a:rPr lang="en-US" b="1" baseline="0" dirty="0" smtClean="0"/>
              <a:t>Projector Traceability system</a:t>
            </a:r>
            <a:r>
              <a:rPr lang="en-US" baseline="0" dirty="0" smtClean="0"/>
              <a:t>”. </a:t>
            </a:r>
          </a:p>
          <a:p>
            <a:r>
              <a:rPr lang="en-US" baseline="0" dirty="0" smtClean="0"/>
              <a:t>Save 63K$. And joined AP QCC convention  with Bronze Medal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3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(0.45m)</a:t>
            </a:r>
          </a:p>
          <a:p>
            <a:r>
              <a:rPr lang="en-US" dirty="0" smtClean="0"/>
              <a:t>Next I will say</a:t>
            </a:r>
            <a:r>
              <a:rPr lang="en-US" baseline="0" dirty="0" smtClean="0"/>
              <a:t> about Background to Select theme 1.</a:t>
            </a:r>
          </a:p>
          <a:p>
            <a:r>
              <a:rPr lang="en-US" baseline="0" dirty="0" smtClean="0"/>
              <a:t>PSNV product history.</a:t>
            </a:r>
          </a:p>
          <a:p>
            <a:r>
              <a:rPr lang="en-US" baseline="0" dirty="0" smtClean="0"/>
              <a:t>Currently we grew up as Multi product.</a:t>
            </a:r>
          </a:p>
          <a:p>
            <a:r>
              <a:rPr lang="en-US" baseline="0" dirty="0" smtClean="0"/>
              <a:t>So We have problem is different system/ equipment and procedure each product.</a:t>
            </a:r>
          </a:p>
          <a:p>
            <a:r>
              <a:rPr lang="en-US" baseline="0" dirty="0" smtClean="0"/>
              <a:t>Very hard to standardize and control product quantity.</a:t>
            </a:r>
          </a:p>
          <a:p>
            <a:r>
              <a:rPr lang="en-US" baseline="0" dirty="0" smtClean="0"/>
              <a:t>When new product or new model  come, we still not strongly to make suitable condition for our factory and Some special case System cannot detect Operation make mistake.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baseline="0" dirty="0" smtClean="0"/>
              <a:t>With problems, we select issue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standardize and not strictly control Traceability System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 smtClean="0"/>
              <a:t>Next slide, I will explain more detail for issue 1.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(2m)</a:t>
            </a:r>
          </a:p>
          <a:p>
            <a:r>
              <a:rPr lang="en-US" dirty="0" smtClean="0"/>
              <a:t>About issue 1,  Not</a:t>
            </a:r>
            <a:r>
              <a:rPr lang="en-US" baseline="0" dirty="0" smtClean="0"/>
              <a:t> categories standard, process by process not double and all process not yet linkage.</a:t>
            </a:r>
          </a:p>
          <a:p>
            <a:r>
              <a:rPr lang="en-US" b="1" baseline="0" dirty="0" smtClean="0"/>
              <a:t>Current situation:</a:t>
            </a:r>
          </a:p>
          <a:p>
            <a:r>
              <a:rPr lang="en-US" baseline="0" dirty="0" smtClean="0"/>
              <a:t>Each model and categories different process and format. </a:t>
            </a:r>
          </a:p>
          <a:p>
            <a:r>
              <a:rPr lang="en-US" baseline="0" dirty="0" smtClean="0"/>
              <a:t>System not linkage to once and take time when making new system</a:t>
            </a:r>
          </a:p>
          <a:p>
            <a:r>
              <a:rPr lang="en-US" b="1" baseline="0" dirty="0" smtClean="0"/>
              <a:t>Solution</a:t>
            </a:r>
            <a:r>
              <a:rPr lang="en-US" b="0" baseline="0" dirty="0" smtClean="0"/>
              <a:t>: </a:t>
            </a:r>
            <a:r>
              <a:rPr lang="en-US" b="1" baseline="0" dirty="0" smtClean="0"/>
              <a:t>Create  prototype system and create system linkage</a:t>
            </a:r>
          </a:p>
          <a:p>
            <a:r>
              <a:rPr lang="en-US" b="1" baseline="0" dirty="0" smtClean="0"/>
              <a:t>1</a:t>
            </a:r>
            <a:r>
              <a:rPr lang="en-US" b="1" baseline="30000" dirty="0" smtClean="0"/>
              <a:t>st</a:t>
            </a:r>
            <a:r>
              <a:rPr lang="en-US" b="1" baseline="0" dirty="0" smtClean="0"/>
              <a:t>: </a:t>
            </a:r>
            <a:r>
              <a:rPr lang="en-US" baseline="0" dirty="0" smtClean="0"/>
              <a:t>I’d like to explain about: </a:t>
            </a:r>
            <a:r>
              <a:rPr lang="en-US" b="1" baseline="0" dirty="0" smtClean="0"/>
              <a:t>Organization &amp; Create Prototype system</a:t>
            </a:r>
            <a:r>
              <a:rPr lang="en-US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For this Step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 –  I made organization. I am a leader, 2 sub leader and all windows person of concerns department.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2-   </a:t>
            </a:r>
            <a:r>
              <a:rPr lang="en-US" dirty="0" smtClean="0"/>
              <a:t>What’s prototype system?</a:t>
            </a:r>
            <a:r>
              <a:rPr lang="en-US" baseline="0" dirty="0" smtClean="0"/>
              <a:t> =&gt; </a:t>
            </a:r>
            <a:r>
              <a:rPr lang="en-US" dirty="0" smtClean="0"/>
              <a:t>Prototype is a system which combine common process and</a:t>
            </a:r>
            <a:r>
              <a:rPr lang="en-US" baseline="0" dirty="0" smtClean="0"/>
              <a:t> common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      What’s is the benefit of prototype? =&gt; Reduce development time when make new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3-  And for the new system concept </a:t>
            </a:r>
            <a:r>
              <a:rPr lang="en-US" b="1" baseline="0" dirty="0" smtClean="0"/>
              <a:t>We just focus into singular module only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(1.5m)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: </a:t>
            </a:r>
            <a:r>
              <a:rPr lang="en-US" dirty="0" smtClean="0"/>
              <a:t>I’d like to introduce</a:t>
            </a:r>
            <a:r>
              <a:rPr lang="en-US" baseline="0" dirty="0" smtClean="0"/>
              <a:t> about: “</a:t>
            </a:r>
            <a:r>
              <a:rPr lang="en-US" b="1" baseline="0" dirty="0" smtClean="0"/>
              <a:t>Create System linkage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Recently, We have 6 main process: </a:t>
            </a:r>
            <a:r>
              <a:rPr lang="en-US" b="1" baseline="0" dirty="0" smtClean="0"/>
              <a:t>from</a:t>
            </a:r>
            <a:r>
              <a:rPr lang="en-US" baseline="0" dirty="0" smtClean="0"/>
              <a:t> label design, transfer processing, concept making </a:t>
            </a:r>
            <a:r>
              <a:rPr lang="en-US" b="1" baseline="0" dirty="0" smtClean="0"/>
              <a:t>to</a:t>
            </a:r>
            <a:r>
              <a:rPr lang="en-US" baseline="0" dirty="0" smtClean="0"/>
              <a:t> SCM.</a:t>
            </a:r>
          </a:p>
          <a:p>
            <a:r>
              <a:rPr lang="en-US" baseline="0" dirty="0" smtClean="0"/>
              <a:t>Almost process have some weakness point and some process don’t have any system for control (as I mention with arrogance color)</a:t>
            </a:r>
          </a:p>
          <a:p>
            <a:r>
              <a:rPr lang="en-US" baseline="0" dirty="0" smtClean="0"/>
              <a:t>Following these point</a:t>
            </a:r>
            <a:r>
              <a:rPr lang="en-US" b="1" baseline="0" dirty="0" smtClean="0"/>
              <a:t>, I analyze system again and change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Strongly negotiate, deeply checking condition of current system, create Linkage Key and new software, function also.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Make verify for all process (Current process check previous process)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all process linkage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Through this project: We can adapt new category by common system. We saved: 29.3K$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(0.5m)</a:t>
            </a:r>
          </a:p>
          <a:p>
            <a:r>
              <a:rPr lang="en-US" dirty="0" smtClean="0"/>
              <a:t>Next, I review</a:t>
            </a:r>
            <a:r>
              <a:rPr lang="en-US" baseline="0" dirty="0" smtClean="0"/>
              <a:t> again for Schedule and Result of Issue 1.</a:t>
            </a:r>
          </a:p>
          <a:p>
            <a:r>
              <a:rPr lang="en-US" baseline="0" dirty="0" smtClean="0"/>
              <a:t>System prototype I finished on Nov. 2021</a:t>
            </a:r>
          </a:p>
          <a:p>
            <a:r>
              <a:rPr lang="en-US" baseline="0" dirty="0" smtClean="0"/>
              <a:t>System linkage I finished on Jan. 2022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And: </a:t>
            </a:r>
          </a:p>
          <a:p>
            <a:r>
              <a:rPr lang="en-US" baseline="0" dirty="0" smtClean="0"/>
              <a:t>We can apply any product for PSNV</a:t>
            </a:r>
          </a:p>
          <a:p>
            <a:r>
              <a:rPr lang="en-US" baseline="0" dirty="0" smtClean="0"/>
              <a:t>No happen quality issue by system</a:t>
            </a:r>
          </a:p>
          <a:p>
            <a:r>
              <a:rPr lang="en-US" baseline="0" dirty="0" smtClean="0"/>
              <a:t>Easy to management and analyze</a:t>
            </a:r>
          </a:p>
          <a:p>
            <a:r>
              <a:rPr lang="en-US" baseline="0" dirty="0" smtClean="0"/>
              <a:t>Development time reduce from 6months to 3 months.</a:t>
            </a:r>
          </a:p>
          <a:p>
            <a:r>
              <a:rPr lang="en-US" baseline="0" dirty="0" smtClean="0"/>
              <a:t>----------------------------------------------------------------</a:t>
            </a:r>
          </a:p>
          <a:p>
            <a:r>
              <a:rPr lang="en-US" baseline="0" dirty="0" smtClean="0"/>
              <a:t>Dev fee:</a:t>
            </a:r>
          </a:p>
          <a:p>
            <a:r>
              <a:rPr lang="en-US" baseline="0" dirty="0" smtClean="0"/>
              <a:t>28.8 -&gt; 14.4 (-14.4)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RW fee</a:t>
            </a:r>
          </a:p>
          <a:p>
            <a:r>
              <a:rPr lang="en-US" baseline="0" dirty="0" smtClean="0"/>
              <a:t>FY20: 36.12K </a:t>
            </a:r>
          </a:p>
          <a:p>
            <a:r>
              <a:rPr lang="en-US" baseline="0" dirty="0" smtClean="0"/>
              <a:t>FY21: 21.19K</a:t>
            </a:r>
          </a:p>
          <a:p>
            <a:r>
              <a:rPr lang="en-US" baseline="0" dirty="0" smtClean="0"/>
              <a:t>(-14.93)</a:t>
            </a:r>
          </a:p>
          <a:p>
            <a:r>
              <a:rPr lang="en-US" baseline="0" dirty="0" smtClean="0"/>
              <a:t> total: 29.3K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(1.5m)</a:t>
            </a:r>
          </a:p>
          <a:p>
            <a:r>
              <a:rPr lang="en-US" dirty="0" smtClean="0"/>
              <a:t>Next,</a:t>
            </a:r>
            <a:r>
              <a:rPr lang="en-US" baseline="0" dirty="0" smtClean="0"/>
              <a:t> </a:t>
            </a:r>
            <a:r>
              <a:rPr lang="en-US" b="1" baseline="0" dirty="0" smtClean="0"/>
              <a:t>We move to background to select theme 2:</a:t>
            </a:r>
          </a:p>
          <a:p>
            <a:r>
              <a:rPr lang="en-US" baseline="0" dirty="0" smtClean="0"/>
              <a:t>On the Chart, We easy to see total training course reduce more than haft from 2018 to 2021.</a:t>
            </a:r>
          </a:p>
          <a:p>
            <a:r>
              <a:rPr lang="en-US" baseline="0" dirty="0" smtClean="0"/>
              <a:t>Reason May we know is affected by Covid19 </a:t>
            </a:r>
          </a:p>
          <a:p>
            <a:r>
              <a:rPr lang="en-US" b="1" baseline="0" dirty="0" smtClean="0"/>
              <a:t>With current training method, we have many difficult point </a:t>
            </a:r>
          </a:p>
          <a:p>
            <a:r>
              <a:rPr lang="en-US" b="1" baseline="0" dirty="0" smtClean="0"/>
              <a:t>Our policy is: </a:t>
            </a:r>
            <a:r>
              <a:rPr lang="en-US" baseline="0" dirty="0" smtClean="0"/>
              <a:t>Develop people before making products.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So our problems is difficult arrange training course and develop employees under covid19 situation.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I selected Issue 2: </a:t>
            </a:r>
            <a:r>
              <a:rPr lang="en-US" baseline="0" dirty="0" smtClean="0"/>
              <a:t>Employee not fully knowledge and skills.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How to training and support for new normal?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How to increase change to study?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I’ll explain in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3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2m</a:t>
            </a:r>
            <a:r>
              <a:rPr lang="en-US" dirty="0"/>
              <a:t>)</a:t>
            </a:r>
          </a:p>
          <a:p>
            <a:r>
              <a:rPr lang="en-US" dirty="0"/>
              <a:t>The</a:t>
            </a:r>
            <a:r>
              <a:rPr lang="en-US" baseline="0" dirty="0"/>
              <a:t> issue </a:t>
            </a:r>
            <a:r>
              <a:rPr lang="en-US" baseline="0" dirty="0" smtClean="0"/>
              <a:t>2: </a:t>
            </a:r>
            <a:r>
              <a:rPr lang="en-US" b="1" baseline="0" dirty="0" smtClean="0"/>
              <a:t>Current </a:t>
            </a:r>
            <a:r>
              <a:rPr lang="en-US" b="1" baseline="0" dirty="0"/>
              <a:t>situation: </a:t>
            </a:r>
          </a:p>
          <a:p>
            <a:r>
              <a:rPr lang="en-US" baseline="0" dirty="0"/>
              <a:t>Training course opening only ~ 50%. Employee not enough skill before start working And easy to make mistake &amp; resignation</a:t>
            </a:r>
          </a:p>
          <a:p>
            <a:r>
              <a:rPr lang="en-US" baseline="0" dirty="0"/>
              <a:t>Our solution is Opening online training course, Support, reduce NG ratio &amp; job changing.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b="1" baseline="0" dirty="0" smtClean="0"/>
              <a:t>So, I </a:t>
            </a:r>
            <a:r>
              <a:rPr lang="en-US" b="1" baseline="0" dirty="0"/>
              <a:t>making E-learning system with AI technology</a:t>
            </a:r>
            <a:r>
              <a:rPr lang="en-US" b="1" baseline="0" dirty="0" smtClean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="1" baseline="0" dirty="0" smtClean="0"/>
              <a:t>1</a:t>
            </a:r>
            <a:r>
              <a:rPr lang="en-US" b="1" baseline="30000" dirty="0" smtClean="0"/>
              <a:t>st</a:t>
            </a:r>
            <a:r>
              <a:rPr lang="en-US" b="1" baseline="0" dirty="0" smtClean="0"/>
              <a:t>: Website e-learning system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 smtClean="0"/>
              <a:t>New website with video lesson and Examination also can do on the webpage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="1" baseline="0" dirty="0" smtClean="0"/>
              <a:t>Because </a:t>
            </a:r>
            <a:r>
              <a:rPr lang="en-US" b="1" baseline="0" dirty="0"/>
              <a:t>mainly of training system is content, </a:t>
            </a:r>
            <a:r>
              <a:rPr lang="en-US" baseline="0" dirty="0"/>
              <a:t>so if following normal, we just use slide or image.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/>
              <a:t>So I build new way with video training.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="1" baseline="0" dirty="0" smtClean="0"/>
              <a:t>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: </a:t>
            </a:r>
            <a:r>
              <a:rPr lang="en-US" b="1" baseline="0" dirty="0"/>
              <a:t>How to make video.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/>
              <a:t>Normal way: People will be recording video base on content prepared . After that editing video.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/>
              <a:t>Example: 4hour video take 20 hours.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/>
              <a:t>My idea: Make new software for support: Auto Convert Text to Speech. </a:t>
            </a:r>
            <a:endParaRPr lang="en-US" b="1" baseline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/>
              <a:t>Next together merge with PPT file + speech data.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="1" baseline="0" dirty="0" smtClean="0"/>
              <a:t>With E-learning system project, We can reduce Covid19 risky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E877-DD3F-4CF4-9984-CE8C3A46A6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64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8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64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9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152" y="2029967"/>
            <a:ext cx="9006840" cy="2868295"/>
          </a:xfrm>
          <a:custGeom>
            <a:avLst/>
            <a:gdLst/>
            <a:ahLst/>
            <a:cxnLst/>
            <a:rect l="l" t="t" r="r" b="b"/>
            <a:pathLst>
              <a:path w="9006840" h="2868295">
                <a:moveTo>
                  <a:pt x="0" y="116332"/>
                </a:moveTo>
                <a:lnTo>
                  <a:pt x="9146" y="71044"/>
                </a:lnTo>
                <a:lnTo>
                  <a:pt x="34088" y="34067"/>
                </a:lnTo>
                <a:lnTo>
                  <a:pt x="71082" y="9140"/>
                </a:lnTo>
                <a:lnTo>
                  <a:pt x="116382" y="0"/>
                </a:lnTo>
                <a:lnTo>
                  <a:pt x="8890508" y="0"/>
                </a:lnTo>
                <a:lnTo>
                  <a:pt x="8935795" y="9140"/>
                </a:lnTo>
                <a:lnTo>
                  <a:pt x="8972772" y="34067"/>
                </a:lnTo>
                <a:lnTo>
                  <a:pt x="8997699" y="71044"/>
                </a:lnTo>
                <a:lnTo>
                  <a:pt x="9006840" y="116332"/>
                </a:lnTo>
                <a:lnTo>
                  <a:pt x="9006840" y="1285748"/>
                </a:lnTo>
                <a:lnTo>
                  <a:pt x="8997699" y="1331035"/>
                </a:lnTo>
                <a:lnTo>
                  <a:pt x="8972772" y="1368012"/>
                </a:lnTo>
                <a:lnTo>
                  <a:pt x="8935795" y="1392939"/>
                </a:lnTo>
                <a:lnTo>
                  <a:pt x="8890508" y="1402080"/>
                </a:lnTo>
                <a:lnTo>
                  <a:pt x="116382" y="1402080"/>
                </a:lnTo>
                <a:lnTo>
                  <a:pt x="71082" y="1392939"/>
                </a:lnTo>
                <a:lnTo>
                  <a:pt x="34088" y="1368012"/>
                </a:lnTo>
                <a:lnTo>
                  <a:pt x="9146" y="1331035"/>
                </a:lnTo>
                <a:lnTo>
                  <a:pt x="0" y="1285748"/>
                </a:lnTo>
                <a:lnTo>
                  <a:pt x="0" y="116332"/>
                </a:lnTo>
                <a:close/>
              </a:path>
              <a:path w="9006840" h="2868295">
                <a:moveTo>
                  <a:pt x="0" y="1582420"/>
                </a:moveTo>
                <a:lnTo>
                  <a:pt x="9146" y="1537132"/>
                </a:lnTo>
                <a:lnTo>
                  <a:pt x="34088" y="1500155"/>
                </a:lnTo>
                <a:lnTo>
                  <a:pt x="71082" y="1475228"/>
                </a:lnTo>
                <a:lnTo>
                  <a:pt x="116382" y="1466088"/>
                </a:lnTo>
                <a:lnTo>
                  <a:pt x="8890508" y="1466088"/>
                </a:lnTo>
                <a:lnTo>
                  <a:pt x="8935795" y="1475228"/>
                </a:lnTo>
                <a:lnTo>
                  <a:pt x="8972772" y="1500155"/>
                </a:lnTo>
                <a:lnTo>
                  <a:pt x="8997699" y="1537132"/>
                </a:lnTo>
                <a:lnTo>
                  <a:pt x="9006840" y="1582420"/>
                </a:lnTo>
                <a:lnTo>
                  <a:pt x="9006840" y="2751836"/>
                </a:lnTo>
                <a:lnTo>
                  <a:pt x="8997699" y="2797123"/>
                </a:lnTo>
                <a:lnTo>
                  <a:pt x="8972772" y="2834100"/>
                </a:lnTo>
                <a:lnTo>
                  <a:pt x="8935795" y="2859027"/>
                </a:lnTo>
                <a:lnTo>
                  <a:pt x="8890508" y="2868168"/>
                </a:lnTo>
                <a:lnTo>
                  <a:pt x="116382" y="2868168"/>
                </a:lnTo>
                <a:lnTo>
                  <a:pt x="71082" y="2859027"/>
                </a:lnTo>
                <a:lnTo>
                  <a:pt x="34088" y="2834100"/>
                </a:lnTo>
                <a:lnTo>
                  <a:pt x="9146" y="2797123"/>
                </a:lnTo>
                <a:lnTo>
                  <a:pt x="0" y="2751836"/>
                </a:lnTo>
                <a:lnTo>
                  <a:pt x="0" y="1582420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152" y="4971288"/>
            <a:ext cx="9006840" cy="1402080"/>
          </a:xfrm>
          <a:custGeom>
            <a:avLst/>
            <a:gdLst/>
            <a:ahLst/>
            <a:cxnLst/>
            <a:rect l="l" t="t" r="r" b="b"/>
            <a:pathLst>
              <a:path w="9006840" h="1402079">
                <a:moveTo>
                  <a:pt x="0" y="116331"/>
                </a:moveTo>
                <a:lnTo>
                  <a:pt x="9146" y="71044"/>
                </a:lnTo>
                <a:lnTo>
                  <a:pt x="34088" y="34067"/>
                </a:lnTo>
                <a:lnTo>
                  <a:pt x="71082" y="9140"/>
                </a:lnTo>
                <a:lnTo>
                  <a:pt x="116382" y="0"/>
                </a:lnTo>
                <a:lnTo>
                  <a:pt x="8890508" y="0"/>
                </a:lnTo>
                <a:lnTo>
                  <a:pt x="8935795" y="9140"/>
                </a:lnTo>
                <a:lnTo>
                  <a:pt x="8972772" y="34067"/>
                </a:lnTo>
                <a:lnTo>
                  <a:pt x="8997699" y="71044"/>
                </a:lnTo>
                <a:lnTo>
                  <a:pt x="9006840" y="116331"/>
                </a:lnTo>
                <a:lnTo>
                  <a:pt x="9006840" y="1285697"/>
                </a:lnTo>
                <a:lnTo>
                  <a:pt x="8997699" y="1330997"/>
                </a:lnTo>
                <a:lnTo>
                  <a:pt x="8972772" y="1367991"/>
                </a:lnTo>
                <a:lnTo>
                  <a:pt x="8935795" y="1392933"/>
                </a:lnTo>
                <a:lnTo>
                  <a:pt x="8890508" y="1402080"/>
                </a:lnTo>
                <a:lnTo>
                  <a:pt x="116382" y="1402080"/>
                </a:lnTo>
                <a:lnTo>
                  <a:pt x="71082" y="1392933"/>
                </a:lnTo>
                <a:lnTo>
                  <a:pt x="34088" y="1367991"/>
                </a:lnTo>
                <a:lnTo>
                  <a:pt x="9146" y="1330997"/>
                </a:lnTo>
                <a:lnTo>
                  <a:pt x="0" y="1285697"/>
                </a:lnTo>
                <a:lnTo>
                  <a:pt x="0" y="116331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152" y="612648"/>
            <a:ext cx="9006840" cy="1350645"/>
          </a:xfrm>
          <a:custGeom>
            <a:avLst/>
            <a:gdLst/>
            <a:ahLst/>
            <a:cxnLst/>
            <a:rect l="l" t="t" r="r" b="b"/>
            <a:pathLst>
              <a:path w="9006840" h="1350645">
                <a:moveTo>
                  <a:pt x="0" y="112140"/>
                </a:moveTo>
                <a:lnTo>
                  <a:pt x="8807" y="68472"/>
                </a:lnTo>
                <a:lnTo>
                  <a:pt x="32827" y="32829"/>
                </a:lnTo>
                <a:lnTo>
                  <a:pt x="68453" y="8806"/>
                </a:lnTo>
                <a:lnTo>
                  <a:pt x="112077" y="0"/>
                </a:lnTo>
                <a:lnTo>
                  <a:pt x="8894699" y="0"/>
                </a:lnTo>
                <a:lnTo>
                  <a:pt x="8938367" y="8806"/>
                </a:lnTo>
                <a:lnTo>
                  <a:pt x="8974010" y="32829"/>
                </a:lnTo>
                <a:lnTo>
                  <a:pt x="8998033" y="68472"/>
                </a:lnTo>
                <a:lnTo>
                  <a:pt x="9006840" y="112140"/>
                </a:lnTo>
                <a:lnTo>
                  <a:pt x="9006840" y="1238123"/>
                </a:lnTo>
                <a:lnTo>
                  <a:pt x="8998033" y="1281791"/>
                </a:lnTo>
                <a:lnTo>
                  <a:pt x="8974010" y="1317434"/>
                </a:lnTo>
                <a:lnTo>
                  <a:pt x="8938367" y="1341457"/>
                </a:lnTo>
                <a:lnTo>
                  <a:pt x="8894699" y="1350264"/>
                </a:lnTo>
                <a:lnTo>
                  <a:pt x="112077" y="1350264"/>
                </a:lnTo>
                <a:lnTo>
                  <a:pt x="68453" y="1341457"/>
                </a:lnTo>
                <a:lnTo>
                  <a:pt x="32827" y="1317434"/>
                </a:lnTo>
                <a:lnTo>
                  <a:pt x="8807" y="1281791"/>
                </a:lnTo>
                <a:lnTo>
                  <a:pt x="0" y="1238123"/>
                </a:lnTo>
                <a:lnTo>
                  <a:pt x="0" y="112140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1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6059" y="22682"/>
            <a:ext cx="6151880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2022-03-01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0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9.png"/><Relationship Id="rId21" Type="http://schemas.openxmlformats.org/officeDocument/2006/relationships/image" Target="../media/image24.jpeg"/><Relationship Id="rId7" Type="http://schemas.openxmlformats.org/officeDocument/2006/relationships/image" Target="../media/image13.jpeg"/><Relationship Id="rId12" Type="http://schemas.microsoft.com/office/2007/relationships/hdphoto" Target="../media/hdphoto1.wdp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microsoft.com/office/2007/relationships/hdphoto" Target="../media/hdphoto3.wdp"/><Relationship Id="rId20" Type="http://schemas.openxmlformats.org/officeDocument/2006/relationships/image" Target="../media/image23.jpe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11.jpeg"/><Relationship Id="rId15" Type="http://schemas.openxmlformats.org/officeDocument/2006/relationships/image" Target="../media/image19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6.jpeg"/><Relationship Id="rId19" Type="http://schemas.openxmlformats.org/officeDocument/2006/relationships/image" Target="../media/image22.png"/><Relationship Id="rId31" Type="http://schemas.openxmlformats.org/officeDocument/2006/relationships/image" Target="../media/image34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microsoft.com/office/2007/relationships/hdphoto" Target="../media/hdphoto2.wdp"/><Relationship Id="rId22" Type="http://schemas.openxmlformats.org/officeDocument/2006/relationships/image" Target="../media/image25.jpe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" y="329325"/>
            <a:ext cx="9010650" cy="1249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1308" y="5079619"/>
            <a:ext cx="1805305" cy="15504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95275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Presented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Joined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Department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8759" y="5079619"/>
            <a:ext cx="294449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Nguyen Van Hien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lang="en-US" sz="2000" spc="-10" dirty="0">
                <a:solidFill>
                  <a:prstClr val="black"/>
                </a:solidFill>
                <a:latin typeface="Arial"/>
                <a:cs typeface="Arial"/>
              </a:rPr>
              <a:t>21st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Jan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 System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Supervisor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lvl="0" defTabSz="914400"/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2000" spc="-5" dirty="0">
                <a:solidFill>
                  <a:srgbClr val="0000FF"/>
                </a:solidFill>
                <a:latin typeface="Arial"/>
                <a:cs typeface="Arial"/>
              </a:rPr>
              <a:t>Assistant</a:t>
            </a:r>
            <a:r>
              <a:rPr lang="en-US" sz="2000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00FF"/>
                </a:solidFill>
                <a:latin typeface="Arial"/>
                <a:cs typeface="Arial"/>
              </a:rPr>
              <a:t>Manager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133" y="2235722"/>
            <a:ext cx="5967981" cy="4907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6133" y="3308603"/>
            <a:ext cx="5968365" cy="1560830"/>
            <a:chOff x="1056133" y="3308603"/>
            <a:chExt cx="5968365" cy="1560830"/>
          </a:xfrm>
        </p:grpSpPr>
        <p:sp>
          <p:nvSpPr>
            <p:cNvPr id="8" name="object 8"/>
            <p:cNvSpPr/>
            <p:nvPr/>
          </p:nvSpPr>
          <p:spPr>
            <a:xfrm>
              <a:off x="1056133" y="3308603"/>
              <a:ext cx="5967981" cy="493775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56133" y="3842003"/>
              <a:ext cx="5967981" cy="493775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56133" y="4375403"/>
              <a:ext cx="5967981" cy="493775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7152136" y="2235722"/>
            <a:ext cx="1624575" cy="4907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6813" y="2308606"/>
            <a:ext cx="830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52136" y="3308603"/>
            <a:ext cx="1624575" cy="49377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6812" y="3384930"/>
            <a:ext cx="149618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~ 6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136" y="3842003"/>
            <a:ext cx="1624575" cy="49377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6813" y="3918584"/>
            <a:ext cx="1367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 </a:t>
            </a:r>
            <a:r>
              <a:rPr lang="en-US" sz="2000" spc="-5" noProof="0" dirty="0">
                <a:solidFill>
                  <a:prstClr val="black"/>
                </a:solidFill>
                <a:latin typeface="Arial"/>
                <a:cs typeface="Arial"/>
              </a:rPr>
              <a:t>7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~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2136" y="4375403"/>
            <a:ext cx="1624575" cy="49377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6813" y="4452365"/>
            <a:ext cx="1436612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2000" spc="-45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599" y="3384930"/>
            <a:ext cx="575247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defTabSz="914400">
              <a:spcBef>
                <a:spcPts val="90"/>
              </a:spcBef>
              <a:tabLst>
                <a:tab pos="57912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Background </a:t>
            </a:r>
            <a:r>
              <a:rPr kumimoji="0" 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Improvement </a:t>
            </a:r>
            <a:r>
              <a:rPr lang="en-US" sz="2000" spc="-2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prstClr val="black"/>
                </a:solidFill>
                <a:latin typeface="Arial"/>
                <a:cs typeface="Arial"/>
              </a:rPr>
              <a:t>Activities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1599" y="3918584"/>
            <a:ext cx="6148699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defTabSz="914400">
              <a:spcBef>
                <a:spcPts val="90"/>
              </a:spcBef>
              <a:tabLst>
                <a:tab pos="579120" algn="l"/>
              </a:tabLst>
              <a:defRPr/>
            </a:pPr>
            <a:r>
              <a:rPr lang="en-US" sz="2000" spc="-5" dirty="0">
                <a:solidFill>
                  <a:prstClr val="black"/>
                </a:solidFill>
                <a:latin typeface="Arial"/>
                <a:cs typeface="Arial"/>
              </a:rPr>
              <a:t>Background </a:t>
            </a:r>
            <a:r>
              <a:rPr lang="en-US" sz="2000" spc="-1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Improvement </a:t>
            </a:r>
            <a:r>
              <a:rPr lang="en-US" sz="2000" spc="-2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prstClr val="black"/>
                </a:solidFill>
                <a:latin typeface="Arial"/>
                <a:cs typeface="Arial"/>
              </a:rPr>
              <a:t>Activities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prstClr val="black"/>
                </a:solidFill>
                <a:latin typeface="Arial"/>
                <a:cs typeface="Arial"/>
              </a:rPr>
              <a:t>(2)</a:t>
            </a:r>
            <a:endParaRPr 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1598" y="4452365"/>
            <a:ext cx="3752852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912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Further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Activities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56133" y="2775204"/>
            <a:ext cx="5967981" cy="493775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52136" y="2775204"/>
            <a:ext cx="1624575" cy="49377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6813" y="2850845"/>
            <a:ext cx="8312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1600" y="2850845"/>
            <a:ext cx="4714036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579120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Achievement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9091A6-DD84-4869-9393-1F6EC96867E1}"/>
              </a:ext>
            </a:extLst>
          </p:cNvPr>
          <p:cNvSpPr txBox="1"/>
          <p:nvPr/>
        </p:nvSpPr>
        <p:spPr>
          <a:xfrm>
            <a:off x="-13258" y="477111"/>
            <a:ext cx="915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Factory Quality by Standardize IT Systems &amp; Deploy Smart Learning Solution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F737A9-1C5C-4C17-A772-D4461F0A2DFE}"/>
              </a:ext>
            </a:extLst>
          </p:cNvPr>
          <p:cNvSpPr txBox="1"/>
          <p:nvPr/>
        </p:nvSpPr>
        <p:spPr>
          <a:xfrm>
            <a:off x="3154261" y="1710675"/>
            <a:ext cx="273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25" dirty="0">
                <a:latin typeface="Arial"/>
                <a:cs typeface="Arial"/>
              </a:rPr>
              <a:t>MAIN</a:t>
            </a:r>
            <a:r>
              <a:rPr lang="en-US" sz="2400" b="1" spc="1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CONTENTS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49DE5B5E-FCC1-4619-BCA3-7C74041A2778}"/>
              </a:ext>
            </a:extLst>
          </p:cNvPr>
          <p:cNvSpPr txBox="1"/>
          <p:nvPr/>
        </p:nvSpPr>
        <p:spPr>
          <a:xfrm>
            <a:off x="1371600" y="2339443"/>
            <a:ext cx="47140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 defTabSz="914400">
              <a:spcBef>
                <a:spcPts val="95"/>
              </a:spcBef>
              <a:tabLst>
                <a:tab pos="579120" algn="l"/>
              </a:tabLst>
            </a:pPr>
            <a:r>
              <a:rPr lang="en-US" sz="2000" spc="-10" dirty="0">
                <a:latin typeface="Arial"/>
                <a:cs typeface="Arial"/>
              </a:rPr>
              <a:t>New </a:t>
            </a:r>
            <a:r>
              <a:rPr lang="en-US" sz="2000" spc="-5" dirty="0">
                <a:latin typeface="Arial"/>
                <a:cs typeface="Arial"/>
              </a:rPr>
              <a:t>Assignment </a:t>
            </a:r>
            <a:r>
              <a:rPr lang="en-US" sz="2000" spc="-10" dirty="0">
                <a:latin typeface="Arial"/>
                <a:cs typeface="Arial"/>
              </a:rPr>
              <a:t>&amp;</a:t>
            </a:r>
            <a:r>
              <a:rPr lang="en-US" sz="2000" spc="-8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Responsibilities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EADBFB-87F4-40E6-A38C-AA3E047D030A}"/>
              </a:ext>
            </a:extLst>
          </p:cNvPr>
          <p:cNvGrpSpPr/>
          <p:nvPr/>
        </p:nvGrpSpPr>
        <p:grpSpPr>
          <a:xfrm>
            <a:off x="435045" y="2203362"/>
            <a:ext cx="635669" cy="550385"/>
            <a:chOff x="114300" y="1604861"/>
            <a:chExt cx="685800" cy="685800"/>
          </a:xfrm>
        </p:grpSpPr>
        <p:sp>
          <p:nvSpPr>
            <p:cNvPr id="41" name="AutoShape 43">
              <a:extLst>
                <a:ext uri="{FF2B5EF4-FFF2-40B4-BE49-F238E27FC236}">
                  <a16:creationId xmlns:a16="http://schemas.microsoft.com/office/drawing/2014/main" id="{4DBC8510-43D8-4B9D-B091-74D744F083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4300" y="1604861"/>
              <a:ext cx="685800" cy="685800"/>
            </a:xfrm>
            <a:prstGeom prst="diamond">
              <a:avLst/>
            </a:prstGeom>
            <a:solidFill>
              <a:srgbClr val="0099CC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Text Box 45">
              <a:extLst>
                <a:ext uri="{FF2B5EF4-FFF2-40B4-BE49-F238E27FC236}">
                  <a16:creationId xmlns:a16="http://schemas.microsoft.com/office/drawing/2014/main" id="{88FE9903-8BFE-4621-8AD6-3736627E7D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7339" y="1661473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E8A288-9E03-4B45-A9B7-BC0DA9974289}"/>
              </a:ext>
            </a:extLst>
          </p:cNvPr>
          <p:cNvGrpSpPr/>
          <p:nvPr/>
        </p:nvGrpSpPr>
        <p:grpSpPr>
          <a:xfrm>
            <a:off x="429989" y="2734984"/>
            <a:ext cx="635669" cy="550385"/>
            <a:chOff x="114300" y="1604861"/>
            <a:chExt cx="685800" cy="685800"/>
          </a:xfrm>
        </p:grpSpPr>
        <p:sp>
          <p:nvSpPr>
            <p:cNvPr id="45" name="AutoShape 43">
              <a:extLst>
                <a:ext uri="{FF2B5EF4-FFF2-40B4-BE49-F238E27FC236}">
                  <a16:creationId xmlns:a16="http://schemas.microsoft.com/office/drawing/2014/main" id="{6F65F158-8E15-4433-A278-4289CA58E6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4300" y="1604861"/>
              <a:ext cx="685800" cy="685800"/>
            </a:xfrm>
            <a:prstGeom prst="diamond">
              <a:avLst/>
            </a:prstGeom>
            <a:solidFill>
              <a:srgbClr val="0099CC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EC78968A-E2E6-4585-9855-70BFE5B62D9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2207" y="1661473"/>
              <a:ext cx="384278" cy="575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464650-6FBC-4A2A-82B5-27167DF88D06}"/>
              </a:ext>
            </a:extLst>
          </p:cNvPr>
          <p:cNvGrpSpPr/>
          <p:nvPr/>
        </p:nvGrpSpPr>
        <p:grpSpPr>
          <a:xfrm>
            <a:off x="432304" y="3269885"/>
            <a:ext cx="635669" cy="550385"/>
            <a:chOff x="114300" y="1604861"/>
            <a:chExt cx="685800" cy="685800"/>
          </a:xfrm>
        </p:grpSpPr>
        <p:sp>
          <p:nvSpPr>
            <p:cNvPr id="48" name="AutoShape 43">
              <a:extLst>
                <a:ext uri="{FF2B5EF4-FFF2-40B4-BE49-F238E27FC236}">
                  <a16:creationId xmlns:a16="http://schemas.microsoft.com/office/drawing/2014/main" id="{BD9A3346-1C1E-4CE1-8405-C9C79503D6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4300" y="1604861"/>
              <a:ext cx="685800" cy="685800"/>
            </a:xfrm>
            <a:prstGeom prst="diamond">
              <a:avLst/>
            </a:prstGeom>
            <a:solidFill>
              <a:srgbClr val="0099CC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Text Box 45">
              <a:extLst>
                <a:ext uri="{FF2B5EF4-FFF2-40B4-BE49-F238E27FC236}">
                  <a16:creationId xmlns:a16="http://schemas.microsoft.com/office/drawing/2014/main" id="{2D561CDB-CA62-4AB3-82B5-D9CA48EB7D8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2207" y="1661473"/>
              <a:ext cx="384278" cy="575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0961F6-5FE5-40E3-BBA1-CF40FE3F31D1}"/>
              </a:ext>
            </a:extLst>
          </p:cNvPr>
          <p:cNvGrpSpPr/>
          <p:nvPr/>
        </p:nvGrpSpPr>
        <p:grpSpPr>
          <a:xfrm>
            <a:off x="434501" y="3811032"/>
            <a:ext cx="635669" cy="550385"/>
            <a:chOff x="114300" y="1604861"/>
            <a:chExt cx="685800" cy="685800"/>
          </a:xfrm>
        </p:grpSpPr>
        <p:sp>
          <p:nvSpPr>
            <p:cNvPr id="51" name="AutoShape 43">
              <a:extLst>
                <a:ext uri="{FF2B5EF4-FFF2-40B4-BE49-F238E27FC236}">
                  <a16:creationId xmlns:a16="http://schemas.microsoft.com/office/drawing/2014/main" id="{192D602D-9D00-471C-B9F1-B310C21468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4300" y="1604861"/>
              <a:ext cx="685800" cy="685800"/>
            </a:xfrm>
            <a:prstGeom prst="diamond">
              <a:avLst/>
            </a:prstGeom>
            <a:solidFill>
              <a:srgbClr val="0099CC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Text Box 45">
              <a:extLst>
                <a:ext uri="{FF2B5EF4-FFF2-40B4-BE49-F238E27FC236}">
                  <a16:creationId xmlns:a16="http://schemas.microsoft.com/office/drawing/2014/main" id="{BE910241-8E69-4AB0-80C3-97CEF016BB8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2207" y="1661473"/>
              <a:ext cx="384278" cy="575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1C198C-0C93-46CB-A7E1-4C505CCB8379}"/>
              </a:ext>
            </a:extLst>
          </p:cNvPr>
          <p:cNvGrpSpPr/>
          <p:nvPr/>
        </p:nvGrpSpPr>
        <p:grpSpPr>
          <a:xfrm>
            <a:off x="430158" y="4340360"/>
            <a:ext cx="635669" cy="550385"/>
            <a:chOff x="114300" y="1604861"/>
            <a:chExt cx="685800" cy="685800"/>
          </a:xfrm>
        </p:grpSpPr>
        <p:sp>
          <p:nvSpPr>
            <p:cNvPr id="54" name="AutoShape 43">
              <a:extLst>
                <a:ext uri="{FF2B5EF4-FFF2-40B4-BE49-F238E27FC236}">
                  <a16:creationId xmlns:a16="http://schemas.microsoft.com/office/drawing/2014/main" id="{DDB83D52-D51E-49DD-B518-70F5705457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4300" y="1604861"/>
              <a:ext cx="685800" cy="685800"/>
            </a:xfrm>
            <a:prstGeom prst="diamond">
              <a:avLst/>
            </a:prstGeom>
            <a:solidFill>
              <a:srgbClr val="0099CC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Text Box 45">
              <a:extLst>
                <a:ext uri="{FF2B5EF4-FFF2-40B4-BE49-F238E27FC236}">
                  <a16:creationId xmlns:a16="http://schemas.microsoft.com/office/drawing/2014/main" id="{BD745835-1DB7-42CD-8D65-544BEAE508F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2207" y="1661473"/>
              <a:ext cx="384278" cy="575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7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altLang="ja-JP" dirty="0"/>
              <a:t>Improvement Schedule &amp; Result (2)</a:t>
            </a:r>
            <a:endParaRPr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29BCA17-D825-4E72-B819-3E09A721A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49807"/>
              </p:ext>
            </p:extLst>
          </p:nvPr>
        </p:nvGraphicFramePr>
        <p:xfrm>
          <a:off x="-8313" y="605479"/>
          <a:ext cx="9151042" cy="3428771"/>
        </p:xfrm>
        <a:graphic>
          <a:graphicData uri="http://schemas.openxmlformats.org/drawingml/2006/table">
            <a:tbl>
              <a:tblPr firstRow="1" bandRow="1"/>
              <a:tblGrid>
                <a:gridCol w="1115485">
                  <a:extLst>
                    <a:ext uri="{9D8B030D-6E8A-4147-A177-3AD203B41FA5}">
                      <a16:colId xmlns:a16="http://schemas.microsoft.com/office/drawing/2014/main" val="627325607"/>
                    </a:ext>
                  </a:extLst>
                </a:gridCol>
                <a:gridCol w="1480378">
                  <a:extLst>
                    <a:ext uri="{9D8B030D-6E8A-4147-A177-3AD203B41FA5}">
                      <a16:colId xmlns:a16="http://schemas.microsoft.com/office/drawing/2014/main" val="3543350897"/>
                    </a:ext>
                  </a:extLst>
                </a:gridCol>
                <a:gridCol w="419832">
                  <a:extLst>
                    <a:ext uri="{9D8B030D-6E8A-4147-A177-3AD203B41FA5}">
                      <a16:colId xmlns:a16="http://schemas.microsoft.com/office/drawing/2014/main" val="2193550646"/>
                    </a:ext>
                  </a:extLst>
                </a:gridCol>
                <a:gridCol w="432656">
                  <a:extLst>
                    <a:ext uri="{9D8B030D-6E8A-4147-A177-3AD203B41FA5}">
                      <a16:colId xmlns:a16="http://schemas.microsoft.com/office/drawing/2014/main" val="4061249235"/>
                    </a:ext>
                  </a:extLst>
                </a:gridCol>
                <a:gridCol w="413225">
                  <a:extLst>
                    <a:ext uri="{9D8B030D-6E8A-4147-A177-3AD203B41FA5}">
                      <a16:colId xmlns:a16="http://schemas.microsoft.com/office/drawing/2014/main" val="2432015117"/>
                    </a:ext>
                  </a:extLst>
                </a:gridCol>
                <a:gridCol w="439133">
                  <a:extLst>
                    <a:ext uri="{9D8B030D-6E8A-4147-A177-3AD203B41FA5}">
                      <a16:colId xmlns:a16="http://schemas.microsoft.com/office/drawing/2014/main" val="2485026881"/>
                    </a:ext>
                  </a:extLst>
                </a:gridCol>
                <a:gridCol w="432656">
                  <a:extLst>
                    <a:ext uri="{9D8B030D-6E8A-4147-A177-3AD203B41FA5}">
                      <a16:colId xmlns:a16="http://schemas.microsoft.com/office/drawing/2014/main" val="1668449053"/>
                    </a:ext>
                  </a:extLst>
                </a:gridCol>
                <a:gridCol w="419702">
                  <a:extLst>
                    <a:ext uri="{9D8B030D-6E8A-4147-A177-3AD203B41FA5}">
                      <a16:colId xmlns:a16="http://schemas.microsoft.com/office/drawing/2014/main" val="244869149"/>
                    </a:ext>
                  </a:extLst>
                </a:gridCol>
                <a:gridCol w="426179">
                  <a:extLst>
                    <a:ext uri="{9D8B030D-6E8A-4147-A177-3AD203B41FA5}">
                      <a16:colId xmlns:a16="http://schemas.microsoft.com/office/drawing/2014/main" val="4072146738"/>
                    </a:ext>
                  </a:extLst>
                </a:gridCol>
                <a:gridCol w="426179">
                  <a:extLst>
                    <a:ext uri="{9D8B030D-6E8A-4147-A177-3AD203B41FA5}">
                      <a16:colId xmlns:a16="http://schemas.microsoft.com/office/drawing/2014/main" val="2154345586"/>
                    </a:ext>
                  </a:extLst>
                </a:gridCol>
                <a:gridCol w="1403546">
                  <a:extLst>
                    <a:ext uri="{9D8B030D-6E8A-4147-A177-3AD203B41FA5}">
                      <a16:colId xmlns:a16="http://schemas.microsoft.com/office/drawing/2014/main" val="2601109304"/>
                    </a:ext>
                  </a:extLst>
                </a:gridCol>
                <a:gridCol w="1742071">
                  <a:extLst>
                    <a:ext uri="{9D8B030D-6E8A-4147-A177-3AD203B41FA5}">
                      <a16:colId xmlns:a16="http://schemas.microsoft.com/office/drawing/2014/main" val="2197748861"/>
                    </a:ext>
                  </a:extLst>
                </a:gridCol>
              </a:tblGrid>
              <a:tr h="494885">
                <a:tc rowSpan="2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8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47310"/>
                  </a:ext>
                </a:extLst>
              </a:tr>
              <a:tr h="3224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anchor="ctr">
                    <a:lnL w="381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381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8307"/>
                  </a:ext>
                </a:extLst>
              </a:tr>
              <a:tr h="1305736">
                <a:tc rowSpan="2"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E-learning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 with AI technology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</a:t>
                      </a:r>
                    </a:p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lectures and </a:t>
                      </a:r>
                    </a:p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E-Test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</a:t>
                      </a:r>
                    </a:p>
                    <a:p>
                      <a:pPr lvl="0"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training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(02/2022)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545971"/>
                  </a:ext>
                </a:extLst>
              </a:tr>
              <a:tr h="13057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</a:t>
                      </a:r>
                    </a:p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 training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Video</a:t>
                      </a:r>
                    </a:p>
                    <a:p>
                      <a:pPr lvl="0"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ISD Completed</a:t>
                      </a:r>
                    </a:p>
                    <a:p>
                      <a:pPr lvl="0" algn="ctr"/>
                      <a:r>
                        <a:rPr lang="en-US" sz="12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r>
                        <a:rPr lang="en-US" sz="12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finished 5/15</a:t>
                      </a:r>
                      <a:endParaRPr lang="en-US" sz="12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(02/2022)</a:t>
                      </a:r>
                      <a:endParaRPr lang="en-US" sz="1400" b="1" baseline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/>
                      <a:r>
                        <a:rPr lang="en-US" sz="12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 finish 15/15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(04/2022)</a:t>
                      </a:r>
                      <a:endParaRPr lang="en-US" sz="12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03872"/>
                  </a:ext>
                </a:extLst>
              </a:tr>
            </a:tbl>
          </a:graphicData>
        </a:graphic>
      </p:graphicFrame>
      <p:sp>
        <p:nvSpPr>
          <p:cNvPr id="19" name="Arrow: Pentagon 8">
            <a:extLst>
              <a:ext uri="{FF2B5EF4-FFF2-40B4-BE49-F238E27FC236}">
                <a16:creationId xmlns:a16="http://schemas.microsoft.com/office/drawing/2014/main" id="{2AE7B71E-7DD1-490D-8E3D-AA1031927CC5}"/>
              </a:ext>
            </a:extLst>
          </p:cNvPr>
          <p:cNvSpPr/>
          <p:nvPr/>
        </p:nvSpPr>
        <p:spPr>
          <a:xfrm>
            <a:off x="2773128" y="3271843"/>
            <a:ext cx="903403" cy="364946"/>
          </a:xfrm>
          <a:prstGeom prst="homePlat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ISD</a:t>
            </a:r>
          </a:p>
        </p:txBody>
      </p:sp>
      <p:sp>
        <p:nvSpPr>
          <p:cNvPr id="20" name="Arrow: Pentagon 9">
            <a:extLst>
              <a:ext uri="{FF2B5EF4-FFF2-40B4-BE49-F238E27FC236}">
                <a16:creationId xmlns:a16="http://schemas.microsoft.com/office/drawing/2014/main" id="{90915057-16FD-4059-B788-03826CDD5F0D}"/>
              </a:ext>
            </a:extLst>
          </p:cNvPr>
          <p:cNvSpPr/>
          <p:nvPr/>
        </p:nvSpPr>
        <p:spPr>
          <a:xfrm>
            <a:off x="3710345" y="3273137"/>
            <a:ext cx="1847781" cy="364946"/>
          </a:xfrm>
          <a:prstGeom prst="homePlat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HR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21" name="Arrow: Pentagon 10">
            <a:extLst>
              <a:ext uri="{FF2B5EF4-FFF2-40B4-BE49-F238E27FC236}">
                <a16:creationId xmlns:a16="http://schemas.microsoft.com/office/drawing/2014/main" id="{D645E337-98DF-4805-98E9-AE1E4544360A}"/>
              </a:ext>
            </a:extLst>
          </p:cNvPr>
          <p:cNvSpPr/>
          <p:nvPr/>
        </p:nvSpPr>
        <p:spPr>
          <a:xfrm>
            <a:off x="3328192" y="1930501"/>
            <a:ext cx="2645322" cy="364946"/>
          </a:xfrm>
          <a:prstGeom prst="homePlat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Website training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B6148-E92E-4EAE-ADD0-07C897F58BB0}"/>
              </a:ext>
            </a:extLst>
          </p:cNvPr>
          <p:cNvSpPr txBox="1"/>
          <p:nvPr/>
        </p:nvSpPr>
        <p:spPr>
          <a:xfrm>
            <a:off x="2803895" y="2974714"/>
            <a:ext cx="296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Training, technical provider, Video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9B0D4B-E9BF-46AB-AA71-DF1BDFB4BD23}"/>
              </a:ext>
            </a:extLst>
          </p:cNvPr>
          <p:cNvSpPr txBox="1"/>
          <p:nvPr/>
        </p:nvSpPr>
        <p:spPr>
          <a:xfrm>
            <a:off x="3528606" y="1611592"/>
            <a:ext cx="214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management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869" y="4207824"/>
            <a:ext cx="9067800" cy="2557801"/>
          </a:xfrm>
          <a:prstGeom prst="roundRect">
            <a:avLst>
              <a:gd name="adj" fmla="val 375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covid19 risky.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provide multiple languages: English, Vietnamese, Japanese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Specially have Vietnamese language.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can learning every time and every where.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E-learning buying fee: 17K$ (Our development fee: 3.2K$)</a:t>
            </a:r>
          </a:p>
        </p:txBody>
      </p:sp>
      <p:sp>
        <p:nvSpPr>
          <p:cNvPr id="23" name="角丸四角形 2">
            <a:extLst>
              <a:ext uri="{FF2B5EF4-FFF2-40B4-BE49-F238E27FC236}">
                <a16:creationId xmlns:a16="http://schemas.microsoft.com/office/drawing/2014/main" id="{DF38A9B2-78EF-4F21-A65B-13BFEA605BE3}"/>
              </a:ext>
            </a:extLst>
          </p:cNvPr>
          <p:cNvSpPr/>
          <p:nvPr/>
        </p:nvSpPr>
        <p:spPr>
          <a:xfrm>
            <a:off x="168216" y="1964475"/>
            <a:ext cx="800541" cy="3553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2 </a:t>
            </a:r>
          </a:p>
        </p:txBody>
      </p:sp>
    </p:spTree>
    <p:extLst>
      <p:ext uri="{BB962C8B-B14F-4D97-AF65-F5344CB8AC3E}">
        <p14:creationId xmlns:p14="http://schemas.microsoft.com/office/powerpoint/2010/main" val="2248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Further Plan</a:t>
            </a:r>
            <a:endParaRPr dirty="0"/>
          </a:p>
        </p:txBody>
      </p:sp>
      <p:sp>
        <p:nvSpPr>
          <p:cNvPr id="46" name="object 12">
            <a:extLst>
              <a:ext uri="{FF2B5EF4-FFF2-40B4-BE49-F238E27FC236}">
                <a16:creationId xmlns:a16="http://schemas.microsoft.com/office/drawing/2014/main" id="{9BBB195D-9B12-44D4-8761-14BFE83732FC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56" y="515032"/>
            <a:ext cx="9132600" cy="63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8103" y="2090461"/>
            <a:ext cx="798775" cy="950943"/>
          </a:xfrm>
          <a:prstGeom prst="rect">
            <a:avLst/>
          </a:prstGeom>
        </p:spPr>
      </p:pic>
      <p:cxnSp>
        <p:nvCxnSpPr>
          <p:cNvPr id="72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</p:cNvCxnSpPr>
          <p:nvPr/>
        </p:nvCxnSpPr>
        <p:spPr>
          <a:xfrm>
            <a:off x="2199513" y="3280170"/>
            <a:ext cx="1" cy="29540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4247"/>
            <a:ext cx="9144000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 Box 6">
            <a:extLst>
              <a:ext uri="{FF2B5EF4-FFF2-40B4-BE49-F238E27FC236}">
                <a16:creationId xmlns:a16="http://schemas.microsoft.com/office/drawing/2014/main" id="{F75E063F-7348-4695-9A9A-CC5EAF78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989" y="1945047"/>
            <a:ext cx="1497636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GM Teramoto</a:t>
            </a:r>
          </a:p>
        </p:txBody>
      </p:sp>
      <p:sp>
        <p:nvSpPr>
          <p:cNvPr id="141" name="テキスト ボックス 59">
            <a:extLst>
              <a:ext uri="{FF2B5EF4-FFF2-40B4-BE49-F238E27FC236}">
                <a16:creationId xmlns:a16="http://schemas.microsoft.com/office/drawing/2014/main" id="{B909A246-2BE9-4C89-BF1B-5D386B151839}"/>
              </a:ext>
            </a:extLst>
          </p:cNvPr>
          <p:cNvSpPr txBox="1"/>
          <p:nvPr/>
        </p:nvSpPr>
        <p:spPr>
          <a:xfrm>
            <a:off x="642786" y="1430576"/>
            <a:ext cx="34937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Information Systems 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E132D9-8DE8-4A8F-B738-6C603B4665D0}"/>
              </a:ext>
            </a:extLst>
          </p:cNvPr>
          <p:cNvSpPr txBox="1"/>
          <p:nvPr/>
        </p:nvSpPr>
        <p:spPr>
          <a:xfrm>
            <a:off x="234399" y="2375241"/>
            <a:ext cx="57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SAP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E132D9-8DE8-4A8F-B738-6C603B4665D0}"/>
              </a:ext>
            </a:extLst>
          </p:cNvPr>
          <p:cNvSpPr txBox="1"/>
          <p:nvPr/>
        </p:nvSpPr>
        <p:spPr>
          <a:xfrm>
            <a:off x="3063528" y="2630232"/>
            <a:ext cx="199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Project Management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105164" y="2963790"/>
            <a:ext cx="816155" cy="383710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1790464" y="2963790"/>
            <a:ext cx="816155" cy="383710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MG</a:t>
            </a:r>
          </a:p>
        </p:txBody>
      </p:sp>
      <p:cxnSp>
        <p:nvCxnSpPr>
          <p:cNvPr id="42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  <a:stCxn id="40" idx="2"/>
            <a:endCxn id="68" idx="0"/>
          </p:cNvCxnSpPr>
          <p:nvPr/>
        </p:nvCxnSpPr>
        <p:spPr>
          <a:xfrm>
            <a:off x="513242" y="3347500"/>
            <a:ext cx="11900" cy="216164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951807" y="2285782"/>
            <a:ext cx="0" cy="36663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</p:cNvCxnSpPr>
          <p:nvPr/>
        </p:nvCxnSpPr>
        <p:spPr>
          <a:xfrm>
            <a:off x="508015" y="2667901"/>
            <a:ext cx="0" cy="30065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</p:cNvCxnSpPr>
          <p:nvPr/>
        </p:nvCxnSpPr>
        <p:spPr>
          <a:xfrm>
            <a:off x="2197893" y="2658377"/>
            <a:ext cx="1" cy="31017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</p:cNvCxnSpPr>
          <p:nvPr/>
        </p:nvCxnSpPr>
        <p:spPr>
          <a:xfrm flipH="1">
            <a:off x="504843" y="2661814"/>
            <a:ext cx="1693050" cy="950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117892" y="4385957"/>
            <a:ext cx="816155" cy="383710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Sup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72000" y="5509148"/>
            <a:ext cx="906284" cy="413498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noProof="0" dirty="0">
                <a:solidFill>
                  <a:srgbClr val="FFFFFF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Officer</a:t>
            </a:r>
            <a:endParaRPr kumimoji="1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73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</p:cNvCxnSpPr>
          <p:nvPr/>
        </p:nvCxnSpPr>
        <p:spPr>
          <a:xfrm flipH="1">
            <a:off x="1648890" y="3575573"/>
            <a:ext cx="111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6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</p:cNvCxnSpPr>
          <p:nvPr/>
        </p:nvCxnSpPr>
        <p:spPr>
          <a:xfrm>
            <a:off x="1650079" y="3573192"/>
            <a:ext cx="0" cy="204020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</p:cNvCxnSpPr>
          <p:nvPr/>
        </p:nvCxnSpPr>
        <p:spPr>
          <a:xfrm>
            <a:off x="2753528" y="3573192"/>
            <a:ext cx="0" cy="206878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025546" y="3384942"/>
            <a:ext cx="3795" cy="231794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1227637" y="5509148"/>
            <a:ext cx="906284" cy="413498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ts val="2000"/>
              </a:lnSpc>
              <a:defRPr/>
            </a:pPr>
            <a:r>
              <a:rPr kumimoji="1" lang="en-US" sz="1400" dirty="0">
                <a:solidFill>
                  <a:srgbClr val="FFFFFF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Officer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2325230" y="5509148"/>
            <a:ext cx="906284" cy="413498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ts val="2000"/>
              </a:lnSpc>
              <a:defRPr/>
            </a:pPr>
            <a:r>
              <a:rPr kumimoji="1" lang="en-US" sz="1400" dirty="0">
                <a:solidFill>
                  <a:srgbClr val="FFFFFF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Officer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3560017" y="5509148"/>
            <a:ext cx="906284" cy="413498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ts val="2000"/>
              </a:lnSpc>
              <a:defRPr/>
            </a:pPr>
            <a:r>
              <a:rPr kumimoji="1" lang="en-US" sz="1400" dirty="0">
                <a:solidFill>
                  <a:srgbClr val="FFFFFF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Officer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2373699" y="4388967"/>
            <a:ext cx="816155" cy="383710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Sup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3618103" y="4385957"/>
            <a:ext cx="816155" cy="383710"/>
          </a:xfrm>
          <a:prstGeom prst="rect">
            <a:avLst/>
          </a:prstGeom>
          <a:solidFill>
            <a:srgbClr val="333399"/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Sup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E132D9-8DE8-4A8F-B738-6C603B4665D0}"/>
              </a:ext>
            </a:extLst>
          </p:cNvPr>
          <p:cNvSpPr txBox="1"/>
          <p:nvPr/>
        </p:nvSpPr>
        <p:spPr>
          <a:xfrm>
            <a:off x="1149849" y="3572636"/>
            <a:ext cx="5990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Infra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E132D9-8DE8-4A8F-B738-6C603B4665D0}"/>
              </a:ext>
            </a:extLst>
          </p:cNvPr>
          <p:cNvSpPr txBox="1"/>
          <p:nvPr/>
        </p:nvSpPr>
        <p:spPr>
          <a:xfrm>
            <a:off x="2309397" y="3586289"/>
            <a:ext cx="520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ISM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HGP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E132D9-8DE8-4A8F-B738-6C603B4665D0}"/>
              </a:ext>
            </a:extLst>
          </p:cNvPr>
          <p:cNvSpPr txBox="1"/>
          <p:nvPr/>
        </p:nvSpPr>
        <p:spPr>
          <a:xfrm>
            <a:off x="1925535" y="2317922"/>
            <a:ext cx="194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5425A9-9A58-45C4-BB40-24F710AD765E}"/>
              </a:ext>
            </a:extLst>
          </p:cNvPr>
          <p:cNvSpPr/>
          <p:nvPr/>
        </p:nvSpPr>
        <p:spPr>
          <a:xfrm>
            <a:off x="3403886" y="2927742"/>
            <a:ext cx="124332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000099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AM(Hien)</a:t>
            </a:r>
          </a:p>
        </p:txBody>
      </p:sp>
      <p:sp>
        <p:nvSpPr>
          <p:cNvPr id="33" name="Curved Up Arrow 32"/>
          <p:cNvSpPr/>
          <p:nvPr/>
        </p:nvSpPr>
        <p:spPr>
          <a:xfrm rot="16200000">
            <a:off x="3982862" y="3585885"/>
            <a:ext cx="1447430" cy="536424"/>
          </a:xfrm>
          <a:prstGeom prst="curvedUpArrow">
            <a:avLst>
              <a:gd name="adj1" fmla="val 25000"/>
              <a:gd name="adj2" fmla="val 81050"/>
              <a:gd name="adj3" fmla="val 3094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D02126-1CA1-4B01-A0B0-45A76D58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13" y="2205241"/>
            <a:ext cx="4062065" cy="399103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ja-JP" sz="1900" b="1" kern="100" spc="-150" dirty="0">
                <a:solidFill>
                  <a:srgbClr val="0000FF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Leading all PSNV factory system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ja-JP" sz="1900" b="1" kern="100" spc="-150" dirty="0">
                <a:solidFill>
                  <a:srgbClr val="0000FF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   solution &amp; development</a:t>
            </a:r>
          </a:p>
          <a:p>
            <a:pPr lvl="0">
              <a:lnSpc>
                <a:spcPct val="150000"/>
              </a:lnSpc>
              <a:defRPr/>
            </a:pPr>
            <a:endParaRPr lang="en-US" altLang="ja-JP" sz="1050" b="1" kern="100" spc="-15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ja-JP" sz="1900" b="1" kern="100" spc="-150" dirty="0">
                <a:solidFill>
                  <a:srgbClr val="0000FF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Standardize &amp; Centralize Company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ja-JP" sz="1900" b="1" kern="100" spc="-150" dirty="0">
                <a:solidFill>
                  <a:srgbClr val="0000FF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   systems, procedure</a:t>
            </a:r>
          </a:p>
          <a:p>
            <a:pPr lvl="0">
              <a:lnSpc>
                <a:spcPct val="150000"/>
              </a:lnSpc>
              <a:defRPr/>
            </a:pPr>
            <a:endParaRPr lang="en-US" altLang="ja-JP" sz="1050" b="1" kern="100" spc="-15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ja-JP" sz="1900" b="1" kern="100" spc="-150" dirty="0">
                <a:solidFill>
                  <a:srgbClr val="0000FF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Negotiate , make the best solution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ja-JP" sz="1900" b="1" kern="100" spc="-150" dirty="0">
                <a:solidFill>
                  <a:srgbClr val="0000FF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   with all Department heads</a:t>
            </a:r>
          </a:p>
          <a:p>
            <a:pPr lvl="0">
              <a:lnSpc>
                <a:spcPct val="150000"/>
              </a:lnSpc>
              <a:defRPr/>
            </a:pPr>
            <a:endParaRPr lang="en-US" altLang="ja-JP" sz="1050" b="1" kern="100" spc="-15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ja-JP" sz="1900" b="1" kern="100" spc="-150" dirty="0">
                <a:solidFill>
                  <a:srgbClr val="0000FF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Subordinate development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72E18D-7B70-415D-9359-89B6D2861F1F}"/>
              </a:ext>
            </a:extLst>
          </p:cNvPr>
          <p:cNvSpPr/>
          <p:nvPr/>
        </p:nvSpPr>
        <p:spPr>
          <a:xfrm>
            <a:off x="4201078" y="5154115"/>
            <a:ext cx="264066" cy="308047"/>
          </a:xfrm>
          <a:prstGeom prst="rect">
            <a:avLst/>
          </a:prstGeom>
          <a:solidFill>
            <a:srgbClr val="333399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72E18D-7B70-415D-9359-89B6D2861F1F}"/>
              </a:ext>
            </a:extLst>
          </p:cNvPr>
          <p:cNvSpPr/>
          <p:nvPr/>
        </p:nvSpPr>
        <p:spPr>
          <a:xfrm>
            <a:off x="4201078" y="3995255"/>
            <a:ext cx="264066" cy="308047"/>
          </a:xfrm>
          <a:prstGeom prst="rect">
            <a:avLst/>
          </a:prstGeom>
          <a:solidFill>
            <a:srgbClr val="333399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49" name="Elbow Connector 74">
            <a:extLst>
              <a:ext uri="{FF2B5EF4-FFF2-40B4-BE49-F238E27FC236}">
                <a16:creationId xmlns:a16="http://schemas.microsoft.com/office/drawing/2014/main" id="{9CB6E226-3FF9-4C95-BDD3-377A375A4BF1}"/>
              </a:ext>
            </a:extLst>
          </p:cNvPr>
          <p:cNvCxnSpPr>
            <a:cxnSpLocks/>
            <a:stCxn id="60" idx="1"/>
            <a:endCxn id="41" idx="3"/>
          </p:cNvCxnSpPr>
          <p:nvPr/>
        </p:nvCxnSpPr>
        <p:spPr>
          <a:xfrm flipH="1" flipV="1">
            <a:off x="2606619" y="3155645"/>
            <a:ext cx="797267" cy="69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 Box 1336">
            <a:extLst>
              <a:ext uri="{FF2B5EF4-FFF2-40B4-BE49-F238E27FC236}">
                <a16:creationId xmlns:a16="http://schemas.microsoft.com/office/drawing/2014/main" id="{E6CDC821-12E0-45FD-B244-E6963DA69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" y="576000"/>
            <a:ext cx="8851854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ja-JP" sz="1800" b="1" u="sng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Organization Chart after Assignment</a:t>
            </a:r>
            <a:endParaRPr lang="ja-JP" altLang="en-US" sz="1800" b="1" u="sng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C555E8-1FA4-49A3-940C-44F40E3DDF98}"/>
              </a:ext>
            </a:extLst>
          </p:cNvPr>
          <p:cNvSpPr txBox="1"/>
          <p:nvPr/>
        </p:nvSpPr>
        <p:spPr>
          <a:xfrm>
            <a:off x="5049013" y="1430576"/>
            <a:ext cx="4062065" cy="7082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Responsibilities</a:t>
            </a:r>
            <a:endParaRPr kumimoji="1" lang="ja-JP" alt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625" y="2301385"/>
            <a:ext cx="1719492" cy="1643856"/>
          </a:xfrm>
          <a:prstGeom prst="rect">
            <a:avLst/>
          </a:prstGeom>
        </p:spPr>
      </p:pic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8259"/>
            <a:ext cx="9142730" cy="45402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FY2019-2021 Main Achievement</a:t>
            </a:r>
            <a:endParaRPr dirty="0"/>
          </a:p>
        </p:txBody>
      </p:sp>
      <p:sp>
        <p:nvSpPr>
          <p:cNvPr id="6" name="Text Box 1336">
            <a:extLst>
              <a:ext uri="{FF2B5EF4-FFF2-40B4-BE49-F238E27FC236}">
                <a16:creationId xmlns:a16="http://schemas.microsoft.com/office/drawing/2014/main" id="{7FDDAD0E-7005-4D1D-B475-9970C5D4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" y="1110749"/>
            <a:ext cx="8851854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ja-JP" sz="1800" b="1" u="sng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Summary Achievement</a:t>
            </a:r>
            <a:endParaRPr lang="ja-JP" altLang="en-US" sz="1800" b="1" u="sng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9616"/>
              </p:ext>
            </p:extLst>
          </p:nvPr>
        </p:nvGraphicFramePr>
        <p:xfrm>
          <a:off x="83912" y="4221620"/>
          <a:ext cx="8985272" cy="261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1013115878"/>
                    </a:ext>
                  </a:extLst>
                </a:gridCol>
                <a:gridCol w="4402478">
                  <a:extLst>
                    <a:ext uri="{9D8B030D-6E8A-4147-A177-3AD203B41FA5}">
                      <a16:colId xmlns:a16="http://schemas.microsoft.com/office/drawing/2014/main" val="2249383886"/>
                    </a:ext>
                  </a:extLst>
                </a:gridCol>
                <a:gridCol w="853929">
                  <a:extLst>
                    <a:ext uri="{9D8B030D-6E8A-4147-A177-3AD203B41FA5}">
                      <a16:colId xmlns:a16="http://schemas.microsoft.com/office/drawing/2014/main" val="3164576094"/>
                    </a:ext>
                  </a:extLst>
                </a:gridCol>
                <a:gridCol w="1631953">
                  <a:extLst>
                    <a:ext uri="{9D8B030D-6E8A-4147-A177-3AD203B41FA5}">
                      <a16:colId xmlns:a16="http://schemas.microsoft.com/office/drawing/2014/main" val="518585185"/>
                    </a:ext>
                  </a:extLst>
                </a:gridCol>
                <a:gridCol w="1490342">
                  <a:extLst>
                    <a:ext uri="{9D8B030D-6E8A-4147-A177-3AD203B41FA5}">
                      <a16:colId xmlns:a16="http://schemas.microsoft.com/office/drawing/2014/main" val="3294230784"/>
                    </a:ext>
                  </a:extLst>
                </a:gridCol>
              </a:tblGrid>
              <a:tr h="3552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132178"/>
                  </a:ext>
                </a:extLst>
              </a:tr>
              <a:tr h="3755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E-Tally Sheet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32.6K$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46280"/>
                  </a:ext>
                </a:extLst>
              </a:tr>
              <a:tr h="3755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Projector Traceability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63.0K$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4976"/>
                  </a:ext>
                </a:extLst>
              </a:tr>
              <a:tr h="3755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Microwave Traceability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45277"/>
                  </a:ext>
                </a:extLst>
              </a:tr>
              <a:tr h="3755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Sound Business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1pax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845902"/>
                  </a:ext>
                </a:extLst>
              </a:tr>
              <a:tr h="3755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 - MCS Free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QC-MCS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19768"/>
                  </a:ext>
                </a:extLst>
              </a:tr>
              <a:tr h="3755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E–Approve Issue Material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Transfer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Dep't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21.44K$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3434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94204"/>
              </p:ext>
            </p:extLst>
          </p:nvPr>
        </p:nvGraphicFramePr>
        <p:xfrm>
          <a:off x="116962" y="1470068"/>
          <a:ext cx="8886956" cy="84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678">
                  <a:extLst>
                    <a:ext uri="{9D8B030D-6E8A-4147-A177-3AD203B41FA5}">
                      <a16:colId xmlns:a16="http://schemas.microsoft.com/office/drawing/2014/main" val="1159410049"/>
                    </a:ext>
                  </a:extLst>
                </a:gridCol>
                <a:gridCol w="2462646">
                  <a:extLst>
                    <a:ext uri="{9D8B030D-6E8A-4147-A177-3AD203B41FA5}">
                      <a16:colId xmlns:a16="http://schemas.microsoft.com/office/drawing/2014/main" val="3996845913"/>
                    </a:ext>
                  </a:extLst>
                </a:gridCol>
                <a:gridCol w="2384893">
                  <a:extLst>
                    <a:ext uri="{9D8B030D-6E8A-4147-A177-3AD203B41FA5}">
                      <a16:colId xmlns:a16="http://schemas.microsoft.com/office/drawing/2014/main" val="1990912076"/>
                    </a:ext>
                  </a:extLst>
                </a:gridCol>
                <a:gridCol w="2221739">
                  <a:extLst>
                    <a:ext uri="{9D8B030D-6E8A-4147-A177-3AD203B41FA5}">
                      <a16:colId xmlns:a16="http://schemas.microsoft.com/office/drawing/2014/main" val="175248098"/>
                    </a:ext>
                  </a:extLst>
                </a:gridCol>
              </a:tblGrid>
              <a:tr h="42914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Saving</a:t>
                      </a:r>
                    </a:p>
                    <a:p>
                      <a:pPr algn="ctr"/>
                      <a:r>
                        <a:rPr lang="en-US" sz="2400" spc="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</a:t>
                      </a:r>
                      <a:endParaRPr lang="en-US" sz="2400" spc="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40420"/>
                  </a:ext>
                </a:extLst>
              </a:tr>
              <a:tr h="4149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/>
                      <a:r>
                        <a:rPr lang="en-US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91.2K$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(BP</a:t>
                      </a:r>
                      <a:r>
                        <a:rPr lang="en-US" sz="1200" b="1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77.6K$)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/>
                      <a:r>
                        <a:rPr lang="en-US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111.5K$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(BP 68.2K$)</a:t>
                      </a:r>
                      <a:endParaRPr lang="en-US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/>
                      <a:r>
                        <a:rPr lang="en-US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93.58K$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(BP 79.83K$)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48065"/>
                  </a:ext>
                </a:extLst>
              </a:tr>
            </a:tbl>
          </a:graphicData>
        </a:graphic>
      </p:graphicFrame>
      <p:sp>
        <p:nvSpPr>
          <p:cNvPr id="10" name="Text Box 1336">
            <a:extLst>
              <a:ext uri="{FF2B5EF4-FFF2-40B4-BE49-F238E27FC236}">
                <a16:creationId xmlns:a16="http://schemas.microsoft.com/office/drawing/2014/main" id="{7FDDAD0E-7005-4D1D-B475-9970C5D4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" y="3877978"/>
            <a:ext cx="8851854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ja-JP" sz="1800" b="1" u="sng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Critical Systems Deployment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20914"/>
              </p:ext>
            </p:extLst>
          </p:nvPr>
        </p:nvGraphicFramePr>
        <p:xfrm>
          <a:off x="340149" y="2259712"/>
          <a:ext cx="8471340" cy="1801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1320">
                  <a:extLst>
                    <a:ext uri="{9D8B030D-6E8A-4147-A177-3AD203B41FA5}">
                      <a16:colId xmlns:a16="http://schemas.microsoft.com/office/drawing/2014/main" val="1417012810"/>
                    </a:ext>
                  </a:extLst>
                </a:gridCol>
                <a:gridCol w="6080020">
                  <a:extLst>
                    <a:ext uri="{9D8B030D-6E8A-4147-A177-3AD203B41FA5}">
                      <a16:colId xmlns:a16="http://schemas.microsoft.com/office/drawing/2014/main" val="3662196172"/>
                    </a:ext>
                  </a:extLst>
                </a:gridCol>
              </a:tblGrid>
              <a:tr h="1801911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Management Leader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Leading Research</a:t>
                      </a:r>
                      <a:r>
                        <a:rPr lang="en-US" sz="18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Develop New Technology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Proposal And Build IT Solution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 With Outside</a:t>
                      </a:r>
                      <a:r>
                        <a:rPr lang="en-US" sz="18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PSNV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90967"/>
                  </a:ext>
                </a:extLst>
              </a:tr>
            </a:tbl>
          </a:graphicData>
        </a:graphic>
      </p:graphicFrame>
      <p:sp>
        <p:nvSpPr>
          <p:cNvPr id="13" name="四角形: 角を丸くする 26">
            <a:extLst>
              <a:ext uri="{FF2B5EF4-FFF2-40B4-BE49-F238E27FC236}">
                <a16:creationId xmlns:a16="http://schemas.microsoft.com/office/drawing/2014/main" id="{0A9EEC34-7786-4C75-89B1-BD67E36B6025}"/>
              </a:ext>
            </a:extLst>
          </p:cNvPr>
          <p:cNvSpPr/>
          <p:nvPr/>
        </p:nvSpPr>
        <p:spPr>
          <a:xfrm>
            <a:off x="83912" y="593024"/>
            <a:ext cx="8985272" cy="442908"/>
          </a:xfrm>
          <a:prstGeom prst="roundRect">
            <a:avLst>
              <a:gd name="adj" fmla="val 9077"/>
            </a:avLst>
          </a:prstGeom>
          <a:solidFill>
            <a:schemeClr val="bg1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All Achievement Cost Deduction Target with BP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6829" y="4994890"/>
            <a:ext cx="184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66"/>
                </a:highlight>
                <a:latin typeface="+mj-lt"/>
                <a:cs typeface="Arial" panose="020B0604020202020204" pitchFamily="34" charset="0"/>
              </a:rPr>
              <a:t>AP QCC Convention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4998122"/>
            <a:ext cx="307879" cy="3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  <a:ln w="19050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19050">
            <a:noFill/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  <a:ln w="19050">
            <a:noFill/>
          </a:ln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Background To Select Theme (1)</a:t>
            </a:r>
            <a:endParaRPr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A9EEC34-7786-4C75-89B1-BD67E36B6025}"/>
              </a:ext>
            </a:extLst>
          </p:cNvPr>
          <p:cNvSpPr/>
          <p:nvPr/>
        </p:nvSpPr>
        <p:spPr>
          <a:xfrm>
            <a:off x="76018" y="584711"/>
            <a:ext cx="2938310" cy="394335"/>
          </a:xfrm>
          <a:prstGeom prst="roundRect">
            <a:avLst>
              <a:gd name="adj" fmla="val 9077"/>
            </a:avLst>
          </a:prstGeom>
          <a:solidFill>
            <a:schemeClr val="bg1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PSNV Products History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4DB91B-0F6B-4EE6-8D4B-FE3EBB371114}"/>
              </a:ext>
            </a:extLst>
          </p:cNvPr>
          <p:cNvSpPr txBox="1"/>
          <p:nvPr/>
        </p:nvSpPr>
        <p:spPr>
          <a:xfrm>
            <a:off x="105206" y="1011958"/>
            <a:ext cx="1903085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Current products</a:t>
            </a:r>
            <a:endParaRPr kumimoji="1" lang="ja-JP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8A25787-CB4F-4281-97A7-64803EE5FFA7}"/>
              </a:ext>
            </a:extLst>
          </p:cNvPr>
          <p:cNvGrpSpPr/>
          <p:nvPr/>
        </p:nvGrpSpPr>
        <p:grpSpPr>
          <a:xfrm>
            <a:off x="221904" y="1807812"/>
            <a:ext cx="598347" cy="416850"/>
            <a:chOff x="-1635732" y="2528900"/>
            <a:chExt cx="1260140" cy="527286"/>
          </a:xfrm>
        </p:grpSpPr>
        <p:pic>
          <p:nvPicPr>
            <p:cNvPr id="30" name="図 23" descr="ncp1000_c_h.gif">
              <a:extLst>
                <a:ext uri="{FF2B5EF4-FFF2-40B4-BE49-F238E27FC236}">
                  <a16:creationId xmlns:a16="http://schemas.microsoft.com/office/drawing/2014/main" id="{5E8D8302-7E55-49BF-8486-44A4574D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91716" y="2629373"/>
              <a:ext cx="941977" cy="313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C2B4119-426D-4BCA-B47E-10DC6B499B48}"/>
                </a:ext>
              </a:extLst>
            </p:cNvPr>
            <p:cNvSpPr/>
            <p:nvPr/>
          </p:nvSpPr>
          <p:spPr>
            <a:xfrm>
              <a:off x="-1635732" y="2528900"/>
              <a:ext cx="1260140" cy="52728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760A04-8582-4692-84D9-2B10329AA76A}"/>
              </a:ext>
            </a:extLst>
          </p:cNvPr>
          <p:cNvSpPr txBox="1"/>
          <p:nvPr/>
        </p:nvSpPr>
        <p:spPr>
          <a:xfrm>
            <a:off x="105206" y="1451118"/>
            <a:ext cx="732335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PBX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B9ECAB9-D9C2-475D-AE5C-B696B8A266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054"/>
          <a:stretch/>
        </p:blipFill>
        <p:spPr>
          <a:xfrm>
            <a:off x="1014327" y="1844705"/>
            <a:ext cx="536282" cy="337793"/>
          </a:xfrm>
          <a:prstGeom prst="rect">
            <a:avLst/>
          </a:prstGeom>
          <a:ln w="19050">
            <a:noFill/>
          </a:ln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FD3131F-D805-4EF6-BA0B-F9E0AC2838CE}"/>
              </a:ext>
            </a:extLst>
          </p:cNvPr>
          <p:cNvSpPr txBox="1"/>
          <p:nvPr/>
        </p:nvSpPr>
        <p:spPr>
          <a:xfrm>
            <a:off x="980250" y="1311412"/>
            <a:ext cx="7327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Door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Phone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D2C2F32-BBC0-4321-B689-030B51CF24B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4310" y="1820736"/>
            <a:ext cx="547615" cy="321504"/>
          </a:xfrm>
          <a:prstGeom prst="rect">
            <a:avLst/>
          </a:prstGeom>
          <a:ln w="19050">
            <a:noFill/>
          </a:ln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DF8FCC2-22A7-4761-AC81-4CF8B1696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403" y="1858539"/>
            <a:ext cx="371966" cy="289742"/>
          </a:xfrm>
          <a:prstGeom prst="rect">
            <a:avLst/>
          </a:prstGeom>
          <a:ln w="19050">
            <a:noFill/>
          </a:ln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2EE2BF8-EE14-4F55-91D8-668672E521F4}"/>
              </a:ext>
            </a:extLst>
          </p:cNvPr>
          <p:cNvSpPr txBox="1"/>
          <p:nvPr/>
        </p:nvSpPr>
        <p:spPr>
          <a:xfrm>
            <a:off x="1591965" y="1392314"/>
            <a:ext cx="103434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IP-Phone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5DA62C8-E758-4CE1-9AC2-1FB29A494849}"/>
              </a:ext>
            </a:extLst>
          </p:cNvPr>
          <p:cNvSpPr txBox="1"/>
          <p:nvPr/>
        </p:nvSpPr>
        <p:spPr>
          <a:xfrm>
            <a:off x="2495977" y="1392314"/>
            <a:ext cx="103434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HD-COM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50" name="図 44" descr="210_KV-S1015C_001_WOE.jpg">
            <a:extLst>
              <a:ext uri="{FF2B5EF4-FFF2-40B4-BE49-F238E27FC236}">
                <a16:creationId xmlns:a16="http://schemas.microsoft.com/office/drawing/2014/main" id="{F64414AD-5187-4E14-A76F-8DEEBB7BDC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0319" y="1754620"/>
            <a:ext cx="502066" cy="4147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B57707-F59F-42DA-96EF-258A72CF93E4}"/>
              </a:ext>
            </a:extLst>
          </p:cNvPr>
          <p:cNvSpPr txBox="1"/>
          <p:nvPr/>
        </p:nvSpPr>
        <p:spPr>
          <a:xfrm>
            <a:off x="3468273" y="1392314"/>
            <a:ext cx="108110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Scanner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53" name="図 22">
            <a:extLst>
              <a:ext uri="{FF2B5EF4-FFF2-40B4-BE49-F238E27FC236}">
                <a16:creationId xmlns:a16="http://schemas.microsoft.com/office/drawing/2014/main" id="{44E11039-8FAB-4821-B2D9-429FED4B4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0888" y="1716318"/>
            <a:ext cx="246062" cy="4869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2849EBC-150E-4982-B3AA-016E3DA7FBE2}"/>
              </a:ext>
            </a:extLst>
          </p:cNvPr>
          <p:cNvSpPr txBox="1"/>
          <p:nvPr/>
        </p:nvSpPr>
        <p:spPr>
          <a:xfrm>
            <a:off x="4432951" y="1400119"/>
            <a:ext cx="73274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DECT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49B02165-1EAD-4E7F-ABEF-563048B01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9909" y="1782125"/>
            <a:ext cx="275104" cy="448316"/>
          </a:xfrm>
          <a:prstGeom prst="rect">
            <a:avLst/>
          </a:prstGeom>
          <a:ln w="19050">
            <a:noFill/>
          </a:ln>
        </p:spPr>
      </p:pic>
      <p:pic>
        <p:nvPicPr>
          <p:cNvPr id="57" name="図 35">
            <a:extLst>
              <a:ext uri="{FF2B5EF4-FFF2-40B4-BE49-F238E27FC236}">
                <a16:creationId xmlns:a16="http://schemas.microsoft.com/office/drawing/2014/main" id="{51033739-E1A8-4B66-BB89-20826CE51F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273" y="2865739"/>
            <a:ext cx="418289" cy="3011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9F0BDF8-1820-48B7-860A-221329F92183}"/>
              </a:ext>
            </a:extLst>
          </p:cNvPr>
          <p:cNvSpPr txBox="1"/>
          <p:nvPr/>
        </p:nvSpPr>
        <p:spPr>
          <a:xfrm>
            <a:off x="16596" y="2390669"/>
            <a:ext cx="909553" cy="2968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MFP</a:t>
            </a:r>
          </a:p>
        </p:txBody>
      </p:sp>
      <p:pic>
        <p:nvPicPr>
          <p:cNvPr id="59" name="Picture 35">
            <a:extLst>
              <a:ext uri="{FF2B5EF4-FFF2-40B4-BE49-F238E27FC236}">
                <a16:creationId xmlns:a16="http://schemas.microsoft.com/office/drawing/2014/main" id="{A45698D5-6574-4A1E-9EFC-77D1C820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784" y="2920381"/>
            <a:ext cx="584462" cy="22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3A1EDB8-FDE6-4446-8FEB-B65A0F907EF6}"/>
              </a:ext>
            </a:extLst>
          </p:cNvPr>
          <p:cNvSpPr txBox="1"/>
          <p:nvPr/>
        </p:nvSpPr>
        <p:spPr>
          <a:xfrm>
            <a:off x="803238" y="2307680"/>
            <a:ext cx="909553" cy="46279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Fax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Board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BABE03A-D226-461A-88BC-0EF731E38614}"/>
              </a:ext>
            </a:extLst>
          </p:cNvPr>
          <p:cNvSpPr txBox="1"/>
          <p:nvPr/>
        </p:nvSpPr>
        <p:spPr>
          <a:xfrm>
            <a:off x="1655749" y="2277467"/>
            <a:ext cx="82455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PCB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PAPVN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63" name="Picture 40">
            <a:extLst>
              <a:ext uri="{FF2B5EF4-FFF2-40B4-BE49-F238E27FC236}">
                <a16:creationId xmlns:a16="http://schemas.microsoft.com/office/drawing/2014/main" id="{F6924081-C70F-42A6-9BE6-69DFB0F28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39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15818" y="2736732"/>
            <a:ext cx="293421" cy="490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64" name="Picture 5">
            <a:extLst>
              <a:ext uri="{FF2B5EF4-FFF2-40B4-BE49-F238E27FC236}">
                <a16:creationId xmlns:a16="http://schemas.microsoft.com/office/drawing/2014/main" id="{9039D10D-2758-4D18-AF6D-59A0CBB1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89691" l="26641" r="768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1962" y="2805924"/>
            <a:ext cx="609329" cy="46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BC5370B-F110-4EBE-9099-206D6021867D}"/>
              </a:ext>
            </a:extLst>
          </p:cNvPr>
          <p:cNvSpPr txBox="1"/>
          <p:nvPr/>
        </p:nvSpPr>
        <p:spPr>
          <a:xfrm>
            <a:off x="2414165" y="2384823"/>
            <a:ext cx="99312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Projector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4339516E-B690-4AE7-AEBB-F0DAC92BC12D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230" y="2780570"/>
            <a:ext cx="659252" cy="447350"/>
          </a:xfrm>
          <a:prstGeom prst="rect">
            <a:avLst/>
          </a:prstGeom>
          <a:ln w="19050">
            <a:noFill/>
          </a:ln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DCD53C1-3D8B-4CD3-85C7-3FDC73750CD8}"/>
              </a:ext>
            </a:extLst>
          </p:cNvPr>
          <p:cNvSpPr txBox="1"/>
          <p:nvPr/>
        </p:nvSpPr>
        <p:spPr>
          <a:xfrm>
            <a:off x="3351560" y="2248744"/>
            <a:ext cx="76751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Micro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wave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483C98C-B3C5-4F41-815A-C64CA0CDFCA5}"/>
              </a:ext>
            </a:extLst>
          </p:cNvPr>
          <p:cNvSpPr txBox="1"/>
          <p:nvPr/>
        </p:nvSpPr>
        <p:spPr>
          <a:xfrm>
            <a:off x="5213352" y="1011511"/>
            <a:ext cx="158671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EOL products</a:t>
            </a:r>
            <a:endParaRPr kumimoji="1" lang="ja-JP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B1138F1-AAB4-436F-8D9D-3A6EB86973AE}"/>
              </a:ext>
            </a:extLst>
          </p:cNvPr>
          <p:cNvSpPr/>
          <p:nvPr/>
        </p:nvSpPr>
        <p:spPr>
          <a:xfrm>
            <a:off x="76018" y="1025912"/>
            <a:ext cx="5038675" cy="2403088"/>
          </a:xfrm>
          <a:prstGeom prst="roundRect">
            <a:avLst>
              <a:gd name="adj" fmla="val 52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28022D6-53CD-4D85-A671-8EE1A5C1ED81}"/>
              </a:ext>
            </a:extLst>
          </p:cNvPr>
          <p:cNvSpPr/>
          <p:nvPr/>
        </p:nvSpPr>
        <p:spPr>
          <a:xfrm>
            <a:off x="5180420" y="1025912"/>
            <a:ext cx="3858374" cy="2403088"/>
          </a:xfrm>
          <a:prstGeom prst="roundRect">
            <a:avLst>
              <a:gd name="adj" fmla="val 52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Picture 59" descr="UJ840-1">
            <a:extLst>
              <a:ext uri="{FF2B5EF4-FFF2-40B4-BE49-F238E27FC236}">
                <a16:creationId xmlns:a16="http://schemas.microsoft.com/office/drawing/2014/main" id="{6A911364-C160-445D-9014-4E7C1BB5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8934" y="1716010"/>
            <a:ext cx="457069" cy="3755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F58AE9-4A96-4694-9962-351D9A86D7F4}"/>
              </a:ext>
            </a:extLst>
          </p:cNvPr>
          <p:cNvSpPr txBox="1"/>
          <p:nvPr/>
        </p:nvSpPr>
        <p:spPr>
          <a:xfrm>
            <a:off x="5399265" y="1383991"/>
            <a:ext cx="73640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ODD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E7D7E526-BD88-442A-8B91-495B3F13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3976" y="1695270"/>
            <a:ext cx="543178" cy="43252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658508E-D765-4022-A238-E8147E86F0BD}"/>
              </a:ext>
            </a:extLst>
          </p:cNvPr>
          <p:cNvSpPr txBox="1"/>
          <p:nvPr/>
        </p:nvSpPr>
        <p:spPr>
          <a:xfrm>
            <a:off x="6176189" y="1404169"/>
            <a:ext cx="6075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CPT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47" name="Picture 15" descr="P1030040">
            <a:extLst>
              <a:ext uri="{FF2B5EF4-FFF2-40B4-BE49-F238E27FC236}">
                <a16:creationId xmlns:a16="http://schemas.microsoft.com/office/drawing/2014/main" id="{930A215B-EB9B-4E4B-9B25-1991AB4D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9925" y="1878902"/>
            <a:ext cx="499420" cy="2553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F304315-52FC-4F4A-B871-4C474DFF070D}"/>
              </a:ext>
            </a:extLst>
          </p:cNvPr>
          <p:cNvSpPr txBox="1"/>
          <p:nvPr/>
        </p:nvSpPr>
        <p:spPr>
          <a:xfrm>
            <a:off x="6857491" y="1290101"/>
            <a:ext cx="913730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ITS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Display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1BE24F54-A12A-48E2-895C-0AF76D13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1923" y="1711946"/>
            <a:ext cx="653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D85699F-F121-4B24-83B6-337342774532}"/>
              </a:ext>
            </a:extLst>
          </p:cNvPr>
          <p:cNvSpPr txBox="1"/>
          <p:nvPr/>
        </p:nvSpPr>
        <p:spPr>
          <a:xfrm>
            <a:off x="7958255" y="1303596"/>
            <a:ext cx="74716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Let’s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Note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6B5DCE36-9EDB-4A24-940E-E4692AC25B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2558" y="2682718"/>
            <a:ext cx="694332" cy="539364"/>
          </a:xfrm>
          <a:prstGeom prst="rect">
            <a:avLst/>
          </a:prstGeom>
          <a:ln w="19050">
            <a:noFill/>
          </a:ln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AE37DDB-DEE1-4221-AD7E-622B6EA53A80}"/>
              </a:ext>
            </a:extLst>
          </p:cNvPr>
          <p:cNvSpPr txBox="1"/>
          <p:nvPr/>
        </p:nvSpPr>
        <p:spPr>
          <a:xfrm>
            <a:off x="5506148" y="2346371"/>
            <a:ext cx="58458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PLC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E66EA2A5-10CA-4953-A1B2-A2921D46558D}"/>
              </a:ext>
            </a:extLst>
          </p:cNvPr>
          <p:cNvSpPr/>
          <p:nvPr/>
        </p:nvSpPr>
        <p:spPr>
          <a:xfrm>
            <a:off x="76018" y="3472670"/>
            <a:ext cx="8967555" cy="47644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ja-JP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PSNV grew up as </a:t>
            </a:r>
            <a:r>
              <a:rPr lang="en-US" altLang="ja-JP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ja-JP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Factory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F2CFEC1-D30E-4FE4-9E4D-7DAF05951C38}"/>
              </a:ext>
            </a:extLst>
          </p:cNvPr>
          <p:cNvSpPr txBox="1"/>
          <p:nvPr/>
        </p:nvSpPr>
        <p:spPr>
          <a:xfrm>
            <a:off x="4237500" y="2258792"/>
            <a:ext cx="76751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Sound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dirty="0">
                <a:solidFill>
                  <a:srgbClr val="0070C0"/>
                </a:solidFill>
                <a:latin typeface="Arial" panose="020B0604020202020204" pitchFamily="34" charset="0"/>
                <a:ea typeface="Meiryo UI" pitchFamily="50" charset="-128"/>
                <a:cs typeface="Arial" panose="020B0604020202020204" pitchFamily="34" charset="0"/>
              </a:rPr>
              <a:t>Biz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eiryo UI" pitchFamily="50" charset="-128"/>
              <a:cs typeface="Arial" panose="020B0604020202020204" pitchFamily="34" charset="0"/>
            </a:endParaRPr>
          </a:p>
        </p:txBody>
      </p:sp>
      <p:pic>
        <p:nvPicPr>
          <p:cNvPr id="71" name="図 23">
            <a:extLst>
              <a:ext uri="{FF2B5EF4-FFF2-40B4-BE49-F238E27FC236}">
                <a16:creationId xmlns:a16="http://schemas.microsoft.com/office/drawing/2014/main" id="{E2121839-9690-44AF-9B87-95F8C17F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1286" y="2772413"/>
            <a:ext cx="399204" cy="48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6">
            <a:extLst>
              <a:ext uri="{FF2B5EF4-FFF2-40B4-BE49-F238E27FC236}">
                <a16:creationId xmlns:a16="http://schemas.microsoft.com/office/drawing/2014/main" id="{F9A95B06-B2CD-4772-BFF4-EB8FFD0686EA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6773" y="2736732"/>
            <a:ext cx="146149" cy="5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図 51">
            <a:extLst>
              <a:ext uri="{FF2B5EF4-FFF2-40B4-BE49-F238E27FC236}">
                <a16:creationId xmlns:a16="http://schemas.microsoft.com/office/drawing/2014/main" id="{D5AC9E0E-20BA-4489-BBB8-9ABC958342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5539" y="2807374"/>
            <a:ext cx="665319" cy="35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1">
            <a:extLst>
              <a:ext uri="{FF2B5EF4-FFF2-40B4-BE49-F238E27FC236}">
                <a16:creationId xmlns:a16="http://schemas.microsoft.com/office/drawing/2014/main" id="{75C01FB4-008B-4826-B8B3-4D90B19E85C1}"/>
              </a:ext>
            </a:extLst>
          </p:cNvPr>
          <p:cNvSpPr/>
          <p:nvPr/>
        </p:nvSpPr>
        <p:spPr>
          <a:xfrm>
            <a:off x="76017" y="4016344"/>
            <a:ext cx="1306733" cy="733783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A383A7B-D46E-4000-AA3C-9788519D0569}"/>
              </a:ext>
            </a:extLst>
          </p:cNvPr>
          <p:cNvSpPr txBox="1"/>
          <p:nvPr/>
        </p:nvSpPr>
        <p:spPr>
          <a:xfrm>
            <a:off x="1482565" y="4015189"/>
            <a:ext cx="7561008" cy="7507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Different System/Equipment/Procedure each Products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Very hard to standardize and control product quality </a:t>
            </a: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7EB8BC1C-12A3-46D5-AAD3-CCC2F4260910}"/>
              </a:ext>
            </a:extLst>
          </p:cNvPr>
          <p:cNvSpPr/>
          <p:nvPr/>
        </p:nvSpPr>
        <p:spPr>
          <a:xfrm>
            <a:off x="76018" y="5058206"/>
            <a:ext cx="8967556" cy="1683972"/>
          </a:xfrm>
          <a:prstGeom prst="rect">
            <a:avLst/>
          </a:prstGeom>
          <a:noFill/>
          <a:ln w="1905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角丸四角形 2">
            <a:extLst>
              <a:ext uri="{FF2B5EF4-FFF2-40B4-BE49-F238E27FC236}">
                <a16:creationId xmlns:a16="http://schemas.microsoft.com/office/drawing/2014/main" id="{41394733-A786-4AAF-8EEA-FB108A61AC47}"/>
              </a:ext>
            </a:extLst>
          </p:cNvPr>
          <p:cNvSpPr/>
          <p:nvPr/>
        </p:nvSpPr>
        <p:spPr>
          <a:xfrm>
            <a:off x="169324" y="6191210"/>
            <a:ext cx="914400" cy="473590"/>
          </a:xfrm>
          <a:prstGeom prst="round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1</a:t>
            </a:r>
            <a:endParaRPr kumimoji="1" lang="ja-JP" altLang="en-US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8132DDF3-195A-4D2B-9845-318F33F9EF9A}"/>
              </a:ext>
            </a:extLst>
          </p:cNvPr>
          <p:cNvSpPr/>
          <p:nvPr/>
        </p:nvSpPr>
        <p:spPr>
          <a:xfrm>
            <a:off x="1128671" y="6187547"/>
            <a:ext cx="7775639" cy="477253"/>
          </a:xfrm>
          <a:prstGeom prst="rect">
            <a:avLst/>
          </a:prstGeom>
          <a:gradFill>
            <a:gsLst>
              <a:gs pos="0">
                <a:srgbClr val="FFFFCC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 standardize and not strictly control Traceability System</a:t>
            </a:r>
          </a:p>
        </p:txBody>
      </p:sp>
      <p:pic>
        <p:nvPicPr>
          <p:cNvPr id="81" name="Picture 5">
            <a:extLst>
              <a:ext uri="{FF2B5EF4-FFF2-40B4-BE49-F238E27FC236}">
                <a16:creationId xmlns:a16="http://schemas.microsoft.com/office/drawing/2014/main" id="{093525F0-5286-45B7-AB19-DC6C44A7D647}"/>
              </a:ext>
            </a:extLst>
          </p:cNvPr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31" y="5098667"/>
            <a:ext cx="934263" cy="991879"/>
          </a:xfrm>
          <a:prstGeom prst="rect">
            <a:avLst/>
          </a:prstGeom>
          <a:ln w="19050">
            <a:noFill/>
          </a:ln>
        </p:spPr>
      </p:pic>
      <p:sp>
        <p:nvSpPr>
          <p:cNvPr id="82" name="TextBox 32">
            <a:extLst>
              <a:ext uri="{FF2B5EF4-FFF2-40B4-BE49-F238E27FC236}">
                <a16:creationId xmlns:a16="http://schemas.microsoft.com/office/drawing/2014/main" id="{CC70EF54-7A9B-407A-8C24-CB3E940C02A0}"/>
              </a:ext>
            </a:extLst>
          </p:cNvPr>
          <p:cNvSpPr txBox="1"/>
          <p:nvPr/>
        </p:nvSpPr>
        <p:spPr>
          <a:xfrm>
            <a:off x="1278556" y="5179160"/>
            <a:ext cx="3534617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 Just received from BD/Factory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 Not strongly negotiate with BD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system &amp; format</a:t>
            </a:r>
          </a:p>
        </p:txBody>
      </p:sp>
      <p:sp>
        <p:nvSpPr>
          <p:cNvPr id="84" name="TextBox 36">
            <a:extLst>
              <a:ext uri="{FF2B5EF4-FFF2-40B4-BE49-F238E27FC236}">
                <a16:creationId xmlns:a16="http://schemas.microsoft.com/office/drawing/2014/main" id="{8294486C-BCCF-4454-B86A-68ACD7BD2FA2}"/>
              </a:ext>
            </a:extLst>
          </p:cNvPr>
          <p:cNvSpPr txBox="1"/>
          <p:nvPr/>
        </p:nvSpPr>
        <p:spPr>
          <a:xfrm>
            <a:off x="6154152" y="5171335"/>
            <a:ext cx="2850785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 mistake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Not linkage all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Just storing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Isosceles Triangle 14">
            <a:extLst>
              <a:ext uri="{FF2B5EF4-FFF2-40B4-BE49-F238E27FC236}">
                <a16:creationId xmlns:a16="http://schemas.microsoft.com/office/drawing/2014/main" id="{6890F8A4-4953-4553-8936-81162FD3A982}"/>
              </a:ext>
            </a:extLst>
          </p:cNvPr>
          <p:cNvSpPr/>
          <p:nvPr/>
        </p:nvSpPr>
        <p:spPr>
          <a:xfrm rot="10800000">
            <a:off x="1178438" y="4834218"/>
            <a:ext cx="6964104" cy="167048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bject 12">
            <a:extLst>
              <a:ext uri="{FF2B5EF4-FFF2-40B4-BE49-F238E27FC236}">
                <a16:creationId xmlns:a16="http://schemas.microsoft.com/office/drawing/2014/main" id="{585F45F6-4FBE-4904-8ED9-08313F018D5F}"/>
              </a:ext>
            </a:extLst>
          </p:cNvPr>
          <p:cNvSpPr txBox="1"/>
          <p:nvPr/>
        </p:nvSpPr>
        <p:spPr>
          <a:xfrm>
            <a:off x="8208000" y="115200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7"/>
          <a:srcRect l="14363" t="10170" r="13176" b="13256"/>
          <a:stretch/>
        </p:blipFill>
        <p:spPr>
          <a:xfrm>
            <a:off x="4756796" y="5129729"/>
            <a:ext cx="803780" cy="983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590863" y="5136430"/>
            <a:ext cx="629934" cy="738742"/>
          </a:xfrm>
          <a:prstGeom prst="rect">
            <a:avLst/>
          </a:prstGeom>
        </p:spPr>
      </p:pic>
      <p:pic>
        <p:nvPicPr>
          <p:cNvPr id="1028" name="Picture 4" descr="Icon For Data #307725 - Free Icons Library"/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54" y="5791361"/>
            <a:ext cx="398190" cy="3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eak Icon Png #297778 - Free Icons Library"/>
          <p:cNvPicPr>
            <a:picLocks noChangeAspect="1" noChangeArrowheads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19400" r="12626" b="19378"/>
          <a:stretch/>
        </p:blipFill>
        <p:spPr bwMode="auto">
          <a:xfrm>
            <a:off x="1076918" y="5448779"/>
            <a:ext cx="240544" cy="2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ound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t="12562" r="9475" b="12523"/>
          <a:stretch/>
        </p:blipFill>
        <p:spPr bwMode="auto">
          <a:xfrm>
            <a:off x="551066" y="5300719"/>
            <a:ext cx="197448" cy="18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Speak Icon Png #297778 - Free Icons Library"/>
          <p:cNvPicPr>
            <a:picLocks noChangeAspect="1" noChangeArrowheads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19400" r="12626" b="19378"/>
          <a:stretch/>
        </p:blipFill>
        <p:spPr bwMode="auto">
          <a:xfrm>
            <a:off x="871035" y="5120342"/>
            <a:ext cx="240544" cy="2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/>
          <a:srcRect l="15525" t="9858" r="15108" b="16981"/>
          <a:stretch/>
        </p:blipFill>
        <p:spPr>
          <a:xfrm>
            <a:off x="5497337" y="5788399"/>
            <a:ext cx="305225" cy="34726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5687599" y="5959348"/>
            <a:ext cx="344374" cy="10440"/>
          </a:xfrm>
          <a:prstGeom prst="line">
            <a:avLst/>
          </a:prstGeom>
          <a:ln w="222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755413" y="5840962"/>
            <a:ext cx="240390" cy="260661"/>
            <a:chOff x="7357348" y="4607693"/>
            <a:chExt cx="534168" cy="500918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7390598" y="4607693"/>
              <a:ext cx="500918" cy="500918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357348" y="4638549"/>
              <a:ext cx="534168" cy="470062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2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5361708" y="4431753"/>
            <a:ext cx="3699618" cy="347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 concept</a:t>
            </a:r>
          </a:p>
        </p:txBody>
      </p:sp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Improvement Activities (1)-1</a:t>
            </a:r>
            <a:endParaRPr dirty="0"/>
          </a:p>
        </p:txBody>
      </p:sp>
      <p:sp>
        <p:nvSpPr>
          <p:cNvPr id="6" name="角丸四角形 2">
            <a:extLst>
              <a:ext uri="{FF2B5EF4-FFF2-40B4-BE49-F238E27FC236}">
                <a16:creationId xmlns:a16="http://schemas.microsoft.com/office/drawing/2014/main" id="{B864F82B-E16A-4B94-A404-5CD1A7ECFA40}"/>
              </a:ext>
            </a:extLst>
          </p:cNvPr>
          <p:cNvSpPr/>
          <p:nvPr/>
        </p:nvSpPr>
        <p:spPr>
          <a:xfrm>
            <a:off x="49345" y="587934"/>
            <a:ext cx="1467534" cy="9383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4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</a:p>
          <a:p>
            <a:pPr algn="ctr"/>
            <a:r>
              <a:rPr lang="en-US" altLang="ja-JP" sz="28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1</a:t>
            </a:r>
            <a:endParaRPr lang="en-US" altLang="ja-JP" sz="28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070" y="596092"/>
            <a:ext cx="7487040" cy="91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standardize categories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linkage to all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when expanding for new categories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7658" y="1552056"/>
            <a:ext cx="4422284" cy="30757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9345" y="1902324"/>
            <a:ext cx="4431215" cy="88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Each transfer categories different format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Take much time for making new system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Have program but not linkage to once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554788" y="1552056"/>
            <a:ext cx="4505948" cy="30757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547062" y="1902324"/>
            <a:ext cx="4515048" cy="88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Making standard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solidFill>
                  <a:schemeClr val="tx1"/>
                </a:solidFill>
              </a:rPr>
              <a:t>Making prototype system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Linkage and strictly control system 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9344" y="2836541"/>
            <a:ext cx="9011391" cy="3385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prototype system and making linkage for Traceability System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7313" y="3223715"/>
            <a:ext cx="5177672" cy="400523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Organization and create Prototype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417" y="3167626"/>
            <a:ext cx="52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</a:t>
            </a:r>
            <a:endParaRPr lang="en-US" altLang="ja-JP" sz="28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438" y="6221586"/>
            <a:ext cx="2419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System daily report sending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4843" y="3712316"/>
            <a:ext cx="3005718" cy="2027895"/>
            <a:chOff x="106408" y="3871646"/>
            <a:chExt cx="3005718" cy="2027895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1123003" y="5449236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919611" y="4161652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143585" y="4418423"/>
              <a:ext cx="1491527" cy="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50" idx="0"/>
            </p:cNvCxnSpPr>
            <p:nvPr/>
          </p:nvCxnSpPr>
          <p:spPr>
            <a:xfrm flipH="1">
              <a:off x="1145826" y="4415638"/>
              <a:ext cx="4116" cy="29144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2" idx="0"/>
            </p:cNvCxnSpPr>
            <p:nvPr/>
          </p:nvCxnSpPr>
          <p:spPr>
            <a:xfrm>
              <a:off x="2635114" y="4420276"/>
              <a:ext cx="3296" cy="286802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Terminator 48"/>
            <p:cNvSpPr/>
            <p:nvPr/>
          </p:nvSpPr>
          <p:spPr>
            <a:xfrm>
              <a:off x="1224332" y="3871646"/>
              <a:ext cx="1362281" cy="401225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Leader: Hien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2428" y="4707078"/>
              <a:ext cx="906795" cy="45826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Prod Hai</a:t>
              </a:r>
            </a:p>
            <a:p>
              <a:pPr algn="ctr"/>
              <a:r>
                <a:rPr lang="en-US" sz="1050" b="1" dirty="0"/>
                <a:t>(Sub leader)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85012" y="4707078"/>
              <a:ext cx="906795" cy="45826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PE Tan</a:t>
              </a:r>
            </a:p>
            <a:p>
              <a:pPr algn="ctr"/>
              <a:r>
                <a:rPr lang="en-US" sz="1050" b="1" dirty="0"/>
                <a:t>(Sub leader)</a:t>
              </a:r>
            </a:p>
          </p:txBody>
        </p:sp>
        <p:cxnSp>
          <p:nvCxnSpPr>
            <p:cNvPr id="53" name="Straight Connector 52"/>
            <p:cNvCxnSpPr>
              <a:stCxn id="50" idx="2"/>
            </p:cNvCxnSpPr>
            <p:nvPr/>
          </p:nvCxnSpPr>
          <p:spPr>
            <a:xfrm flipH="1">
              <a:off x="1145747" y="5165346"/>
              <a:ext cx="79" cy="280702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09839" y="5443089"/>
              <a:ext cx="1563196" cy="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09837" y="5438497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14966" y="5438497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873035" y="5438497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106408" y="5695341"/>
              <a:ext cx="387088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MCS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1911" y="5695341"/>
              <a:ext cx="387088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SMT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935441" y="5696954"/>
              <a:ext cx="387088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DIP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705288" y="5701994"/>
              <a:ext cx="351898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PCS</a:t>
              </a:r>
            </a:p>
          </p:txBody>
        </p:sp>
        <p:cxnSp>
          <p:nvCxnSpPr>
            <p:cNvPr id="71" name="Straight Connector 70"/>
            <p:cNvCxnSpPr>
              <a:stCxn id="52" idx="2"/>
            </p:cNvCxnSpPr>
            <p:nvPr/>
          </p:nvCxnSpPr>
          <p:spPr>
            <a:xfrm>
              <a:off x="2638410" y="5165346"/>
              <a:ext cx="603" cy="279579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260336" y="5438953"/>
              <a:ext cx="703817" cy="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263982" y="5437375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609645" y="5437375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964153" y="5445171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2090732" y="5703843"/>
              <a:ext cx="319907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FE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442806" y="5703628"/>
              <a:ext cx="319907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PE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792219" y="5703551"/>
              <a:ext cx="319907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QC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1504604" y="5444600"/>
              <a:ext cx="1" cy="263891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1353728" y="5697726"/>
              <a:ext cx="319907" cy="1956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FA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204458" y="5873045"/>
            <a:ext cx="299312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anchor="ctr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Negotiation and decision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6130" y="6470321"/>
            <a:ext cx="2192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Weekly meeting &amp; review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62578" y="3757357"/>
            <a:ext cx="3172217" cy="3638314"/>
            <a:chOff x="3128830" y="3549536"/>
            <a:chExt cx="3172217" cy="3638314"/>
          </a:xfrm>
        </p:grpSpPr>
        <p:graphicFrame>
          <p:nvGraphicFramePr>
            <p:cNvPr id="96" name="Diagram 95"/>
            <p:cNvGraphicFramePr/>
            <p:nvPr>
              <p:extLst>
                <p:ext uri="{D42A27DB-BD31-4B8C-83A1-F6EECF244321}">
                  <p14:modId xmlns:p14="http://schemas.microsoft.com/office/powerpoint/2010/main" val="1814264009"/>
                </p:ext>
              </p:extLst>
            </p:nvPr>
          </p:nvGraphicFramePr>
          <p:xfrm>
            <a:off x="3128830" y="3549536"/>
            <a:ext cx="3172217" cy="36383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7" name="TextBox 96"/>
            <p:cNvSpPr txBox="1"/>
            <p:nvPr/>
          </p:nvSpPr>
          <p:spPr>
            <a:xfrm>
              <a:off x="3956255" y="4217903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Product 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56255" y="5901400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Product 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97129" y="5152624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4246901" y="5502818"/>
              <a:ext cx="274320" cy="3017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/>
            <p:cNvSpPr/>
            <p:nvPr/>
          </p:nvSpPr>
          <p:spPr>
            <a:xfrm rot="10800000">
              <a:off x="4253486" y="4812825"/>
              <a:ext cx="274320" cy="3017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5361708" y="3806905"/>
            <a:ext cx="3707090" cy="338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Products 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355368" y="6206903"/>
            <a:ext cx="3705957" cy="48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Go-live</a:t>
            </a:r>
          </a:p>
        </p:txBody>
      </p:sp>
      <p:sp>
        <p:nvSpPr>
          <p:cNvPr id="104" name="Down Arrow 103"/>
          <p:cNvSpPr/>
          <p:nvPr/>
        </p:nvSpPr>
        <p:spPr>
          <a:xfrm>
            <a:off x="6721042" y="4183744"/>
            <a:ext cx="588030" cy="221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99427" y="4155886"/>
            <a:ext cx="686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Transfer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63990" y="5498358"/>
            <a:ext cx="738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Module</a:t>
            </a:r>
          </a:p>
          <a:p>
            <a:r>
              <a:rPr lang="en-US" sz="1200" b="1" dirty="0"/>
              <a:t>combine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144381" y="5151682"/>
            <a:ext cx="1916944" cy="34747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Prototype System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355368" y="5142630"/>
            <a:ext cx="1733765" cy="3474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Singular module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7505474" y="5595088"/>
            <a:ext cx="1565546" cy="530352"/>
          </a:xfrm>
          <a:prstGeom prst="wedgeRoundRectCallout">
            <a:avLst>
              <a:gd name="adj1" fmla="val -2244"/>
              <a:gd name="adj2" fmla="val -7311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13" name="Rounded Rectangular Callout 112"/>
          <p:cNvSpPr/>
          <p:nvPr/>
        </p:nvSpPr>
        <p:spPr>
          <a:xfrm>
            <a:off x="5378784" y="5598173"/>
            <a:ext cx="1283476" cy="529018"/>
          </a:xfrm>
          <a:prstGeom prst="wedgeRoundRectCallout">
            <a:avLst>
              <a:gd name="adj1" fmla="val 39524"/>
              <a:gd name="adj2" fmla="val -738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24985" y="5659557"/>
            <a:ext cx="148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Pickup new process 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Module making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44704" y="5621998"/>
            <a:ext cx="165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Common process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Build common function</a:t>
            </a:r>
          </a:p>
        </p:txBody>
      </p:sp>
      <p:sp>
        <p:nvSpPr>
          <p:cNvPr id="116" name="Down Arrow 115"/>
          <p:cNvSpPr/>
          <p:nvPr/>
        </p:nvSpPr>
        <p:spPr>
          <a:xfrm>
            <a:off x="6716642" y="5944965"/>
            <a:ext cx="588030" cy="221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6721042" y="4862087"/>
            <a:ext cx="588030" cy="221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583479" y="4849542"/>
            <a:ext cx="120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Classify function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8299770" y="4742802"/>
            <a:ext cx="894104" cy="619948"/>
            <a:chOff x="353644" y="4713937"/>
            <a:chExt cx="623783" cy="571777"/>
          </a:xfrm>
        </p:grpSpPr>
        <p:sp>
          <p:nvSpPr>
            <p:cNvPr id="120" name="Explosion 1 119"/>
            <p:cNvSpPr/>
            <p:nvPr/>
          </p:nvSpPr>
          <p:spPr>
            <a:xfrm>
              <a:off x="353644" y="4713937"/>
              <a:ext cx="575062" cy="571777"/>
            </a:xfrm>
            <a:prstGeom prst="irregularSeal1">
              <a:avLst/>
            </a:prstGeom>
            <a:solidFill>
              <a:srgbClr val="FFFF00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8308" y="4877802"/>
              <a:ext cx="519119" cy="203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</p:txBody>
        </p:sp>
      </p:grpSp>
      <p:sp>
        <p:nvSpPr>
          <p:cNvPr id="124" name="Pentagon 4"/>
          <p:cNvSpPr txBox="1"/>
          <p:nvPr/>
        </p:nvSpPr>
        <p:spPr>
          <a:xfrm>
            <a:off x="3208555" y="3804782"/>
            <a:ext cx="2012925" cy="332921"/>
          </a:xfrm>
          <a:prstGeom prst="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217408" tIns="60960" rIns="113792" bIns="60960" numCol="1" spcCol="1270" anchor="ctr" anchorCtr="0">
            <a:noAutofit/>
          </a:bodyPr>
          <a:lstStyle/>
          <a:p>
            <a:pPr lvl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rgbClr val="0000FF"/>
                </a:solidFill>
              </a:rPr>
              <a:t>Prototype System</a:t>
            </a:r>
          </a:p>
        </p:txBody>
      </p:sp>
      <p:sp>
        <p:nvSpPr>
          <p:cNvPr id="136" name="Pentagon 4"/>
          <p:cNvSpPr txBox="1"/>
          <p:nvPr/>
        </p:nvSpPr>
        <p:spPr>
          <a:xfrm>
            <a:off x="6131895" y="3271014"/>
            <a:ext cx="2345553" cy="4028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217408" tIns="60960" rIns="113792" bIns="60960" numCol="1" spcCol="1270" anchor="ctr" anchorCtr="0">
            <a:noAutofit/>
          </a:bodyPr>
          <a:lstStyle/>
          <a:p>
            <a:pPr lvl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New System Concept</a:t>
            </a:r>
          </a:p>
        </p:txBody>
      </p:sp>
    </p:spTree>
    <p:extLst>
      <p:ext uri="{BB962C8B-B14F-4D97-AF65-F5344CB8AC3E}">
        <p14:creationId xmlns:p14="http://schemas.microsoft.com/office/powerpoint/2010/main" val="31394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Improvement Activities (1)-2</a:t>
            </a:r>
            <a:endParaRPr dirty="0"/>
          </a:p>
        </p:txBody>
      </p:sp>
      <p:sp>
        <p:nvSpPr>
          <p:cNvPr id="6" name="角丸四角形 2">
            <a:extLst>
              <a:ext uri="{FF2B5EF4-FFF2-40B4-BE49-F238E27FC236}">
                <a16:creationId xmlns:a16="http://schemas.microsoft.com/office/drawing/2014/main" id="{B864F82B-E16A-4B94-A404-5CD1A7ECFA40}"/>
              </a:ext>
            </a:extLst>
          </p:cNvPr>
          <p:cNvSpPr/>
          <p:nvPr/>
        </p:nvSpPr>
        <p:spPr>
          <a:xfrm>
            <a:off x="49345" y="587934"/>
            <a:ext cx="1467534" cy="9383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4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</a:p>
          <a:p>
            <a:pPr algn="ctr"/>
            <a:r>
              <a:rPr lang="en-US" altLang="ja-JP" sz="28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1</a:t>
            </a:r>
            <a:endParaRPr lang="en-US" altLang="ja-JP" sz="28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070" y="596092"/>
            <a:ext cx="7487040" cy="91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standardize categories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linkage to all 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when expanding for new categories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58" y="6443640"/>
            <a:ext cx="9011391" cy="390698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ym typeface="Wingdings 2" panose="05020102010507070707" pitchFamily="18" charset="2"/>
              </a:rPr>
              <a:t> </a:t>
            </a:r>
            <a:r>
              <a:rPr lang="en-US" sz="2000" dirty="0">
                <a:sym typeface="Wingdings 2" panose="05020102010507070707" pitchFamily="18" charset="2"/>
              </a:rPr>
              <a:t>We Can </a:t>
            </a:r>
            <a:r>
              <a:rPr lang="en-US" sz="2000" dirty="0"/>
              <a:t>Adapt New Category By Common System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68" y="1578997"/>
            <a:ext cx="9011391" cy="3385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Traceability System linkage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64617" y="6443640"/>
            <a:ext cx="1772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29.3K$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22889" y="1975358"/>
            <a:ext cx="4036897" cy="400523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 System linkage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2ACBD443-4629-4BB6-B0FA-A407D0441AB9}"/>
              </a:ext>
            </a:extLst>
          </p:cNvPr>
          <p:cNvSpPr txBox="1"/>
          <p:nvPr/>
        </p:nvSpPr>
        <p:spPr>
          <a:xfrm>
            <a:off x="252862" y="1914999"/>
            <a:ext cx="52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</a:t>
            </a:r>
            <a:endParaRPr lang="en-US" altLang="ja-JP" sz="28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337688" y="2369020"/>
            <a:ext cx="0" cy="407462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3950437" y="4082562"/>
            <a:ext cx="886112" cy="115406"/>
          </a:xfrm>
          <a:prstGeom prst="triangl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312204" y="2250380"/>
            <a:ext cx="5906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251699" y="2256954"/>
            <a:ext cx="590646" cy="0"/>
          </a:xfrm>
          <a:prstGeom prst="straightConnector1">
            <a:avLst/>
          </a:prstGeom>
          <a:ln w="25400">
            <a:solidFill>
              <a:srgbClr val="00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37319" y="2037845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j-lt"/>
              </a:rPr>
              <a:t>Data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65881" y="2030150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j-lt"/>
              </a:rPr>
              <a:t>Prevent Skip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44567" y="5828988"/>
            <a:ext cx="455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Make standard and apply for all process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process recheck previous process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All process linkage and verify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90" y="5813535"/>
            <a:ext cx="416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Each process independent work and not standard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 by process not double check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All process not linkage and not verify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5060050" y="2195291"/>
            <a:ext cx="679166" cy="123327"/>
          </a:xfrm>
          <a:prstGeom prst="rightArrow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48953" y="2022264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j-lt"/>
              </a:rPr>
              <a:t>Process Flow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6E7E0A-50D8-4DA5-87F6-C61ED40B7248}"/>
              </a:ext>
            </a:extLst>
          </p:cNvPr>
          <p:cNvSpPr txBox="1"/>
          <p:nvPr/>
        </p:nvSpPr>
        <p:spPr>
          <a:xfrm>
            <a:off x="738554" y="378035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No link</a:t>
            </a:r>
            <a:endParaRPr kumimoji="1" lang="ja-JP" altLang="en-US" sz="105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AAFF15-511E-4A30-B73F-6D9A540D02A5}"/>
              </a:ext>
            </a:extLst>
          </p:cNvPr>
          <p:cNvSpPr txBox="1"/>
          <p:nvPr/>
        </p:nvSpPr>
        <p:spPr>
          <a:xfrm>
            <a:off x="3332415" y="420588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No link</a:t>
            </a:r>
            <a:endParaRPr kumimoji="1" lang="ja-JP" alt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" y="2442291"/>
            <a:ext cx="4179353" cy="3370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957" y="2444986"/>
            <a:ext cx="4559352" cy="33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Improvement Schedule &amp; Result (1)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0D132C-24FC-43CB-AAB2-74A75DF6E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5825"/>
              </p:ext>
            </p:extLst>
          </p:nvPr>
        </p:nvGraphicFramePr>
        <p:xfrm>
          <a:off x="0" y="613594"/>
          <a:ext cx="9142730" cy="3514026"/>
        </p:xfrm>
        <a:graphic>
          <a:graphicData uri="http://schemas.openxmlformats.org/drawingml/2006/table">
            <a:tbl>
              <a:tblPr firstRow="1" bandRow="1"/>
              <a:tblGrid>
                <a:gridCol w="871671">
                  <a:extLst>
                    <a:ext uri="{9D8B030D-6E8A-4147-A177-3AD203B41FA5}">
                      <a16:colId xmlns:a16="http://schemas.microsoft.com/office/drawing/2014/main" val="627325607"/>
                    </a:ext>
                  </a:extLst>
                </a:gridCol>
                <a:gridCol w="1411651">
                  <a:extLst>
                    <a:ext uri="{9D8B030D-6E8A-4147-A177-3AD203B41FA5}">
                      <a16:colId xmlns:a16="http://schemas.microsoft.com/office/drawing/2014/main" val="3543350897"/>
                    </a:ext>
                  </a:extLst>
                </a:gridCol>
                <a:gridCol w="469966">
                  <a:extLst>
                    <a:ext uri="{9D8B030D-6E8A-4147-A177-3AD203B41FA5}">
                      <a16:colId xmlns:a16="http://schemas.microsoft.com/office/drawing/2014/main" val="2193550646"/>
                    </a:ext>
                  </a:extLst>
                </a:gridCol>
                <a:gridCol w="461097">
                  <a:extLst>
                    <a:ext uri="{9D8B030D-6E8A-4147-A177-3AD203B41FA5}">
                      <a16:colId xmlns:a16="http://schemas.microsoft.com/office/drawing/2014/main" val="4061249235"/>
                    </a:ext>
                  </a:extLst>
                </a:gridCol>
                <a:gridCol w="443363">
                  <a:extLst>
                    <a:ext uri="{9D8B030D-6E8A-4147-A177-3AD203B41FA5}">
                      <a16:colId xmlns:a16="http://schemas.microsoft.com/office/drawing/2014/main" val="2432015117"/>
                    </a:ext>
                  </a:extLst>
                </a:gridCol>
                <a:gridCol w="399027">
                  <a:extLst>
                    <a:ext uri="{9D8B030D-6E8A-4147-A177-3AD203B41FA5}">
                      <a16:colId xmlns:a16="http://schemas.microsoft.com/office/drawing/2014/main" val="2485026881"/>
                    </a:ext>
                  </a:extLst>
                </a:gridCol>
                <a:gridCol w="455958">
                  <a:extLst>
                    <a:ext uri="{9D8B030D-6E8A-4147-A177-3AD203B41FA5}">
                      <a16:colId xmlns:a16="http://schemas.microsoft.com/office/drawing/2014/main" val="1668449053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44869149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07214673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154345586"/>
                    </a:ext>
                  </a:extLst>
                </a:gridCol>
                <a:gridCol w="1942269">
                  <a:extLst>
                    <a:ext uri="{9D8B030D-6E8A-4147-A177-3AD203B41FA5}">
                      <a16:colId xmlns:a16="http://schemas.microsoft.com/office/drawing/2014/main" val="2601109304"/>
                    </a:ext>
                  </a:extLst>
                </a:gridCol>
                <a:gridCol w="1460061">
                  <a:extLst>
                    <a:ext uri="{9D8B030D-6E8A-4147-A177-3AD203B41FA5}">
                      <a16:colId xmlns:a16="http://schemas.microsoft.com/office/drawing/2014/main" val="809285225"/>
                    </a:ext>
                  </a:extLst>
                </a:gridCol>
              </a:tblGrid>
              <a:tr h="500080">
                <a:tc rowSpan="2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8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 b="1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47310"/>
                  </a:ext>
                </a:extLst>
              </a:tr>
              <a:tr h="3750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anchor="ctr">
                    <a:lnL w="381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381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8307"/>
                  </a:ext>
                </a:extLst>
              </a:tr>
              <a:tr h="1319443">
                <a:tc rowSpan="2"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Traceability system</a:t>
                      </a:r>
                    </a:p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 quality</a:t>
                      </a:r>
                    </a:p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Organize &amp; create system prototype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organization</a:t>
                      </a:r>
                    </a:p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Finish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prototype system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1600" b="1" baseline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11/2021</a:t>
                      </a:r>
                      <a:r>
                        <a:rPr lang="en-US" sz="1100" b="1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22557"/>
                  </a:ext>
                </a:extLst>
              </a:tr>
              <a:tr h="13194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system linkage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process linked</a:t>
                      </a:r>
                    </a:p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 skip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process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Competed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 algn="ctr"/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(01/2022)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517415"/>
                  </a:ext>
                </a:extLst>
              </a:tr>
            </a:tbl>
          </a:graphicData>
        </a:graphic>
      </p:graphicFrame>
      <p:sp>
        <p:nvSpPr>
          <p:cNvPr id="8" name="Arrow: Pentagon 4">
            <a:extLst>
              <a:ext uri="{FF2B5EF4-FFF2-40B4-BE49-F238E27FC236}">
                <a16:creationId xmlns:a16="http://schemas.microsoft.com/office/drawing/2014/main" id="{C83D5FFC-5BE8-4B07-BEC5-65FA4826B307}"/>
              </a:ext>
            </a:extLst>
          </p:cNvPr>
          <p:cNvSpPr/>
          <p:nvPr/>
        </p:nvSpPr>
        <p:spPr>
          <a:xfrm>
            <a:off x="2310489" y="2167383"/>
            <a:ext cx="1731672" cy="364947"/>
          </a:xfrm>
          <a:prstGeom prst="homePlat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Pentagon 5">
            <a:extLst>
              <a:ext uri="{FF2B5EF4-FFF2-40B4-BE49-F238E27FC236}">
                <a16:creationId xmlns:a16="http://schemas.microsoft.com/office/drawing/2014/main" id="{729DD2F9-B06D-4698-9EAB-565B33C55DAF}"/>
              </a:ext>
            </a:extLst>
          </p:cNvPr>
          <p:cNvSpPr/>
          <p:nvPr/>
        </p:nvSpPr>
        <p:spPr>
          <a:xfrm>
            <a:off x="3230311" y="3393496"/>
            <a:ext cx="1903664" cy="364946"/>
          </a:xfrm>
          <a:prstGeom prst="homePlate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80C34-D9B5-44B8-848E-214B9C2BB590}"/>
              </a:ext>
            </a:extLst>
          </p:cNvPr>
          <p:cNvSpPr txBox="1"/>
          <p:nvPr/>
        </p:nvSpPr>
        <p:spPr>
          <a:xfrm>
            <a:off x="2310488" y="1870210"/>
            <a:ext cx="31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Organization, research common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80C34-D9B5-44B8-848E-214B9C2BB590}"/>
              </a:ext>
            </a:extLst>
          </p:cNvPr>
          <p:cNvSpPr txBox="1"/>
          <p:nvPr/>
        </p:nvSpPr>
        <p:spPr>
          <a:xfrm>
            <a:off x="3028336" y="3116497"/>
            <a:ext cx="290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Concept making, process making</a:t>
            </a:r>
          </a:p>
        </p:txBody>
      </p:sp>
      <p:sp>
        <p:nvSpPr>
          <p:cNvPr id="32" name="角丸四角形 2">
            <a:extLst>
              <a:ext uri="{FF2B5EF4-FFF2-40B4-BE49-F238E27FC236}">
                <a16:creationId xmlns:a16="http://schemas.microsoft.com/office/drawing/2014/main" id="{DF38A9B2-78EF-4F21-A65B-13BFEA605BE3}"/>
              </a:ext>
            </a:extLst>
          </p:cNvPr>
          <p:cNvSpPr/>
          <p:nvPr/>
        </p:nvSpPr>
        <p:spPr>
          <a:xfrm>
            <a:off x="33869" y="1911777"/>
            <a:ext cx="800541" cy="3553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1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869" y="4190669"/>
            <a:ext cx="9067800" cy="2618003"/>
          </a:xfrm>
          <a:prstGeom prst="roundRect">
            <a:avLst>
              <a:gd name="adj" fmla="val 681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category product can apply for PSNV.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 linked and verified.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happen quality issue by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management and analyze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making reduce from </a:t>
            </a:r>
            <a:r>
              <a:rPr lang="en-US" sz="2000" b="1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months to 3 months.</a:t>
            </a:r>
            <a:endParaRPr lang="en-US" b="1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8036" y="5101960"/>
            <a:ext cx="1778393" cy="73983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Saving Cost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29.3K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Background To Select Theme (2)</a:t>
            </a:r>
            <a:endParaRPr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D9DDB0C-AA2C-4C8E-B9D3-CBFF986207A7}"/>
              </a:ext>
            </a:extLst>
          </p:cNvPr>
          <p:cNvSpPr/>
          <p:nvPr/>
        </p:nvSpPr>
        <p:spPr>
          <a:xfrm>
            <a:off x="105206" y="584711"/>
            <a:ext cx="4798948" cy="394335"/>
          </a:xfrm>
          <a:prstGeom prst="roundRect">
            <a:avLst>
              <a:gd name="adj" fmla="val 907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PSNV Training Course holding status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2170908-BDA0-48E2-B70E-FE154FC8472A}"/>
              </a:ext>
            </a:extLst>
          </p:cNvPr>
          <p:cNvSpPr/>
          <p:nvPr/>
        </p:nvSpPr>
        <p:spPr>
          <a:xfrm>
            <a:off x="3780966" y="1081462"/>
            <a:ext cx="5180703" cy="2015902"/>
          </a:xfrm>
          <a:prstGeom prst="wedgeRectCallout">
            <a:avLst>
              <a:gd name="adj1" fmla="val -56806"/>
              <a:gd name="adj2" fmla="val 1613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open Face to Face training 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COVID19 situation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can not review the lesson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time was fixed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Trainer do repeated task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F412CFE-CBBB-4B69-9CCB-33C556F19E5B}"/>
              </a:ext>
            </a:extLst>
          </p:cNvPr>
          <p:cNvSpPr/>
          <p:nvPr/>
        </p:nvSpPr>
        <p:spPr>
          <a:xfrm>
            <a:off x="105206" y="1025912"/>
            <a:ext cx="8963980" cy="2136388"/>
          </a:xfrm>
          <a:prstGeom prst="roundRect">
            <a:avLst>
              <a:gd name="adj" fmla="val 52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FA03EC15-0325-461F-8935-A63381FA5AD7}"/>
              </a:ext>
            </a:extLst>
          </p:cNvPr>
          <p:cNvSpPr/>
          <p:nvPr/>
        </p:nvSpPr>
        <p:spPr>
          <a:xfrm>
            <a:off x="105206" y="3268733"/>
            <a:ext cx="8963980" cy="47644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ja-JP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Develop people before making products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693F9750-25AC-499E-8577-DCF26D8A1124}"/>
              </a:ext>
            </a:extLst>
          </p:cNvPr>
          <p:cNvSpPr/>
          <p:nvPr/>
        </p:nvSpPr>
        <p:spPr>
          <a:xfrm>
            <a:off x="105206" y="3869284"/>
            <a:ext cx="1287622" cy="725887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080206C-65A4-4155-B3C5-E6F66126FE5E}"/>
              </a:ext>
            </a:extLst>
          </p:cNvPr>
          <p:cNvSpPr txBox="1"/>
          <p:nvPr/>
        </p:nvSpPr>
        <p:spPr>
          <a:xfrm>
            <a:off x="1492642" y="3889782"/>
            <a:ext cx="7576544" cy="7053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Difficult to arrange training course and develop employees 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under Covid19 situation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Isosceles Triangle 14">
            <a:extLst>
              <a:ext uri="{FF2B5EF4-FFF2-40B4-BE49-F238E27FC236}">
                <a16:creationId xmlns:a16="http://schemas.microsoft.com/office/drawing/2014/main" id="{2AFEF8EA-B316-4DB2-AAE9-1E1F964C985E}"/>
              </a:ext>
            </a:extLst>
          </p:cNvPr>
          <p:cNvSpPr/>
          <p:nvPr/>
        </p:nvSpPr>
        <p:spPr>
          <a:xfrm rot="10800000">
            <a:off x="1762760" y="4629860"/>
            <a:ext cx="6331004" cy="1255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角丸四角形 2">
            <a:extLst>
              <a:ext uri="{FF2B5EF4-FFF2-40B4-BE49-F238E27FC236}">
                <a16:creationId xmlns:a16="http://schemas.microsoft.com/office/drawing/2014/main" id="{F0D22117-DAD4-477C-B286-857EA4B35B34}"/>
              </a:ext>
            </a:extLst>
          </p:cNvPr>
          <p:cNvSpPr/>
          <p:nvPr/>
        </p:nvSpPr>
        <p:spPr>
          <a:xfrm>
            <a:off x="175066" y="4895990"/>
            <a:ext cx="914400" cy="4772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2</a:t>
            </a:r>
            <a:endParaRPr kumimoji="1" lang="ja-JP" altLang="en-US" b="1" dirty="0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pic>
        <p:nvPicPr>
          <p:cNvPr id="54" name="Picture 9">
            <a:extLst>
              <a:ext uri="{FF2B5EF4-FFF2-40B4-BE49-F238E27FC236}">
                <a16:creationId xmlns:a16="http://schemas.microsoft.com/office/drawing/2014/main" id="{51A79503-EA8A-4891-971D-49EF082BEC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787" y="5449947"/>
            <a:ext cx="1250236" cy="1197816"/>
          </a:xfrm>
          <a:prstGeom prst="rect">
            <a:avLst/>
          </a:prstGeom>
        </p:spPr>
      </p:pic>
      <p:pic>
        <p:nvPicPr>
          <p:cNvPr id="56" name="Picture 16">
            <a:extLst>
              <a:ext uri="{FF2B5EF4-FFF2-40B4-BE49-F238E27FC236}">
                <a16:creationId xmlns:a16="http://schemas.microsoft.com/office/drawing/2014/main" id="{6F06024E-CEA1-47A3-8EFE-269E307953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5730" y="5769607"/>
            <a:ext cx="1463152" cy="786444"/>
          </a:xfrm>
          <a:prstGeom prst="rect">
            <a:avLst/>
          </a:prstGeom>
        </p:spPr>
      </p:pic>
      <p:pic>
        <p:nvPicPr>
          <p:cNvPr id="57" name="Picture 18">
            <a:extLst>
              <a:ext uri="{FF2B5EF4-FFF2-40B4-BE49-F238E27FC236}">
                <a16:creationId xmlns:a16="http://schemas.microsoft.com/office/drawing/2014/main" id="{CA5E107D-CEC9-4B29-928E-4C043C82BF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126" y="5743013"/>
            <a:ext cx="1098275" cy="707370"/>
          </a:xfrm>
          <a:prstGeom prst="rect">
            <a:avLst/>
          </a:prstGeom>
        </p:spPr>
      </p:pic>
      <p:sp>
        <p:nvSpPr>
          <p:cNvPr id="58" name="TextBox 21">
            <a:extLst>
              <a:ext uri="{FF2B5EF4-FFF2-40B4-BE49-F238E27FC236}">
                <a16:creationId xmlns:a16="http://schemas.microsoft.com/office/drawing/2014/main" id="{E9F394E3-9337-4B10-BAED-F9E013FBA2A6}"/>
              </a:ext>
            </a:extLst>
          </p:cNvPr>
          <p:cNvSpPr txBox="1"/>
          <p:nvPr/>
        </p:nvSpPr>
        <p:spPr>
          <a:xfrm>
            <a:off x="1777823" y="5636029"/>
            <a:ext cx="4829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training &amp; support for New Normal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increase chance to study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0078A68E-849B-4F89-8976-7D48932AD80C}"/>
              </a:ext>
            </a:extLst>
          </p:cNvPr>
          <p:cNvSpPr/>
          <p:nvPr/>
        </p:nvSpPr>
        <p:spPr>
          <a:xfrm>
            <a:off x="1188514" y="4901449"/>
            <a:ext cx="7643583" cy="477253"/>
          </a:xfrm>
          <a:prstGeom prst="rect">
            <a:avLst/>
          </a:prstGeom>
          <a:gradFill>
            <a:gsLst>
              <a:gs pos="0">
                <a:srgbClr val="FFFFCC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Employee not fully knowledge and skills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4144920-4EB7-494B-BA6A-D7C3F920BDBE}"/>
              </a:ext>
            </a:extLst>
          </p:cNvPr>
          <p:cNvSpPr/>
          <p:nvPr/>
        </p:nvSpPr>
        <p:spPr>
          <a:xfrm>
            <a:off x="105206" y="4786033"/>
            <a:ext cx="8963980" cy="1956145"/>
          </a:xfrm>
          <a:prstGeom prst="rect">
            <a:avLst/>
          </a:prstGeom>
          <a:noFill/>
          <a:ln w="1905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116883"/>
              </p:ext>
            </p:extLst>
          </p:nvPr>
        </p:nvGraphicFramePr>
        <p:xfrm>
          <a:off x="114708" y="1062389"/>
          <a:ext cx="3326231" cy="211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矢印: 右 2">
            <a:extLst>
              <a:ext uri="{FF2B5EF4-FFF2-40B4-BE49-F238E27FC236}">
                <a16:creationId xmlns:a16="http://schemas.microsoft.com/office/drawing/2014/main" id="{0E7CD7CA-CF78-4E29-AA83-701A8BA6F6D5}"/>
              </a:ext>
            </a:extLst>
          </p:cNvPr>
          <p:cNvSpPr/>
          <p:nvPr/>
        </p:nvSpPr>
        <p:spPr>
          <a:xfrm rot="1258498">
            <a:off x="1060477" y="1479983"/>
            <a:ext cx="2106421" cy="22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37022" y="112448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>
                <a:latin typeface="Arial" panose="020B0604020202020204" pitchFamily="34" charset="0"/>
                <a:cs typeface="Arial" panose="020B0604020202020204" pitchFamily="34" charset="0"/>
              </a:rPr>
              <a:t>Reduce half FY2018 - FY2021</a:t>
            </a:r>
          </a:p>
        </p:txBody>
      </p:sp>
    </p:spTree>
    <p:extLst>
      <p:ext uri="{BB962C8B-B14F-4D97-AF65-F5344CB8AC3E}">
        <p14:creationId xmlns:p14="http://schemas.microsoft.com/office/powerpoint/2010/main" val="15970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606974" y="3790520"/>
            <a:ext cx="1975104" cy="2523744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541023" y="3750738"/>
            <a:ext cx="2106213" cy="260451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7662" t="6024" r="7898" b="7948"/>
          <a:stretch/>
        </p:blipFill>
        <p:spPr>
          <a:xfrm>
            <a:off x="3149675" y="3838452"/>
            <a:ext cx="1093706" cy="42136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717238" y="4064321"/>
            <a:ext cx="1783080" cy="109728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6606355" y="4128622"/>
            <a:ext cx="0" cy="2211873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65"/>
              </a:spcBef>
            </a:pP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399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altLang="ja-JP" dirty="0"/>
              <a:t>Improvement Activities (2)</a:t>
            </a:r>
            <a:endParaRPr dirty="0"/>
          </a:p>
        </p:txBody>
      </p:sp>
      <p:sp>
        <p:nvSpPr>
          <p:cNvPr id="6" name="角丸四角形 2">
            <a:extLst>
              <a:ext uri="{FF2B5EF4-FFF2-40B4-BE49-F238E27FC236}">
                <a16:creationId xmlns:a16="http://schemas.microsoft.com/office/drawing/2014/main" id="{B864F82B-E16A-4B94-A404-5CD1A7ECFA40}"/>
              </a:ext>
            </a:extLst>
          </p:cNvPr>
          <p:cNvSpPr/>
          <p:nvPr/>
        </p:nvSpPr>
        <p:spPr>
          <a:xfrm>
            <a:off x="49345" y="587934"/>
            <a:ext cx="1467534" cy="9383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4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</a:p>
          <a:p>
            <a:pPr algn="ctr"/>
            <a:r>
              <a:rPr lang="en-US" altLang="ja-JP" sz="28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2</a:t>
            </a:r>
            <a:endParaRPr lang="en-US" altLang="ja-JP" sz="28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070" y="596092"/>
            <a:ext cx="7487040" cy="91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opening training course if long covid19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not fully knowledge and skills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to make a not good product and resignation increase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658" y="1571106"/>
            <a:ext cx="4422284" cy="30757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45" y="1924702"/>
            <a:ext cx="443121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Covid19 training course opening ~50%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Not enough skill before start working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Easy make NG product &amp; resignation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54788" y="1571106"/>
            <a:ext cx="4505948" cy="30757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7062" y="1918856"/>
            <a:ext cx="45150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Opening online training course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Completed training &amp; examination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Reduce NG ratio &amp; job changing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44" y="2881776"/>
            <a:ext cx="9011391" cy="36714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E-learning system with AI technology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58" y="6405540"/>
            <a:ext cx="9011391" cy="390698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+mj-lt"/>
                <a:sym typeface="Wingdings 2" panose="05020102010507070707" pitchFamily="18" charset="2"/>
              </a:rPr>
              <a:t> </a:t>
            </a:r>
            <a:r>
              <a:rPr lang="en-US" sz="2000" dirty="0">
                <a:latin typeface="+mj-lt"/>
              </a:rPr>
              <a:t>We Can Reduce Covid19 Risky By E-learning System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6397" y="6405540"/>
            <a:ext cx="155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29K$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57047" y="3284086"/>
            <a:ext cx="4106831" cy="400523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making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3786" y="3291022"/>
            <a:ext cx="4522738" cy="400523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E-learning system making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DA0E522D-CC22-4C8D-ADB2-A6834072E801}"/>
              </a:ext>
            </a:extLst>
          </p:cNvPr>
          <p:cNvSpPr txBox="1"/>
          <p:nvPr/>
        </p:nvSpPr>
        <p:spPr>
          <a:xfrm>
            <a:off x="5583160" y="3236384"/>
            <a:ext cx="52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</a:t>
            </a:r>
            <a:endParaRPr lang="en-US" altLang="ja-JP" sz="28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A3F5BB4-707A-4E70-939D-7087974B8FCC}"/>
              </a:ext>
            </a:extLst>
          </p:cNvPr>
          <p:cNvSpPr txBox="1"/>
          <p:nvPr/>
        </p:nvSpPr>
        <p:spPr>
          <a:xfrm>
            <a:off x="353172" y="3238420"/>
            <a:ext cx="52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</a:t>
            </a:r>
            <a:endParaRPr lang="en-US" altLang="ja-JP" sz="2800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927" y="4161875"/>
            <a:ext cx="1241481" cy="8261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/>
          <a:srcRect l="21577" t="7118" r="19641" b="29459"/>
          <a:stretch/>
        </p:blipFill>
        <p:spPr>
          <a:xfrm>
            <a:off x="4858941" y="5190316"/>
            <a:ext cx="1256673" cy="8352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28126" y="4668415"/>
            <a:ext cx="946093" cy="27699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3795" y="5431297"/>
            <a:ext cx="708848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</a:p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20421" y="5163624"/>
            <a:ext cx="1025921" cy="2488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data</a:t>
            </a:r>
          </a:p>
        </p:txBody>
      </p:sp>
      <p:sp>
        <p:nvSpPr>
          <p:cNvPr id="36" name="Isosceles Triangle 35"/>
          <p:cNvSpPr/>
          <p:nvPr/>
        </p:nvSpPr>
        <p:spPr>
          <a:xfrm rot="5400000">
            <a:off x="6257204" y="5453242"/>
            <a:ext cx="886112" cy="191606"/>
          </a:xfrm>
          <a:prstGeom prst="triangl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18" y="3735794"/>
            <a:ext cx="897424" cy="87292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60" y="4801787"/>
            <a:ext cx="1239203" cy="82561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27781" y="5856455"/>
            <a:ext cx="1200767" cy="36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903265" y="3852814"/>
            <a:ext cx="0" cy="2443105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 rot="5400000">
            <a:off x="1554114" y="4907454"/>
            <a:ext cx="886112" cy="191606"/>
          </a:xfrm>
          <a:prstGeom prst="triangl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l="14886" t="23593" r="12822" b="13004"/>
          <a:stretch/>
        </p:blipFill>
        <p:spPr>
          <a:xfrm>
            <a:off x="2939405" y="4855397"/>
            <a:ext cx="1303976" cy="701296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991009" y="5788087"/>
            <a:ext cx="1287334" cy="36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64" name="Down Arrow 63"/>
          <p:cNvSpPr/>
          <p:nvPr/>
        </p:nvSpPr>
        <p:spPr>
          <a:xfrm>
            <a:off x="872802" y="5750749"/>
            <a:ext cx="285455" cy="96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899844" y="4673950"/>
            <a:ext cx="285455" cy="113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04778" y="4713070"/>
            <a:ext cx="285455" cy="12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3552773" y="5579330"/>
            <a:ext cx="285455" cy="190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3592" y="4217551"/>
            <a:ext cx="1437958" cy="30777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Direct Training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8357" y="5353955"/>
            <a:ext cx="1354345" cy="30777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Paper Testing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7273" y="6056285"/>
            <a:ext cx="1754006" cy="30777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Manual Evaluation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12855" y="4176830"/>
            <a:ext cx="1843645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5707" y="5285587"/>
            <a:ext cx="1759584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85409" y="5945043"/>
            <a:ext cx="1871025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5"/>
          <a:srcRect l="21577" t="7118" r="19641" b="29459"/>
          <a:stretch/>
        </p:blipFill>
        <p:spPr>
          <a:xfrm>
            <a:off x="7071274" y="5415171"/>
            <a:ext cx="1098196" cy="72992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082480" y="5552883"/>
            <a:ext cx="1164101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pPr algn="ctr"/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PPT+ Speech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5357083" y="5031306"/>
            <a:ext cx="188008" cy="117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7467974" y="5226912"/>
            <a:ext cx="188008" cy="117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057238" y="4208045"/>
            <a:ext cx="229028" cy="7684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01999" y="45592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8h</a:t>
            </a:r>
          </a:p>
        </p:txBody>
      </p:sp>
      <p:sp>
        <p:nvSpPr>
          <p:cNvPr id="81" name="Right Brace 80"/>
          <p:cNvSpPr/>
          <p:nvPr/>
        </p:nvSpPr>
        <p:spPr>
          <a:xfrm>
            <a:off x="6065322" y="5230832"/>
            <a:ext cx="229028" cy="7684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21095" y="55495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12h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8435448" y="4216553"/>
            <a:ext cx="229028" cy="953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461471" y="46684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10min</a:t>
            </a:r>
          </a:p>
        </p:txBody>
      </p:sp>
      <p:sp>
        <p:nvSpPr>
          <p:cNvPr id="86" name="Right Brace 85"/>
          <p:cNvSpPr/>
          <p:nvPr/>
        </p:nvSpPr>
        <p:spPr>
          <a:xfrm>
            <a:off x="8403473" y="5380755"/>
            <a:ext cx="229028" cy="7684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473750" y="56807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48885" y="3721186"/>
            <a:ext cx="2055371" cy="305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/>
              <a:t>Ex: 4h video making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5196" y="6069082"/>
            <a:ext cx="122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Total: 20h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9696" y="6069082"/>
            <a:ext cx="1296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Total: 2.2h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7577" y="5327497"/>
            <a:ext cx="405999" cy="4059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2305" y="4139731"/>
            <a:ext cx="1627411" cy="962312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2068684" y="4416772"/>
            <a:ext cx="1062740" cy="1182927"/>
            <a:chOff x="353644" y="4713937"/>
            <a:chExt cx="575062" cy="571777"/>
          </a:xfrm>
        </p:grpSpPr>
        <p:sp>
          <p:nvSpPr>
            <p:cNvPr id="102" name="Explosion 1 101"/>
            <p:cNvSpPr/>
            <p:nvPr/>
          </p:nvSpPr>
          <p:spPr>
            <a:xfrm>
              <a:off x="353644" y="4713937"/>
              <a:ext cx="575062" cy="571777"/>
            </a:xfrm>
            <a:prstGeom prst="irregularSeal1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6386" y="4839653"/>
              <a:ext cx="426074" cy="2760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137316" y="3768037"/>
            <a:ext cx="955471" cy="831970"/>
            <a:chOff x="375972" y="4742502"/>
            <a:chExt cx="641585" cy="571777"/>
          </a:xfrm>
        </p:grpSpPr>
        <p:sp>
          <p:nvSpPr>
            <p:cNvPr id="105" name="Explosion 1 104"/>
            <p:cNvSpPr/>
            <p:nvPr/>
          </p:nvSpPr>
          <p:spPr>
            <a:xfrm>
              <a:off x="375972" y="4742502"/>
              <a:ext cx="575062" cy="571777"/>
            </a:xfrm>
            <a:prstGeom prst="irregularSeal1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8438" y="4919118"/>
              <a:ext cx="519119" cy="227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</p:txBody>
        </p:sp>
      </p:grpSp>
      <p:pic>
        <p:nvPicPr>
          <p:cNvPr id="1032" name="Picture 8" descr="Custom Login Page Customizer – WordPress プラグイン | WordPress.org 日本語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20" y="3809321"/>
            <a:ext cx="423796" cy="4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968426" y="4462228"/>
            <a:ext cx="135485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made by </a:t>
            </a:r>
            <a:r>
              <a:rPr lang="ja-JP" alt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②</a:t>
            </a:r>
            <a:endParaRPr lang="en-US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29016</TotalTime>
  <Words>2195</Words>
  <Application>Microsoft Office PowerPoint</Application>
  <PresentationFormat>On-screen Show (4:3)</PresentationFormat>
  <Paragraphs>515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HGPSoeiKakugothicUB</vt:lpstr>
      <vt:lpstr>HGPSoeiKakugothicUB</vt:lpstr>
      <vt:lpstr>HGSSoeiKakugothicUB</vt:lpstr>
      <vt:lpstr>Malgun Gothic</vt:lpstr>
      <vt:lpstr>Meiryo UI</vt:lpstr>
      <vt:lpstr>MS Gothic</vt:lpstr>
      <vt:lpstr>ＭＳ Ｐゴシック</vt:lpstr>
      <vt:lpstr>Arial</vt:lpstr>
      <vt:lpstr>Calibri</vt:lpstr>
      <vt:lpstr>Symbol</vt:lpstr>
      <vt:lpstr>Tahoma</vt:lpstr>
      <vt:lpstr>Wingdings</vt:lpstr>
      <vt:lpstr>Wingdings 2</vt:lpstr>
      <vt:lpstr>Wingdings 3</vt:lpstr>
      <vt:lpstr>1_Office Theme</vt:lpstr>
      <vt:lpstr>PowerPoint Presentation</vt:lpstr>
      <vt:lpstr>  New Assignment and Responsibility</vt:lpstr>
      <vt:lpstr>FY2019-2021 Main Achievement</vt:lpstr>
      <vt:lpstr>Background To Select Theme (1)</vt:lpstr>
      <vt:lpstr>Improvement Activities (1)-1</vt:lpstr>
      <vt:lpstr>Improvement Activities (1)-2</vt:lpstr>
      <vt:lpstr>Improvement Schedule &amp; Result (1)</vt:lpstr>
      <vt:lpstr>Background To Select Theme (2)</vt:lpstr>
      <vt:lpstr>Improvement Activities (2)</vt:lpstr>
      <vt:lpstr>Improvement Schedule &amp; Result (2)</vt:lpstr>
      <vt:lpstr>Further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Nguyen Van</dc:creator>
  <cp:lastModifiedBy>Hien Nguyen Van</cp:lastModifiedBy>
  <cp:revision>979</cp:revision>
  <dcterms:created xsi:type="dcterms:W3CDTF">2021-09-23T07:53:38Z</dcterms:created>
  <dcterms:modified xsi:type="dcterms:W3CDTF">2022-03-01T09:43:22Z</dcterms:modified>
</cp:coreProperties>
</file>