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8" r:id="rId2"/>
    <p:sldId id="1622" r:id="rId3"/>
    <p:sldId id="1633" r:id="rId4"/>
    <p:sldId id="1634" r:id="rId5"/>
    <p:sldId id="1615" r:id="rId6"/>
    <p:sldId id="1635" r:id="rId7"/>
    <p:sldId id="1636" r:id="rId8"/>
    <p:sldId id="1620" r:id="rId9"/>
    <p:sldId id="1629" r:id="rId10"/>
    <p:sldId id="1587" r:id="rId11"/>
    <p:sldId id="1626" r:id="rId12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8B8"/>
    <a:srgbClr val="0000FF"/>
    <a:srgbClr val="FF6600"/>
    <a:srgbClr val="0070C0"/>
    <a:srgbClr val="AEF46E"/>
    <a:srgbClr val="000077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627" autoAdjust="0"/>
  </p:normalViewPr>
  <p:slideViewPr>
    <p:cSldViewPr>
      <p:cViewPr varScale="1">
        <p:scale>
          <a:sx n="94" d="100"/>
          <a:sy n="94" d="100"/>
        </p:scale>
        <p:origin x="1046" y="72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sushita Tsuyoshi" userId="82c15078-60ad-4fd8-9087-287fc54be954" providerId="ADAL" clId="{069C57A9-BB22-4C45-B348-64B38F766D24}"/>
    <pc:docChg chg="undo custSel modSld">
      <pc:chgData name="Matsushita Tsuyoshi" userId="82c15078-60ad-4fd8-9087-287fc54be954" providerId="ADAL" clId="{069C57A9-BB22-4C45-B348-64B38F766D24}" dt="2024-02-05T04:10:26.483" v="155" actId="14100"/>
      <pc:docMkLst>
        <pc:docMk/>
      </pc:docMkLst>
      <pc:sldChg chg="addSp delSp modSp mod">
        <pc:chgData name="Matsushita Tsuyoshi" userId="82c15078-60ad-4fd8-9087-287fc54be954" providerId="ADAL" clId="{069C57A9-BB22-4C45-B348-64B38F766D24}" dt="2024-02-05T03:01:22.515" v="116" actId="14100"/>
        <pc:sldMkLst>
          <pc:docMk/>
          <pc:sldMk cId="2201275962" sldId="1615"/>
        </pc:sldMkLst>
        <pc:spChg chg="add mod">
          <ac:chgData name="Matsushita Tsuyoshi" userId="82c15078-60ad-4fd8-9087-287fc54be954" providerId="ADAL" clId="{069C57A9-BB22-4C45-B348-64B38F766D24}" dt="2024-02-05T02:59:27.809" v="69" actId="6549"/>
          <ac:spMkLst>
            <pc:docMk/>
            <pc:sldMk cId="2201275962" sldId="1615"/>
            <ac:spMk id="2" creationId="{7298ACAA-3FB2-B626-56D7-578EB0C89BCC}"/>
          </ac:spMkLst>
        </pc:spChg>
        <pc:spChg chg="add del mod">
          <ac:chgData name="Matsushita Tsuyoshi" userId="82c15078-60ad-4fd8-9087-287fc54be954" providerId="ADAL" clId="{069C57A9-BB22-4C45-B348-64B38F766D24}" dt="2024-02-05T02:55:43.724" v="46" actId="478"/>
          <ac:spMkLst>
            <pc:docMk/>
            <pc:sldMk cId="2201275962" sldId="1615"/>
            <ac:spMk id="3" creationId="{85A3F5D9-0A1C-AAFE-FBC5-330EACBA7ED3}"/>
          </ac:spMkLst>
        </pc:spChg>
        <pc:spChg chg="add mod">
          <ac:chgData name="Matsushita Tsuyoshi" userId="82c15078-60ad-4fd8-9087-287fc54be954" providerId="ADAL" clId="{069C57A9-BB22-4C45-B348-64B38F766D24}" dt="2024-02-05T02:59:25.658" v="68" actId="20577"/>
          <ac:spMkLst>
            <pc:docMk/>
            <pc:sldMk cId="2201275962" sldId="1615"/>
            <ac:spMk id="5" creationId="{3F67FBC8-DE74-D848-F9A4-CB792AA97936}"/>
          </ac:spMkLst>
        </pc:spChg>
        <pc:spChg chg="add mod">
          <ac:chgData name="Matsushita Tsuyoshi" userId="82c15078-60ad-4fd8-9087-287fc54be954" providerId="ADAL" clId="{069C57A9-BB22-4C45-B348-64B38F766D24}" dt="2024-02-05T03:01:22.515" v="116" actId="14100"/>
          <ac:spMkLst>
            <pc:docMk/>
            <pc:sldMk cId="2201275962" sldId="1615"/>
            <ac:spMk id="6" creationId="{25D5EF9A-3D49-DC39-CC54-9CA745EF1763}"/>
          </ac:spMkLst>
        </pc:spChg>
      </pc:sldChg>
      <pc:sldChg chg="modSp mod">
        <pc:chgData name="Matsushita Tsuyoshi" userId="82c15078-60ad-4fd8-9087-287fc54be954" providerId="ADAL" clId="{069C57A9-BB22-4C45-B348-64B38F766D24}" dt="2024-02-05T04:10:26.483" v="155" actId="14100"/>
        <pc:sldMkLst>
          <pc:docMk/>
          <pc:sldMk cId="3844943788" sldId="1629"/>
        </pc:sldMkLst>
        <pc:spChg chg="mod">
          <ac:chgData name="Matsushita Tsuyoshi" userId="82c15078-60ad-4fd8-9087-287fc54be954" providerId="ADAL" clId="{069C57A9-BB22-4C45-B348-64B38F766D24}" dt="2024-02-05T04:10:21.071" v="154" actId="14100"/>
          <ac:spMkLst>
            <pc:docMk/>
            <pc:sldMk cId="3844943788" sldId="1629"/>
            <ac:spMk id="160" creationId="{DD500E36-4E48-47CC-9388-46ED72822D7E}"/>
          </ac:spMkLst>
        </pc:spChg>
        <pc:spChg chg="mod">
          <ac:chgData name="Matsushita Tsuyoshi" userId="82c15078-60ad-4fd8-9087-287fc54be954" providerId="ADAL" clId="{069C57A9-BB22-4C45-B348-64B38F766D24}" dt="2024-02-05T04:10:26.483" v="155" actId="14100"/>
          <ac:spMkLst>
            <pc:docMk/>
            <pc:sldMk cId="3844943788" sldId="1629"/>
            <ac:spMk id="162" creationId="{467BB539-2F8B-41D7-A9E7-8ADEA924EEBC}"/>
          </ac:spMkLst>
        </pc:spChg>
      </pc:sldChg>
      <pc:sldChg chg="addSp modSp mod">
        <pc:chgData name="Matsushita Tsuyoshi" userId="82c15078-60ad-4fd8-9087-287fc54be954" providerId="ADAL" clId="{069C57A9-BB22-4C45-B348-64B38F766D24}" dt="2024-02-05T03:26:47.910" v="153" actId="207"/>
        <pc:sldMkLst>
          <pc:docMk/>
          <pc:sldMk cId="4157745287" sldId="1633"/>
        </pc:sldMkLst>
        <pc:spChg chg="add mod">
          <ac:chgData name="Matsushita Tsuyoshi" userId="82c15078-60ad-4fd8-9087-287fc54be954" providerId="ADAL" clId="{069C57A9-BB22-4C45-B348-64B38F766D24}" dt="2024-02-05T03:26:47.910" v="153" actId="207"/>
          <ac:spMkLst>
            <pc:docMk/>
            <pc:sldMk cId="4157745287" sldId="1633"/>
            <ac:spMk id="5" creationId="{C54F8718-0197-6C53-C532-287B2DBA886C}"/>
          </ac:spMkLst>
        </pc:spChg>
        <pc:spChg chg="add mod">
          <ac:chgData name="Matsushita Tsuyoshi" userId="82c15078-60ad-4fd8-9087-287fc54be954" providerId="ADAL" clId="{069C57A9-BB22-4C45-B348-64B38F766D24}" dt="2024-02-05T02:49:28.096" v="39" actId="1076"/>
          <ac:spMkLst>
            <pc:docMk/>
            <pc:sldMk cId="4157745287" sldId="1633"/>
            <ac:spMk id="6" creationId="{FF5E7186-6C10-749F-2568-62CBCBBF46EB}"/>
          </ac:spMkLst>
        </pc:spChg>
        <pc:picChg chg="mod">
          <ac:chgData name="Matsushita Tsuyoshi" userId="82c15078-60ad-4fd8-9087-287fc54be954" providerId="ADAL" clId="{069C57A9-BB22-4C45-B348-64B38F766D24}" dt="2024-02-05T02:43:51.819" v="3" actId="1076"/>
          <ac:picMkLst>
            <pc:docMk/>
            <pc:sldMk cId="4157745287" sldId="1633"/>
            <ac:picMk id="3" creationId="{B41C2E9C-B033-4AD3-951B-B1DFD8F59988}"/>
          </ac:picMkLst>
        </pc:picChg>
      </pc:sldChg>
      <pc:sldChg chg="addSp modSp mod">
        <pc:chgData name="Matsushita Tsuyoshi" userId="82c15078-60ad-4fd8-9087-287fc54be954" providerId="ADAL" clId="{069C57A9-BB22-4C45-B348-64B38F766D24}" dt="2024-02-05T03:13:01.296" v="152" actId="20577"/>
        <pc:sldMkLst>
          <pc:docMk/>
          <pc:sldMk cId="3729285315" sldId="1635"/>
        </pc:sldMkLst>
        <pc:spChg chg="mod">
          <ac:chgData name="Matsushita Tsuyoshi" userId="82c15078-60ad-4fd8-9087-287fc54be954" providerId="ADAL" clId="{069C57A9-BB22-4C45-B348-64B38F766D24}" dt="2024-02-05T03:04:27.395" v="121" actId="1076"/>
          <ac:spMkLst>
            <pc:docMk/>
            <pc:sldMk cId="3729285315" sldId="1635"/>
            <ac:spMk id="2" creationId="{00000000-0000-0000-0000-000000000000}"/>
          </ac:spMkLst>
        </pc:spChg>
        <pc:spChg chg="add mod">
          <ac:chgData name="Matsushita Tsuyoshi" userId="82c15078-60ad-4fd8-9087-287fc54be954" providerId="ADAL" clId="{069C57A9-BB22-4C45-B348-64B38F766D24}" dt="2024-02-05T03:04:58.973" v="128" actId="14100"/>
          <ac:spMkLst>
            <pc:docMk/>
            <pc:sldMk cId="3729285315" sldId="1635"/>
            <ac:spMk id="3" creationId="{A1F31980-2212-B533-5EB7-1A3607304E4C}"/>
          </ac:spMkLst>
        </pc:spChg>
        <pc:spChg chg="add mod">
          <ac:chgData name="Matsushita Tsuyoshi" userId="82c15078-60ad-4fd8-9087-287fc54be954" providerId="ADAL" clId="{069C57A9-BB22-4C45-B348-64B38F766D24}" dt="2024-02-05T03:05:16.895" v="140" actId="1076"/>
          <ac:spMkLst>
            <pc:docMk/>
            <pc:sldMk cId="3729285315" sldId="1635"/>
            <ac:spMk id="4" creationId="{CFC55CF0-BFE5-E71D-582A-E01545C02CE6}"/>
          </ac:spMkLst>
        </pc:spChg>
        <pc:spChg chg="add mod">
          <ac:chgData name="Matsushita Tsuyoshi" userId="82c15078-60ad-4fd8-9087-287fc54be954" providerId="ADAL" clId="{069C57A9-BB22-4C45-B348-64B38F766D24}" dt="2024-02-05T03:09:41.289" v="147" actId="14100"/>
          <ac:spMkLst>
            <pc:docMk/>
            <pc:sldMk cId="3729285315" sldId="1635"/>
            <ac:spMk id="19" creationId="{6C11CDDA-43D2-F6CE-79BC-313A32FD31FD}"/>
          </ac:spMkLst>
        </pc:spChg>
        <pc:spChg chg="add mod">
          <ac:chgData name="Matsushita Tsuyoshi" userId="82c15078-60ad-4fd8-9087-287fc54be954" providerId="ADAL" clId="{069C57A9-BB22-4C45-B348-64B38F766D24}" dt="2024-02-05T03:13:01.296" v="152" actId="20577"/>
          <ac:spMkLst>
            <pc:docMk/>
            <pc:sldMk cId="3729285315" sldId="1635"/>
            <ac:spMk id="21" creationId="{5AE7502D-8DB6-465B-15A3-E339395109A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9171768062755581E-2"/>
          <c:y val="1.7366302262997835E-2"/>
          <c:w val="0.96082826732124604"/>
          <c:h val="0.9161127596215519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EEF-472E-842A-314FE67A4C1B}"/>
              </c:ext>
            </c:extLst>
          </c:dPt>
          <c:dPt>
            <c:idx val="1"/>
            <c:bubble3D val="0"/>
            <c:spPr>
              <a:solidFill>
                <a:srgbClr val="0000FF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AEEF-472E-842A-314FE67A4C1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461-4F4F-A70A-816859721E2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461-4F4F-A70A-816859721E2C}"/>
              </c:ext>
            </c:extLst>
          </c:dPt>
          <c:cat>
            <c:strRef>
              <c:f>Sheet1!$A$2:$A$5</c:f>
              <c:strCache>
                <c:ptCount val="2"/>
                <c:pt idx="0">
                  <c:v>Development</c:v>
                </c:pt>
                <c:pt idx="1">
                  <c:v>Normal support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EF-472E-842A-314FE67A4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My name is Minh ,member of IT</a:t>
            </a:r>
            <a:r>
              <a:rPr lang="en-US" sz="600" baseline="0" dirty="0"/>
              <a:t> section. Today, I am very honored to be here to present my promotion report. 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presentation is split into 5 parts.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The beginning, I will start with job history &amp; achievement. Then I mention background of activities. After that, I  will talk about total improvement schedule. The next I talk about the detail of activities. And the last I confirm result and next activities.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baseline="0" dirty="0"/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Time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develop: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1h * 4per = 4hour / day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FF"/>
                </a:solidFill>
                <a:latin typeface="Arial" charset="0"/>
                <a:ea typeface="Tahoma" pitchFamily="34" charset="0"/>
                <a:cs typeface="Arial" charset="0"/>
              </a:rPr>
              <a:t>Save cost: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20 * 4 * 2.5 = 200$/ M ~ 2400$ /Y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Inventory pc: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Before: </a:t>
            </a:r>
            <a:r>
              <a:rPr lang="en-US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using: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3min/60*20*1142 pcs =1142 Hour / 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After: 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1min/60*20*1142 pcs = 380.6 Hour /month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Total paper using : before  = 70ram, after = 10ram</a:t>
            </a:r>
            <a:endParaRPr lang="en-US" altLang="ja-JP" sz="1200" b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That all my report. Thanks for your listening! </a:t>
            </a:r>
          </a:p>
          <a:p>
            <a:r>
              <a:rPr lang="en-US" baseline="0" dirty="0"/>
              <a:t>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the first content.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you see in the ISD Organization, I’m working in Develop team. There are 4 peoples in my team. I’m a </a:t>
            </a:r>
            <a:r>
              <a:rPr lang="en-US" baseline="0" dirty="0"/>
              <a:t>in charge of Software development and support all system of IT.</a:t>
            </a:r>
            <a:r>
              <a:rPr lang="en-US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/>
              <a:t>Let's look at the 5-year chart (Project</a:t>
            </a:r>
            <a:r>
              <a:rPr lang="en-US" altLang="en-US" baseline="0" dirty="0"/>
              <a:t> summary)</a:t>
            </a:r>
            <a:r>
              <a:rPr lang="en-US" altLang="en-US" dirty="0"/>
              <a:t>. </a:t>
            </a:r>
            <a:r>
              <a:rPr lang="en-US" altLang="en-US" baseline="0" dirty="0"/>
              <a:t>IT </a:t>
            </a:r>
            <a:r>
              <a:rPr lang="en-US" altLang="en-US" b="0" dirty="0"/>
              <a:t>received a lot</a:t>
            </a:r>
            <a:r>
              <a:rPr lang="en-US" altLang="en-US" b="0" baseline="0" dirty="0"/>
              <a:t> of</a:t>
            </a:r>
            <a:r>
              <a:rPr lang="en-US" altLang="en-US" b="0" dirty="0"/>
              <a:t> number request</a:t>
            </a:r>
            <a:r>
              <a:rPr lang="en-US" altLang="en-US" b="0" baseline="0" dirty="0"/>
              <a:t> </a:t>
            </a:r>
            <a:r>
              <a:rPr lang="en-US" altLang="en-US" b="0" dirty="0"/>
              <a:t>. There</a:t>
            </a:r>
            <a:r>
              <a:rPr lang="en-US" altLang="en-US" b="0" baseline="0" dirty="0"/>
              <a:t> is small of request is </a:t>
            </a:r>
            <a:r>
              <a:rPr lang="en-US" altLang="en-US" b="0" dirty="0"/>
              <a:t>selected.. </a:t>
            </a:r>
          </a:p>
          <a:p>
            <a:pPr defTabSz="915406">
              <a:defRPr/>
            </a:pPr>
            <a:r>
              <a:rPr lang="en-US" altLang="en-US" b="0" baseline="0" dirty="0"/>
              <a:t>Target : increase project but actual the develop time still </a:t>
            </a:r>
            <a:r>
              <a:rPr lang="en-US" altLang="en-US" b="0" baseline="0" dirty="0">
                <a:solidFill>
                  <a:srgbClr val="FF0000"/>
                </a:solidFill>
              </a:rPr>
              <a:t>not increate</a:t>
            </a:r>
            <a:r>
              <a:rPr lang="en-US" altLang="en-US" b="0" baseline="0" dirty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Normal support is very height</a:t>
            </a:r>
            <a:r>
              <a:rPr lang="en-US" altLang="en-US" b="0" baseline="0" dirty="0"/>
              <a:t>, we are know all application running </a:t>
            </a:r>
            <a:r>
              <a:rPr lang="en-US" altLang="en-US" b="1" baseline="0" dirty="0"/>
              <a:t>on Handy terminal</a:t>
            </a:r>
            <a:r>
              <a:rPr lang="en-US" altLang="en-US" b="0" baseline="0" dirty="0"/>
              <a:t>. </a:t>
            </a:r>
            <a:r>
              <a:rPr lang="en-US" altLang="en-US" b="0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system. </a:t>
            </a:r>
            <a:r>
              <a:rPr lang="en-US" altLang="en-US" dirty="0"/>
              <a:t>This is also one of the reasons </a:t>
            </a:r>
            <a:r>
              <a:rPr lang="en-US" altLang="en-US" b="0" dirty="0"/>
              <a:t>why support time is so high.  (</a:t>
            </a:r>
            <a:r>
              <a:rPr lang="en-US" dirty="0"/>
              <a:t>There are a lot of software  need support during operation. human error, machine error, or system error. I need to solve it for the system running again..)</a:t>
            </a:r>
            <a:endParaRPr lang="en-US" altLang="en-US" b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Win CE end of line 2023</a:t>
            </a:r>
            <a:r>
              <a:rPr lang="en-US" dirty="0"/>
              <a:t>.  to comply company policy I need to upgrade win CE to android Operation</a:t>
            </a:r>
            <a:r>
              <a:rPr lang="en-US" baseline="0" dirty="0"/>
              <a:t>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dirty="0"/>
              <a:t>Let's look at the details of </a:t>
            </a:r>
            <a:r>
              <a:rPr lang="en-US" altLang="en-US" b="1" dirty="0"/>
              <a:t>development job….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 mission</a:t>
            </a:r>
            <a:r>
              <a:rPr lang="en-US" altLang="en-US" b="1" baseline="0" dirty="0"/>
              <a:t>: </a:t>
            </a:r>
            <a:r>
              <a:rPr lang="en-US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new software to reduce support time, save time inventory and comply policy</a:t>
            </a:r>
            <a:endParaRPr lang="en-US" alt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222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We</a:t>
            </a:r>
            <a:r>
              <a:rPr lang="en-US" altLang="en-US" baseline="0" dirty="0"/>
              <a:t> know the win CE operation system will be end of life 2023.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So that we have to upgrade all </a:t>
            </a:r>
            <a:r>
              <a:rPr lang="en-US" b="1" dirty="0">
                <a:solidFill>
                  <a:srgbClr val="1508B8"/>
                </a:solidFill>
              </a:rPr>
              <a:t>applications </a:t>
            </a:r>
            <a:r>
              <a:rPr lang="en-US" altLang="en-US" baseline="0" dirty="0"/>
              <a:t> are running on win CE to Android. Most especially, Most especially I want to mention FOSS. This is a large system that needs to be upgraded.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advantage of this action : reduce support time and increase develop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Let's look at issue 2. we mention to manage asset of IT room. GR, Transfer, inventory, stationery management.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All these activities are manual job through papers, check sheet and</a:t>
            </a:r>
            <a:r>
              <a:rPr lang="en-US" altLang="en-US" baseline="0" dirty="0"/>
              <a:t> excel file</a:t>
            </a:r>
            <a:r>
              <a:rPr lang="en-US" altLang="en-US" dirty="0"/>
              <a:t>. It takes a lot of time to manage monthly inventory.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For this reason, I want to make an asset management </a:t>
            </a:r>
            <a:r>
              <a:rPr lang="en-US" altLang="en-US" dirty="0"/>
              <a:t>software system for the department </a:t>
            </a:r>
            <a:r>
              <a:rPr lang="en-US" altLang="en-US" b="1" dirty="0"/>
              <a:t>using by barcode technology</a:t>
            </a:r>
            <a:r>
              <a:rPr lang="en-US" altLang="en-US" dirty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new system, We save time management, reduce papers.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8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how to upgrade to FOSS from win CE to android. My action -&gt; we have to </a:t>
            </a:r>
            <a:r>
              <a:rPr lang="en-US" altLang="en-US" b="1" dirty="0"/>
              <a:t>select new language </a:t>
            </a:r>
            <a:r>
              <a:rPr lang="en-US" altLang="en-US" dirty="0"/>
              <a:t>to develop. </a:t>
            </a:r>
          </a:p>
          <a:p>
            <a:pPr defTabSz="915406">
              <a:defRPr/>
            </a:pPr>
            <a:r>
              <a:rPr lang="en-US" altLang="en-US" dirty="0"/>
              <a:t>[2] we have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 and </a:t>
            </a:r>
            <a:r>
              <a:rPr lang="en-US" altLang="en-US" b="1" dirty="0"/>
              <a:t>develop new soft on the new devices -&gt; action: I split function GR, Store, kitting, supply -&gt; the last : I</a:t>
            </a:r>
            <a:r>
              <a:rPr lang="en-US" altLang="en-US" b="1" baseline="0" dirty="0"/>
              <a:t> develop on new device</a:t>
            </a:r>
            <a:endParaRPr lang="en-US" altLang="en-US" dirty="0"/>
          </a:p>
          <a:p>
            <a:pPr defTabSz="915406">
              <a:defRPr/>
            </a:pPr>
            <a:r>
              <a:rPr lang="en-US" altLang="en-US" b="1" dirty="0"/>
              <a:t>The issue 2</a:t>
            </a:r>
            <a:r>
              <a:rPr lang="en-US" altLang="en-US" dirty="0"/>
              <a:t>, </a:t>
            </a:r>
            <a:r>
              <a:rPr lang="en-US" altLang="en-US" baseline="0" dirty="0"/>
              <a:t>I </a:t>
            </a:r>
            <a:r>
              <a:rPr lang="en-US" altLang="en-US" b="1" baseline="0" dirty="0"/>
              <a:t>survey all process </a:t>
            </a:r>
            <a:r>
              <a:rPr lang="en-US" altLang="en-US" baseline="0" dirty="0"/>
              <a:t>and </a:t>
            </a:r>
            <a:r>
              <a:rPr lang="en-US" altLang="en-US" b="1" baseline="0" dirty="0"/>
              <a:t>build standard management</a:t>
            </a:r>
            <a:r>
              <a:rPr lang="en-US" altLang="en-US" baseline="0" dirty="0"/>
              <a:t>. After that I </a:t>
            </a:r>
            <a:r>
              <a:rPr lang="en-US" altLang="en-US" b="1" baseline="0" dirty="0"/>
              <a:t>analysis system and design database</a:t>
            </a:r>
            <a:r>
              <a:rPr lang="en-US" altLang="en-US" baseline="0" dirty="0"/>
              <a:t>. </a:t>
            </a:r>
          </a:p>
          <a:p>
            <a:pPr defTabSz="915406">
              <a:defRPr/>
            </a:pPr>
            <a:r>
              <a:rPr lang="en-US" altLang="en-US" baseline="0" dirty="0"/>
              <a:t>At the end I select the device and develop software.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 will explain for details</a:t>
            </a:r>
            <a:r>
              <a:rPr lang="en-US" sz="1200" baseline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issue 1.</a:t>
            </a: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I have choose</a:t>
            </a:r>
            <a:r>
              <a:rPr lang="en-US" altLang="en-US" baseline="0" dirty="0"/>
              <a:t> </a:t>
            </a:r>
            <a:r>
              <a:rPr lang="en-US" altLang="en-US" dirty="0"/>
              <a:t>Flutter language.</a:t>
            </a:r>
            <a:r>
              <a:rPr lang="en-US" altLang="en-US" baseline="0" dirty="0"/>
              <a:t> Because it</a:t>
            </a:r>
            <a:r>
              <a:rPr lang="en-US" altLang="en-US" dirty="0"/>
              <a:t> is used to develop applications for mobile devices. Runs on both Android and IOS platform, desktop applications and web applications.  (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software slow,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system, Regularly repair and setup window again)</a:t>
            </a:r>
            <a:endParaRPr lang="en-US" altLang="en-US" dirty="0"/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 I can increase develop time, reduce support time.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140PCS,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  <a:endParaRPr lang="en-US" altLang="en-US" sz="12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66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Let's see the </a:t>
            </a:r>
            <a:r>
              <a:rPr lang="en-US" b="1" baseline="0" dirty="0"/>
              <a:t>process of FOSS</a:t>
            </a:r>
            <a:r>
              <a:rPr lang="en-US" baseline="0" dirty="0"/>
              <a:t> 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sz="1200" dirty="0"/>
              <a:t>FOSS includes </a:t>
            </a:r>
            <a:r>
              <a:rPr lang="en-US" altLang="en-US" sz="1200" b="1" dirty="0"/>
              <a:t>4 stage</a:t>
            </a:r>
            <a:r>
              <a:rPr lang="en-US" altLang="en-US" sz="1200" dirty="0"/>
              <a:t>. </a:t>
            </a:r>
            <a:r>
              <a:rPr lang="en-US" altLang="en-US" sz="1200" b="1" dirty="0"/>
              <a:t>GR, storage, kitting and supply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>
                <a:cs typeface="Arial" panose="020B0604020202020204" pitchFamily="34" charset="0"/>
              </a:rPr>
              <a:t>After analyze , discus with pic MCS we combine some the same function, reduce screen, optimize the process to reduce the operators.  </a:t>
            </a:r>
            <a:endParaRPr lang="en-US" altLang="en-US" sz="1200" b="1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sz="1200" dirty="0"/>
              <a:t>Total function reduce 65 to 32</a:t>
            </a:r>
            <a:r>
              <a:rPr lang="en-US" altLang="en-US" sz="1200" b="1" dirty="0"/>
              <a:t>.  </a:t>
            </a:r>
            <a:r>
              <a:rPr lang="en-US" altLang="en-US" sz="1200" b="0" dirty="0"/>
              <a:t>(</a:t>
            </a:r>
            <a:r>
              <a:rPr lang="en-US" sz="1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Amount of working is big to develop.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new technology to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own.)</a:t>
            </a:r>
            <a:endParaRPr lang="en-US" baseline="0" dirty="0"/>
          </a:p>
          <a:p>
            <a:pPr defTabSz="915406">
              <a:defRPr/>
            </a:pPr>
            <a:r>
              <a:rPr lang="en-US" altLang="en-US" dirty="0"/>
              <a:t>Following schedule we will GR local in Oct.23, GR Oversea Dec.23,Free temp location Jan.24, Storing Feb.24, Kitting, supply FA Dec.23, Kitting other Feb.24 and so far ….. SMWS</a:t>
            </a:r>
            <a:r>
              <a:rPr lang="en-US" altLang="en-US" baseline="0" dirty="0"/>
              <a:t> …</a:t>
            </a:r>
            <a:r>
              <a:rPr lang="en-US" altLang="en-US" dirty="0"/>
              <a:t>is FOSS enhance.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This is all improvement activity 1. Now I move to next issue</a:t>
            </a:r>
            <a:r>
              <a:rPr lang="en-US" altLang="en-US" baseline="0" dirty="0"/>
              <a:t> 2</a:t>
            </a:r>
            <a:r>
              <a:rPr lang="en-US" altLang="en-US" dirty="0"/>
              <a:t>,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55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</a:t>
            </a:r>
            <a:r>
              <a:rPr lang="en-US" baseline="0" dirty="0"/>
              <a:t> slide I talk about the asset management system of IT</a:t>
            </a:r>
            <a:r>
              <a:rPr lang="en-US" dirty="0"/>
              <a:t>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Currently,</a:t>
            </a:r>
            <a:r>
              <a:rPr lang="en-US" altLang="en-US" dirty="0"/>
              <a:t> IT department</a:t>
            </a:r>
            <a:r>
              <a:rPr lang="en-US" altLang="en-US" baseline="0" dirty="0"/>
              <a:t> has 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 much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a long time to  make report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Solution:</a:t>
            </a:r>
            <a:r>
              <a:rPr lang="en-US" altLang="en-US" dirty="0"/>
              <a:t> </a:t>
            </a:r>
            <a:r>
              <a:rPr lang="en-US" altLang="en-US" b="0" dirty="0"/>
              <a:t>Discuss</a:t>
            </a:r>
            <a:r>
              <a:rPr lang="en-US" altLang="en-US" b="0" baseline="0" dirty="0"/>
              <a:t>, Q&amp;A and find solution with other members of IT</a:t>
            </a:r>
            <a:r>
              <a:rPr lang="en-US" altLang="en-US" baseline="0" dirty="0"/>
              <a:t>. Apply barcode technology for each equipment.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Build standard process of manage asset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+ Borrow and return equipment by barcode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+ GR, Transfer, Maintenance, inventory, scrap.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+ input, output </a:t>
            </a:r>
            <a:r>
              <a:rPr lang="en-US" altLang="en-US" b="1" baseline="0" dirty="0"/>
              <a:t>stationery</a:t>
            </a:r>
            <a:r>
              <a:rPr lang="en-US" altLang="en-US" baseline="0" dirty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After that, I build database. and select new device to develop software.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Next slide I will explain</a:t>
            </a:r>
            <a:r>
              <a:rPr lang="en-US" altLang="en-US" baseline="0" dirty="0"/>
              <a:t> detail process of new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slide I talk about detail actions: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For each step, I identify the device with a barcode. When transfer or inventory ,user scan the barcode equipment and  user's card and fix location.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With stationery warehouses, input and output items, have to scan barcodes.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Data result auto save database server via access point. Reports auto show website.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this system, you will control easy and specially </a:t>
            </a:r>
            <a:r>
              <a:rPr lang="en-US" b="1" baseline="0" dirty="0"/>
              <a:t>we will save 60% time management and 80% print paper</a:t>
            </a:r>
            <a:r>
              <a:rPr lang="en-US" baseline="0" dirty="0"/>
              <a:t>. </a:t>
            </a:r>
          </a:p>
          <a:p>
            <a:pPr defTabSz="915406">
              <a:defRPr/>
            </a:pPr>
            <a:r>
              <a:rPr lang="en-US" altLang="en-US" sz="1200" baseline="0" dirty="0"/>
              <a:t>That all my improvement. The next slide to confirm result.</a:t>
            </a:r>
            <a:endParaRPr lang="en-US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9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e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wmf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jpe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12.jpeg"/><Relationship Id="rId10" Type="http://schemas.openxmlformats.org/officeDocument/2006/relationships/image" Target="../media/image16.png"/><Relationship Id="rId4" Type="http://schemas.openxmlformats.org/officeDocument/2006/relationships/image" Target="../media/image11.jpe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image" Target="../media/image17.png"/><Relationship Id="rId26" Type="http://schemas.microsoft.com/office/2007/relationships/hdphoto" Target="../media/hdphoto2.wdp"/><Relationship Id="rId3" Type="http://schemas.openxmlformats.org/officeDocument/2006/relationships/image" Target="../media/image28.png"/><Relationship Id="rId21" Type="http://schemas.openxmlformats.org/officeDocument/2006/relationships/image" Target="../media/image40.jpeg"/><Relationship Id="rId7" Type="http://schemas.openxmlformats.org/officeDocument/2006/relationships/diagramData" Target="../diagrams/data1.xml"/><Relationship Id="rId12" Type="http://schemas.openxmlformats.org/officeDocument/2006/relationships/image" Target="../media/image33.png"/><Relationship Id="rId17" Type="http://schemas.openxmlformats.org/officeDocument/2006/relationships/oleObject" Target="../embeddings/oleObject2.bin"/><Relationship Id="rId25" Type="http://schemas.openxmlformats.org/officeDocument/2006/relationships/image" Target="../media/image43.png"/><Relationship Id="rId33" Type="http://schemas.openxmlformats.org/officeDocument/2006/relationships/image" Target="../media/image48.jpe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7.jpeg"/><Relationship Id="rId20" Type="http://schemas.openxmlformats.org/officeDocument/2006/relationships/image" Target="../media/image39.png"/><Relationship Id="rId29" Type="http://schemas.openxmlformats.org/officeDocument/2006/relationships/image" Target="../media/image45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11" Type="http://schemas.microsoft.com/office/2007/relationships/diagramDrawing" Target="../diagrams/drawing1.xml"/><Relationship Id="rId24" Type="http://schemas.openxmlformats.org/officeDocument/2006/relationships/image" Target="../media/image42.jpeg"/><Relationship Id="rId32" Type="http://schemas.openxmlformats.org/officeDocument/2006/relationships/image" Target="../media/image47.jpeg"/><Relationship Id="rId5" Type="http://schemas.openxmlformats.org/officeDocument/2006/relationships/image" Target="../media/image30.PNG"/><Relationship Id="rId15" Type="http://schemas.openxmlformats.org/officeDocument/2006/relationships/image" Target="../media/image36.png"/><Relationship Id="rId23" Type="http://schemas.openxmlformats.org/officeDocument/2006/relationships/image" Target="../media/image41.wmf"/><Relationship Id="rId28" Type="http://schemas.microsoft.com/office/2007/relationships/hdphoto" Target="../media/hdphoto3.wdp"/><Relationship Id="rId10" Type="http://schemas.openxmlformats.org/officeDocument/2006/relationships/diagramColors" Target="../diagrams/colors1.xml"/><Relationship Id="rId19" Type="http://schemas.openxmlformats.org/officeDocument/2006/relationships/image" Target="../media/image38.png"/><Relationship Id="rId31" Type="http://schemas.openxmlformats.org/officeDocument/2006/relationships/image" Target="../media/image46.png"/><Relationship Id="rId4" Type="http://schemas.openxmlformats.org/officeDocument/2006/relationships/image" Target="../media/image29.png"/><Relationship Id="rId9" Type="http://schemas.openxmlformats.org/officeDocument/2006/relationships/diagramQuickStyle" Target="../diagrams/quickStyle1.xml"/><Relationship Id="rId14" Type="http://schemas.openxmlformats.org/officeDocument/2006/relationships/image" Target="../media/image35.png"/><Relationship Id="rId22" Type="http://schemas.openxmlformats.org/officeDocument/2006/relationships/image" Target="../media/image14.png"/><Relationship Id="rId27" Type="http://schemas.openxmlformats.org/officeDocument/2006/relationships/image" Target="../media/image44.png"/><Relationship Id="rId30" Type="http://schemas.openxmlformats.org/officeDocument/2006/relationships/oleObject" Target="../embeddings/oleObject3.bin"/><Relationship Id="rId8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44.png"/><Relationship Id="rId18" Type="http://schemas.openxmlformats.org/officeDocument/2006/relationships/image" Target="../media/image59.jpe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7" Type="http://schemas.openxmlformats.org/officeDocument/2006/relationships/image" Target="../media/image52.png"/><Relationship Id="rId12" Type="http://schemas.openxmlformats.org/officeDocument/2006/relationships/image" Target="../media/image36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55.jpeg"/><Relationship Id="rId24" Type="http://schemas.openxmlformats.org/officeDocument/2006/relationships/image" Target="../media/image65.png"/><Relationship Id="rId5" Type="http://schemas.openxmlformats.org/officeDocument/2006/relationships/image" Target="../media/image50.wmf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0" Type="http://schemas.openxmlformats.org/officeDocument/2006/relationships/image" Target="../media/image54.png"/><Relationship Id="rId19" Type="http://schemas.openxmlformats.org/officeDocument/2006/relationships/image" Target="../media/image60.png"/><Relationship Id="rId4" Type="http://schemas.openxmlformats.org/officeDocument/2006/relationships/image" Target="../media/image7.png"/><Relationship Id="rId9" Type="http://schemas.openxmlformats.org/officeDocument/2006/relationships/image" Target="../media/image8.wmf"/><Relationship Id="rId14" Type="http://schemas.microsoft.com/office/2007/relationships/hdphoto" Target="../media/hdphoto3.wdp"/><Relationship Id="rId22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5~8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9~10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67178"/>
              </p:ext>
            </p:extLst>
          </p:nvPr>
        </p:nvGraphicFramePr>
        <p:xfrm>
          <a:off x="39982" y="618282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485" y="475956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Borrow &amp; return Equipment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686" y="4291770"/>
            <a:ext cx="24384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42218" y="4299522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7327" y="4313324"/>
            <a:ext cx="16002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2218" y="478299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706" y="5606020"/>
            <a:ext cx="3483752" cy="8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Good receive, Transfer, Inventory, Scrap, Maintenance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47912" y="5144964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1127" y="1184498"/>
            <a:ext cx="24384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73793" y="1202703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7327" y="1193683"/>
            <a:ext cx="16002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836" y="1674796"/>
            <a:ext cx="3348072" cy="171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Select new language &amp; OS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GR local &amp; GR Oversea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Storing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&amp; Supply (FA,DIP)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Other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Temporary Free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623" y="5197119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23589" y="5578821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02/2024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47912" y="1547268"/>
            <a:ext cx="191663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08/2023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10/2023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07197207"/>
              </p:ext>
            </p:extLst>
          </p:nvPr>
        </p:nvGraphicFramePr>
        <p:xfrm>
          <a:off x="6640091" y="1304126"/>
          <a:ext cx="2317761" cy="2653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Rectangle 32"/>
          <p:cNvSpPr/>
          <p:nvPr/>
        </p:nvSpPr>
        <p:spPr>
          <a:xfrm>
            <a:off x="7500827" y="2135321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24453" y="2015716"/>
            <a:ext cx="1499101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35 % Normal support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CA698A-A735-4C1E-B556-49864C9B266D}"/>
              </a:ext>
            </a:extLst>
          </p:cNvPr>
          <p:cNvSpPr/>
          <p:nvPr/>
        </p:nvSpPr>
        <p:spPr>
          <a:xfrm>
            <a:off x="102103" y="938435"/>
            <a:ext cx="8925236" cy="281179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92">
            <a:extLst>
              <a:ext uri="{FF2B5EF4-FFF2-40B4-BE49-F238E27FC236}">
                <a16:creationId xmlns:a16="http://schemas.microsoft.com/office/drawing/2014/main" id="{E221FA53-B603-4EAC-9A91-2026A514571D}"/>
              </a:ext>
            </a:extLst>
          </p:cNvPr>
          <p:cNvSpPr/>
          <p:nvPr/>
        </p:nvSpPr>
        <p:spPr>
          <a:xfrm>
            <a:off x="625249" y="732015"/>
            <a:ext cx="7901427" cy="36569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1: Upgrade Factory Operation  Support System (FOSS)</a:t>
            </a: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CC386B5F-4CA9-46D5-B515-B35EB39F071D}"/>
              </a:ext>
            </a:extLst>
          </p:cNvPr>
          <p:cNvSpPr/>
          <p:nvPr/>
        </p:nvSpPr>
        <p:spPr>
          <a:xfrm>
            <a:off x="5300560" y="1202703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2B1B0-0EFA-4EC1-86BC-A55114ABDAFC}"/>
              </a:ext>
            </a:extLst>
          </p:cNvPr>
          <p:cNvSpPr/>
          <p:nvPr/>
        </p:nvSpPr>
        <p:spPr>
          <a:xfrm>
            <a:off x="5399121" y="1520623"/>
            <a:ext cx="127526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</p:txBody>
      </p: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C65B8F3-F7F9-4428-809E-93EE77509EF3}"/>
              </a:ext>
            </a:extLst>
          </p:cNvPr>
          <p:cNvSpPr/>
          <p:nvPr/>
        </p:nvSpPr>
        <p:spPr>
          <a:xfrm>
            <a:off x="5295486" y="4322379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B54BF7-739C-4041-B625-FC87130E55B7}"/>
              </a:ext>
            </a:extLst>
          </p:cNvPr>
          <p:cNvSpPr/>
          <p:nvPr/>
        </p:nvSpPr>
        <p:spPr>
          <a:xfrm>
            <a:off x="5398170" y="476480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AF730-A1F0-4980-8D77-BD93E4345EB1}"/>
              </a:ext>
            </a:extLst>
          </p:cNvPr>
          <p:cNvSpPr/>
          <p:nvPr/>
        </p:nvSpPr>
        <p:spPr>
          <a:xfrm>
            <a:off x="5371738" y="5193397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435BA-E229-4A40-BEE8-C62F300257A9}"/>
              </a:ext>
            </a:extLst>
          </p:cNvPr>
          <p:cNvSpPr/>
          <p:nvPr/>
        </p:nvSpPr>
        <p:spPr>
          <a:xfrm>
            <a:off x="5412275" y="5605399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386" y="4764806"/>
            <a:ext cx="2245298" cy="1878690"/>
          </a:xfrm>
          <a:prstGeom prst="rect">
            <a:avLst/>
          </a:prstGeom>
        </p:spPr>
      </p:pic>
      <p:sp>
        <p:nvSpPr>
          <p:cNvPr id="49" name="Rectangle: Rounded Corners 38">
            <a:extLst>
              <a:ext uri="{FF2B5EF4-FFF2-40B4-BE49-F238E27FC236}">
                <a16:creationId xmlns:a16="http://schemas.microsoft.com/office/drawing/2014/main" id="{8E861AD8-8DF6-4B3D-BE7E-D16EC6726053}"/>
              </a:ext>
            </a:extLst>
          </p:cNvPr>
          <p:cNvSpPr/>
          <p:nvPr/>
        </p:nvSpPr>
        <p:spPr>
          <a:xfrm>
            <a:off x="123713" y="3988539"/>
            <a:ext cx="8925236" cy="271949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6F69627-8E7D-47C4-881A-1CDA726AA929}"/>
              </a:ext>
            </a:extLst>
          </p:cNvPr>
          <p:cNvSpPr/>
          <p:nvPr/>
        </p:nvSpPr>
        <p:spPr>
          <a:xfrm>
            <a:off x="661127" y="3826790"/>
            <a:ext cx="690207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Issue 2 :Asset Life Cycle Management System (ALCMS)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improving spiritual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970909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FOSS to mobile application system.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 system</a:t>
                      </a:r>
                      <a:r>
                        <a:rPr lang="en-US" sz="1600" baseline="0" dirty="0"/>
                        <a:t> to mobile.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system GA.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4538757" y="4724400"/>
            <a:ext cx="3380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15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819690" y="1905000"/>
            <a:ext cx="0" cy="841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077200" y="1905000"/>
            <a:ext cx="0" cy="82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>
            <a:cxnSpLocks/>
          </p:cNvCxnSpPr>
          <p:nvPr/>
        </p:nvCxnSpPr>
        <p:spPr>
          <a:xfrm>
            <a:off x="6689485" y="137160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689484" y="1945844"/>
            <a:ext cx="2" cy="8735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51828" y="2520373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83613" y="2390453"/>
            <a:ext cx="740330" cy="2473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112444"/>
            <a:ext cx="2918692" cy="1669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printing label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154735" y="5112444"/>
            <a:ext cx="2971800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sub-material(16.8K$)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0298B-2C47-48D0-91E5-04BE959397A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3124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8E89B-ADF2-42D5-A835-78165411B2BB}"/>
              </a:ext>
            </a:extLst>
          </p:cNvPr>
          <p:cNvSpPr/>
          <p:nvPr/>
        </p:nvSpPr>
        <p:spPr>
          <a:xfrm>
            <a:off x="5256230" y="1509289"/>
            <a:ext cx="2900899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3E8548-344D-4BA4-B75E-18F5EB2AC332}"/>
              </a:ext>
            </a:extLst>
          </p:cNvPr>
          <p:cNvCxnSpPr>
            <a:cxnSpLocks/>
          </p:cNvCxnSpPr>
          <p:nvPr/>
        </p:nvCxnSpPr>
        <p:spPr>
          <a:xfrm>
            <a:off x="4953000" y="1902701"/>
            <a:ext cx="0" cy="1546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DA11EC-BD63-4264-83E7-480AF3A2FB8E}"/>
              </a:ext>
            </a:extLst>
          </p:cNvPr>
          <p:cNvCxnSpPr/>
          <p:nvPr/>
        </p:nvCxnSpPr>
        <p:spPr>
          <a:xfrm>
            <a:off x="4953000" y="2253175"/>
            <a:ext cx="0" cy="4900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15E8B-58B7-49DA-8C35-04A0B47D550D}"/>
              </a:ext>
            </a:extLst>
          </p:cNvPr>
          <p:cNvSpPr/>
          <p:nvPr/>
        </p:nvSpPr>
        <p:spPr>
          <a:xfrm>
            <a:off x="53108" y="5112445"/>
            <a:ext cx="3071091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Reduce 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Stock card by Mobile printer for MCS(2pax)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87549" y="2057400"/>
            <a:ext cx="1177589" cy="228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47799" y="608849"/>
            <a:ext cx="7648359" cy="599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developing time, reduce time support to get more cost down.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CE to Android.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0283" y="1295400"/>
            <a:ext cx="3599175" cy="31307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FY2023 PROJECTS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489046" y="1283541"/>
            <a:ext cx="3468226" cy="3363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770338724"/>
              </p:ext>
            </p:extLst>
          </p:nvPr>
        </p:nvGraphicFramePr>
        <p:xfrm>
          <a:off x="4703190" y="1579289"/>
          <a:ext cx="3597878" cy="164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94800" y="1936960"/>
            <a:ext cx="951112" cy="517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18857" y="2169814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3626" y="3445091"/>
            <a:ext cx="1172847" cy="65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745331" y="3365896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210" y="1913335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6057" y="1636336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997358" y="3058048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 rot="5400000">
            <a:off x="8367866" y="2660368"/>
            <a:ext cx="29558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434708" cy="1139592"/>
          </a:xfrm>
          <a:prstGeom prst="rect">
            <a:avLst/>
          </a:prstGeom>
        </p:spPr>
      </p:pic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1408746" cy="614893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C2E9C-B033-4AD3-951B-B1DFD8F59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42" y="1727670"/>
            <a:ext cx="3990725" cy="2412824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82464" y="1489962"/>
            <a:ext cx="211634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increase</a:t>
            </a:r>
          </a:p>
        </p:txBody>
      </p:sp>
      <p:sp>
        <p:nvSpPr>
          <p:cNvPr id="73" name="Right Arrow 72"/>
          <p:cNvSpPr/>
          <p:nvPr/>
        </p:nvSpPr>
        <p:spPr>
          <a:xfrm>
            <a:off x="6744008" y="3619231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709" y="3150872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59" name="Rounded Rectangle 13">
            <a:extLst>
              <a:ext uri="{FF2B5EF4-FFF2-40B4-BE49-F238E27FC236}">
                <a16:creationId xmlns:a16="http://schemas.microsoft.com/office/drawing/2014/main" id="{77AFF5F2-780D-4792-868B-228554C7A342}"/>
              </a:ext>
            </a:extLst>
          </p:cNvPr>
          <p:cNvSpPr/>
          <p:nvPr/>
        </p:nvSpPr>
        <p:spPr>
          <a:xfrm>
            <a:off x="3199190" y="3860205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096" y="4592713"/>
            <a:ext cx="2779148" cy="1762027"/>
          </a:xfrm>
          <a:prstGeom prst="rect">
            <a:avLst/>
          </a:prstGeom>
        </p:spPr>
      </p:pic>
      <p:sp>
        <p:nvSpPr>
          <p:cNvPr id="60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2941445" y="4378202"/>
            <a:ext cx="1864250" cy="197935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50000"/>
              </a:lnSpc>
            </a:pPr>
            <a:r>
              <a:rPr lang="en-US" sz="1400" b="1" u="sng" dirty="0">
                <a:cs typeface="Arial" panose="020B0604020202020204" pitchFamily="34" charset="0"/>
              </a:rPr>
              <a:t>Other Request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Manual job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Not clear process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Improve quality</a:t>
            </a:r>
          </a:p>
        </p:txBody>
      </p:sp>
      <p:sp>
        <p:nvSpPr>
          <p:cNvPr id="63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271530" y="4251933"/>
            <a:ext cx="2485196" cy="33285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Development Job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123" y="6477912"/>
            <a:ext cx="9064035" cy="3518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Make new software to reduce support time, save time inventory and comply policy</a:t>
            </a:r>
          </a:p>
        </p:txBody>
      </p:sp>
      <p:sp>
        <p:nvSpPr>
          <p:cNvPr id="108" name="Rectangle: Rounded Corners 22">
            <a:extLst>
              <a:ext uri="{FF2B5EF4-FFF2-40B4-BE49-F238E27FC236}">
                <a16:creationId xmlns:a16="http://schemas.microsoft.com/office/drawing/2014/main" id="{7335A4E1-6BF2-441A-81E3-444E1A6F4B65}"/>
              </a:ext>
            </a:extLst>
          </p:cNvPr>
          <p:cNvSpPr/>
          <p:nvPr/>
        </p:nvSpPr>
        <p:spPr>
          <a:xfrm>
            <a:off x="4872247" y="4251933"/>
            <a:ext cx="2756071" cy="3490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sz="1400" b="1" dirty="0">
                <a:solidFill>
                  <a:schemeClr val="tx1"/>
                </a:solidFill>
                <a:ea typeface="HGP創英角ｺﾞｼｯｸUB" pitchFamily="50" charset="-128"/>
              </a:rPr>
              <a:t>Current Asset Management IT</a:t>
            </a:r>
          </a:p>
        </p:txBody>
      </p:sp>
      <p:pic>
        <p:nvPicPr>
          <p:cNvPr id="110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0"/>
          <a:stretch/>
        </p:blipFill>
        <p:spPr>
          <a:xfrm>
            <a:off x="7860829" y="4645486"/>
            <a:ext cx="994364" cy="619488"/>
          </a:xfrm>
          <a:prstGeom prst="rect">
            <a:avLst/>
          </a:prstGeom>
          <a:ln w="0">
            <a:noFill/>
          </a:ln>
        </p:spPr>
      </p:pic>
      <p:sp>
        <p:nvSpPr>
          <p:cNvPr id="111" name="Right Arrow 110"/>
          <p:cNvSpPr/>
          <p:nvPr/>
        </p:nvSpPr>
        <p:spPr>
          <a:xfrm rot="5400000">
            <a:off x="8200581" y="5265285"/>
            <a:ext cx="29558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08461" y="4982619"/>
            <a:ext cx="600275" cy="48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Rectangle 113"/>
          <p:cNvSpPr/>
          <p:nvPr/>
        </p:nvSpPr>
        <p:spPr>
          <a:xfrm>
            <a:off x="5034966" y="4623821"/>
            <a:ext cx="2607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Excel manage equipment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5" name="Right Arrow 114"/>
          <p:cNvSpPr/>
          <p:nvPr/>
        </p:nvSpPr>
        <p:spPr>
          <a:xfrm>
            <a:off x="6203438" y="5125028"/>
            <a:ext cx="190820" cy="2335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B7E1AD7E-0FA5-437F-B5E6-524A9802A4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80670" y="4914404"/>
            <a:ext cx="499549" cy="481237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6335544" y="5808303"/>
            <a:ext cx="964842" cy="487013"/>
          </a:xfrm>
          <a:prstGeom prst="rect">
            <a:avLst/>
          </a:prstGeom>
        </p:spPr>
      </p:pic>
      <p:sp>
        <p:nvSpPr>
          <p:cNvPr id="118" name="Rectangle 117"/>
          <p:cNvSpPr/>
          <p:nvPr/>
        </p:nvSpPr>
        <p:spPr>
          <a:xfrm>
            <a:off x="5065404" y="5783290"/>
            <a:ext cx="13148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6744008" y="5473726"/>
            <a:ext cx="279618" cy="20608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5461173" y="5507297"/>
            <a:ext cx="284158" cy="21497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7720178" y="4249755"/>
            <a:ext cx="1310707" cy="33285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Solution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774201" y="5660705"/>
            <a:ext cx="1192387" cy="726846"/>
          </a:xfrm>
          <a:prstGeom prst="round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1508B8"/>
                </a:solidFill>
              </a:rPr>
              <a:t>Manage Equipment by barcode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053" y="1247981"/>
            <a:ext cx="9057105" cy="293531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9052" y="4211630"/>
            <a:ext cx="9068435" cy="222241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54F8718-0197-6C53-C532-287B2DBA886C}"/>
              </a:ext>
            </a:extLst>
          </p:cNvPr>
          <p:cNvSpPr/>
          <p:nvPr/>
        </p:nvSpPr>
        <p:spPr>
          <a:xfrm>
            <a:off x="2633271" y="3029439"/>
            <a:ext cx="1996761" cy="623001"/>
          </a:xfrm>
          <a:prstGeom prst="wedgeRectCallout">
            <a:avLst>
              <a:gd name="adj1" fmla="val 30215"/>
              <a:gd name="adj2" fmla="val -124275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Development time is still not </a:t>
            </a:r>
            <a:r>
              <a:rPr kumimoji="1" lang="en-US" altLang="ja-JP" sz="1200" dirty="0">
                <a:solidFill>
                  <a:srgbClr val="C00000"/>
                </a:solidFill>
              </a:rPr>
              <a:t>enough</a:t>
            </a:r>
            <a:endParaRPr kumimoji="1" lang="ja-JP" altLang="en-US" sz="1200" dirty="0">
              <a:solidFill>
                <a:srgbClr val="C00000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FF5E7186-6C10-749F-2568-62CBCBBF46EB}"/>
              </a:ext>
            </a:extLst>
          </p:cNvPr>
          <p:cNvSpPr/>
          <p:nvPr/>
        </p:nvSpPr>
        <p:spPr>
          <a:xfrm>
            <a:off x="408637" y="1887173"/>
            <a:ext cx="2741504" cy="623001"/>
          </a:xfrm>
          <a:prstGeom prst="wedgeRectCallout">
            <a:avLst>
              <a:gd name="adj1" fmla="val -1568"/>
              <a:gd name="adj2" fmla="val -208146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ja-JP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ja-JP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developing time</a:t>
            </a:r>
          </a:p>
          <a:p>
            <a:r>
              <a:rPr kumimoji="1" lang="en-US" altLang="ja-JP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kumimoji="1" lang="ja-JP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ja-JP" sz="1200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Increase development time ratio</a:t>
            </a:r>
            <a:endParaRPr kumimoji="1" lang="ja-JP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74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23" y="608847"/>
            <a:ext cx="9064036" cy="7106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corporate policy in FY23 Window CE OS will be end of life 2023.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 new system for IT department to manage equipment.</a:t>
            </a:r>
          </a:p>
        </p:txBody>
      </p:sp>
      <p:sp>
        <p:nvSpPr>
          <p:cNvPr id="7" name="Rectangle 6"/>
          <p:cNvSpPr/>
          <p:nvPr/>
        </p:nvSpPr>
        <p:spPr>
          <a:xfrm>
            <a:off x="43452" y="1357774"/>
            <a:ext cx="9064036" cy="256556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0001" y="1436124"/>
            <a:ext cx="6902077" cy="377851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1: Upgrade Factory Operation  Support System (FOSS)</a:t>
            </a:r>
          </a:p>
        </p:txBody>
      </p:sp>
      <p:sp>
        <p:nvSpPr>
          <p:cNvPr id="26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556440" y="2501757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10" y="3089930"/>
            <a:ext cx="1447800" cy="688610"/>
          </a:xfrm>
          <a:prstGeom prst="rect">
            <a:avLst/>
          </a:prstGeom>
        </p:spPr>
      </p:pic>
      <p:pic>
        <p:nvPicPr>
          <p:cNvPr id="33" name="Picture 32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4"/>
          <a:srcRect l="10877" t="3289" r="9323" b="4605"/>
          <a:stretch/>
        </p:blipFill>
        <p:spPr>
          <a:xfrm flipH="1">
            <a:off x="224362" y="2519931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" y="2347762"/>
            <a:ext cx="675224" cy="287963"/>
          </a:xfrm>
          <a:prstGeom prst="rect">
            <a:avLst/>
          </a:prstGeom>
        </p:spPr>
      </p:pic>
      <p:pic>
        <p:nvPicPr>
          <p:cNvPr id="35" name="図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40" y="2735932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59" y="2684906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939739" y="1919726"/>
            <a:ext cx="3026911" cy="19375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not update in the future.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Software is quite slow. 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system.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stable of the device is poor, often repaired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9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144406" y="1877967"/>
            <a:ext cx="1677727" cy="369890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5088921" y="2462039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48626" y="1894058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46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5523786" y="2355165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25748" y="3226295"/>
            <a:ext cx="583835" cy="50988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692389" y="1910578"/>
            <a:ext cx="2301461" cy="193695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 (Android).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2123" y="3967325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08322" y="4038600"/>
            <a:ext cx="6902077" cy="377851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2: Asset Life Cycle Management System (ALCMS)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05417D-7A75-4C35-A05B-A90E2AA5B13F}"/>
              </a:ext>
            </a:extLst>
          </p:cNvPr>
          <p:cNvGrpSpPr/>
          <p:nvPr/>
        </p:nvGrpSpPr>
        <p:grpSpPr>
          <a:xfrm>
            <a:off x="79459" y="4705210"/>
            <a:ext cx="3103559" cy="2000390"/>
            <a:chOff x="178710" y="4651848"/>
            <a:chExt cx="3427763" cy="2152790"/>
          </a:xfrm>
        </p:grpSpPr>
        <p:sp>
          <p:nvSpPr>
            <p:cNvPr id="31" name="Rectangle: Rounded Corners 13">
              <a:extLst>
                <a:ext uri="{FF2B5EF4-FFF2-40B4-BE49-F238E27FC236}">
                  <a16:creationId xmlns:a16="http://schemas.microsoft.com/office/drawing/2014/main" id="{00000000-0008-0000-0000-00000E000000}"/>
                </a:ext>
              </a:extLst>
            </p:cNvPr>
            <p:cNvSpPr/>
            <p:nvPr/>
          </p:nvSpPr>
          <p:spPr>
            <a:xfrm>
              <a:off x="238368" y="5425676"/>
              <a:ext cx="803552" cy="38099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5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7240" tIns="57240" rIns="57240" bIns="57240" numCol="1" spcCol="1440" anchor="ctr">
              <a:noAutofit/>
            </a:bodyPr>
            <a:lstStyle/>
            <a:p>
              <a:pPr algn="ctr" defTabSz="666720">
                <a:lnSpc>
                  <a:spcPct val="90000"/>
                </a:lnSpc>
                <a:spcAft>
                  <a:spcPts val="524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002060"/>
                  </a:solidFill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rPr>
                <a:t>Scrap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D9DF9C-78CB-4BAF-8DCC-C94D6E6B213C}"/>
                </a:ext>
              </a:extLst>
            </p:cNvPr>
            <p:cNvGrpSpPr/>
            <p:nvPr/>
          </p:nvGrpSpPr>
          <p:grpSpPr>
            <a:xfrm>
              <a:off x="178710" y="4651848"/>
              <a:ext cx="3427763" cy="2152790"/>
              <a:chOff x="178710" y="4651848"/>
              <a:chExt cx="3427763" cy="2152790"/>
            </a:xfrm>
          </p:grpSpPr>
          <p:sp>
            <p:nvSpPr>
              <p:cNvPr id="29" name="Rectangle: Rounded Corners 9">
                <a:extLst>
                  <a:ext uri="{FF2B5EF4-FFF2-40B4-BE49-F238E27FC236}">
                    <a16:creationId xmlns:a16="http://schemas.microsoft.com/office/drawing/2014/main" id="{00000000-0008-0000-0000-00000A000000}"/>
                  </a:ext>
                </a:extLst>
              </p:cNvPr>
              <p:cNvSpPr/>
              <p:nvPr/>
            </p:nvSpPr>
            <p:spPr>
              <a:xfrm>
                <a:off x="2239692" y="6477000"/>
                <a:ext cx="1366781" cy="32763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2556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57240" tIns="57240" rIns="57240" bIns="57240" numCol="1" spcCol="144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20">
                  <a:lnSpc>
                    <a:spcPct val="90000"/>
                  </a:lnSpc>
                  <a:spcAft>
                    <a:spcPts val="524"/>
                  </a:spcAft>
                  <a:tabLst>
                    <a:tab pos="0" algn="l"/>
                  </a:tabLst>
                </a:pPr>
                <a:r>
                  <a:rPr lang="en-US" sz="1400" b="1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Maintenance</a:t>
                </a:r>
                <a:endParaRPr lang="en-US" sz="1400" b="0" strike="noStrike" spc="-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DFB7025-7BBD-4554-AED5-4E7A8946E7FB}"/>
                  </a:ext>
                </a:extLst>
              </p:cNvPr>
              <p:cNvGrpSpPr/>
              <p:nvPr/>
            </p:nvGrpSpPr>
            <p:grpSpPr>
              <a:xfrm>
                <a:off x="178710" y="4651848"/>
                <a:ext cx="3405032" cy="2115693"/>
                <a:chOff x="178710" y="4651848"/>
                <a:chExt cx="3405032" cy="2115693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C9672D5-E255-432A-838C-A0E82F71B9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96002" y="5086236"/>
                  <a:ext cx="1390897" cy="1390650"/>
                </a:xfrm>
                <a:prstGeom prst="rect">
                  <a:avLst/>
                </a:prstGeom>
              </p:spPr>
            </p:pic>
            <p:sp>
              <p:nvSpPr>
                <p:cNvPr id="27" name="Rectangle: Rounded Corners 5">
                  <a:extLst>
                    <a:ext uri="{FF2B5EF4-FFF2-40B4-BE49-F238E27FC236}">
                      <a16:creationId xmlns:a16="http://schemas.microsoft.com/office/drawing/2014/main" id="{00000000-0008-0000-0000-000006000000}"/>
                    </a:ext>
                  </a:extLst>
                </p:cNvPr>
                <p:cNvSpPr/>
                <p:nvPr/>
              </p:nvSpPr>
              <p:spPr>
                <a:xfrm>
                  <a:off x="1143000" y="4651848"/>
                  <a:ext cx="1397981" cy="33572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D7D31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Good receipt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Rectangle: Rounded Corners 7">
                  <a:extLst>
                    <a:ext uri="{FF2B5EF4-FFF2-40B4-BE49-F238E27FC236}">
                      <a16:creationId xmlns:a16="http://schemas.microsoft.com/office/drawing/2014/main" id="{00000000-0008-0000-0000-000008000000}"/>
                    </a:ext>
                  </a:extLst>
                </p:cNvPr>
                <p:cNvSpPr/>
                <p:nvPr/>
              </p:nvSpPr>
              <p:spPr>
                <a:xfrm>
                  <a:off x="2540981" y="5472655"/>
                  <a:ext cx="1042761" cy="3395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A5A5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Transfer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Rectangle: Rounded Corners 11">
                  <a:extLst>
                    <a:ext uri="{FF2B5EF4-FFF2-40B4-BE49-F238E27FC236}">
                      <a16:creationId xmlns:a16="http://schemas.microsoft.com/office/drawing/2014/main" id="{00000000-0008-0000-0000-00000C000000}"/>
                    </a:ext>
                  </a:extLst>
                </p:cNvPr>
                <p:cNvSpPr/>
                <p:nvPr/>
              </p:nvSpPr>
              <p:spPr>
                <a:xfrm>
                  <a:off x="178710" y="6417739"/>
                  <a:ext cx="1028461" cy="3276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72C4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0" strike="noStrike" spc="-1" dirty="0">
                      <a:solidFill>
                        <a:schemeClr val="lt1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Inventory</a:t>
                  </a:r>
                  <a:endParaRPr lang="en-US" sz="1400" b="0" strike="noStrike" spc="-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Freeform: Shape 14">
                  <a:extLst>
                    <a:ext uri="{FF2B5EF4-FFF2-40B4-BE49-F238E27FC236}">
                      <a16:creationId xmlns:a16="http://schemas.microsoft.com/office/drawing/2014/main" id="{00000000-0008-0000-0000-00000F000000}"/>
                    </a:ext>
                  </a:extLst>
                </p:cNvPr>
                <p:cNvSpPr/>
                <p:nvPr/>
              </p:nvSpPr>
              <p:spPr>
                <a:xfrm>
                  <a:off x="488859" y="4976017"/>
                  <a:ext cx="1366782" cy="169978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95084" y="573834"/>
                      </a:moveTo>
                      <a:arcTo wR="1642288" hR="1642288" stAng="13235158" swAng="1211183"/>
                    </a:path>
                  </a:pathLst>
                </a:custGeom>
                <a:noFill/>
                <a:ln w="9360">
                  <a:solidFill>
                    <a:srgbClr val="F7964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00000000-0008-0000-0000-000007000000}"/>
                    </a:ext>
                  </a:extLst>
                </p:cNvPr>
                <p:cNvSpPr/>
                <p:nvPr/>
              </p:nvSpPr>
              <p:spPr>
                <a:xfrm>
                  <a:off x="1725035" y="4990092"/>
                  <a:ext cx="1337729" cy="177744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2444186" y="209085"/>
                      </a:moveTo>
                      <a:arcTo wR="1642288" hR="1642288" stAng="17953659" swAng="1211183"/>
                    </a:path>
                  </a:pathLst>
                </a:custGeom>
                <a:noFill/>
                <a:ln w="9360">
                  <a:solidFill>
                    <a:srgbClr val="C0504D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: Shape 8">
                  <a:extLst>
                    <a:ext uri="{FF2B5EF4-FFF2-40B4-BE49-F238E27FC236}">
                      <a16:creationId xmlns:a16="http://schemas.microsoft.com/office/drawing/2014/main" id="{00000000-0008-0000-0000-000009000000}"/>
                    </a:ext>
                  </a:extLst>
                </p:cNvPr>
                <p:cNvSpPr/>
                <p:nvPr/>
              </p:nvSpPr>
              <p:spPr>
                <a:xfrm rot="614271">
                  <a:off x="1601465" y="5267361"/>
                  <a:ext cx="1345659" cy="119893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280633" y="1756028"/>
                      </a:moveTo>
                      <a:arcTo wR="1642288" hR="1642288" stAng="21838279" swAng="1359451"/>
                    </a:path>
                  </a:pathLst>
                </a:custGeom>
                <a:noFill/>
                <a:ln w="9360">
                  <a:solidFill>
                    <a:srgbClr val="9BBB59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: Shape 12">
                  <a:extLst>
                    <a:ext uri="{FF2B5EF4-FFF2-40B4-BE49-F238E27FC236}">
                      <a16:creationId xmlns:a16="http://schemas.microsoft.com/office/drawing/2014/main" id="{00000000-0008-0000-0000-00000D000000}"/>
                    </a:ext>
                  </a:extLst>
                </p:cNvPr>
                <p:cNvSpPr/>
                <p:nvPr/>
              </p:nvSpPr>
              <p:spPr>
                <a:xfrm>
                  <a:off x="655678" y="5367473"/>
                  <a:ext cx="1465793" cy="119306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74199" y="2378376"/>
                      </a:moveTo>
                      <a:arcTo wR="1642288" hR="1642288" stAng="9202269" swAng="1359451"/>
                    </a:path>
                  </a:pathLst>
                </a:custGeom>
                <a:noFill/>
                <a:ln w="9360">
                  <a:solidFill>
                    <a:srgbClr val="4BACC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0001" y="4476580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277625" y="5410200"/>
            <a:ext cx="2792731" cy="1347734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Manual job, lost papers.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Tack time to inventory.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control in-out.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Easy mistake.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21393" y="4957570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988" y="4419600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/>
        </p:nvGraphicFramePr>
        <p:xfrm>
          <a:off x="7304951" y="4873483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ｸﾘｯﾌﾟ" r:id="rId11" imgW="1666667" imgH="1695238" progId="">
                  <p:embed/>
                </p:oleObj>
              </mc:Choice>
              <mc:Fallback>
                <p:oleObj name="ｸﾘｯﾌﾟ" r:id="rId11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951" y="4873483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5086236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054" y="5730079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200" dirty="0">
                <a:cs typeface="Arial" panose="020B0604020202020204" pitchFamily="34" charset="0"/>
              </a:rPr>
              <a:t>Save time management &amp; ensure quality, 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200" dirty="0">
                <a:cs typeface="Arial" panose="020B0604020202020204" pitchFamily="34" charset="0"/>
              </a:rPr>
              <a:t>Reduce make mistake.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trace 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455" y="4773336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99748" y="4880658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3200" y="5410200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86772" y="4746402"/>
            <a:ext cx="356412" cy="587031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35E92C-7666-4FE0-827E-79D7A953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661700"/>
              </p:ext>
            </p:extLst>
          </p:nvPr>
        </p:nvGraphicFramePr>
        <p:xfrm>
          <a:off x="2752906" y="4451968"/>
          <a:ext cx="3288843" cy="911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092">
                  <a:extLst>
                    <a:ext uri="{9D8B030D-6E8A-4147-A177-3AD203B41FA5}">
                      <a16:colId xmlns:a16="http://schemas.microsoft.com/office/drawing/2014/main" val="1010512353"/>
                    </a:ext>
                  </a:extLst>
                </a:gridCol>
                <a:gridCol w="731724">
                  <a:extLst>
                    <a:ext uri="{9D8B030D-6E8A-4147-A177-3AD203B41FA5}">
                      <a16:colId xmlns:a16="http://schemas.microsoft.com/office/drawing/2014/main" val="3702626767"/>
                    </a:ext>
                  </a:extLst>
                </a:gridCol>
                <a:gridCol w="1447027">
                  <a:extLst>
                    <a:ext uri="{9D8B030D-6E8A-4147-A177-3AD203B41FA5}">
                      <a16:colId xmlns:a16="http://schemas.microsoft.com/office/drawing/2014/main" val="2997400905"/>
                    </a:ext>
                  </a:extLst>
                </a:gridCol>
              </a:tblGrid>
              <a:tr h="427961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inventory </a:t>
                      </a:r>
                    </a:p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month (hours)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2477666841"/>
                  </a:ext>
                </a:extLst>
              </a:tr>
              <a:tr h="241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Stationery Item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1077102673"/>
                  </a:ext>
                </a:extLst>
              </a:tr>
              <a:tr h="241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 Equipment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3916954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36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374531"/>
              </p:ext>
            </p:extLst>
          </p:nvPr>
        </p:nvGraphicFramePr>
        <p:xfrm>
          <a:off x="28987" y="625541"/>
          <a:ext cx="9067753" cy="581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Issue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Item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android Mobile for all devices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[3]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Language (Flutter - Dart)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Android new 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Devices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Survey all process and build standard management.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Analysis system, design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[3]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Develop, testing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L="45720" marR="45720"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24016" y="1423984"/>
            <a:ext cx="458868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11518" y="4340404"/>
            <a:ext cx="483866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7298ACAA-3FB2-B626-56D7-578EB0C89BCC}"/>
              </a:ext>
            </a:extLst>
          </p:cNvPr>
          <p:cNvSpPr/>
          <p:nvPr/>
        </p:nvSpPr>
        <p:spPr>
          <a:xfrm>
            <a:off x="60871" y="57353"/>
            <a:ext cx="1539329" cy="623001"/>
          </a:xfrm>
          <a:prstGeom prst="wedgeRectCallout">
            <a:avLst>
              <a:gd name="adj1" fmla="val -28966"/>
              <a:gd name="adj2" fmla="val 73607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rgbClr val="C00000"/>
                </a:solidFill>
                <a:cs typeface="Arial" panose="020B0604020202020204" pitchFamily="34" charset="0"/>
              </a:rPr>
              <a:t>X</a:t>
            </a:r>
            <a:r>
              <a:rPr lang="ja-JP" altLang="en-US" sz="1200" dirty="0">
                <a:solidFill>
                  <a:srgbClr val="C00000"/>
                </a:solidFill>
                <a:cs typeface="Arial" panose="020B0604020202020204" pitchFamily="34" charset="0"/>
              </a:rPr>
              <a:t>　</a:t>
            </a:r>
            <a:r>
              <a:rPr lang="en-US" altLang="ja-JP" sz="1200" dirty="0">
                <a:solidFill>
                  <a:srgbClr val="C00000"/>
                </a:solidFill>
                <a:cs typeface="Arial" panose="020B0604020202020204" pitchFamily="34" charset="0"/>
              </a:rPr>
              <a:t>Pending Issue</a:t>
            </a:r>
          </a:p>
          <a:p>
            <a:r>
              <a:rPr kumimoji="1" lang="en-US" altLang="ja-JP" sz="1200" dirty="0">
                <a:solidFill>
                  <a:srgbClr val="C00000"/>
                </a:solidFill>
                <a:cs typeface="Arial" panose="020B0604020202020204" pitchFamily="34" charset="0"/>
              </a:rPr>
              <a:t>O</a:t>
            </a:r>
            <a:r>
              <a:rPr kumimoji="1" lang="ja-JP" altLang="en-US" sz="1200" dirty="0">
                <a:solidFill>
                  <a:srgbClr val="C00000"/>
                </a:solidFill>
                <a:cs typeface="Arial" panose="020B0604020202020204" pitchFamily="34" charset="0"/>
              </a:rPr>
              <a:t>　</a:t>
            </a:r>
            <a:r>
              <a:rPr lang="en-US" altLang="ja-JP" sz="1200" dirty="0">
                <a:solidFill>
                  <a:srgbClr val="C00000"/>
                </a:solidFill>
                <a:cs typeface="Arial" panose="020B0604020202020204" pitchFamily="34" charset="0"/>
              </a:rPr>
              <a:t>Theme</a:t>
            </a:r>
            <a:endParaRPr kumimoji="1" lang="ja-JP" altLang="en-US" sz="1200" dirty="0">
              <a:solidFill>
                <a:srgbClr val="C00000"/>
              </a:solidFill>
            </a:endParaRP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3F67FBC8-DE74-D848-F9A4-CB792AA97936}"/>
              </a:ext>
            </a:extLst>
          </p:cNvPr>
          <p:cNvSpPr/>
          <p:nvPr/>
        </p:nvSpPr>
        <p:spPr>
          <a:xfrm>
            <a:off x="1752600" y="91172"/>
            <a:ext cx="1539329" cy="623001"/>
          </a:xfrm>
          <a:prstGeom prst="wedgeRectCallout">
            <a:avLst>
              <a:gd name="adj1" fmla="val -28966"/>
              <a:gd name="adj2" fmla="val 73607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rgbClr val="C00000"/>
                </a:solidFill>
                <a:cs typeface="Arial" panose="020B0604020202020204" pitchFamily="34" charset="0"/>
              </a:rPr>
              <a:t>X</a:t>
            </a:r>
            <a:r>
              <a:rPr lang="ja-JP" altLang="en-US" sz="1200" dirty="0">
                <a:solidFill>
                  <a:srgbClr val="C00000"/>
                </a:solidFill>
                <a:cs typeface="Arial" panose="020B0604020202020204" pitchFamily="34" charset="0"/>
              </a:rPr>
              <a:t>　</a:t>
            </a:r>
            <a:r>
              <a:rPr lang="en-US" altLang="ja-JP" sz="1200" dirty="0">
                <a:solidFill>
                  <a:srgbClr val="C00000"/>
                </a:solidFill>
                <a:cs typeface="Arial" panose="020B0604020202020204" pitchFamily="34" charset="0"/>
              </a:rPr>
              <a:t>Pending Item</a:t>
            </a:r>
          </a:p>
          <a:p>
            <a:r>
              <a:rPr kumimoji="1" lang="en-US" altLang="ja-JP" sz="1200" dirty="0">
                <a:solidFill>
                  <a:srgbClr val="C00000"/>
                </a:solidFill>
                <a:cs typeface="Arial" panose="020B0604020202020204" pitchFamily="34" charset="0"/>
              </a:rPr>
              <a:t>O</a:t>
            </a:r>
            <a:r>
              <a:rPr kumimoji="1" lang="ja-JP" altLang="en-US" sz="1200" dirty="0">
                <a:solidFill>
                  <a:srgbClr val="C00000"/>
                </a:solidFill>
                <a:cs typeface="Arial" panose="020B0604020202020204" pitchFamily="34" charset="0"/>
              </a:rPr>
              <a:t>　</a:t>
            </a:r>
            <a:r>
              <a:rPr lang="en-US" altLang="ja-JP" sz="1200" dirty="0">
                <a:solidFill>
                  <a:srgbClr val="C00000"/>
                </a:solidFill>
                <a:cs typeface="Arial" panose="020B0604020202020204" pitchFamily="34" charset="0"/>
              </a:rPr>
              <a:t>Item</a:t>
            </a:r>
            <a:endParaRPr kumimoji="1" lang="ja-JP" altLang="en-US" sz="1200" dirty="0">
              <a:solidFill>
                <a:srgbClr val="C00000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25D5EF9A-3D49-DC39-CC54-9CA745EF1763}"/>
              </a:ext>
            </a:extLst>
          </p:cNvPr>
          <p:cNvSpPr/>
          <p:nvPr/>
        </p:nvSpPr>
        <p:spPr>
          <a:xfrm>
            <a:off x="5334001" y="344811"/>
            <a:ext cx="2480274" cy="927879"/>
          </a:xfrm>
          <a:prstGeom prst="wedgeRectCallout">
            <a:avLst>
              <a:gd name="adj1" fmla="val 48208"/>
              <a:gd name="adj2" fmla="val 114137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rgbClr val="C00000"/>
                </a:solidFill>
                <a:cs typeface="Arial" panose="020B0604020202020204" pitchFamily="34" charset="0"/>
              </a:rPr>
              <a:t>This is not target.</a:t>
            </a:r>
          </a:p>
          <a:p>
            <a:endParaRPr kumimoji="1" lang="en-US" altLang="ja-JP" sz="1200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r>
              <a:rPr kumimoji="1" lang="en-US" altLang="ja-JP" sz="1200" dirty="0">
                <a:solidFill>
                  <a:srgbClr val="C00000"/>
                </a:solidFill>
                <a:cs typeface="Arial" panose="020B0604020202020204" pitchFamily="34" charset="0"/>
              </a:rPr>
              <a:t>Target is </a:t>
            </a:r>
          </a:p>
          <a:p>
            <a:r>
              <a:rPr kumimoji="1" lang="en-US" altLang="ja-JP" sz="1200" dirty="0">
                <a:solidFill>
                  <a:srgbClr val="C00000"/>
                </a:solidFill>
              </a:rPr>
              <a:t>“Deciding on a new language”.</a:t>
            </a:r>
            <a:endParaRPr kumimoji="1" lang="ja-JP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8"/>
            <a:ext cx="7968296" cy="77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policy company FY23,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Windown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find new solution to upgrade old OS to smart device as mobile.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418849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1353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85600" y="1417388"/>
            <a:ext cx="1525695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599" y="1854647"/>
            <a:ext cx="50292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4278B0-B896-44D9-9B6C-1307043959A0}"/>
              </a:ext>
            </a:extLst>
          </p:cNvPr>
          <p:cNvGrpSpPr/>
          <p:nvPr/>
        </p:nvGrpSpPr>
        <p:grpSpPr>
          <a:xfrm>
            <a:off x="5248859" y="3062262"/>
            <a:ext cx="2343951" cy="1511358"/>
            <a:chOff x="5046079" y="4790982"/>
            <a:chExt cx="2591081" cy="1818334"/>
          </a:xfrm>
        </p:grpSpPr>
        <p:sp>
          <p:nvSpPr>
            <p:cNvPr id="31" name="Rectangle: Rounded Corners 40">
              <a:extLst>
                <a:ext uri="{FF2B5EF4-FFF2-40B4-BE49-F238E27FC236}">
                  <a16:creationId xmlns:a16="http://schemas.microsoft.com/office/drawing/2014/main" id="{00000000-0008-0000-0000-000023000000}"/>
                </a:ext>
              </a:extLst>
            </p:cNvPr>
            <p:cNvSpPr/>
            <p:nvPr/>
          </p:nvSpPr>
          <p:spPr>
            <a:xfrm>
              <a:off x="5056627" y="4961273"/>
              <a:ext cx="2393970" cy="1648043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3A5F8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2D1877B-9281-4C80-AC47-7285DCD2A2D1}"/>
                </a:ext>
              </a:extLst>
            </p:cNvPr>
            <p:cNvGrpSpPr/>
            <p:nvPr/>
          </p:nvGrpSpPr>
          <p:grpSpPr>
            <a:xfrm>
              <a:off x="5046079" y="4790982"/>
              <a:ext cx="2591081" cy="1756230"/>
              <a:chOff x="5165156" y="4419600"/>
              <a:chExt cx="2591081" cy="1756230"/>
            </a:xfrm>
          </p:grpSpPr>
          <p:sp>
            <p:nvSpPr>
              <p:cNvPr id="32" name="Rectangle: Rounded Corners 39">
                <a:extLst>
                  <a:ext uri="{FF2B5EF4-FFF2-40B4-BE49-F238E27FC236}">
                    <a16:creationId xmlns:a16="http://schemas.microsoft.com/office/drawing/2014/main" id="{00000000-0008-0000-0000-000028000000}"/>
                  </a:ext>
                </a:extLst>
              </p:cNvPr>
              <p:cNvSpPr/>
              <p:nvPr/>
            </p:nvSpPr>
            <p:spPr>
              <a:xfrm>
                <a:off x="5715000" y="4419600"/>
                <a:ext cx="1389538" cy="328688"/>
              </a:xfrm>
              <a:prstGeom prst="roundRect">
                <a:avLst>
                  <a:gd name="adj" fmla="val 16667"/>
                </a:avLst>
              </a:prstGeom>
              <a:solidFill>
                <a:srgbClr val="E8F2A1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sz="1400" b="1" strike="noStrike" spc="-1" dirty="0">
                    <a:solidFill>
                      <a:srgbClr val="780373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Efficiency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0000000-0008-0000-0000-000025000000}"/>
                  </a:ext>
                </a:extLst>
              </p:cNvPr>
              <p:cNvSpPr/>
              <p:nvPr/>
            </p:nvSpPr>
            <p:spPr>
              <a:xfrm>
                <a:off x="5181600" y="4721479"/>
                <a:ext cx="2574637" cy="363019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Follow company policy</a:t>
                </a:r>
                <a:endParaRPr lang="en-US" sz="1400" b="0" strike="noStrike" spc="-1" dirty="0"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0000000-0008-0000-0000-000024000000}"/>
                  </a:ext>
                </a:extLst>
              </p:cNvPr>
              <p:cNvSpPr/>
              <p:nvPr/>
            </p:nvSpPr>
            <p:spPr>
              <a:xfrm>
                <a:off x="5165156" y="5107541"/>
                <a:ext cx="2577218" cy="215235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Increase Develop  time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0000000-0008-0000-0000-000026000000}"/>
                  </a:ext>
                </a:extLst>
              </p:cNvPr>
              <p:cNvSpPr/>
              <p:nvPr/>
            </p:nvSpPr>
            <p:spPr>
              <a:xfrm>
                <a:off x="5166153" y="5375528"/>
                <a:ext cx="2393970" cy="270533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</a:rPr>
                  <a:t> 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Reduce Support time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0000000-0008-0000-0000-000027000000}"/>
                  </a:ext>
                </a:extLst>
              </p:cNvPr>
              <p:cNvSpPr/>
              <p:nvPr/>
            </p:nvSpPr>
            <p:spPr>
              <a:xfrm>
                <a:off x="5165156" y="5726010"/>
                <a:ext cx="2337264" cy="449820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Make Faster, stable, smarter Software</a:t>
                </a:r>
              </a:p>
            </p:txBody>
          </p:sp>
        </p:grpSp>
      </p:grp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2590628" y="6565500"/>
            <a:ext cx="47827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43064" y="348478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29343" y="3801904"/>
            <a:ext cx="9444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FY2023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109 pcs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33443" y="4451360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705354" y="4842199"/>
            <a:ext cx="132441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FY2024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6 pcs 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496974" y="2301948"/>
            <a:ext cx="1741170" cy="10967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device need to Upgrade</a:t>
            </a:r>
          </a:p>
        </p:txBody>
      </p:sp>
      <p:sp>
        <p:nvSpPr>
          <p:cNvPr id="49" name="Google Shape;403;p23">
            <a:extLst>
              <a:ext uri="{FF2B5EF4-FFF2-40B4-BE49-F238E27FC236}">
                <a16:creationId xmlns:a16="http://schemas.microsoft.com/office/drawing/2014/main" id="{445BDD30-6FEF-4385-868E-A5621F930986}"/>
              </a:ext>
            </a:extLst>
          </p:cNvPr>
          <p:cNvSpPr txBox="1">
            <a:spLocks/>
          </p:cNvSpPr>
          <p:nvPr/>
        </p:nvSpPr>
        <p:spPr>
          <a:xfrm>
            <a:off x="2514355" y="2138294"/>
            <a:ext cx="5016199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runs on both Android and IOS. The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and integrates many scanning devices</a:t>
            </a:r>
          </a:p>
        </p:txBody>
      </p:sp>
      <p:sp>
        <p:nvSpPr>
          <p:cNvPr id="52" name="Text Box 80">
            <a:extLst>
              <a:ext uri="{FF2B5EF4-FFF2-40B4-BE49-F238E27FC236}">
                <a16:creationId xmlns:a16="http://schemas.microsoft.com/office/drawing/2014/main" id="{58E4F51E-B4FB-485C-84EF-977CF8D20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5017" y="2844768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</a:p>
        </p:txBody>
      </p:sp>
      <p:sp>
        <p:nvSpPr>
          <p:cNvPr id="53" name="Rectangle: Rounded Corners 63">
            <a:extLst>
              <a:ext uri="{FF2B5EF4-FFF2-40B4-BE49-F238E27FC236}">
                <a16:creationId xmlns:a16="http://schemas.microsoft.com/office/drawing/2014/main" id="{ACC49B27-DD66-467D-BF28-B2743B82765B}"/>
              </a:ext>
            </a:extLst>
          </p:cNvPr>
          <p:cNvSpPr/>
          <p:nvPr/>
        </p:nvSpPr>
        <p:spPr>
          <a:xfrm>
            <a:off x="2552178" y="3164383"/>
            <a:ext cx="1177400" cy="4194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4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54" name="Rectangle: Rounded Corners 64">
            <a:extLst>
              <a:ext uri="{FF2B5EF4-FFF2-40B4-BE49-F238E27FC236}">
                <a16:creationId xmlns:a16="http://schemas.microsoft.com/office/drawing/2014/main" id="{57D62726-76B6-4447-9759-CE8B659C749E}"/>
              </a:ext>
            </a:extLst>
          </p:cNvPr>
          <p:cNvSpPr/>
          <p:nvPr/>
        </p:nvSpPr>
        <p:spPr>
          <a:xfrm>
            <a:off x="3831207" y="3171868"/>
            <a:ext cx="1219200" cy="4289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4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55" name="Shape 2">
            <a:extLst>
              <a:ext uri="{FF2B5EF4-FFF2-40B4-BE49-F238E27FC236}">
                <a16:creationId xmlns:a16="http://schemas.microsoft.com/office/drawing/2014/main" id="{EC74E86E-5F7F-4CE1-943C-7A98FB0CA6D5}"/>
              </a:ext>
            </a:extLst>
          </p:cNvPr>
          <p:cNvSpPr/>
          <p:nvPr/>
        </p:nvSpPr>
        <p:spPr>
          <a:xfrm>
            <a:off x="3411666" y="3237080"/>
            <a:ext cx="203655" cy="21138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400" dirty="0"/>
          </a:p>
        </p:txBody>
      </p:sp>
      <p:sp>
        <p:nvSpPr>
          <p:cNvPr id="56" name="Shape 1">
            <a:extLst>
              <a:ext uri="{FF2B5EF4-FFF2-40B4-BE49-F238E27FC236}">
                <a16:creationId xmlns:a16="http://schemas.microsoft.com/office/drawing/2014/main" id="{B9C01E1B-0448-40BB-B7E9-26E7A95F8F19}"/>
              </a:ext>
            </a:extLst>
          </p:cNvPr>
          <p:cNvSpPr/>
          <p:nvPr/>
        </p:nvSpPr>
        <p:spPr>
          <a:xfrm>
            <a:off x="4704034" y="3261687"/>
            <a:ext cx="232560" cy="226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400" dirty="0"/>
          </a:p>
        </p:txBody>
      </p:sp>
      <p:pic>
        <p:nvPicPr>
          <p:cNvPr id="57" name="Image 3">
            <a:extLst>
              <a:ext uri="{FF2B5EF4-FFF2-40B4-BE49-F238E27FC236}">
                <a16:creationId xmlns:a16="http://schemas.microsoft.com/office/drawing/2014/main" id="{CC29644E-C1A0-41D4-A17A-419A5D87F12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623541" y="3644409"/>
            <a:ext cx="2353056" cy="922264"/>
          </a:xfrm>
          <a:prstGeom prst="rect">
            <a:avLst/>
          </a:prstGeom>
          <a:ln w="0">
            <a:noFill/>
          </a:ln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0FC67301-B5DA-487A-891A-5B87F075B7B7}"/>
              </a:ext>
            </a:extLst>
          </p:cNvPr>
          <p:cNvSpPr/>
          <p:nvPr/>
        </p:nvSpPr>
        <p:spPr>
          <a:xfrm>
            <a:off x="80101" y="5440336"/>
            <a:ext cx="2348982" cy="1318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Select new language, new OS to develop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Comply company policy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041" y="4688221"/>
            <a:ext cx="4489578" cy="1902499"/>
          </a:xfrm>
          <a:prstGeom prst="rect">
            <a:avLst/>
          </a:prstGeom>
        </p:spPr>
      </p:pic>
      <p:sp>
        <p:nvSpPr>
          <p:cNvPr id="63" name="Rectangle: Rounded Corners 60">
            <a:extLst>
              <a:ext uri="{FF2B5EF4-FFF2-40B4-BE49-F238E27FC236}">
                <a16:creationId xmlns:a16="http://schemas.microsoft.com/office/drawing/2014/main" id="{80C7BE95-31CA-4576-8A93-B43AF7971DAB}"/>
              </a:ext>
            </a:extLst>
          </p:cNvPr>
          <p:cNvSpPr/>
          <p:nvPr/>
        </p:nvSpPr>
        <p:spPr>
          <a:xfrm>
            <a:off x="4463351" y="4688222"/>
            <a:ext cx="1932644" cy="30233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Improvement Result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2002" y="2372773"/>
            <a:ext cx="1080741" cy="69023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89D0A4F-2709-F361-43CB-9719EA8F897B}"/>
              </a:ext>
            </a:extLst>
          </p:cNvPr>
          <p:cNvSpPr txBox="1"/>
          <p:nvPr/>
        </p:nvSpPr>
        <p:spPr>
          <a:xfrm>
            <a:off x="532752" y="243601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FOSS</a:t>
            </a:r>
          </a:p>
        </p:txBody>
      </p:sp>
      <p:sp>
        <p:nvSpPr>
          <p:cNvPr id="59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45778" y="3181408"/>
            <a:ext cx="2012690" cy="51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upgrade android OS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22221" y="1771883"/>
            <a:ext cx="2264742" cy="774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Upgrade to android Mobile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9D0A4F-2709-F361-43CB-9719EA8F897B}"/>
              </a:ext>
            </a:extLst>
          </p:cNvPr>
          <p:cNvSpPr txBox="1"/>
          <p:nvPr/>
        </p:nvSpPr>
        <p:spPr>
          <a:xfrm>
            <a:off x="258399" y="369506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762CFD9-4875-4B5C-B3F1-FC09C62E7010}"/>
              </a:ext>
            </a:extLst>
          </p:cNvPr>
          <p:cNvSpPr/>
          <p:nvPr/>
        </p:nvSpPr>
        <p:spPr>
          <a:xfrm>
            <a:off x="137902" y="4047959"/>
            <a:ext cx="2264742" cy="315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 windows CE</a:t>
            </a:r>
          </a:p>
        </p:txBody>
      </p:sp>
      <p:sp>
        <p:nvSpPr>
          <p:cNvPr id="6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7288" y="4333711"/>
            <a:ext cx="2322972" cy="106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 develop for big system.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Tack a long time to support when error.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33084" y="3016204"/>
            <a:ext cx="741537" cy="771502"/>
            <a:chOff x="1561803" y="2952033"/>
            <a:chExt cx="772201" cy="758499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5DD347EB-98C7-1225-2508-6ADB30EFE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54494" y="3106485"/>
              <a:ext cx="583835" cy="604047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/>
          </p:nvCxnSpPr>
          <p:spPr>
            <a:xfrm>
              <a:off x="1592234" y="2952033"/>
              <a:ext cx="741770" cy="6318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561803" y="2952033"/>
              <a:ext cx="657802" cy="6318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424" y="2405128"/>
            <a:ext cx="275729" cy="611075"/>
          </a:xfrm>
          <a:prstGeom prst="rect">
            <a:avLst/>
          </a:prstGeom>
        </p:spPr>
      </p:pic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A1F31980-2212-B533-5EB7-1A3607304E4C}"/>
              </a:ext>
            </a:extLst>
          </p:cNvPr>
          <p:cNvSpPr/>
          <p:nvPr/>
        </p:nvSpPr>
        <p:spPr>
          <a:xfrm>
            <a:off x="398227" y="116717"/>
            <a:ext cx="2309814" cy="484239"/>
          </a:xfrm>
          <a:prstGeom prst="wedgeRectCallout">
            <a:avLst>
              <a:gd name="adj1" fmla="val -7353"/>
              <a:gd name="adj2" fmla="val 95157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rgbClr val="C00000"/>
                </a:solidFill>
                <a:cs typeface="Arial" panose="020B0604020202020204" pitchFamily="34" charset="0"/>
              </a:rPr>
              <a:t>Follow FY23 company policy </a:t>
            </a:r>
            <a:endParaRPr kumimoji="1" lang="ja-JP" altLang="en-US" sz="1200" dirty="0">
              <a:solidFill>
                <a:srgbClr val="C00000"/>
              </a:solidFill>
            </a:endParaRP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CFC55CF0-BFE5-E71D-582A-E01545C02CE6}"/>
              </a:ext>
            </a:extLst>
          </p:cNvPr>
          <p:cNvSpPr/>
          <p:nvPr/>
        </p:nvSpPr>
        <p:spPr>
          <a:xfrm>
            <a:off x="5015953" y="320897"/>
            <a:ext cx="970254" cy="291705"/>
          </a:xfrm>
          <a:prstGeom prst="wedgeRectCallout">
            <a:avLst>
              <a:gd name="adj1" fmla="val -7353"/>
              <a:gd name="adj2" fmla="val 95157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rgbClr val="C00000"/>
                </a:solidFill>
                <a:cs typeface="Arial" panose="020B0604020202020204" pitchFamily="34" charset="0"/>
              </a:rPr>
              <a:t>Windows</a:t>
            </a:r>
            <a:endParaRPr kumimoji="1" lang="ja-JP" altLang="en-US" sz="1200" dirty="0">
              <a:solidFill>
                <a:srgbClr val="C00000"/>
              </a:solidFill>
            </a:endParaRP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6C11CDDA-43D2-F6CE-79BC-313A32FD31FD}"/>
              </a:ext>
            </a:extLst>
          </p:cNvPr>
          <p:cNvSpPr/>
          <p:nvPr/>
        </p:nvSpPr>
        <p:spPr>
          <a:xfrm>
            <a:off x="-151346" y="2411622"/>
            <a:ext cx="2309814" cy="635670"/>
          </a:xfrm>
          <a:prstGeom prst="wedgeRectCallout">
            <a:avLst>
              <a:gd name="adj1" fmla="val -11595"/>
              <a:gd name="adj2" fmla="val 8231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At this point, we haven't decided on Android, so it should be New OS.</a:t>
            </a:r>
            <a:endParaRPr kumimoji="1" lang="ja-JP" altLang="en-US" sz="1200" dirty="0">
              <a:solidFill>
                <a:srgbClr val="C00000"/>
              </a:solidFill>
            </a:endParaRPr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5AE7502D-8DB6-465B-15A3-E339395109A6}"/>
              </a:ext>
            </a:extLst>
          </p:cNvPr>
          <p:cNvSpPr/>
          <p:nvPr/>
        </p:nvSpPr>
        <p:spPr>
          <a:xfrm>
            <a:off x="7374188" y="1595947"/>
            <a:ext cx="2309814" cy="635670"/>
          </a:xfrm>
          <a:prstGeom prst="wedgeRectCallout">
            <a:avLst>
              <a:gd name="adj1" fmla="val -11595"/>
              <a:gd name="adj2" fmla="val 8231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You should write the results for the issues.</a:t>
            </a:r>
            <a:endParaRPr kumimoji="1" lang="ja-JP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28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3"/>
            <a:ext cx="7953740" cy="755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devices.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Upgrade all function for FOSS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2" y="1770633"/>
            <a:ext cx="2393143" cy="820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Analyze &amp; Optimize all process of FOSS</a:t>
            </a:r>
            <a:endParaRPr lang="en-US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6553" y="3519603"/>
            <a:ext cx="2264742" cy="662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b="1" dirty="0">
                <a:solidFill>
                  <a:srgbClr val="0000FF"/>
                </a:solidFill>
              </a:rPr>
              <a:t>Material Control System Process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65271" y="2416797"/>
            <a:ext cx="2361050" cy="112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Material control System.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the process Foss.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b="1" dirty="0">
                <a:solidFill>
                  <a:srgbClr val="0000FF"/>
                </a:solidFill>
              </a:rPr>
              <a:t>Total Functions FOSS Upgrade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4514" y="6538132"/>
            <a:ext cx="49595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software to run on mobile devices</a:t>
            </a:r>
            <a:endParaRPr kumimoji="1" lang="en-US" altLang="ja-JP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55473" y="2342607"/>
            <a:ext cx="1674380" cy="465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local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(Oct.2023)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Oversea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Dip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Other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Free temp location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929073" y="4165741"/>
            <a:ext cx="1524000" cy="26169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6182331" y="5354691"/>
            <a:ext cx="951791" cy="21488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3391938-F4D9-4A69-9383-BDBC701C60C5}"/>
              </a:ext>
            </a:extLst>
          </p:cNvPr>
          <p:cNvGraphicFramePr>
            <a:graphicFrameLocks noGrp="1"/>
          </p:cNvGraphicFramePr>
          <p:nvPr/>
        </p:nvGraphicFramePr>
        <p:xfrm>
          <a:off x="5826707" y="5657458"/>
          <a:ext cx="1677337" cy="824990"/>
        </p:xfrm>
        <a:graphic>
          <a:graphicData uri="http://schemas.openxmlformats.org/drawingml/2006/table">
            <a:tbl>
              <a:tblPr/>
              <a:tblGrid>
                <a:gridCol w="1677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499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Merits :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Coding time : </a:t>
                      </a: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65%</a:t>
                      </a: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 Support time : 35%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B4AC8D3-9D1E-439F-A522-78373E5AF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202" y="4272917"/>
            <a:ext cx="3215677" cy="2023051"/>
          </a:xfrm>
          <a:prstGeom prst="rect">
            <a:avLst/>
          </a:prstGeom>
        </p:spPr>
      </p:pic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95B57F07-BC6E-44F4-BA8F-4202B06815D8}"/>
              </a:ext>
            </a:extLst>
          </p:cNvPr>
          <p:cNvGraphicFramePr>
            <a:graphicFrameLocks noGrp="1"/>
          </p:cNvGraphicFramePr>
          <p:nvPr/>
        </p:nvGraphicFramePr>
        <p:xfrm>
          <a:off x="5691393" y="4446339"/>
          <a:ext cx="1807093" cy="8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262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497613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592218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0" marT="822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 anchor="ctr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3DC54A33-E734-4683-9371-82F31C790109}"/>
              </a:ext>
            </a:extLst>
          </p:cNvPr>
          <p:cNvSpPr/>
          <p:nvPr/>
        </p:nvSpPr>
        <p:spPr>
          <a:xfrm>
            <a:off x="79720" y="5414982"/>
            <a:ext cx="2348982" cy="1318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complete new software keep on time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upgrade all device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6BA63FC9-FC0A-A818-BD55-87340DC280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48" r="23002"/>
          <a:stretch/>
        </p:blipFill>
        <p:spPr>
          <a:xfrm>
            <a:off x="140642" y="4226251"/>
            <a:ext cx="749939" cy="108889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F1BC990-D9ED-0BB6-84B2-2AFC9166D4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607" r="22240"/>
          <a:stretch/>
        </p:blipFill>
        <p:spPr>
          <a:xfrm>
            <a:off x="890581" y="4249367"/>
            <a:ext cx="680867" cy="1042661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9BECA64-AEC7-422D-B843-63AD0A99EC8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6019" b="88704" l="28958" r="71823"/>
                    </a14:imgEffect>
                  </a14:imgLayer>
                </a14:imgProps>
              </a:ext>
            </a:extLst>
          </a:blip>
          <a:srcRect l="27856" t="8121" r="27299" b="12294"/>
          <a:stretch/>
        </p:blipFill>
        <p:spPr>
          <a:xfrm>
            <a:off x="1512939" y="4726562"/>
            <a:ext cx="933732" cy="64235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7888" y="4162265"/>
            <a:ext cx="583835" cy="50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33E4B3D-03B3-4DDD-AE05-DA350D94F5F4}"/>
              </a:ext>
            </a:extLst>
          </p:cNvPr>
          <p:cNvGrpSpPr/>
          <p:nvPr/>
        </p:nvGrpSpPr>
        <p:grpSpPr>
          <a:xfrm>
            <a:off x="-11323" y="2653134"/>
            <a:ext cx="2625967" cy="1570453"/>
            <a:chOff x="-3736" y="2166134"/>
            <a:chExt cx="2651131" cy="1570453"/>
          </a:xfrm>
        </p:grpSpPr>
        <p:sp>
          <p:nvSpPr>
            <p:cNvPr id="130" name="Text Box 250">
              <a:extLst>
                <a:ext uri="{FF2B5EF4-FFF2-40B4-BE49-F238E27FC236}">
                  <a16:creationId xmlns:a16="http://schemas.microsoft.com/office/drawing/2014/main" id="{9D4BDA99-904E-40B3-8610-10E98CDF1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4294" y="3034025"/>
              <a:ext cx="62310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GB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rPr>
                <a:t>Print report</a:t>
              </a:r>
              <a:endParaRPr kumimoji="1" lang="en-US" altLang="ja-JP" sz="10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</a:endParaRP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11DDD02-8317-4A82-B6E2-9CAC5EFC120F}"/>
                </a:ext>
              </a:extLst>
            </p:cNvPr>
            <p:cNvGrpSpPr/>
            <p:nvPr/>
          </p:nvGrpSpPr>
          <p:grpSpPr>
            <a:xfrm>
              <a:off x="-3736" y="2166134"/>
              <a:ext cx="2229207" cy="1570453"/>
              <a:chOff x="7137" y="2109674"/>
              <a:chExt cx="2229207" cy="1570453"/>
            </a:xfrm>
          </p:grpSpPr>
          <p:pic>
            <p:nvPicPr>
              <p:cNvPr id="151" name="Picture 4">
                <a:extLst>
                  <a:ext uri="{FF2B5EF4-FFF2-40B4-BE49-F238E27FC236}">
                    <a16:creationId xmlns:a16="http://schemas.microsoft.com/office/drawing/2014/main" id="{FBCB35EA-1C9E-4AE5-99CE-EBF3F4FE26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3243" y="2183140"/>
                <a:ext cx="623101" cy="419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A7A22951-AA56-4E34-83AB-ACA7A1FD3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008" y="3107029"/>
                <a:ext cx="642344" cy="573098"/>
              </a:xfrm>
              <a:prstGeom prst="rect">
                <a:avLst/>
              </a:prstGeom>
            </p:spPr>
          </p:pic>
          <p:pic>
            <p:nvPicPr>
              <p:cNvPr id="153" name="Picture 152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16F0096C-1174-41A0-80AC-F4D1B1CB6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0566" y="2969605"/>
                <a:ext cx="496519" cy="588387"/>
              </a:xfrm>
              <a:prstGeom prst="rect">
                <a:avLst/>
              </a:prstGeom>
            </p:spPr>
          </p:pic>
          <p:sp>
            <p:nvSpPr>
              <p:cNvPr id="154" name="Text Box 250">
                <a:extLst>
                  <a:ext uri="{FF2B5EF4-FFF2-40B4-BE49-F238E27FC236}">
                    <a16:creationId xmlns:a16="http://schemas.microsoft.com/office/drawing/2014/main" id="{D1000E33-21AC-4949-BA9B-7C7BAE8836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7" y="3157882"/>
                <a:ext cx="72180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altLang="ja-JP" sz="1000" b="1" dirty="0">
                    <a:latin typeface="Arial" panose="020B0604020202020204" pitchFamily="34" charset="0"/>
                    <a:ea typeface="HGP創英角ｺﾞｼｯｸUB" pitchFamily="50" charset="-128"/>
                  </a:rPr>
                  <a:t>Record Paper</a:t>
                </a:r>
                <a:endParaRPr kumimoji="1" lang="en-US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endParaRPr>
              </a:p>
            </p:txBody>
          </p:sp>
          <p:sp>
            <p:nvSpPr>
              <p:cNvPr id="155" name="Arrow: Down 154">
                <a:extLst>
                  <a:ext uri="{FF2B5EF4-FFF2-40B4-BE49-F238E27FC236}">
                    <a16:creationId xmlns:a16="http://schemas.microsoft.com/office/drawing/2014/main" id="{3E138293-7DFC-4D96-BCD0-8659F3653FAE}"/>
                  </a:ext>
                </a:extLst>
              </p:cNvPr>
              <p:cNvSpPr/>
              <p:nvPr/>
            </p:nvSpPr>
            <p:spPr>
              <a:xfrm>
                <a:off x="794409" y="2811322"/>
                <a:ext cx="196191" cy="21456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Arrow: Down 157">
                <a:extLst>
                  <a:ext uri="{FF2B5EF4-FFF2-40B4-BE49-F238E27FC236}">
                    <a16:creationId xmlns:a16="http://schemas.microsoft.com/office/drawing/2014/main" id="{3A6E9B75-42B2-4F7C-97A9-978AB638BF7D}"/>
                  </a:ext>
                </a:extLst>
              </p:cNvPr>
              <p:cNvSpPr/>
              <p:nvPr/>
            </p:nvSpPr>
            <p:spPr>
              <a:xfrm>
                <a:off x="1679851" y="2697795"/>
                <a:ext cx="196191" cy="21456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1C70E09C-6594-4FDC-B22F-F95E4035DF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6602" t="3190" r="14224" b="8872"/>
              <a:stretch/>
            </p:blipFill>
            <p:spPr>
              <a:xfrm>
                <a:off x="669158" y="2109674"/>
                <a:ext cx="592635" cy="662259"/>
              </a:xfrm>
              <a:prstGeom prst="rect">
                <a:avLst/>
              </a:prstGeom>
            </p:spPr>
          </p:pic>
          <p:sp>
            <p:nvSpPr>
              <p:cNvPr id="161" name="Text Box 250">
                <a:extLst>
                  <a:ext uri="{FF2B5EF4-FFF2-40B4-BE49-F238E27FC236}">
                    <a16:creationId xmlns:a16="http://schemas.microsoft.com/office/drawing/2014/main" id="{5A2A398C-9DF2-405F-B923-6CE39C538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499" y="2191707"/>
                <a:ext cx="787967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altLang="ja-JP" sz="1000" b="1" dirty="0">
                    <a:latin typeface="Arial" panose="020B0604020202020204" pitchFamily="34" charset="0"/>
                    <a:ea typeface="HGP創英角ｺﾞｼｯｸUB" pitchFamily="50" charset="-128"/>
                  </a:rPr>
                  <a:t>Tick to check sheet</a:t>
                </a:r>
                <a:endParaRPr kumimoji="1" lang="en-US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endParaRPr>
              </a:p>
            </p:txBody>
          </p:sp>
          <p:sp>
            <p:nvSpPr>
              <p:cNvPr id="162" name="Arrow: Right 7">
                <a:extLst>
                  <a:ext uri="{FF2B5EF4-FFF2-40B4-BE49-F238E27FC236}">
                    <a16:creationId xmlns:a16="http://schemas.microsoft.com/office/drawing/2014/main" id="{040CDFA4-ED50-4FEB-8698-E0550671DC6B}"/>
                  </a:ext>
                </a:extLst>
              </p:cNvPr>
              <p:cNvSpPr/>
              <p:nvPr/>
            </p:nvSpPr>
            <p:spPr>
              <a:xfrm>
                <a:off x="1351195" y="2366364"/>
                <a:ext cx="204200" cy="14360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F3CAD70-DF5D-4F15-A5F3-51E54342900B}"/>
              </a:ext>
            </a:extLst>
          </p:cNvPr>
          <p:cNvSpPr/>
          <p:nvPr/>
        </p:nvSpPr>
        <p:spPr>
          <a:xfrm>
            <a:off x="92353" y="5359058"/>
            <a:ext cx="2320810" cy="13951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Clear process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Issue barcode to identify equipment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Build database</a:t>
            </a:r>
          </a:p>
        </p:txBody>
      </p:sp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0632" y="607575"/>
            <a:ext cx="8080663" cy="76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asset management system of IT. 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601" y="1418990"/>
            <a:ext cx="4953000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07780" y="1417388"/>
            <a:ext cx="1588961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10893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600" y="1832318"/>
            <a:ext cx="4965914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07780" y="1832318"/>
            <a:ext cx="158896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3965" y="1810712"/>
            <a:ext cx="2264742" cy="932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Survey all process and build standard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2353" y="4152305"/>
            <a:ext cx="2264742" cy="71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465411" y="1824892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CDFBAC-2A29-E681-518C-447CD2E21D6D}"/>
              </a:ext>
            </a:extLst>
          </p:cNvPr>
          <p:cNvGrpSpPr/>
          <p:nvPr/>
        </p:nvGrpSpPr>
        <p:grpSpPr>
          <a:xfrm>
            <a:off x="5268460" y="2699225"/>
            <a:ext cx="821682" cy="881824"/>
            <a:chOff x="878683" y="2721692"/>
            <a:chExt cx="793236" cy="3727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4FBDC5-34C4-4A27-F4E8-8409D79710EB}"/>
                </a:ext>
              </a:extLst>
            </p:cNvPr>
            <p:cNvSpPr txBox="1"/>
            <p:nvPr/>
          </p:nvSpPr>
          <p:spPr>
            <a:xfrm>
              <a:off x="878683" y="2930122"/>
              <a:ext cx="793236" cy="16434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sz="1400" dirty="0"/>
                <a:t>PIC, Leader</a:t>
              </a:r>
            </a:p>
          </p:txBody>
        </p:sp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464C8BD0-F85D-D733-D886-9BEAC1C15DF7}"/>
                </a:ext>
              </a:extLst>
            </p:cNvPr>
            <p:cNvGraphicFramePr/>
            <p:nvPr/>
          </p:nvGraphicFramePr>
          <p:xfrm>
            <a:off x="897021" y="2721692"/>
            <a:ext cx="263999" cy="232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4" y="2971800"/>
            <a:ext cx="458843" cy="1944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4493362" y="3310388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2972-BFFB-5608-45D8-09BE825414FD}"/>
              </a:ext>
            </a:extLst>
          </p:cNvPr>
          <p:cNvSpPr txBox="1"/>
          <p:nvPr/>
        </p:nvSpPr>
        <p:spPr>
          <a:xfrm>
            <a:off x="2469854" y="2867142"/>
            <a:ext cx="1649195" cy="6645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/>
              <a:t>    </a:t>
            </a:r>
            <a:r>
              <a:rPr lang="en-US" b="1" dirty="0">
                <a:solidFill>
                  <a:srgbClr val="1508B8"/>
                </a:solidFill>
              </a:rPr>
              <a:t>Study</a:t>
            </a:r>
            <a:r>
              <a:rPr lang="en-US" sz="1200" dirty="0"/>
              <a:t> </a:t>
            </a:r>
          </a:p>
          <a:p>
            <a:r>
              <a:rPr lang="en-US" sz="1400" dirty="0"/>
              <a:t>Operating </a:t>
            </a:r>
          </a:p>
          <a:p>
            <a:r>
              <a:rPr lang="en-US" sz="1400" dirty="0"/>
              <a:t>system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11EE5-ED58-6343-D0DE-4384B064382C}"/>
              </a:ext>
            </a:extLst>
          </p:cNvPr>
          <p:cNvSpPr txBox="1"/>
          <p:nvPr/>
        </p:nvSpPr>
        <p:spPr>
          <a:xfrm>
            <a:off x="3186207" y="3433102"/>
            <a:ext cx="1227063" cy="6588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Explain</a:t>
            </a:r>
          </a:p>
          <a:p>
            <a:r>
              <a:rPr lang="en-US" sz="1400" dirty="0"/>
              <a:t>new operations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1163B5-5A47-5A2C-9E77-498DA10E77F7}"/>
              </a:ext>
            </a:extLst>
          </p:cNvPr>
          <p:cNvSpPr txBox="1"/>
          <p:nvPr/>
        </p:nvSpPr>
        <p:spPr>
          <a:xfrm>
            <a:off x="2656124" y="2160577"/>
            <a:ext cx="1665795" cy="5417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   List Job</a:t>
            </a:r>
            <a:r>
              <a:rPr lang="en-US" b="1" dirty="0"/>
              <a:t> </a:t>
            </a:r>
          </a:p>
          <a:p>
            <a:r>
              <a:rPr lang="en-US" sz="1400" dirty="0"/>
              <a:t>Document, operators,</a:t>
            </a:r>
          </a:p>
          <a:p>
            <a:r>
              <a:rPr lang="en-US" sz="1400" dirty="0"/>
              <a:t> reports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3988673" y="2642250"/>
            <a:ext cx="666492" cy="744412"/>
            <a:chOff x="7529327" y="1895268"/>
            <a:chExt cx="723844" cy="760089"/>
          </a:xfrm>
        </p:grpSpPr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327" y="1895268"/>
              <a:ext cx="723844" cy="7600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797651" y="2226234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93" name="Callout: Bent Line 4278">
            <a:extLst>
              <a:ext uri="{FF2B5EF4-FFF2-40B4-BE49-F238E27FC236}">
                <a16:creationId xmlns:a16="http://schemas.microsoft.com/office/drawing/2014/main" id="{4259CEBB-7591-0B78-C9E5-C78C069081E4}"/>
              </a:ext>
            </a:extLst>
          </p:cNvPr>
          <p:cNvSpPr/>
          <p:nvPr/>
        </p:nvSpPr>
        <p:spPr>
          <a:xfrm>
            <a:off x="4906034" y="2234609"/>
            <a:ext cx="1223205" cy="515731"/>
          </a:xfrm>
          <a:prstGeom prst="borderCallout2">
            <a:avLst>
              <a:gd name="adj1" fmla="val 37838"/>
              <a:gd name="adj2" fmla="val -3573"/>
              <a:gd name="adj3" fmla="val 39741"/>
              <a:gd name="adj4" fmla="val -9369"/>
              <a:gd name="adj5" fmla="val 129395"/>
              <a:gd name="adj6" fmla="val -9191"/>
            </a:avLst>
          </a:prstGeom>
          <a:noFill/>
          <a:ln>
            <a:solidFill>
              <a:srgbClr val="5163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System Solutions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3489022" y="2702370"/>
            <a:ext cx="531079" cy="228312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</p:cNvCxnSpPr>
          <p:nvPr/>
        </p:nvCxnSpPr>
        <p:spPr>
          <a:xfrm flipH="1">
            <a:off x="3532423" y="3039872"/>
            <a:ext cx="502319" cy="464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99739" y="3110984"/>
            <a:ext cx="258231" cy="322118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7" y="2573905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2421ECF-6541-4F15-9DB6-9190BE74F13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53472" y="2844201"/>
            <a:ext cx="229402" cy="54246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6345934" y="2818161"/>
            <a:ext cx="264371" cy="612078"/>
            <a:chOff x="4752026" y="2337907"/>
            <a:chExt cx="423620" cy="74758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0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0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0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17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98173" y="2712920"/>
            <a:ext cx="383777" cy="166609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/>
        </p:nvGraphicFramePr>
        <p:xfrm>
          <a:off x="6875561" y="2857666"/>
          <a:ext cx="384649" cy="3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ｸﾘｯﾌﾟ" r:id="rId17" imgW="1666667" imgH="1695238" progId="">
                  <p:embed/>
                </p:oleObj>
              </mc:Choice>
              <mc:Fallback>
                <p:oleObj name="ｸﾘｯﾌﾟ" r:id="rId17" imgW="1666667" imgH="1695238" progId="">
                  <p:embed/>
                  <p:pic>
                    <p:nvPicPr>
                      <p:cNvPr id="118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61" y="2857666"/>
                        <a:ext cx="384649" cy="37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Can 936">
            <a:extLst>
              <a:ext uri="{FF2B5EF4-FFF2-40B4-BE49-F238E27FC236}">
                <a16:creationId xmlns:a16="http://schemas.microsoft.com/office/drawing/2014/main" id="{20E37E8C-1460-47CE-9066-03D6A1E6A168}"/>
              </a:ext>
            </a:extLst>
          </p:cNvPr>
          <p:cNvSpPr/>
          <p:nvPr/>
        </p:nvSpPr>
        <p:spPr>
          <a:xfrm>
            <a:off x="6446837" y="3657600"/>
            <a:ext cx="992197" cy="414642"/>
          </a:xfrm>
          <a:prstGeom prst="can">
            <a:avLst/>
          </a:prstGeom>
          <a:solidFill>
            <a:srgbClr val="2D2D8A"/>
          </a:solidFill>
          <a:ln w="25400" cap="flat" cmpd="sng" algn="ctr">
            <a:solidFill>
              <a:srgbClr val="333399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kumimoji="0" lang="vi-VN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5679301" y="3000167"/>
            <a:ext cx="264299" cy="1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Down Arrow 119"/>
          <p:cNvSpPr/>
          <p:nvPr/>
        </p:nvSpPr>
        <p:spPr>
          <a:xfrm>
            <a:off x="6875561" y="3297631"/>
            <a:ext cx="192325" cy="287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 Box 80"/>
          <p:cNvSpPr txBox="1">
            <a:spLocks noChangeArrowheads="1"/>
          </p:cNvSpPr>
          <p:nvPr/>
        </p:nvSpPr>
        <p:spPr bwMode="auto">
          <a:xfrm>
            <a:off x="7585280" y="3427470"/>
            <a:ext cx="1618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barcode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Nov.23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7600065" y="4557144"/>
            <a:ext cx="14301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Borrow &amp; Return Equipment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90" name="Text Box 80"/>
          <p:cNvSpPr txBox="1">
            <a:spLocks noChangeArrowheads="1"/>
          </p:cNvSpPr>
          <p:nvPr/>
        </p:nvSpPr>
        <p:spPr bwMode="auto">
          <a:xfrm>
            <a:off x="7554634" y="2117527"/>
            <a:ext cx="1618534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Make documents &amp; Design system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Oct.23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003739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98" y="3917872"/>
            <a:ext cx="4754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62B80A1-857A-41EE-B132-BE84F97A49D5}"/>
              </a:ext>
            </a:extLst>
          </p:cNvPr>
          <p:cNvGrpSpPr/>
          <p:nvPr/>
        </p:nvGrpSpPr>
        <p:grpSpPr>
          <a:xfrm>
            <a:off x="2643816" y="4333394"/>
            <a:ext cx="699866" cy="386995"/>
            <a:chOff x="3068447" y="2395054"/>
            <a:chExt cx="699866" cy="435479"/>
          </a:xfrm>
        </p:grpSpPr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2A65418E-33B0-420A-8334-160238D38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2" b="10990"/>
            <a:stretch/>
          </p:blipFill>
          <p:spPr bwMode="auto">
            <a:xfrm>
              <a:off x="3120241" y="2395054"/>
              <a:ext cx="648072" cy="4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7C2148F-58C9-4CD6-BDE5-59F02806205D}"/>
                </a:ext>
              </a:extLst>
            </p:cNvPr>
            <p:cNvSpPr/>
            <p:nvPr/>
          </p:nvSpPr>
          <p:spPr>
            <a:xfrm>
              <a:off x="3068447" y="2544974"/>
              <a:ext cx="304665" cy="1767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A98F1EA-EEFB-4C8E-829B-5756E84E67A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753177" y="4436097"/>
            <a:ext cx="589474" cy="31444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6D2506-1C19-4842-A567-EF5B8F581EFB}"/>
              </a:ext>
            </a:extLst>
          </p:cNvPr>
          <p:cNvGrpSpPr/>
          <p:nvPr/>
        </p:nvGrpSpPr>
        <p:grpSpPr>
          <a:xfrm>
            <a:off x="4213222" y="5825651"/>
            <a:ext cx="447407" cy="383264"/>
            <a:chOff x="5992068" y="2471902"/>
            <a:chExt cx="479945" cy="402704"/>
          </a:xfrm>
        </p:grpSpPr>
        <p:pic>
          <p:nvPicPr>
            <p:cNvPr id="84" name="図 48">
              <a:extLst>
                <a:ext uri="{FF2B5EF4-FFF2-40B4-BE49-F238E27FC236}">
                  <a16:creationId xmlns:a16="http://schemas.microsoft.com/office/drawing/2014/main" id="{F9254756-DDA9-4042-ABEB-874A8718F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図 49">
              <a:extLst>
                <a:ext uri="{FF2B5EF4-FFF2-40B4-BE49-F238E27FC236}">
                  <a16:creationId xmlns:a16="http://schemas.microsoft.com/office/drawing/2014/main" id="{ACBF05A9-5C97-487B-9473-E41292E73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0BE254-D15B-4449-9A6F-A00944BB5522}"/>
              </a:ext>
            </a:extLst>
          </p:cNvPr>
          <p:cNvCxnSpPr>
            <a:cxnSpLocks/>
          </p:cNvCxnSpPr>
          <p:nvPr/>
        </p:nvCxnSpPr>
        <p:spPr>
          <a:xfrm>
            <a:off x="3296212" y="489029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5922B9-42B8-4DAD-8F3C-3E443068066C}"/>
              </a:ext>
            </a:extLst>
          </p:cNvPr>
          <p:cNvGrpSpPr/>
          <p:nvPr/>
        </p:nvGrpSpPr>
        <p:grpSpPr>
          <a:xfrm>
            <a:off x="3699633" y="4377738"/>
            <a:ext cx="408623" cy="364295"/>
            <a:chOff x="5513507" y="3308389"/>
            <a:chExt cx="408623" cy="364295"/>
          </a:xfrm>
        </p:grpSpPr>
        <p:pic>
          <p:nvPicPr>
            <p:cNvPr id="92" name="Picture 2" descr="C:\Users\ogami\AppData\Local\Microsoft\Windows\Temporary Internet Files\Content.IE5\CL7WH4UZ\MC900361732[1].wmf">
              <a:extLst>
                <a:ext uri="{FF2B5EF4-FFF2-40B4-BE49-F238E27FC236}">
                  <a16:creationId xmlns:a16="http://schemas.microsoft.com/office/drawing/2014/main" id="{B1C0AD86-177A-4C8F-ADAC-D604C249D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87678">
              <a:off x="5535671" y="3286225"/>
              <a:ext cx="364295" cy="40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図 49">
              <a:extLst>
                <a:ext uri="{FF2B5EF4-FFF2-40B4-BE49-F238E27FC236}">
                  <a16:creationId xmlns:a16="http://schemas.microsoft.com/office/drawing/2014/main" id="{69ADA2B2-C0E5-4CF1-AA56-9BF2DD8EA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825" y="3323139"/>
              <a:ext cx="180535" cy="19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" name="フローチャート : 磁気ディスク 12">
            <a:extLst>
              <a:ext uri="{FF2B5EF4-FFF2-40B4-BE49-F238E27FC236}">
                <a16:creationId xmlns:a16="http://schemas.microsoft.com/office/drawing/2014/main" id="{797589A5-145C-4419-9DAA-9F3DCAE9E891}"/>
              </a:ext>
            </a:extLst>
          </p:cNvPr>
          <p:cNvSpPr/>
          <p:nvPr/>
        </p:nvSpPr>
        <p:spPr>
          <a:xfrm>
            <a:off x="4333113" y="5037787"/>
            <a:ext cx="1161886" cy="627076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(ALCMS)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C91B7A-1EE8-4E13-B10E-0DBE3759D51C}"/>
              </a:ext>
            </a:extLst>
          </p:cNvPr>
          <p:cNvGrpSpPr/>
          <p:nvPr/>
        </p:nvGrpSpPr>
        <p:grpSpPr>
          <a:xfrm>
            <a:off x="5216087" y="4571279"/>
            <a:ext cx="487815" cy="419096"/>
            <a:chOff x="3833958" y="4191555"/>
            <a:chExt cx="487815" cy="419096"/>
          </a:xfrm>
        </p:grpSpPr>
        <p:sp>
          <p:nvSpPr>
            <p:cNvPr id="121" name="object 199">
              <a:extLst>
                <a:ext uri="{FF2B5EF4-FFF2-40B4-BE49-F238E27FC236}">
                  <a16:creationId xmlns:a16="http://schemas.microsoft.com/office/drawing/2014/main" id="{6185CA65-1732-4548-B5FF-5988506D849C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5" cstate="print">
                <a:extLst>
                  <a:ext uri="{BEBA8EAE-BF5A-486C-A8C5-ECC9F3942E4B}">
                    <a14:imgProps xmlns:a14="http://schemas.microsoft.com/office/drawing/2010/main">
                      <a14:imgLayer r:embed="rId26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AA81EB-333A-42FE-A55F-97923A7B9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83A6C4C-D0C3-43CD-846D-4523DA4EF81F}"/>
              </a:ext>
            </a:extLst>
          </p:cNvPr>
          <p:cNvSpPr/>
          <p:nvPr/>
        </p:nvSpPr>
        <p:spPr>
          <a:xfrm>
            <a:off x="4337842" y="4191000"/>
            <a:ext cx="1260802" cy="2317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D1F7F9A-0E8A-44CB-90FB-75D84D55A82C}"/>
              </a:ext>
            </a:extLst>
          </p:cNvPr>
          <p:cNvGrpSpPr/>
          <p:nvPr/>
        </p:nvGrpSpPr>
        <p:grpSpPr>
          <a:xfrm>
            <a:off x="3953905" y="4465865"/>
            <a:ext cx="487815" cy="419096"/>
            <a:chOff x="3833958" y="4191555"/>
            <a:chExt cx="487815" cy="419096"/>
          </a:xfrm>
        </p:grpSpPr>
        <p:sp>
          <p:nvSpPr>
            <p:cNvPr id="126" name="object 199">
              <a:extLst>
                <a:ext uri="{FF2B5EF4-FFF2-40B4-BE49-F238E27FC236}">
                  <a16:creationId xmlns:a16="http://schemas.microsoft.com/office/drawing/2014/main" id="{E486B52F-9415-423C-A4CF-92B52CBFF60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5" cstate="print">
                <a:extLst>
                  <a:ext uri="{BEBA8EAE-BF5A-486C-A8C5-ECC9F3942E4B}">
                    <a14:imgProps xmlns:a14="http://schemas.microsoft.com/office/drawing/2010/main">
                      <a14:imgLayer r:embed="rId26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B53F58D-0843-4F09-BCAE-06637DFB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78CA589-53ED-427E-8F21-AD8E4736BC95}"/>
              </a:ext>
            </a:extLst>
          </p:cNvPr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4" t="6939" r="58894" b="48249"/>
          <a:stretch/>
        </p:blipFill>
        <p:spPr bwMode="auto">
          <a:xfrm>
            <a:off x="2994498" y="5255103"/>
            <a:ext cx="584702" cy="4419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EFA7BBAD-98CD-446D-8A9B-DE2EDDA12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790243"/>
              </p:ext>
            </p:extLst>
          </p:nvPr>
        </p:nvGraphicFramePr>
        <p:xfrm>
          <a:off x="2849848" y="5327134"/>
          <a:ext cx="231045" cy="17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ｸﾘｯﾌﾟ" r:id="rId30" imgW="1666667" imgH="1695238" progId="">
                  <p:embed/>
                </p:oleObj>
              </mc:Choice>
              <mc:Fallback>
                <p:oleObj name="ｸﾘｯﾌﾟ" r:id="rId30" imgW="1666667" imgH="1695238" progId="">
                  <p:embed/>
                  <p:pic>
                    <p:nvPicPr>
                      <p:cNvPr id="129" name="Object 128">
                        <a:extLst>
                          <a:ext uri="{FF2B5EF4-FFF2-40B4-BE49-F238E27FC236}">
                            <a16:creationId xmlns:a16="http://schemas.microsoft.com/office/drawing/2014/main" id="{EFA7BBAD-98CD-446D-8A9B-DE2EDDA126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848" y="5327134"/>
                        <a:ext cx="231045" cy="1767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EE57110-EFB0-450B-9CD4-961BA719734E}"/>
              </a:ext>
            </a:extLst>
          </p:cNvPr>
          <p:cNvCxnSpPr>
            <a:cxnSpLocks/>
          </p:cNvCxnSpPr>
          <p:nvPr/>
        </p:nvCxnSpPr>
        <p:spPr>
          <a:xfrm>
            <a:off x="3385025" y="4534736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DA85E32-78F7-48B9-8642-43E047E0AF7B}"/>
              </a:ext>
            </a:extLst>
          </p:cNvPr>
          <p:cNvSpPr/>
          <p:nvPr/>
        </p:nvSpPr>
        <p:spPr>
          <a:xfrm>
            <a:off x="5764396" y="4195074"/>
            <a:ext cx="1260801" cy="2385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A08563E-B23C-4546-B0A4-50C50DE6CD66}"/>
              </a:ext>
            </a:extLst>
          </p:cNvPr>
          <p:cNvGrpSpPr/>
          <p:nvPr/>
        </p:nvGrpSpPr>
        <p:grpSpPr>
          <a:xfrm>
            <a:off x="4393992" y="5841088"/>
            <a:ext cx="494897" cy="400590"/>
            <a:chOff x="3833958" y="4191555"/>
            <a:chExt cx="487815" cy="419096"/>
          </a:xfrm>
        </p:grpSpPr>
        <p:sp>
          <p:nvSpPr>
            <p:cNvPr id="135" name="object 199">
              <a:extLst>
                <a:ext uri="{FF2B5EF4-FFF2-40B4-BE49-F238E27FC236}">
                  <a16:creationId xmlns:a16="http://schemas.microsoft.com/office/drawing/2014/main" id="{2741D67D-9BD1-4294-A5C0-B8D2E13B257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5" cstate="print">
                <a:extLst>
                  <a:ext uri="{BEBA8EAE-BF5A-486C-A8C5-ECC9F3942E4B}">
                    <a14:imgProps xmlns:a14="http://schemas.microsoft.com/office/drawing/2010/main">
                      <a14:imgLayer r:embed="rId26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F9E00545-1818-4C36-9C7D-E390F6156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37" name="二等辺三角形 7172">
            <a:extLst>
              <a:ext uri="{FF2B5EF4-FFF2-40B4-BE49-F238E27FC236}">
                <a16:creationId xmlns:a16="http://schemas.microsoft.com/office/drawing/2014/main" id="{5778C935-5FC4-4652-A197-5107CE4D703F}"/>
              </a:ext>
            </a:extLst>
          </p:cNvPr>
          <p:cNvSpPr>
            <a:spLocks noChangeArrowheads="1"/>
          </p:cNvSpPr>
          <p:nvPr/>
        </p:nvSpPr>
        <p:spPr bwMode="auto">
          <a:xfrm rot="9233177">
            <a:off x="2921340" y="5543117"/>
            <a:ext cx="183856" cy="2853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SG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7B6730-3CD3-4DF7-B8A3-CAF8F69A633F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336766" y="5203105"/>
            <a:ext cx="541810" cy="321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73EE7F4-4541-48BD-8C33-4D7D45B223C0}"/>
              </a:ext>
            </a:extLst>
          </p:cNvPr>
          <p:cNvSpPr/>
          <p:nvPr/>
        </p:nvSpPr>
        <p:spPr>
          <a:xfrm>
            <a:off x="6036046" y="4971514"/>
            <a:ext cx="1073962" cy="1981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DE4FD4-899C-4B96-AF82-20CCC3BB9B15}"/>
              </a:ext>
            </a:extLst>
          </p:cNvPr>
          <p:cNvGrpSpPr/>
          <p:nvPr/>
        </p:nvGrpSpPr>
        <p:grpSpPr>
          <a:xfrm>
            <a:off x="5987786" y="4443142"/>
            <a:ext cx="479945" cy="402704"/>
            <a:chOff x="5992068" y="2471902"/>
            <a:chExt cx="479945" cy="402704"/>
          </a:xfrm>
        </p:grpSpPr>
        <p:pic>
          <p:nvPicPr>
            <p:cNvPr id="141" name="図 48">
              <a:extLst>
                <a:ext uri="{FF2B5EF4-FFF2-40B4-BE49-F238E27FC236}">
                  <a16:creationId xmlns:a16="http://schemas.microsoft.com/office/drawing/2014/main" id="{4E9CBF8A-AB29-4420-9F85-47F1A406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図 49">
              <a:extLst>
                <a:ext uri="{FF2B5EF4-FFF2-40B4-BE49-F238E27FC236}">
                  <a16:creationId xmlns:a16="http://schemas.microsoft.com/office/drawing/2014/main" id="{3BCA836D-937B-494D-8549-E517A2163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7E0D3C-0798-4F4B-9D48-1D33600086A2}"/>
              </a:ext>
            </a:extLst>
          </p:cNvPr>
          <p:cNvGrpSpPr/>
          <p:nvPr/>
        </p:nvGrpSpPr>
        <p:grpSpPr>
          <a:xfrm>
            <a:off x="6311729" y="4487193"/>
            <a:ext cx="415919" cy="298098"/>
            <a:chOff x="3833958" y="4191555"/>
            <a:chExt cx="487815" cy="419096"/>
          </a:xfrm>
        </p:grpSpPr>
        <p:sp>
          <p:nvSpPr>
            <p:cNvPr id="144" name="object 199">
              <a:extLst>
                <a:ext uri="{FF2B5EF4-FFF2-40B4-BE49-F238E27FC236}">
                  <a16:creationId xmlns:a16="http://schemas.microsoft.com/office/drawing/2014/main" id="{947EDC8D-27D2-49EF-BAD5-558D8EA7E3ED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5" cstate="print">
                <a:extLst>
                  <a:ext uri="{BEBA8EAE-BF5A-486C-A8C5-ECC9F3942E4B}">
                    <a14:imgProps xmlns:a14="http://schemas.microsoft.com/office/drawing/2010/main">
                      <a14:imgLayer r:embed="rId26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B5A3546-4A52-4ABE-8328-045DDA3D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D28EE1A-ECB5-47A7-BCCE-D22D0B1F7E9D}"/>
              </a:ext>
            </a:extLst>
          </p:cNvPr>
          <p:cNvGrpSpPr/>
          <p:nvPr/>
        </p:nvGrpSpPr>
        <p:grpSpPr>
          <a:xfrm>
            <a:off x="6831063" y="5241335"/>
            <a:ext cx="487815" cy="419096"/>
            <a:chOff x="3833958" y="4191555"/>
            <a:chExt cx="487815" cy="419096"/>
          </a:xfrm>
        </p:grpSpPr>
        <p:sp>
          <p:nvSpPr>
            <p:cNvPr id="147" name="object 199">
              <a:extLst>
                <a:ext uri="{FF2B5EF4-FFF2-40B4-BE49-F238E27FC236}">
                  <a16:creationId xmlns:a16="http://schemas.microsoft.com/office/drawing/2014/main" id="{047A3801-D5FA-40B9-A124-C48DB69B4508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5" cstate="print">
                <a:extLst>
                  <a:ext uri="{BEBA8EAE-BF5A-486C-A8C5-ECC9F3942E4B}">
                    <a14:imgProps xmlns:a14="http://schemas.microsoft.com/office/drawing/2010/main">
                      <a14:imgLayer r:embed="rId26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CC473CB-5E7B-49EE-89A0-E6DB0DB5E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49" name="図 49">
            <a:extLst>
              <a:ext uri="{FF2B5EF4-FFF2-40B4-BE49-F238E27FC236}">
                <a16:creationId xmlns:a16="http://schemas.microsoft.com/office/drawing/2014/main" id="{C2B100F0-2D84-4CD5-ADC4-02612E9A509A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64" y="5252146"/>
            <a:ext cx="147999" cy="16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F90A8EE-2F2C-4F9C-ADDF-2F21CF6F7BBA}"/>
              </a:ext>
            </a:extLst>
          </p:cNvPr>
          <p:cNvCxnSpPr>
            <a:cxnSpLocks/>
          </p:cNvCxnSpPr>
          <p:nvPr/>
        </p:nvCxnSpPr>
        <p:spPr>
          <a:xfrm>
            <a:off x="6525588" y="464186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F325717-EC03-480E-8DA9-70C2FC761145}"/>
              </a:ext>
            </a:extLst>
          </p:cNvPr>
          <p:cNvCxnSpPr>
            <a:cxnSpLocks/>
          </p:cNvCxnSpPr>
          <p:nvPr/>
        </p:nvCxnSpPr>
        <p:spPr>
          <a:xfrm>
            <a:off x="3717994" y="6103881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58F1F0B-62B1-4CB4-B0FC-A6154DF78292}"/>
              </a:ext>
            </a:extLst>
          </p:cNvPr>
          <p:cNvCxnSpPr>
            <a:cxnSpLocks/>
          </p:cNvCxnSpPr>
          <p:nvPr/>
        </p:nvCxnSpPr>
        <p:spPr>
          <a:xfrm>
            <a:off x="5122829" y="6115285"/>
            <a:ext cx="64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2" descr="C:\Users\pcv-2010835.VN\Desktop\6655320.jpg">
            <a:extLst>
              <a:ext uri="{FF2B5EF4-FFF2-40B4-BE49-F238E27FC236}">
                <a16:creationId xmlns:a16="http://schemas.microsoft.com/office/drawing/2014/main" id="{09DAB888-1922-4616-8483-10C5C1533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6189431" y="5744917"/>
            <a:ext cx="651382" cy="48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172009-3121-4E3B-B3A1-14460A9B90F2}"/>
              </a:ext>
            </a:extLst>
          </p:cNvPr>
          <p:cNvCxnSpPr>
            <a:cxnSpLocks/>
          </p:cNvCxnSpPr>
          <p:nvPr/>
        </p:nvCxnSpPr>
        <p:spPr>
          <a:xfrm>
            <a:off x="6547006" y="5507403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70062F1-2FAF-412A-8FC8-F5FD2E10CDA8}"/>
              </a:ext>
            </a:extLst>
          </p:cNvPr>
          <p:cNvCxnSpPr>
            <a:cxnSpLocks/>
          </p:cNvCxnSpPr>
          <p:nvPr/>
        </p:nvCxnSpPr>
        <p:spPr>
          <a:xfrm>
            <a:off x="4413445" y="4547438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5CAC167-A083-4350-9096-37FF139AF78B}"/>
              </a:ext>
            </a:extLst>
          </p:cNvPr>
          <p:cNvCxnSpPr>
            <a:cxnSpLocks/>
          </p:cNvCxnSpPr>
          <p:nvPr/>
        </p:nvCxnSpPr>
        <p:spPr>
          <a:xfrm>
            <a:off x="5619183" y="4560020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ストライプ矢印 113">
            <a:extLst>
              <a:ext uri="{FF2B5EF4-FFF2-40B4-BE49-F238E27FC236}">
                <a16:creationId xmlns:a16="http://schemas.microsoft.com/office/drawing/2014/main" id="{C3BC0A75-2164-462F-BCD1-ACA1FAD48788}"/>
              </a:ext>
            </a:extLst>
          </p:cNvPr>
          <p:cNvSpPr/>
          <p:nvPr/>
        </p:nvSpPr>
        <p:spPr bwMode="auto">
          <a:xfrm rot="1726571">
            <a:off x="3443956" y="4936978"/>
            <a:ext cx="572981" cy="14180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8" name="ストライプ矢印 113">
            <a:extLst>
              <a:ext uri="{FF2B5EF4-FFF2-40B4-BE49-F238E27FC236}">
                <a16:creationId xmlns:a16="http://schemas.microsoft.com/office/drawing/2014/main" id="{227296A5-FD6F-4BAA-BD20-C6ABA722B980}"/>
              </a:ext>
            </a:extLst>
          </p:cNvPr>
          <p:cNvSpPr/>
          <p:nvPr/>
        </p:nvSpPr>
        <p:spPr bwMode="auto">
          <a:xfrm rot="3450795">
            <a:off x="3962089" y="4869532"/>
            <a:ext cx="404868" cy="14601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9" name="ストライプ矢印 113">
            <a:extLst>
              <a:ext uri="{FF2B5EF4-FFF2-40B4-BE49-F238E27FC236}">
                <a16:creationId xmlns:a16="http://schemas.microsoft.com/office/drawing/2014/main" id="{4ECB6E44-E79C-4DD6-B259-9D007848B834}"/>
              </a:ext>
            </a:extLst>
          </p:cNvPr>
          <p:cNvSpPr/>
          <p:nvPr/>
        </p:nvSpPr>
        <p:spPr bwMode="auto">
          <a:xfrm rot="5400000">
            <a:off x="4828462" y="4822068"/>
            <a:ext cx="293082" cy="12153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0" name="ストライプ矢印 113">
            <a:extLst>
              <a:ext uri="{FF2B5EF4-FFF2-40B4-BE49-F238E27FC236}">
                <a16:creationId xmlns:a16="http://schemas.microsoft.com/office/drawing/2014/main" id="{207BF6C8-E450-4652-9C88-EA48E1655BD0}"/>
              </a:ext>
            </a:extLst>
          </p:cNvPr>
          <p:cNvSpPr/>
          <p:nvPr/>
        </p:nvSpPr>
        <p:spPr bwMode="auto">
          <a:xfrm rot="9141564">
            <a:off x="5504491" y="4902147"/>
            <a:ext cx="646758" cy="14297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1" name="ストライプ矢印 113">
            <a:extLst>
              <a:ext uri="{FF2B5EF4-FFF2-40B4-BE49-F238E27FC236}">
                <a16:creationId xmlns:a16="http://schemas.microsoft.com/office/drawing/2014/main" id="{3D2C542D-FDDD-4C10-B96A-344C5D88533F}"/>
              </a:ext>
            </a:extLst>
          </p:cNvPr>
          <p:cNvSpPr/>
          <p:nvPr/>
        </p:nvSpPr>
        <p:spPr bwMode="auto">
          <a:xfrm rot="10800000">
            <a:off x="5581000" y="5302746"/>
            <a:ext cx="646758" cy="148347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2" name="ストライプ矢印 113">
            <a:extLst>
              <a:ext uri="{FF2B5EF4-FFF2-40B4-BE49-F238E27FC236}">
                <a16:creationId xmlns:a16="http://schemas.microsoft.com/office/drawing/2014/main" id="{FDD30103-8D6F-4444-B4A8-6EF5A9AC23B2}"/>
              </a:ext>
            </a:extLst>
          </p:cNvPr>
          <p:cNvSpPr/>
          <p:nvPr/>
        </p:nvSpPr>
        <p:spPr bwMode="auto">
          <a:xfrm rot="12851547">
            <a:off x="5445035" y="5712620"/>
            <a:ext cx="646758" cy="130624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3" name="ストライプ矢印 113">
            <a:extLst>
              <a:ext uri="{FF2B5EF4-FFF2-40B4-BE49-F238E27FC236}">
                <a16:creationId xmlns:a16="http://schemas.microsoft.com/office/drawing/2014/main" id="{E721467B-0583-4EF2-931B-1A0B07772A70}"/>
              </a:ext>
            </a:extLst>
          </p:cNvPr>
          <p:cNvSpPr/>
          <p:nvPr/>
        </p:nvSpPr>
        <p:spPr bwMode="auto">
          <a:xfrm rot="16200000">
            <a:off x="4773697" y="5789602"/>
            <a:ext cx="280719" cy="13931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4" name="ストライプ矢印 113">
            <a:extLst>
              <a:ext uri="{FF2B5EF4-FFF2-40B4-BE49-F238E27FC236}">
                <a16:creationId xmlns:a16="http://schemas.microsoft.com/office/drawing/2014/main" id="{93C748DD-B6B0-4E66-BB6D-08EE8C62D8FA}"/>
              </a:ext>
            </a:extLst>
          </p:cNvPr>
          <p:cNvSpPr/>
          <p:nvPr/>
        </p:nvSpPr>
        <p:spPr bwMode="auto">
          <a:xfrm rot="20474094">
            <a:off x="3603667" y="5563106"/>
            <a:ext cx="630258" cy="15540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5" name="object 199">
            <a:extLst>
              <a:ext uri="{FF2B5EF4-FFF2-40B4-BE49-F238E27FC236}">
                <a16:creationId xmlns:a16="http://schemas.microsoft.com/office/drawing/2014/main" id="{2FB1DA34-8848-4A9C-B367-2DCC9BECA0EE}"/>
              </a:ext>
            </a:extLst>
          </p:cNvPr>
          <p:cNvSpPr/>
          <p:nvPr/>
        </p:nvSpPr>
        <p:spPr>
          <a:xfrm flipH="1">
            <a:off x="2852403" y="5775255"/>
            <a:ext cx="511508" cy="492553"/>
          </a:xfrm>
          <a:prstGeom prst="rect">
            <a:avLst/>
          </a:prstGeom>
          <a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10000" b="90000" l="0" r="75956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sz="1000" dirty="0"/>
          </a:p>
        </p:txBody>
      </p:sp>
      <p:sp>
        <p:nvSpPr>
          <p:cNvPr id="184" name="Text Box 80">
            <a:extLst>
              <a:ext uri="{FF2B5EF4-FFF2-40B4-BE49-F238E27FC236}">
                <a16:creationId xmlns:a16="http://schemas.microsoft.com/office/drawing/2014/main" id="{805CBDF0-A228-450A-87F3-863D0975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064" y="6535434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Equipment management by barcode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86" name="Text Box 78">
            <a:extLst>
              <a:ext uri="{FF2B5EF4-FFF2-40B4-BE49-F238E27FC236}">
                <a16:creationId xmlns:a16="http://schemas.microsoft.com/office/drawing/2014/main" id="{EA8CE04B-A308-413B-96ED-1C292DE6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899" y="4145054"/>
            <a:ext cx="1144262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187" name="object 254">
            <a:extLst>
              <a:ext uri="{FF2B5EF4-FFF2-40B4-BE49-F238E27FC236}">
                <a16:creationId xmlns:a16="http://schemas.microsoft.com/office/drawing/2014/main" id="{EE6859F1-FCA4-4618-9880-DEF988B39F44}"/>
              </a:ext>
            </a:extLst>
          </p:cNvPr>
          <p:cNvSpPr txBox="1"/>
          <p:nvPr/>
        </p:nvSpPr>
        <p:spPr>
          <a:xfrm>
            <a:off x="4129626" y="6207210"/>
            <a:ext cx="173777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stationery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54">
            <a:extLst>
              <a:ext uri="{FF2B5EF4-FFF2-40B4-BE49-F238E27FC236}">
                <a16:creationId xmlns:a16="http://schemas.microsoft.com/office/drawing/2014/main" id="{5F49E4D5-BCCE-4882-AAF5-C7DEE19E2FD2}"/>
              </a:ext>
            </a:extLst>
          </p:cNvPr>
          <p:cNvSpPr txBox="1"/>
          <p:nvPr/>
        </p:nvSpPr>
        <p:spPr>
          <a:xfrm>
            <a:off x="6129311" y="6233172"/>
            <a:ext cx="806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40314-A867-47F0-B401-9E407FE1140A}"/>
              </a:ext>
            </a:extLst>
          </p:cNvPr>
          <p:cNvSpPr/>
          <p:nvPr/>
        </p:nvSpPr>
        <p:spPr>
          <a:xfrm>
            <a:off x="2491155" y="4804622"/>
            <a:ext cx="773041" cy="3833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</a:t>
            </a:r>
          </a:p>
        </p:txBody>
      </p:sp>
      <p:sp>
        <p:nvSpPr>
          <p:cNvPr id="193" name="object 254">
            <a:extLst>
              <a:ext uri="{FF2B5EF4-FFF2-40B4-BE49-F238E27FC236}">
                <a16:creationId xmlns:a16="http://schemas.microsoft.com/office/drawing/2014/main" id="{89186D8C-7203-46EC-81B3-FEC237B3B49F}"/>
              </a:ext>
            </a:extLst>
          </p:cNvPr>
          <p:cNvSpPr txBox="1"/>
          <p:nvPr/>
        </p:nvSpPr>
        <p:spPr>
          <a:xfrm>
            <a:off x="2596864" y="6214636"/>
            <a:ext cx="15309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indent="0" algn="ctr">
              <a:spcBef>
                <a:spcPct val="50000"/>
              </a:spcBef>
              <a:defRPr sz="160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GB" sz="1400" dirty="0"/>
              <a:t>Import stationery</a:t>
            </a:r>
            <a:endParaRPr sz="1400" dirty="0"/>
          </a:p>
        </p:txBody>
      </p:sp>
      <p:sp>
        <p:nvSpPr>
          <p:cNvPr id="163" name="Google Shape;403;p23">
            <a:extLst>
              <a:ext uri="{FF2B5EF4-FFF2-40B4-BE49-F238E27FC236}">
                <a16:creationId xmlns:a16="http://schemas.microsoft.com/office/drawing/2014/main" id="{08A158FC-96BB-4BB4-88DB-9B678CA78D15}"/>
              </a:ext>
            </a:extLst>
          </p:cNvPr>
          <p:cNvSpPr txBox="1">
            <a:spLocks/>
          </p:cNvSpPr>
          <p:nvPr/>
        </p:nvSpPr>
        <p:spPr>
          <a:xfrm>
            <a:off x="18900" y="4782078"/>
            <a:ext cx="2531398" cy="58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barcode tool create.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clear process.</a:t>
            </a:r>
          </a:p>
        </p:txBody>
      </p:sp>
    </p:spTree>
    <p:extLst>
      <p:ext uri="{BB962C8B-B14F-4D97-AF65-F5344CB8AC3E}">
        <p14:creationId xmlns:p14="http://schemas.microsoft.com/office/powerpoint/2010/main" val="102153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 by barcode technology.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C29A5-7CAF-413E-A8D0-4F3763A6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304340"/>
            <a:ext cx="2524861" cy="347104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1DC609C-4C01-4F98-82BE-4D05E0EA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5" y="1304339"/>
            <a:ext cx="4945763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343451A-54FE-4BD8-B61A-BD89C491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8" y="1302736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182F0BC-D52B-4477-BD5A-2AB01EDA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695774"/>
            <a:ext cx="2524862" cy="5137269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E395749-86FA-4628-BD74-3B8716EB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6" y="1706861"/>
            <a:ext cx="4945763" cy="51261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DDB2E2-7144-47F0-A6AE-4B9013F0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9" y="1706859"/>
            <a:ext cx="1511140" cy="5126184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2C08B9-98CF-4FD4-8146-3185999547FE}"/>
              </a:ext>
            </a:extLst>
          </p:cNvPr>
          <p:cNvSpPr/>
          <p:nvPr/>
        </p:nvSpPr>
        <p:spPr>
          <a:xfrm>
            <a:off x="102640" y="1737726"/>
            <a:ext cx="23577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kumimoji="1" lang="en-US" altLang="ja-JP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Develop, testing</a:t>
            </a:r>
            <a:endParaRPr kumimoji="1" lang="en-US" altLang="ja-JP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95" name="Text Box 80">
            <a:extLst>
              <a:ext uri="{FF2B5EF4-FFF2-40B4-BE49-F238E27FC236}">
                <a16:creationId xmlns:a16="http://schemas.microsoft.com/office/drawing/2014/main" id="{8BC69E49-DC40-4A5F-BCFD-F13E8B9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994" y="1702703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</a:p>
        </p:txBody>
      </p:sp>
      <p:sp>
        <p:nvSpPr>
          <p:cNvPr id="140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5372994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669" y="5372199"/>
            <a:ext cx="499653" cy="443571"/>
          </a:xfrm>
          <a:prstGeom prst="rect">
            <a:avLst/>
          </a:prstGeom>
        </p:spPr>
      </p:pic>
      <p:sp>
        <p:nvSpPr>
          <p:cNvPr id="149" name="Cube 5">
            <a:extLst>
              <a:ext uri="{FF2B5EF4-FFF2-40B4-BE49-F238E27FC236}">
                <a16:creationId xmlns:a16="http://schemas.microsoft.com/office/drawing/2014/main" id="{831E4F4D-FAF7-43D8-BB2A-A5B0D93E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10" y="6363076"/>
            <a:ext cx="1896169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Reduce paper: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80%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Can 11">
            <a:extLst>
              <a:ext uri="{FF2B5EF4-FFF2-40B4-BE49-F238E27FC236}">
                <a16:creationId xmlns:a16="http://schemas.microsoft.com/office/drawing/2014/main" id="{437CF3A9-6ACD-474A-AAED-57832F869133}"/>
              </a:ext>
            </a:extLst>
          </p:cNvPr>
          <p:cNvSpPr/>
          <p:nvPr/>
        </p:nvSpPr>
        <p:spPr bwMode="auto">
          <a:xfrm>
            <a:off x="3044308" y="5757254"/>
            <a:ext cx="609599" cy="735809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Paper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1" name="Can 12">
            <a:extLst>
              <a:ext uri="{FF2B5EF4-FFF2-40B4-BE49-F238E27FC236}">
                <a16:creationId xmlns:a16="http://schemas.microsoft.com/office/drawing/2014/main" id="{48B8CCE5-2B62-4026-B47D-07B1B2920817}"/>
              </a:ext>
            </a:extLst>
          </p:cNvPr>
          <p:cNvSpPr/>
          <p:nvPr/>
        </p:nvSpPr>
        <p:spPr bwMode="auto">
          <a:xfrm>
            <a:off x="3930851" y="6249001"/>
            <a:ext cx="609599" cy="227998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20%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CE36-1E6E-4802-A878-79A161C7CB96}"/>
              </a:ext>
            </a:extLst>
          </p:cNvPr>
          <p:cNvGrpSpPr/>
          <p:nvPr/>
        </p:nvGrpSpPr>
        <p:grpSpPr>
          <a:xfrm>
            <a:off x="4388826" y="5409261"/>
            <a:ext cx="632801" cy="839740"/>
            <a:chOff x="4572033" y="5747501"/>
            <a:chExt cx="646431" cy="482032"/>
          </a:xfrm>
        </p:grpSpPr>
        <p:sp>
          <p:nvSpPr>
            <p:cNvPr id="155" name="Can 13">
              <a:extLst>
                <a:ext uri="{FF2B5EF4-FFF2-40B4-BE49-F238E27FC236}">
                  <a16:creationId xmlns:a16="http://schemas.microsoft.com/office/drawing/2014/main" id="{75240470-AD2A-4784-9B27-E3528F107BA0}"/>
                </a:ext>
              </a:extLst>
            </p:cNvPr>
            <p:cNvSpPr/>
            <p:nvPr/>
          </p:nvSpPr>
          <p:spPr bwMode="auto">
            <a:xfrm>
              <a:off x="4572033" y="5917846"/>
              <a:ext cx="646431" cy="31168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34">
              <a:extLst>
                <a:ext uri="{FF2B5EF4-FFF2-40B4-BE49-F238E27FC236}">
                  <a16:creationId xmlns:a16="http://schemas.microsoft.com/office/drawing/2014/main" id="{934A113D-8C66-4933-B73E-6B19D1F7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139" y="5747501"/>
              <a:ext cx="552218" cy="311687"/>
              <a:chOff x="2578284" y="1828800"/>
              <a:chExt cx="1307916" cy="65567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F8800DC-3320-4194-B772-5E4F1FBC6DC0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E360F7-04CB-47A1-9893-6BB962F917E2}"/>
                  </a:ext>
                </a:extLst>
              </p:cNvPr>
              <p:cNvCxnSpPr/>
              <p:nvPr/>
            </p:nvCxnSpPr>
            <p:spPr>
              <a:xfrm>
                <a:off x="2743200" y="1905000"/>
                <a:ext cx="1143000" cy="5794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Cube 5">
            <a:extLst>
              <a:ext uri="{FF2B5EF4-FFF2-40B4-BE49-F238E27FC236}">
                <a16:creationId xmlns:a16="http://schemas.microsoft.com/office/drawing/2014/main" id="{30067E41-898C-41D1-B345-A4D8900A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19" y="6353739"/>
            <a:ext cx="2355728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Save time inventory 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60%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Can 19">
            <a:extLst>
              <a:ext uri="{FF2B5EF4-FFF2-40B4-BE49-F238E27FC236}">
                <a16:creationId xmlns:a16="http://schemas.microsoft.com/office/drawing/2014/main" id="{DD500E36-4E48-47CC-9388-46ED72822D7E}"/>
              </a:ext>
            </a:extLst>
          </p:cNvPr>
          <p:cNvSpPr/>
          <p:nvPr/>
        </p:nvSpPr>
        <p:spPr bwMode="auto">
          <a:xfrm>
            <a:off x="5437048" y="5800782"/>
            <a:ext cx="636648" cy="662116"/>
          </a:xfrm>
          <a:prstGeom prst="can">
            <a:avLst/>
          </a:prstGeom>
          <a:solidFill>
            <a:srgbClr val="FF66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Time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1" name="Can 20">
            <a:extLst>
              <a:ext uri="{FF2B5EF4-FFF2-40B4-BE49-F238E27FC236}">
                <a16:creationId xmlns:a16="http://schemas.microsoft.com/office/drawing/2014/main" id="{1BA216CE-5475-4FE4-A7E5-E1A6468BF523}"/>
              </a:ext>
            </a:extLst>
          </p:cNvPr>
          <p:cNvSpPr/>
          <p:nvPr/>
        </p:nvSpPr>
        <p:spPr bwMode="auto">
          <a:xfrm>
            <a:off x="6233906" y="6110806"/>
            <a:ext cx="672317" cy="347789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33,3%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8A3254-38DB-406A-8C3D-3F2D47306A63}"/>
              </a:ext>
            </a:extLst>
          </p:cNvPr>
          <p:cNvGrpSpPr/>
          <p:nvPr/>
        </p:nvGrpSpPr>
        <p:grpSpPr>
          <a:xfrm>
            <a:off x="6582604" y="5233235"/>
            <a:ext cx="909772" cy="940345"/>
            <a:chOff x="6191321" y="5211678"/>
            <a:chExt cx="765686" cy="783913"/>
          </a:xfrm>
        </p:grpSpPr>
        <p:sp>
          <p:nvSpPr>
            <p:cNvPr id="162" name="Can 24">
              <a:extLst>
                <a:ext uri="{FF2B5EF4-FFF2-40B4-BE49-F238E27FC236}">
                  <a16:creationId xmlns:a16="http://schemas.microsoft.com/office/drawing/2014/main" id="{467BB539-2F8B-41D7-A9E7-8ADEA924EEBC}"/>
                </a:ext>
              </a:extLst>
            </p:cNvPr>
            <p:cNvSpPr/>
            <p:nvPr/>
          </p:nvSpPr>
          <p:spPr bwMode="auto">
            <a:xfrm>
              <a:off x="6292122" y="5601045"/>
              <a:ext cx="576529" cy="394546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6600"/>
                  </a:solidFill>
                  <a:cs typeface="Times New Roman" panose="02020603050405020304" pitchFamily="18" charset="0"/>
                </a:rPr>
                <a:t>66,7%</a:t>
              </a:r>
              <a:endParaRPr lang="vi-VN" sz="1400" b="1" u="sng" dirty="0">
                <a:solidFill>
                  <a:srgbClr val="FF66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3" name="Group 34">
              <a:extLst>
                <a:ext uri="{FF2B5EF4-FFF2-40B4-BE49-F238E27FC236}">
                  <a16:creationId xmlns:a16="http://schemas.microsoft.com/office/drawing/2014/main" id="{887B5E36-18FD-45C1-AAAF-81179785A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1321" y="5211678"/>
              <a:ext cx="765686" cy="545350"/>
              <a:chOff x="2578284" y="1828800"/>
              <a:chExt cx="1307916" cy="655677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CDE7E73-6B4A-4C0C-AF02-991570EF71F5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40619DC-D355-4919-93E9-F8F7ADA085AF}"/>
                  </a:ext>
                </a:extLst>
              </p:cNvPr>
              <p:cNvCxnSpPr/>
              <p:nvPr/>
            </p:nvCxnSpPr>
            <p:spPr>
              <a:xfrm>
                <a:off x="2802619" y="1906707"/>
                <a:ext cx="1083581" cy="577770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7FD703-01A2-43DB-B06B-CFB3080D2241}"/>
              </a:ext>
            </a:extLst>
          </p:cNvPr>
          <p:cNvSpPr/>
          <p:nvPr/>
        </p:nvSpPr>
        <p:spPr>
          <a:xfrm>
            <a:off x="7663298" y="1776059"/>
            <a:ext cx="123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167" name="Text Box 80">
            <a:extLst>
              <a:ext uri="{FF2B5EF4-FFF2-40B4-BE49-F238E27FC236}">
                <a16:creationId xmlns:a16="http://schemas.microsoft.com/office/drawing/2014/main" id="{E69C5ED1-728B-4779-9C6A-AA74011D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169" y="2122258"/>
            <a:ext cx="1527899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Borrow &amp; return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Dec.2023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Manage stationery warehouse (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Jan.2024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GR, Transfer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&amp; Inventory, Maintenance,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Scrap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Feb.2024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0104A8D-3B09-FCCA-68A0-9C1C8177492C}"/>
              </a:ext>
            </a:extLst>
          </p:cNvPr>
          <p:cNvSpPr/>
          <p:nvPr/>
        </p:nvSpPr>
        <p:spPr>
          <a:xfrm>
            <a:off x="2704060" y="3847729"/>
            <a:ext cx="4763540" cy="1447457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A8E2033-3132-1EA3-84D7-1F29432E14FA}"/>
              </a:ext>
            </a:extLst>
          </p:cNvPr>
          <p:cNvSpPr/>
          <p:nvPr/>
        </p:nvSpPr>
        <p:spPr>
          <a:xfrm>
            <a:off x="2740276" y="3683139"/>
            <a:ext cx="1329483" cy="3013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software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F799EE2-528B-27DF-F3E8-64EE0BC46EE8}"/>
              </a:ext>
            </a:extLst>
          </p:cNvPr>
          <p:cNvSpPr/>
          <p:nvPr/>
        </p:nvSpPr>
        <p:spPr>
          <a:xfrm>
            <a:off x="5934381" y="3668397"/>
            <a:ext cx="1450165" cy="282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Auto Report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255368" y="4091901"/>
            <a:ext cx="675483" cy="466448"/>
          </a:xfrm>
          <a:prstGeom prst="rect">
            <a:avLst/>
          </a:prstGeom>
          <a:ln w="0">
            <a:noFill/>
          </a:ln>
        </p:spPr>
      </p:pic>
      <p:pic>
        <p:nvPicPr>
          <p:cNvPr id="65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054" y="4147323"/>
            <a:ext cx="507645" cy="33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フローチャート : 磁気ディスク 12"/>
          <p:cNvSpPr/>
          <p:nvPr/>
        </p:nvSpPr>
        <p:spPr>
          <a:xfrm>
            <a:off x="2839482" y="4780207"/>
            <a:ext cx="1106013" cy="453027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3" name="Up-Down Arrow 2"/>
          <p:cNvSpPr/>
          <p:nvPr/>
        </p:nvSpPr>
        <p:spPr>
          <a:xfrm>
            <a:off x="3314498" y="4439548"/>
            <a:ext cx="223241" cy="32235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F799EE2-528B-27DF-F3E8-64EE0BC46EE8}"/>
              </a:ext>
            </a:extLst>
          </p:cNvPr>
          <p:cNvSpPr/>
          <p:nvPr/>
        </p:nvSpPr>
        <p:spPr>
          <a:xfrm>
            <a:off x="4277315" y="3681118"/>
            <a:ext cx="1450165" cy="289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Visualize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6F5CE1-3CF5-41B6-B333-E7090C2896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7546" y="4038554"/>
            <a:ext cx="1452710" cy="1130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04DE91-E916-4990-8C66-02E1B3E280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552" y="4026044"/>
            <a:ext cx="1452710" cy="1142920"/>
          </a:xfrm>
          <a:prstGeom prst="rect">
            <a:avLst/>
          </a:prstGeom>
        </p:spPr>
      </p:pic>
      <p:sp>
        <p:nvSpPr>
          <p:cNvPr id="68" name="Google Shape;403;p23">
            <a:extLst>
              <a:ext uri="{FF2B5EF4-FFF2-40B4-BE49-F238E27FC236}">
                <a16:creationId xmlns:a16="http://schemas.microsoft.com/office/drawing/2014/main" id="{01A1B475-4383-4151-8863-B31F1F9DB73A}"/>
              </a:ext>
            </a:extLst>
          </p:cNvPr>
          <p:cNvSpPr txBox="1">
            <a:spLocks/>
          </p:cNvSpPr>
          <p:nvPr/>
        </p:nvSpPr>
        <p:spPr>
          <a:xfrm>
            <a:off x="65929" y="2055199"/>
            <a:ext cx="2449721" cy="35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return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ja-JP" sz="1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9" name="Google Shape;403;p23">
            <a:extLst>
              <a:ext uri="{FF2B5EF4-FFF2-40B4-BE49-F238E27FC236}">
                <a16:creationId xmlns:a16="http://schemas.microsoft.com/office/drawing/2014/main" id="{16FAE88E-FDD2-46F1-B48C-DAE2B3A54ED1}"/>
              </a:ext>
            </a:extLst>
          </p:cNvPr>
          <p:cNvSpPr txBox="1">
            <a:spLocks/>
          </p:cNvSpPr>
          <p:nvPr/>
        </p:nvSpPr>
        <p:spPr>
          <a:xfrm>
            <a:off x="84542" y="4745282"/>
            <a:ext cx="2449721" cy="33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 Stationery warehouse</a:t>
            </a:r>
            <a:endParaRPr kumimoji="1" lang="en-US" altLang="ja-JP" sz="1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A166353-044D-4864-B76D-590E548B1035}"/>
              </a:ext>
            </a:extLst>
          </p:cNvPr>
          <p:cNvSpPr/>
          <p:nvPr/>
        </p:nvSpPr>
        <p:spPr>
          <a:xfrm>
            <a:off x="2611175" y="2004403"/>
            <a:ext cx="23911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&amp; Paste Barcode to each equipment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F6C64E-C8FD-4E9A-A304-49CDDA14E53D}"/>
              </a:ext>
            </a:extLst>
          </p:cNvPr>
          <p:cNvSpPr/>
          <p:nvPr/>
        </p:nvSpPr>
        <p:spPr>
          <a:xfrm>
            <a:off x="5434394" y="2033238"/>
            <a:ext cx="21834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barcode, user’s card &amp; fix location</a:t>
            </a:r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04FAEABB-23CD-4E8A-924D-E5E0FC557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282" y="2086504"/>
            <a:ext cx="546696" cy="23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F7D56C8F-1CE3-48DC-AF1E-8301693C7936}"/>
              </a:ext>
            </a:extLst>
          </p:cNvPr>
          <p:cNvSpPr/>
          <p:nvPr/>
        </p:nvSpPr>
        <p:spPr>
          <a:xfrm>
            <a:off x="2599365" y="3038365"/>
            <a:ext cx="15238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System</a:t>
            </a:r>
            <a:endParaRPr lang="en-US" sz="1600" dirty="0"/>
          </a:p>
        </p:txBody>
      </p:sp>
      <p:pic>
        <p:nvPicPr>
          <p:cNvPr id="85" name="Picture 17" descr="C:\Program Files\Microsoft Office\MEDIA\CAGCAT10\j0195384.wmf">
            <a:extLst>
              <a:ext uri="{FF2B5EF4-FFF2-40B4-BE49-F238E27FC236}">
                <a16:creationId xmlns:a16="http://schemas.microsoft.com/office/drawing/2014/main" id="{D48D4104-468A-43F1-A93B-73DBB3F85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24169" y="3025576"/>
            <a:ext cx="650700" cy="52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ight Arrow 52">
            <a:extLst>
              <a:ext uri="{FF2B5EF4-FFF2-40B4-BE49-F238E27FC236}">
                <a16:creationId xmlns:a16="http://schemas.microsoft.com/office/drawing/2014/main" id="{452A5A65-F2AE-4313-A7CA-B0D9FD60FFA4}"/>
              </a:ext>
            </a:extLst>
          </p:cNvPr>
          <p:cNvSpPr/>
          <p:nvPr/>
        </p:nvSpPr>
        <p:spPr>
          <a:xfrm rot="5400000">
            <a:off x="5882262" y="2600894"/>
            <a:ext cx="273902" cy="248241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A1F1FF-65CC-4BE9-B0CC-02B29AFE43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9845" y="2557282"/>
            <a:ext cx="1448002" cy="324177"/>
          </a:xfrm>
          <a:prstGeom prst="rect">
            <a:avLst/>
          </a:prstGeom>
        </p:spPr>
      </p:pic>
      <p:sp>
        <p:nvSpPr>
          <p:cNvPr id="87" name="Right Arrow 45">
            <a:extLst>
              <a:ext uri="{FF2B5EF4-FFF2-40B4-BE49-F238E27FC236}">
                <a16:creationId xmlns:a16="http://schemas.microsoft.com/office/drawing/2014/main" id="{8DF4D6CC-8CC8-47A8-AF25-9DA13BC49A4D}"/>
              </a:ext>
            </a:extLst>
          </p:cNvPr>
          <p:cNvSpPr/>
          <p:nvPr/>
        </p:nvSpPr>
        <p:spPr>
          <a:xfrm>
            <a:off x="4486098" y="2578070"/>
            <a:ext cx="276633" cy="247178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15F81502-A42E-47AE-9FE6-15C7F4338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926" y="2951631"/>
            <a:ext cx="458576" cy="57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16850FBC-389B-475B-ADE0-1A1CD488BDEF}"/>
              </a:ext>
            </a:extLst>
          </p:cNvPr>
          <p:cNvSpPr/>
          <p:nvPr/>
        </p:nvSpPr>
        <p:spPr>
          <a:xfrm>
            <a:off x="6366797" y="2974721"/>
            <a:ext cx="12593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base Server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DE7BD208-76E5-4099-A369-03BE8F413634}"/>
              </a:ext>
            </a:extLst>
          </p:cNvPr>
          <p:cNvSpPr/>
          <p:nvPr/>
        </p:nvSpPr>
        <p:spPr>
          <a:xfrm>
            <a:off x="5046690" y="3205544"/>
            <a:ext cx="301456" cy="264690"/>
          </a:xfrm>
          <a:prstGeom prst="lef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BCBAD760-18CE-498E-B97F-8D38E3D741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99535" y="2462546"/>
            <a:ext cx="260166" cy="51825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DF109461-67D7-425C-8545-0A2104A6FA6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567" l="0" r="100000">
                        <a14:foregroundMark x1="57604" y1="40837" x2="57604" y2="40837"/>
                        <a14:foregroundMark x1="47083" y1="64214" x2="47083" y2="64214"/>
                        <a14:foregroundMark x1="49688" y1="92208" x2="49688" y2="92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5623">
            <a:off x="5229266" y="2200461"/>
            <a:ext cx="160226" cy="34054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2CD2A11-1C6A-4A57-BA07-9320C3ACC973}"/>
              </a:ext>
            </a:extLst>
          </p:cNvPr>
          <p:cNvSpPr/>
          <p:nvPr/>
        </p:nvSpPr>
        <p:spPr>
          <a:xfrm>
            <a:off x="93612" y="5980772"/>
            <a:ext cx="2399844" cy="796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Training IT staff use new software.</a:t>
            </a:r>
          </a:p>
        </p:txBody>
      </p:sp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526023ED-AD8E-4C7E-B758-B01D7915A0B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58" y="2448204"/>
            <a:ext cx="481759" cy="501480"/>
          </a:xfrm>
          <a:prstGeom prst="rect">
            <a:avLst/>
          </a:prstGeom>
        </p:spPr>
      </p:pic>
      <p:pic>
        <p:nvPicPr>
          <p:cNvPr id="71" name="Picture 70" descr="Icon&#10;&#10;Description automatically generated">
            <a:extLst>
              <a:ext uri="{FF2B5EF4-FFF2-40B4-BE49-F238E27FC236}">
                <a16:creationId xmlns:a16="http://schemas.microsoft.com/office/drawing/2014/main" id="{3961C732-CD51-4B32-BFC5-D5747587BB5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1" y="2403406"/>
            <a:ext cx="441148" cy="5029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15123" y="2402351"/>
            <a:ext cx="671290" cy="38388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910849" y="2831246"/>
            <a:ext cx="671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924336" y="3005125"/>
            <a:ext cx="679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663103" y="2415899"/>
            <a:ext cx="544656" cy="274920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B27E87CB-6C3C-4DE0-ABFA-D1839CB57D27}"/>
              </a:ext>
            </a:extLst>
          </p:cNvPr>
          <p:cNvSpPr/>
          <p:nvPr/>
        </p:nvSpPr>
        <p:spPr>
          <a:xfrm>
            <a:off x="88892" y="3005125"/>
            <a:ext cx="731139" cy="23004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8C14F7-77B1-41C2-98D6-D156BB08AC46}"/>
              </a:ext>
            </a:extLst>
          </p:cNvPr>
          <p:cNvSpPr/>
          <p:nvPr/>
        </p:nvSpPr>
        <p:spPr>
          <a:xfrm>
            <a:off x="1729299" y="2994014"/>
            <a:ext cx="731139" cy="23004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1526834-F517-4FC3-A9B7-26FF5DE68B61}"/>
              </a:ext>
            </a:extLst>
          </p:cNvPr>
          <p:cNvCxnSpPr>
            <a:cxnSpLocks/>
          </p:cNvCxnSpPr>
          <p:nvPr/>
        </p:nvCxnSpPr>
        <p:spPr>
          <a:xfrm>
            <a:off x="732761" y="5372199"/>
            <a:ext cx="9499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0AB9C18F-FA70-4AF0-9FA3-CB8B26F4BB3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34377" y="5468134"/>
            <a:ext cx="389256" cy="390799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43AB80B-5922-4504-8993-6FA65AA39A8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67546" y="5461560"/>
            <a:ext cx="629515" cy="403945"/>
          </a:xfrm>
          <a:prstGeom prst="rect">
            <a:avLst/>
          </a:prstGeom>
        </p:spPr>
      </p:pic>
      <p:sp>
        <p:nvSpPr>
          <p:cNvPr id="101" name="Google Shape;403;p23">
            <a:extLst>
              <a:ext uri="{FF2B5EF4-FFF2-40B4-BE49-F238E27FC236}">
                <a16:creationId xmlns:a16="http://schemas.microsoft.com/office/drawing/2014/main" id="{7B2F7D1F-F9D9-4880-9EAA-30358E4D77EA}"/>
              </a:ext>
            </a:extLst>
          </p:cNvPr>
          <p:cNvSpPr txBox="1">
            <a:spLocks/>
          </p:cNvSpPr>
          <p:nvPr/>
        </p:nvSpPr>
        <p:spPr>
          <a:xfrm>
            <a:off x="621602" y="5073145"/>
            <a:ext cx="1319874" cy="28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4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Manual check</a:t>
            </a:r>
            <a:endParaRPr kumimoji="1" lang="en-US" altLang="ja-JP" sz="1400" dirty="0">
              <a:solidFill>
                <a:srgbClr val="FF0000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03" name="Google Shape;403;p23">
            <a:extLst>
              <a:ext uri="{FF2B5EF4-FFF2-40B4-BE49-F238E27FC236}">
                <a16:creationId xmlns:a16="http://schemas.microsoft.com/office/drawing/2014/main" id="{727F2107-D061-4321-B477-FF1D509C96CE}"/>
              </a:ext>
            </a:extLst>
          </p:cNvPr>
          <p:cNvSpPr txBox="1">
            <a:spLocks/>
          </p:cNvSpPr>
          <p:nvPr/>
        </p:nvSpPr>
        <p:spPr>
          <a:xfrm>
            <a:off x="56945" y="3248367"/>
            <a:ext cx="2449721" cy="346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Transfer &amp; inventory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" y="3519754"/>
            <a:ext cx="1159429" cy="612487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90" y="3553597"/>
            <a:ext cx="1122152" cy="574684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74611" y="4123893"/>
            <a:ext cx="2432055" cy="5847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ja-JP" sz="1600" b="0" dirty="0">
                <a:solidFill>
                  <a:srgbClr val="FF0000"/>
                </a:solidFill>
              </a:rPr>
              <a:t>Count Manual When PC Inventory Quarterly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726501EA-057D-448E-979B-0C5A8ADBAFB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4544" y="5122725"/>
            <a:ext cx="515193" cy="522444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B27E87CB-6C3C-4DE0-ABFA-D1839CB57D27}"/>
              </a:ext>
            </a:extLst>
          </p:cNvPr>
          <p:cNvSpPr/>
          <p:nvPr/>
        </p:nvSpPr>
        <p:spPr>
          <a:xfrm>
            <a:off x="102640" y="5712305"/>
            <a:ext cx="537222" cy="23004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834099" y="5094589"/>
            <a:ext cx="660290" cy="88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4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55193</TotalTime>
  <Words>3115</Words>
  <Application>Microsoft Office PowerPoint</Application>
  <PresentationFormat>画面に合わせる (4:3)</PresentationFormat>
  <Paragraphs>564</Paragraphs>
  <Slides>11</Slides>
  <Notes>11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2" baseType="lpstr">
      <vt:lpstr>Arial </vt:lpstr>
      <vt:lpstr>Meiryo UI</vt:lpstr>
      <vt:lpstr>Arial</vt:lpstr>
      <vt:lpstr>Arial Black</vt:lpstr>
      <vt:lpstr>Calibri</vt:lpstr>
      <vt:lpstr>Fira Sans Extra Condensed</vt:lpstr>
      <vt:lpstr>Roboto</vt:lpstr>
      <vt:lpstr>Times New Roman</vt:lpstr>
      <vt:lpstr>Wingdings</vt:lpstr>
      <vt:lpstr>Office Theme</vt:lpstr>
      <vt:lpstr>ｸﾘｯﾌﾟ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Matsushita Tsuyoshi</cp:lastModifiedBy>
  <cp:revision>4412</cp:revision>
  <cp:lastPrinted>2023-03-01T01:59:53Z</cp:lastPrinted>
  <dcterms:created xsi:type="dcterms:W3CDTF">2016-12-21T06:42:40Z</dcterms:created>
  <dcterms:modified xsi:type="dcterms:W3CDTF">2024-02-05T04:36:58Z</dcterms:modified>
</cp:coreProperties>
</file>