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48" r:id="rId2"/>
    <p:sldId id="1593" r:id="rId3"/>
    <p:sldId id="1611" r:id="rId4"/>
    <p:sldId id="1615" r:id="rId5"/>
    <p:sldId id="1596" r:id="rId6"/>
    <p:sldId id="1612" r:id="rId7"/>
    <p:sldId id="1613" r:id="rId8"/>
    <p:sldId id="1614" r:id="rId9"/>
    <p:sldId id="1587" r:id="rId10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8B8"/>
    <a:srgbClr val="000077"/>
    <a:srgbClr val="51637B"/>
    <a:srgbClr val="E46C0A"/>
    <a:srgbClr val="0070C0"/>
    <a:srgbClr val="CDB5CD"/>
    <a:srgbClr val="7A378B"/>
    <a:srgbClr val="8B008B"/>
    <a:srgbClr val="8B3A3A"/>
    <a:srgbClr val="4E5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74" autoAdjust="0"/>
  </p:normalViewPr>
  <p:slideViewPr>
    <p:cSldViewPr>
      <p:cViewPr varScale="1">
        <p:scale>
          <a:sx n="69" d="100"/>
          <a:sy n="69" d="100"/>
        </p:scale>
        <p:origin x="714" y="78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Good morning Sir, </a:t>
            </a:r>
          </a:p>
          <a:p>
            <a:pPr>
              <a:lnSpc>
                <a:spcPct val="90000"/>
              </a:lnSpc>
            </a:pP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My name is Lam from IT, Today I’m very</a:t>
            </a:r>
            <a:r>
              <a:rPr lang="en-US" altLang="en-US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happy to being here and present promotion </a:t>
            </a:r>
            <a:r>
              <a:rPr lang="en-US" altLang="en-US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report. My report is topic:  Upgrade Foss system &amp; make life cycle management.</a:t>
            </a:r>
            <a:endParaRPr lang="ja-JP" altLang="en-US" sz="1000" dirty="0" smtClean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75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8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3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75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800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5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jpe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Improvement Activities &amp; Result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 </a:t>
            </a: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~ 7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Future Proposal &amp; Development Plan</a:t>
            </a:r>
            <a:endParaRPr lang="en-US" alt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8 ~ 9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 smtClean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  <a:endParaRPr kumimoji="1" lang="en-US" altLang="ja-JP" sz="2000" dirty="0"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</a:t>
            </a:r>
            <a:r>
              <a:rPr lang="en-US" altLang="en-US" sz="2000" dirty="0" smtClean="0">
                <a:latin typeface="+mn-lt"/>
              </a:rPr>
              <a:t>Nguyen </a:t>
            </a:r>
            <a:r>
              <a:rPr lang="en-US" altLang="en-US" sz="2000" dirty="0" err="1" smtClean="0">
                <a:latin typeface="+mn-lt"/>
              </a:rPr>
              <a:t>Nhu</a:t>
            </a:r>
            <a:r>
              <a:rPr lang="en-US" altLang="en-US" sz="2000" dirty="0" smtClean="0">
                <a:latin typeface="+mn-lt"/>
              </a:rPr>
              <a:t> Minh</a:t>
            </a:r>
          </a:p>
          <a:p>
            <a:pPr eaLnBrk="1" hangingPunct="1"/>
            <a:r>
              <a:rPr lang="en-US" altLang="en-US" sz="2000" dirty="0" smtClean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 smtClean="0">
                <a:latin typeface="+mn-lt"/>
              </a:rPr>
              <a:t>Current </a:t>
            </a:r>
            <a:r>
              <a:rPr lang="en-US" altLang="en-US" sz="2000" dirty="0">
                <a:latin typeface="+mn-lt"/>
              </a:rPr>
              <a:t>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</a:t>
            </a:r>
            <a:r>
              <a:rPr lang="en-US" altLang="en-US" sz="2000" dirty="0" smtClean="0">
                <a:latin typeface="+mn-lt"/>
              </a:rPr>
              <a:t>DEV</a:t>
            </a:r>
            <a:endParaRPr lang="en-US" altLang="en-US" sz="2000" dirty="0">
              <a:latin typeface="+mn-lt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FOSS System &amp; </a:t>
            </a:r>
            <a:endParaRPr lang="en-US" sz="2400" dirty="0" smtClean="0">
              <a:solidFill>
                <a:srgbClr val="0000FF"/>
              </a:solidFill>
            </a:endParaRPr>
          </a:p>
          <a:p>
            <a:pPr algn="ctr"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Make </a:t>
            </a:r>
            <a:r>
              <a:rPr lang="en-US" sz="2400" dirty="0">
                <a:solidFill>
                  <a:srgbClr val="0000FF"/>
                </a:solidFill>
              </a:rPr>
              <a:t>Asset Life Cycle Management </a:t>
            </a:r>
            <a:r>
              <a:rPr lang="en-US" sz="2400" dirty="0" smtClean="0">
                <a:solidFill>
                  <a:srgbClr val="0000FF"/>
                </a:solidFill>
              </a:rPr>
              <a:t>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43452" y="625476"/>
            <a:ext cx="9064036" cy="3662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Arial "/>
              </a:rPr>
              <a:t>1.Job History &amp; Organization: </a:t>
            </a:r>
            <a:endParaRPr lang="en-US" b="1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2.New Assignment: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122" y="4604085"/>
            <a:ext cx="9031914" cy="3662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Arial "/>
              </a:rPr>
              <a:t>3.My main achievements (2019 – 2023) </a:t>
            </a:r>
            <a:endParaRPr lang="en-US" b="1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122" y="3604545"/>
            <a:ext cx="9035678" cy="93456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</a:t>
            </a:r>
            <a:r>
              <a:rPr lang="en-US" sz="1600" b="1" dirty="0" smtClean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 smtClean="0">
                <a:solidFill>
                  <a:schemeClr val="tx1"/>
                </a:solidFill>
                <a:latin typeface="Arial "/>
              </a:rPr>
              <a:t>: Development software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support user using software, study system of company production </a:t>
            </a:r>
            <a:r>
              <a:rPr lang="en-US" sz="1600" dirty="0" smtClean="0">
                <a:solidFill>
                  <a:schemeClr val="tx1"/>
                </a:solidFill>
                <a:latin typeface="Arial "/>
              </a:rPr>
              <a:t>to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make software</a:t>
            </a:r>
            <a:r>
              <a:rPr lang="en-US" sz="1600" dirty="0" smtClean="0">
                <a:solidFill>
                  <a:schemeClr val="tx1"/>
                </a:solidFill>
                <a:latin typeface="Arial "/>
              </a:rPr>
              <a:t>. Share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experience </a:t>
            </a:r>
            <a:r>
              <a:rPr lang="en-US" sz="1600" dirty="0" smtClean="0">
                <a:solidFill>
                  <a:schemeClr val="tx1"/>
                </a:solidFill>
                <a:latin typeface="Arial "/>
              </a:rPr>
              <a:t>for other member in team.                  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</a:t>
            </a:r>
            <a:r>
              <a:rPr lang="en-US" sz="1600" b="1" dirty="0" smtClean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 smtClean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</a:t>
            </a:r>
            <a:r>
              <a:rPr lang="en-US" sz="1600" b="1" dirty="0" smtClean="0">
                <a:solidFill>
                  <a:srgbClr val="1508B8"/>
                </a:solidFill>
                <a:latin typeface="Arial "/>
              </a:rPr>
              <a:t> Study more new technologies to develop software.</a:t>
            </a:r>
            <a:endParaRPr lang="en-US" sz="1600" b="1" dirty="0">
              <a:solidFill>
                <a:srgbClr val="1508B8"/>
              </a:solidFill>
              <a:latin typeface="Arial 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122" y="5310147"/>
            <a:ext cx="3015877" cy="15478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endPara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Auto transfer kitting to SAP (reduce 2pax)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MCS Free temp Location (reduce 2pax)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PMD Warehouse management 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(reduce 2pax)</a:t>
            </a:r>
            <a:endPara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24200" y="5351022"/>
            <a:ext cx="2926134" cy="143476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Printing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Door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Dect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Malaysia (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cost:..$/Year)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Management Sub Material (Save cost: 14K$/year)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+Talley sheet SCM (Save cost:.…$/Year)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26535" y="5351022"/>
            <a:ext cx="2941265" cy="143476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Develop Weight check for new product Projector, Microwave, Sound biz &amp; TV. Ensure Quality.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Check Double ID &amp; verify shipping &amp; PL link weight check Ensure Quality of product.</a:t>
            </a:r>
          </a:p>
        </p:txBody>
      </p:sp>
      <p:sp>
        <p:nvSpPr>
          <p:cNvPr id="4" name="Rectangle 3"/>
          <p:cNvSpPr/>
          <p:nvPr/>
        </p:nvSpPr>
        <p:spPr>
          <a:xfrm>
            <a:off x="43452" y="5014290"/>
            <a:ext cx="3004547" cy="295857"/>
          </a:xfrm>
          <a:prstGeom prst="rect">
            <a:avLst/>
          </a:prstGeom>
          <a:solidFill>
            <a:srgbClr val="1508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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Achievement 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37961" y="5025950"/>
            <a:ext cx="2912373" cy="325072"/>
          </a:xfrm>
          <a:prstGeom prst="rect">
            <a:avLst/>
          </a:prstGeom>
          <a:solidFill>
            <a:srgbClr val="1508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 </a:t>
            </a:r>
            <a:r>
              <a:rPr lang="en-US" dirty="0">
                <a:solidFill>
                  <a:schemeClr val="bg1"/>
                </a:solidFill>
              </a:rPr>
              <a:t>Achievement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34146" y="5037612"/>
            <a:ext cx="2938254" cy="313410"/>
          </a:xfrm>
          <a:prstGeom prst="rect">
            <a:avLst/>
          </a:prstGeom>
          <a:solidFill>
            <a:srgbClr val="1508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 </a:t>
            </a:r>
            <a:r>
              <a:rPr lang="en-US" dirty="0">
                <a:solidFill>
                  <a:schemeClr val="bg1"/>
                </a:solidFill>
              </a:rPr>
              <a:t>Achievement 3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53630"/>
              </p:ext>
            </p:extLst>
          </p:nvPr>
        </p:nvGraphicFramePr>
        <p:xfrm>
          <a:off x="43453" y="1055341"/>
          <a:ext cx="4053404" cy="2075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2956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2956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Arial "/>
                        </a:rPr>
                        <a:t>Entrance</a:t>
                      </a:r>
                      <a:endParaRPr lang="en-US" sz="1600" dirty="0">
                        <a:latin typeface="Arial 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Arial "/>
                        </a:rPr>
                        <a:t>12/02/2019</a:t>
                      </a:r>
                      <a:endParaRPr lang="en-US" sz="1600" dirty="0"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2956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Arial "/>
                        </a:rPr>
                        <a:t>Apr 2022</a:t>
                      </a:r>
                      <a:endParaRPr lang="en-US" sz="1600" dirty="0">
                        <a:latin typeface="Arial 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Arial "/>
                        </a:rPr>
                        <a:t>Rank</a:t>
                      </a:r>
                      <a:r>
                        <a:rPr lang="en-US" sz="1600" baseline="0" dirty="0" smtClean="0">
                          <a:latin typeface="Arial "/>
                        </a:rPr>
                        <a:t> </a:t>
                      </a:r>
                      <a:r>
                        <a:rPr lang="en-US" sz="1600" dirty="0" smtClean="0">
                          <a:latin typeface="Arial "/>
                        </a:rPr>
                        <a:t>up (V12-V13)</a:t>
                      </a:r>
                      <a:endParaRPr lang="en-US" sz="1600" dirty="0"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1113835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 smtClean="0"/>
                        <a:t>My Responsibilities</a:t>
                      </a:r>
                      <a:endParaRPr lang="en-US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 smtClean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 smtClean="0">
                          <a:latin typeface="Arial "/>
                        </a:rPr>
                        <a:t>Support users and systems</a:t>
                      </a:r>
                      <a:r>
                        <a:rPr lang="en-US" sz="1600" baseline="0" dirty="0" smtClean="0">
                          <a:latin typeface="Arial "/>
                        </a:rPr>
                        <a:t> of IT.</a:t>
                      </a:r>
                      <a:r>
                        <a:rPr lang="en-US" sz="1600" dirty="0" smtClean="0">
                          <a:latin typeface="Arial "/>
                        </a:rPr>
                        <a:t> </a:t>
                      </a:r>
                      <a:endParaRPr lang="en-US" sz="1600" dirty="0">
                        <a:latin typeface="Arial "/>
                      </a:endParaRP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6237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"/>
              </a:rPr>
              <a:t>ISD (GM. Matsushita)</a:t>
            </a:r>
            <a:endParaRPr lang="en-US" sz="1600" b="1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"/>
              </a:rPr>
              <a:t>Business Planning</a:t>
            </a:r>
            <a:endParaRPr lang="en-US" sz="16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"/>
              </a:rPr>
              <a:t>SAP</a:t>
            </a:r>
            <a:endParaRPr lang="en-US" sz="16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"/>
              </a:rPr>
              <a:t>Infra</a:t>
            </a:r>
            <a:endParaRPr lang="en-US" sz="16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"/>
              </a:rPr>
              <a:t>Develop</a:t>
            </a:r>
            <a:endParaRPr lang="en-US" sz="16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 "/>
              </a:rPr>
              <a:t>4HC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69342" y="1657706"/>
            <a:ext cx="2912443" cy="29068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</a:t>
            </a:r>
            <a:r>
              <a:rPr lang="en-US" sz="1600" b="1" dirty="0" err="1">
                <a:solidFill>
                  <a:schemeClr val="tx1"/>
                </a:solidFill>
                <a:latin typeface="Arial "/>
              </a:rPr>
              <a:t>Thuy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/ </a:t>
            </a:r>
            <a:r>
              <a:rPr lang="en-US" sz="1600" b="1" dirty="0" err="1">
                <a:solidFill>
                  <a:schemeClr val="tx1"/>
                </a:solidFill>
                <a:latin typeface="Arial "/>
              </a:rPr>
              <a:t>Toan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269342" y="2176989"/>
            <a:ext cx="2912443" cy="20828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</a:t>
            </a:r>
            <a:r>
              <a:rPr lang="en-US" sz="1600" b="1" dirty="0" err="1">
                <a:solidFill>
                  <a:schemeClr val="tx1"/>
                </a:solidFill>
                <a:latin typeface="Arial "/>
              </a:rPr>
              <a:t>Hien</a:t>
            </a:r>
            <a:endParaRPr lang="en-US" sz="1600" b="1" dirty="0">
              <a:solidFill>
                <a:schemeClr val="tx1"/>
              </a:solidFill>
              <a:latin typeface="Arial 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029200" y="2509620"/>
            <a:ext cx="3048000" cy="162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36820" y="250962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81969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07720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/>
          <p:nvPr/>
        </p:nvCxnSpPr>
        <p:spPr>
          <a:xfrm>
            <a:off x="6689485" y="142910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696230" y="194839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89485" y="237398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 "/>
              </a:rPr>
              <a:t>4HC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 "/>
              </a:rPr>
              <a:t>3HC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509212" y="2499920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</a:t>
            </a:r>
            <a:r>
              <a:rPr lang="en-US" sz="1400" dirty="0" smtClean="0">
                <a:solidFill>
                  <a:schemeClr val="tx1"/>
                </a:solidFill>
                <a:latin typeface="Arial "/>
              </a:rPr>
              <a:t>HC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4171" name="Rectangle 4170"/>
          <p:cNvSpPr/>
          <p:nvPr/>
        </p:nvSpPr>
        <p:spPr>
          <a:xfrm>
            <a:off x="4190808" y="2423668"/>
            <a:ext cx="793786" cy="266754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"/>
              </a:rPr>
              <a:t>S</a:t>
            </a:r>
            <a:r>
              <a:rPr lang="en-US" sz="1200" dirty="0" smtClean="0">
                <a:solidFill>
                  <a:schemeClr val="tx1"/>
                </a:solidFill>
                <a:latin typeface="Arial "/>
              </a:rPr>
              <a:t>up. Minh</a:t>
            </a:r>
            <a:endParaRPr lang="en-US" sz="1200" dirty="0">
              <a:solidFill>
                <a:schemeClr val="tx1"/>
              </a:solidFill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5663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23" y="608848"/>
            <a:ext cx="9064036" cy="101267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first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 scanning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bar-code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running window CE operating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(OS). The second IT department has not software to control asset.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Pending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 corporate policy in FY24 Window CE OS will be end of life 2023. There are manual job and take along time to inventory, manage asset.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68" y="1676400"/>
            <a:ext cx="9064036" cy="2286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3452" y="1739237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Theme 1 :Upgrade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Factory Operation  Support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 (FOSS)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556440" y="2744795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10" y="3256130"/>
            <a:ext cx="1447800" cy="688610"/>
          </a:xfrm>
          <a:prstGeom prst="rect">
            <a:avLst/>
          </a:prstGeom>
        </p:spPr>
      </p:pic>
      <p:pic>
        <p:nvPicPr>
          <p:cNvPr id="33" name="Picture 32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5"/>
          <a:srcRect l="10877" t="3289" r="9323" b="4605"/>
          <a:stretch/>
        </p:blipFill>
        <p:spPr>
          <a:xfrm flipH="1">
            <a:off x="224362" y="2762969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" y="2590800"/>
            <a:ext cx="675224" cy="287963"/>
          </a:xfrm>
          <a:prstGeom prst="rect">
            <a:avLst/>
          </a:prstGeom>
        </p:spPr>
      </p:pic>
      <p:pic>
        <p:nvPicPr>
          <p:cNvPr id="35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40" y="2978970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59" y="2927944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814853" y="2177470"/>
            <a:ext cx="3026911" cy="1749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update in the future.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Software is quite slow. </a:t>
            </a:r>
            <a:endPara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18288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responsive to big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system.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stable of the device is poor, often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repaired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3" y="2148038"/>
            <a:ext cx="1677727" cy="369890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 smtClean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936573" y="2560054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20631" y="2156393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 smtClean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pic>
        <p:nvPicPr>
          <p:cNvPr id="46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5410200" y="2535992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6400" y="3352800"/>
            <a:ext cx="583835" cy="50988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626120" y="2152958"/>
            <a:ext cx="2385483" cy="174928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Software.</a:t>
            </a:r>
          </a:p>
          <a:p>
            <a:pPr marL="285750" indent="-18288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(Flutter).</a:t>
            </a:r>
          </a:p>
          <a:p>
            <a:pPr marL="285750" indent="-18288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 (Android).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268" y="3993351"/>
            <a:ext cx="9020584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08322" y="4038600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Theme 2 :Asset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Life Cycle Management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 (ALCMS)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C9672D5-E255-432A-838C-A0E82F71B9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6002" y="5086236"/>
            <a:ext cx="1390897" cy="1390650"/>
          </a:xfrm>
          <a:prstGeom prst="rect">
            <a:avLst/>
          </a:prstGeom>
        </p:spPr>
      </p:pic>
      <p:sp>
        <p:nvSpPr>
          <p:cNvPr id="27" name="Rectangle: Rounded Corners 5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SpPr/>
          <p:nvPr/>
        </p:nvSpPr>
        <p:spPr>
          <a:xfrm>
            <a:off x="1143000" y="4651848"/>
            <a:ext cx="1289285" cy="335729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Good receipt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2540981" y="5472655"/>
            <a:ext cx="1042761" cy="339508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Transfer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9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SpPr/>
          <p:nvPr/>
        </p:nvSpPr>
        <p:spPr>
          <a:xfrm>
            <a:off x="2362200" y="6477000"/>
            <a:ext cx="1244273" cy="327638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Maintenance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SpPr/>
          <p:nvPr/>
        </p:nvSpPr>
        <p:spPr>
          <a:xfrm>
            <a:off x="178710" y="6417739"/>
            <a:ext cx="1028461" cy="327638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lt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Inventory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3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SpPr/>
          <p:nvPr/>
        </p:nvSpPr>
        <p:spPr>
          <a:xfrm>
            <a:off x="238368" y="5425676"/>
            <a:ext cx="803552" cy="380991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/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Scrap</a:t>
            </a:r>
          </a:p>
        </p:txBody>
      </p:sp>
      <p:sp>
        <p:nvSpPr>
          <p:cNvPr id="40" name="Freeform: Shape 14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SpPr/>
          <p:nvPr/>
        </p:nvSpPr>
        <p:spPr>
          <a:xfrm>
            <a:off x="488859" y="4976017"/>
            <a:ext cx="1366782" cy="169978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95084" y="573834"/>
                </a:moveTo>
                <a:arcTo wR="1642288" hR="1642288" stAng="13235158" swAng="1211183"/>
              </a:path>
            </a:pathLst>
          </a:custGeom>
          <a:noFill/>
          <a:ln w="9360">
            <a:solidFill>
              <a:srgbClr val="F7964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41" name="Freeform: Shape 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SpPr/>
          <p:nvPr/>
        </p:nvSpPr>
        <p:spPr>
          <a:xfrm>
            <a:off x="1775444" y="4980485"/>
            <a:ext cx="1337729" cy="177744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2444186" y="209085"/>
                </a:moveTo>
                <a:arcTo wR="1642288" hR="1642288" stAng="17953659" swAng="1211183"/>
              </a:path>
            </a:pathLst>
          </a:custGeom>
          <a:noFill/>
          <a:ln w="9360">
            <a:solidFill>
              <a:srgbClr val="C0504D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8" name="Freeform: Shape 8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SpPr/>
          <p:nvPr/>
        </p:nvSpPr>
        <p:spPr>
          <a:xfrm rot="614271">
            <a:off x="1601465" y="5267361"/>
            <a:ext cx="1345659" cy="119893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280633" y="1756028"/>
                </a:moveTo>
                <a:arcTo wR="1642288" hR="1642288" stAng="21838279" swAng="1359451"/>
              </a:path>
            </a:pathLst>
          </a:custGeom>
          <a:noFill/>
          <a:ln w="9360">
            <a:solidFill>
              <a:srgbClr val="9BBB59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" name="Freeform: Shape 10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SpPr/>
          <p:nvPr/>
        </p:nvSpPr>
        <p:spPr>
          <a:xfrm>
            <a:off x="952480" y="5499338"/>
            <a:ext cx="1757930" cy="112673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843741" y="3272173"/>
                </a:moveTo>
                <a:arcTo wR="1642288" hR="1642288" stAng="4977240" swAng="845520"/>
              </a:path>
            </a:pathLst>
          </a:custGeom>
          <a:noFill/>
          <a:ln w="9360">
            <a:solidFill>
              <a:srgbClr val="8064A2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9" name="Freeform: Shape 12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SpPr/>
          <p:nvPr/>
        </p:nvSpPr>
        <p:spPr>
          <a:xfrm>
            <a:off x="655678" y="5367473"/>
            <a:ext cx="1465793" cy="119306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74199" y="2378376"/>
                </a:moveTo>
                <a:arcTo wR="1642288" hR="1642288" stAng="9202269" swAng="1359451"/>
              </a:path>
            </a:pathLst>
          </a:custGeom>
          <a:noFill/>
          <a:ln w="9360">
            <a:solidFill>
              <a:srgbClr val="4BACC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0001" y="4476580"/>
            <a:ext cx="875399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 smtClean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607925" y="4696103"/>
            <a:ext cx="2517102" cy="1933297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Manual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job on excel, notebook, lost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papers.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Tack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time to inventory,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easy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mistake.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Difficult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control in-out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device, easy mistake.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Not ensure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quality.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Can 94"/>
          <p:cNvSpPr/>
          <p:nvPr/>
        </p:nvSpPr>
        <p:spPr>
          <a:xfrm>
            <a:off x="7921393" y="4957570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988" y="4419600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449703"/>
              </p:ext>
            </p:extLst>
          </p:nvPr>
        </p:nvGraphicFramePr>
        <p:xfrm>
          <a:off x="7304951" y="4873483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ｸﾘｯﾌﾟ" r:id="rId12" imgW="1666667" imgH="1695238" progId="">
                  <p:embed/>
                </p:oleObj>
              </mc:Choice>
              <mc:Fallback>
                <p:oleObj name="ｸﾘｯﾌﾟ" r:id="rId12" imgW="1666667" imgH="1695238" progId="">
                  <p:embed/>
                  <p:pic>
                    <p:nvPicPr>
                      <p:cNvPr id="119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951" y="4873483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5086236"/>
            <a:ext cx="209758" cy="26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054" y="5730079"/>
            <a:ext cx="2557546" cy="10278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 smtClean="0">
                <a:cs typeface="Arial" panose="020B0604020202020204" pitchFamily="34" charset="0"/>
              </a:rPr>
              <a:t>Save time</a:t>
            </a:r>
            <a:r>
              <a:rPr lang="en-US" sz="1200" dirty="0">
                <a:cs typeface="Arial" panose="020B0604020202020204" pitchFamily="34" charset="0"/>
              </a:rPr>
              <a:t>: </a:t>
            </a:r>
            <a:r>
              <a:rPr lang="en-US" sz="1200" dirty="0" smtClean="0">
                <a:cs typeface="Arial" panose="020B0604020202020204" pitchFamily="34" charset="0"/>
              </a:rPr>
              <a:t>100 </a:t>
            </a:r>
            <a:r>
              <a:rPr lang="en-US" sz="1200" dirty="0">
                <a:cs typeface="Arial" panose="020B0604020202020204" pitchFamily="34" charset="0"/>
              </a:rPr>
              <a:t>hours/monthly =&gt; </a:t>
            </a:r>
            <a:r>
              <a:rPr lang="en-US" sz="1200" dirty="0" smtClean="0">
                <a:cs typeface="Arial" panose="020B0604020202020204" pitchFamily="34" charset="0"/>
              </a:rPr>
              <a:t>1200 hours/year.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 smtClean="0">
                <a:cs typeface="Arial" panose="020B0604020202020204" pitchFamily="34" charset="0"/>
              </a:rPr>
              <a:t>Reduce make mistake, paper.</a:t>
            </a:r>
            <a:endParaRPr lang="en-US" sz="1200" dirty="0">
              <a:cs typeface="Arial" panose="020B0604020202020204" pitchFamily="34" charset="0"/>
            </a:endParaRP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200" dirty="0">
                <a:cs typeface="Arial" panose="020B0604020202020204" pitchFamily="34" charset="0"/>
              </a:rPr>
              <a:t>Easy manage operation and </a:t>
            </a:r>
            <a:r>
              <a:rPr lang="en-GB" sz="1200" dirty="0" smtClean="0">
                <a:cs typeface="Arial" panose="020B0604020202020204" pitchFamily="34" charset="0"/>
              </a:rPr>
              <a:t>history.</a:t>
            </a:r>
            <a:endParaRPr lang="en-US" sz="1200" dirty="0"/>
          </a:p>
        </p:txBody>
      </p:sp>
      <p:sp>
        <p:nvSpPr>
          <p:cNvPr id="109" name="Right Arrow 108"/>
          <p:cNvSpPr/>
          <p:nvPr/>
        </p:nvSpPr>
        <p:spPr>
          <a:xfrm>
            <a:off x="6193455" y="4773336"/>
            <a:ext cx="267444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6F1B03B-7889-4181-956A-CB3AE6F4636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 t="2000" r="20000"/>
          <a:stretch/>
        </p:blipFill>
        <p:spPr>
          <a:xfrm>
            <a:off x="6705600" y="4876801"/>
            <a:ext cx="239929" cy="512204"/>
          </a:xfrm>
          <a:prstGeom prst="rect">
            <a:avLst/>
          </a:prstGeom>
        </p:spPr>
      </p:pic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99748" y="4880658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3200" y="5410200"/>
            <a:ext cx="1165173" cy="2473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  <a:endParaRPr lang="en-US" sz="1400" dirty="0">
              <a:solidFill>
                <a:srgbClr val="00007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731930"/>
              </p:ext>
            </p:extLst>
          </p:nvPr>
        </p:nvGraphicFramePr>
        <p:xfrm>
          <a:off x="43543" y="624740"/>
          <a:ext cx="9067753" cy="585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385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71394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760379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295931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78607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446361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6436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ISSUE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WHAT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HOW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WHO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sz="1100" b="1" dirty="0" smtClean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11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  <a:endParaRPr lang="en-US" sz="11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  <a:endParaRPr lang="en-US" sz="11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  <a:endParaRPr lang="en-US" sz="11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798309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Upgrade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android Mobile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 Analyze &amp; Optimist all process of FOSS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[3] D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evelop all function of system.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n-US" sz="14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+ </a:t>
                      </a: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+ </a:t>
                      </a: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2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Minh, </a:t>
                      </a:r>
                      <a:r>
                        <a:rPr kumimoji="0" lang="en-US" altLang="en-US" sz="12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Phong</a:t>
                      </a:r>
                      <a:endParaRPr kumimoji="0" lang="en-US" altLang="en-US" sz="1200" b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2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en-US" altLang="en-US" sz="12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T.Anh</a:t>
                      </a:r>
                      <a:r>
                        <a:rPr kumimoji="0" lang="en-US" altLang="en-US" sz="12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(Pic MCS GR)</a:t>
                      </a:r>
                      <a:endParaRPr kumimoji="0" lang="en-US" altLang="en-US" sz="12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 smtClean="0">
                          <a:solidFill>
                            <a:srgbClr val="000077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+</a:t>
                      </a:r>
                      <a:r>
                        <a:rPr kumimoji="1" lang="en-US" sz="1400" b="1" kern="1200" dirty="0" smtClean="0">
                          <a:solidFill>
                            <a:srgbClr val="000077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GR local</a:t>
                      </a:r>
                      <a:r>
                        <a:rPr kumimoji="1" lang="en-US" sz="1400" b="1" kern="1200" baseline="0" dirty="0" smtClean="0">
                          <a:solidFill>
                            <a:srgbClr val="000077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(Done)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baseline="0" dirty="0" smtClean="0">
                          <a:solidFill>
                            <a:srgbClr val="000077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+GR Oversea (Done)</a:t>
                      </a:r>
                      <a:endParaRPr kumimoji="1" lang="en-US" sz="1400" b="1" kern="1200" dirty="0">
                        <a:solidFill>
                          <a:srgbClr val="000077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65423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Storing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Minh, </a:t>
                      </a:r>
                      <a:r>
                        <a:rPr kumimoji="0" lang="en-US" altLang="en-US" sz="14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Phong</a:t>
                      </a: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(Pic MCS Storing)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 smtClean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+Storing</a:t>
                      </a:r>
                      <a:r>
                        <a:rPr kumimoji="1" lang="en-US" sz="1400" b="1" kern="1200" baseline="0" dirty="0" smtClean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(Done)</a:t>
                      </a: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63169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Kitting &amp; Supply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 &amp; (Pic MCS Kitting)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 smtClean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+ Kitting</a:t>
                      </a:r>
                      <a:r>
                        <a:rPr kumimoji="1" lang="en-US" sz="1400" b="1" kern="1200" baseline="0" dirty="0" smtClean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&amp; Supply (Done)</a:t>
                      </a: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68244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Temporary Location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 &amp; (Pic MCS)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 smtClean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Done</a:t>
                      </a: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[1]Survey all process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Analysis, design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[3] Build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[4] Make software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 &amp; (Pic Trinh)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Done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 &amp; (Pic Hai)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Done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 &amp; (Pic Viet)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70% progress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Inventory, Transfer, Scrap, Maintenance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Minh &amp; (Pic </a:t>
                      </a:r>
                      <a:r>
                        <a:rPr kumimoji="0" lang="en-US" altLang="en-US" sz="14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Chinh</a:t>
                      </a: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70% progress</a:t>
                      </a: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5E959771-6A5A-B3DB-624E-4A65746554CF}"/>
              </a:ext>
            </a:extLst>
          </p:cNvPr>
          <p:cNvGrpSpPr/>
          <p:nvPr/>
        </p:nvGrpSpPr>
        <p:grpSpPr>
          <a:xfrm>
            <a:off x="4114800" y="6519446"/>
            <a:ext cx="1651679" cy="584775"/>
            <a:chOff x="5106140" y="6563880"/>
            <a:chExt cx="1270679" cy="584775"/>
          </a:xfrm>
        </p:grpSpPr>
        <p:sp>
          <p:nvSpPr>
            <p:cNvPr id="30" name="Pentagon 15">
              <a:extLst>
                <a:ext uri="{FF2B5EF4-FFF2-40B4-BE49-F238E27FC236}">
                  <a16:creationId xmlns:a16="http://schemas.microsoft.com/office/drawing/2014/main" id="{AA79A7BA-3428-F207-4806-EDDE54911B02}"/>
                </a:ext>
              </a:extLst>
            </p:cNvPr>
            <p:cNvSpPr/>
            <p:nvPr/>
          </p:nvSpPr>
          <p:spPr>
            <a:xfrm>
              <a:off x="5810697" y="6667762"/>
              <a:ext cx="566122" cy="130789"/>
            </a:xfrm>
            <a:prstGeom prst="homePlat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3C3B0CA-CD73-D247-C6CA-D347D24E1495}"/>
                </a:ext>
              </a:extLst>
            </p:cNvPr>
            <p:cNvSpPr txBox="1"/>
            <p:nvPr/>
          </p:nvSpPr>
          <p:spPr>
            <a:xfrm>
              <a:off x="5106140" y="6563880"/>
              <a:ext cx="838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 smtClean="0">
                  <a:solidFill>
                    <a:prstClr val="black"/>
                  </a:solidFill>
                  <a:latin typeface="Arial" panose="020B0604020202020204" pitchFamily="34" charset="0"/>
                  <a:ea typeface="HGPSoeiKakugothicUB" panose="020B0900000000000000" pitchFamily="34" charset="-128"/>
                  <a:cs typeface="Arial" panose="020B0604020202020204" pitchFamily="34" charset="0"/>
                </a:rPr>
                <a:t>Coding</a:t>
              </a: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HGPSoeiKakugothicUB" panose="020B0900000000000000" pitchFamily="34" charset="-128"/>
                  <a:cs typeface="Arial" panose="020B0604020202020204" pitchFamily="34" charset="0"/>
                </a:rPr>
                <a:t>: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Pentagon 15">
            <a:extLst>
              <a:ext uri="{FF2B5EF4-FFF2-40B4-BE49-F238E27FC236}">
                <a16:creationId xmlns:a16="http://schemas.microsoft.com/office/drawing/2014/main" id="{B343AF31-C452-9B33-56BC-CAF12C415AB7}"/>
              </a:ext>
            </a:extLst>
          </p:cNvPr>
          <p:cNvSpPr/>
          <p:nvPr/>
        </p:nvSpPr>
        <p:spPr>
          <a:xfrm>
            <a:off x="6187440" y="1699878"/>
            <a:ext cx="365760" cy="128853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324600" y="1981200"/>
            <a:ext cx="365760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-20735" y="2420676"/>
            <a:ext cx="971801" cy="39431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959771-6A5A-B3DB-624E-4A65746554CF}"/>
              </a:ext>
            </a:extLst>
          </p:cNvPr>
          <p:cNvGrpSpPr/>
          <p:nvPr/>
        </p:nvGrpSpPr>
        <p:grpSpPr>
          <a:xfrm>
            <a:off x="5937636" y="6519446"/>
            <a:ext cx="1769355" cy="338554"/>
            <a:chOff x="5106140" y="6563880"/>
            <a:chExt cx="1270679" cy="338554"/>
          </a:xfrm>
        </p:grpSpPr>
        <p:sp>
          <p:nvSpPr>
            <p:cNvPr id="32" name="Pentagon 15">
              <a:extLst>
                <a:ext uri="{FF2B5EF4-FFF2-40B4-BE49-F238E27FC236}">
                  <a16:creationId xmlns:a16="http://schemas.microsoft.com/office/drawing/2014/main" id="{AA79A7BA-3428-F207-4806-EDDE54911B02}"/>
                </a:ext>
              </a:extLst>
            </p:cNvPr>
            <p:cNvSpPr/>
            <p:nvPr/>
          </p:nvSpPr>
          <p:spPr>
            <a:xfrm>
              <a:off x="5810697" y="6667762"/>
              <a:ext cx="566122" cy="130789"/>
            </a:xfrm>
            <a:prstGeom prst="homePlate">
              <a:avLst/>
            </a:prstGeom>
            <a:solidFill>
              <a:srgbClr val="1508B8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C3B0CA-CD73-D247-C6CA-D347D24E1495}"/>
                </a:ext>
              </a:extLst>
            </p:cNvPr>
            <p:cNvSpPr txBox="1"/>
            <p:nvPr/>
          </p:nvSpPr>
          <p:spPr>
            <a:xfrm>
              <a:off x="5106140" y="6563880"/>
              <a:ext cx="838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noProof="0" dirty="0" smtClean="0">
                  <a:latin typeface="Arial" panose="020B0604020202020204" pitchFamily="34" charset="0"/>
                  <a:ea typeface="HGPSoeiKakugothicUB" panose="020B0900000000000000" pitchFamily="34" charset="-128"/>
                  <a:cs typeface="Arial" panose="020B0604020202020204" pitchFamily="34" charset="0"/>
                </a:rPr>
                <a:t>Testing</a:t>
              </a: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SoeiKakugothicUB" panose="020B0900000000000000" pitchFamily="34" charset="-128"/>
                  <a:cs typeface="Arial" panose="020B0604020202020204" pitchFamily="34" charset="0"/>
                </a:rPr>
                <a:t>: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1075" y="5367278"/>
            <a:ext cx="928179" cy="39431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755070" y="6519445"/>
            <a:ext cx="108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noProof="0" dirty="0" smtClean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Go live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HGP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" name="5-Point Star 1"/>
          <p:cNvSpPr/>
          <p:nvPr/>
        </p:nvSpPr>
        <p:spPr>
          <a:xfrm>
            <a:off x="8688050" y="6519445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586752" y="1697943"/>
            <a:ext cx="404521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682563" y="1981200"/>
            <a:ext cx="367747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553200" y="2590800"/>
            <a:ext cx="302281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858000" y="2590800"/>
            <a:ext cx="334315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477000" y="3287486"/>
            <a:ext cx="365760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4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858000" y="3298211"/>
            <a:ext cx="404521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5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553200" y="3826958"/>
            <a:ext cx="274801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6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858000" y="3837683"/>
            <a:ext cx="334315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7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477000" y="4055558"/>
            <a:ext cx="302281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781800" y="4066283"/>
            <a:ext cx="334315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9" name="5-Point Star 38"/>
          <p:cNvSpPr/>
          <p:nvPr/>
        </p:nvSpPr>
        <p:spPr>
          <a:xfrm>
            <a:off x="7086600" y="1594128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/>
          <p:cNvSpPr/>
          <p:nvPr/>
        </p:nvSpPr>
        <p:spPr>
          <a:xfrm>
            <a:off x="7086600" y="1898928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/>
          <p:cNvSpPr/>
          <p:nvPr/>
        </p:nvSpPr>
        <p:spPr>
          <a:xfrm>
            <a:off x="7162800" y="2506526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/>
          <p:cNvSpPr/>
          <p:nvPr/>
        </p:nvSpPr>
        <p:spPr>
          <a:xfrm>
            <a:off x="7239000" y="3200400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5-Point Star 43"/>
          <p:cNvSpPr/>
          <p:nvPr/>
        </p:nvSpPr>
        <p:spPr>
          <a:xfrm>
            <a:off x="7162800" y="3733800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44"/>
          <p:cNvSpPr/>
          <p:nvPr/>
        </p:nvSpPr>
        <p:spPr>
          <a:xfrm>
            <a:off x="7162800" y="4038600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507480" y="4495800"/>
            <a:ext cx="249819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7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781317" y="4495800"/>
            <a:ext cx="276294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8" name="5-Point Star 47"/>
          <p:cNvSpPr/>
          <p:nvPr/>
        </p:nvSpPr>
        <p:spPr>
          <a:xfrm>
            <a:off x="7088929" y="4406228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659399" y="5099247"/>
            <a:ext cx="274801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0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934200" y="5099247"/>
            <a:ext cx="276294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1" name="5-Point Star 50"/>
          <p:cNvSpPr/>
          <p:nvPr/>
        </p:nvSpPr>
        <p:spPr>
          <a:xfrm>
            <a:off x="7192315" y="4995364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708713" y="5584211"/>
            <a:ext cx="365760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3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7131765" y="5584211"/>
            <a:ext cx="303923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5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720840" y="6101670"/>
            <a:ext cx="365760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6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7133285" y="6101670"/>
            <a:ext cx="334315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  <a:cs typeface="Arial" panose="020B0604020202020204" pitchFamily="34" charset="0"/>
                </a:rPr>
                <a:t>Current Issue &amp; Improvement Activities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7260" y="633616"/>
            <a:ext cx="9064036" cy="737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Approach: </a:t>
            </a:r>
            <a:r>
              <a:rPr lang="da-DK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policy FY2024, window CE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(OS)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be end of life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2023. IT find new solution to replace old OS by smart device as mobile.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25475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</a:t>
            </a:r>
            <a:r>
              <a:rPr kumimoji="1" lang="en-US" altLang="ja-JP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Issue</a:t>
            </a:r>
            <a:endParaRPr kumimoji="1" lang="en-US" altLang="ja-JP" sz="2000" b="1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39182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Corrective Action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01353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  <a:endParaRPr kumimoji="1" lang="en-US" altLang="ja-JP" sz="2000" b="1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677" y="1880876"/>
            <a:ext cx="2264742" cy="774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 smtClean="0">
                <a:solidFill>
                  <a:srgbClr val="1508B8"/>
                </a:solidFill>
              </a:rPr>
              <a:t>[1] Upgrade to android Mobile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8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3452243"/>
            <a:ext cx="4580815" cy="62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quite commonly used and integrates many scanning devices.</a:t>
            </a: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600" y="190500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to develop software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Text Box 80"/>
          <p:cNvSpPr txBox="1">
            <a:spLocks noChangeArrowheads="1"/>
          </p:cNvSpPr>
          <p:nvPr/>
        </p:nvSpPr>
        <p:spPr bwMode="auto">
          <a:xfrm>
            <a:off x="2569663" y="3115439"/>
            <a:ext cx="4974818" cy="30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environment for application 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2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2082100"/>
            <a:ext cx="5016199" cy="116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used to develop applications for mobile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devices. Runs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both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desktop applications and web applications.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0487" y="2616367"/>
            <a:ext cx="2478340" cy="167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system: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Embedded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upgrade android OS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2288" y="4086982"/>
            <a:ext cx="2478340" cy="247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b="1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disadvantage of wince</a:t>
            </a:r>
            <a:r>
              <a:rPr lang="en-US" sz="1800" b="1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not support in the future.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 software slow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Not responsive to big data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Regularly repair and setup window again.</a:t>
            </a:r>
          </a:p>
        </p:txBody>
      </p:sp>
      <p:sp>
        <p:nvSpPr>
          <p:cNvPr id="25" name="Text Box 80"/>
          <p:cNvSpPr txBox="1">
            <a:spLocks noChangeArrowheads="1"/>
          </p:cNvSpPr>
          <p:nvPr/>
        </p:nvSpPr>
        <p:spPr bwMode="auto">
          <a:xfrm>
            <a:off x="2558870" y="405125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6" name="Rectangle: Rounded Corners 63">
            <a:extLst>
              <a:ext uri="{FF2B5EF4-FFF2-40B4-BE49-F238E27FC236}">
                <a16:creationId xmlns:a16="http://schemas.microsoft.com/office/drawing/2014/main" id="{00000000-0008-0000-0000-000029000000}"/>
              </a:ext>
            </a:extLst>
          </p:cNvPr>
          <p:cNvSpPr/>
          <p:nvPr/>
        </p:nvSpPr>
        <p:spPr>
          <a:xfrm>
            <a:off x="2590800" y="4440486"/>
            <a:ext cx="11774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27" name="Rectangle: Rounded Corners 64">
            <a:extLst>
              <a:ext uri="{FF2B5EF4-FFF2-40B4-BE49-F238E27FC236}">
                <a16:creationId xmlns:a16="http://schemas.microsoft.com/office/drawing/2014/main" id="{00000000-0008-0000-0000-00002A000000}"/>
              </a:ext>
            </a:extLst>
          </p:cNvPr>
          <p:cNvSpPr/>
          <p:nvPr/>
        </p:nvSpPr>
        <p:spPr>
          <a:xfrm>
            <a:off x="3810000" y="4440486"/>
            <a:ext cx="12192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pic>
        <p:nvPicPr>
          <p:cNvPr id="28" name="Image 3">
            <a:extLst>
              <a:ext uri="{FF2B5EF4-FFF2-40B4-BE49-F238E27FC236}">
                <a16:creationId xmlns:a16="http://schemas.microsoft.com/office/drawing/2014/main" id="{00000000-0008-0000-0000-00002B00000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590800" y="5023669"/>
            <a:ext cx="2472800" cy="993996"/>
          </a:xfrm>
          <a:prstGeom prst="rect">
            <a:avLst/>
          </a:prstGeom>
          <a:ln w="0">
            <a:noFill/>
          </a:ln>
        </p:spPr>
      </p:pic>
      <p:sp>
        <p:nvSpPr>
          <p:cNvPr id="29" name="Shape 2">
            <a:extLst>
              <a:ext uri="{FF2B5EF4-FFF2-40B4-BE49-F238E27FC236}">
                <a16:creationId xmlns:a16="http://schemas.microsoft.com/office/drawing/2014/main" id="{00000000-0008-0000-0000-00002D000000}"/>
              </a:ext>
            </a:extLst>
          </p:cNvPr>
          <p:cNvSpPr/>
          <p:nvPr/>
        </p:nvSpPr>
        <p:spPr>
          <a:xfrm>
            <a:off x="3530145" y="4572000"/>
            <a:ext cx="203655" cy="21138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" name="Shape 1">
            <a:extLst>
              <a:ext uri="{FF2B5EF4-FFF2-40B4-BE49-F238E27FC236}">
                <a16:creationId xmlns:a16="http://schemas.microsoft.com/office/drawing/2014/main" id="{00000000-0008-0000-0000-00002C000000}"/>
              </a:ext>
            </a:extLst>
          </p:cNvPr>
          <p:cNvSpPr/>
          <p:nvPr/>
        </p:nvSpPr>
        <p:spPr>
          <a:xfrm>
            <a:off x="4720440" y="4572053"/>
            <a:ext cx="232560" cy="226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5105400" y="4619836"/>
            <a:ext cx="2393970" cy="1648043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715000" y="4419600"/>
            <a:ext cx="1389538" cy="328688"/>
          </a:xfrm>
          <a:prstGeom prst="roundRect">
            <a:avLst>
              <a:gd name="adj" fmla="val 16667"/>
            </a:avLst>
          </a:prstGeom>
          <a:solidFill>
            <a:srgbClr val="E8F2A1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Efficiency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000000-0008-0000-0000-000025000000}"/>
              </a:ext>
            </a:extLst>
          </p:cNvPr>
          <p:cNvSpPr/>
          <p:nvPr/>
        </p:nvSpPr>
        <p:spPr>
          <a:xfrm>
            <a:off x="5181600" y="4721479"/>
            <a:ext cx="2574637" cy="363019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b="0" strike="noStrike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Follow </a:t>
            </a:r>
            <a:r>
              <a:rPr lang="en-US" sz="1600" b="0" strike="noStrike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company policy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000000-0008-0000-0000-000024000000}"/>
              </a:ext>
            </a:extLst>
          </p:cNvPr>
          <p:cNvSpPr/>
          <p:nvPr/>
        </p:nvSpPr>
        <p:spPr>
          <a:xfrm>
            <a:off x="5165156" y="5107541"/>
            <a:ext cx="2577218" cy="215235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 time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000000-0008-0000-0000-000026000000}"/>
              </a:ext>
            </a:extLst>
          </p:cNvPr>
          <p:cNvSpPr/>
          <p:nvPr/>
        </p:nvSpPr>
        <p:spPr>
          <a:xfrm>
            <a:off x="5166153" y="5375528"/>
            <a:ext cx="2393970" cy="270533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1717F7"/>
                </a:solidFill>
                <a:latin typeface="Calibri"/>
                <a:ea typeface="Microsoft YaHei"/>
                <a:sym typeface="Wingdings 2" panose="05020102010507070707" pitchFamily="18" charset="2"/>
              </a:rPr>
              <a:t></a:t>
            </a:r>
            <a:r>
              <a:rPr lang="en-US" sz="1200" b="0" strike="noStrike" spc="-1" dirty="0" smtClean="0">
                <a:solidFill>
                  <a:srgbClr val="1717F7"/>
                </a:solidFill>
                <a:latin typeface="Calibri"/>
                <a:ea typeface="Microsoft YaHei"/>
              </a:rPr>
              <a:t> 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000000-0008-0000-0000-000027000000}"/>
              </a:ext>
            </a:extLst>
          </p:cNvPr>
          <p:cNvSpPr/>
          <p:nvPr/>
        </p:nvSpPr>
        <p:spPr>
          <a:xfrm>
            <a:off x="5165156" y="5726010"/>
            <a:ext cx="2337264" cy="44982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Faster, stable, smarter Software</a:t>
            </a:r>
          </a:p>
        </p:txBody>
      </p: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2584270" y="6408536"/>
            <a:ext cx="47827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 </a:t>
            </a:r>
            <a:r>
              <a:rPr kumimoji="1" lang="en-US" altLang="ja-JP" sz="2000" b="1" dirty="0" smtClean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18217" y="3313291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Total : 140pcs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56287" y="2931142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  <a:endParaRPr lang="en-US" b="1" dirty="0">
              <a:solidFill>
                <a:srgbClr val="1508B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644450" y="3648912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FY2023: 20pcs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36282" y="3984533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FY2024: 60pcs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637938" y="4336895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FY2025: 60pcs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625139" y="4720860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  <a:endParaRPr lang="en-US" b="1" dirty="0">
              <a:solidFill>
                <a:srgbClr val="1508B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07055" y="5076555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Total : 6pcs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642398" y="5439574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FY2025 : 6pcs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67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  <a:cs typeface="Arial" panose="020B0604020202020204" pitchFamily="34" charset="0"/>
                </a:rPr>
                <a:t>Current Issue &amp; Improvement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47260" y="633616"/>
            <a:ext cx="9064036" cy="737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Approach</a:t>
            </a:r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: 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devices. Upgrade all function for FOSS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09813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</a:t>
            </a:r>
            <a:r>
              <a:rPr kumimoji="1" lang="en-US" altLang="ja-JP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Issue</a:t>
            </a:r>
            <a:endParaRPr kumimoji="1" lang="en-US" altLang="ja-JP" sz="2000" b="1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Corrective Action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  <a:endParaRPr kumimoji="1" lang="en-US" altLang="ja-JP" sz="2000" b="1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39182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3" y="1770633"/>
            <a:ext cx="2264742" cy="1214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&amp; Optimist all process of </a:t>
            </a:r>
            <a:r>
              <a:rPr lang="en-US" sz="20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FOSS</a:t>
            </a:r>
            <a:r>
              <a:rPr lang="en-US" sz="2000" b="1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9323" y="4061740"/>
            <a:ext cx="2264742" cy="967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sz="20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</a:t>
            </a:r>
            <a:r>
              <a:rPr lang="en-US" sz="20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US" sz="20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0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sz="2000" b="1" dirty="0" smtClean="0">
                <a:solidFill>
                  <a:srgbClr val="0000FF"/>
                </a:solidFill>
              </a:rPr>
              <a:t>Material </a:t>
            </a:r>
            <a:r>
              <a:rPr lang="da-DK" sz="2000" b="1" dirty="0">
                <a:solidFill>
                  <a:srgbClr val="0000FF"/>
                </a:solidFill>
              </a:rPr>
              <a:t>Control System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64307" y="2839359"/>
            <a:ext cx="2193063" cy="156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Material control System.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Optimate the process.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55162" y="4930805"/>
            <a:ext cx="2193063" cy="136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 of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technology to apply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own.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 smtClean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 smtClean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upplier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EFD97A8-7449-4D34-85ED-67B392E87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386" y="4061739"/>
            <a:ext cx="3050152" cy="2147325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633386" y="3678335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sz="2000" b="1" dirty="0" smtClean="0">
                <a:solidFill>
                  <a:srgbClr val="0000FF"/>
                </a:solidFill>
              </a:rPr>
              <a:t>Function FOSS totally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84270" y="6408536"/>
            <a:ext cx="47827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 </a:t>
            </a:r>
            <a:r>
              <a:rPr kumimoji="1" lang="en-US" altLang="ja-JP" sz="2000" b="1" dirty="0" smtClean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…….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FA</a:t>
            </a:r>
            <a:endParaRPr lang="en-US" altLang="ja-JP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5725339" y="4336634"/>
            <a:ext cx="1344922" cy="217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 </a:t>
            </a:r>
            <a:r>
              <a:rPr lang="en-US" dirty="0" err="1" smtClean="0"/>
              <a:t>sanh</a:t>
            </a:r>
            <a:r>
              <a:rPr lang="en-US" dirty="0" smtClean="0"/>
              <a:t> </a:t>
            </a:r>
            <a:r>
              <a:rPr lang="en-US" dirty="0" err="1" smtClean="0"/>
              <a:t>thoi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lam he thong cu, </a:t>
            </a:r>
            <a:r>
              <a:rPr lang="en-US" dirty="0" err="1" smtClean="0"/>
              <a:t>hinh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dien</a:t>
            </a:r>
            <a:r>
              <a:rPr lang="en-US" dirty="0" smtClean="0"/>
              <a:t> </a:t>
            </a:r>
            <a:r>
              <a:rPr lang="en-US" dirty="0" err="1" smtClean="0"/>
              <a:t>moi</a:t>
            </a:r>
            <a:endParaRPr lang="en-US" dirty="0"/>
          </a:p>
        </p:txBody>
      </p: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61460" y="2275680"/>
            <a:ext cx="1674380" cy="3988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GR local (</a:t>
            </a: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Otc.23</a:t>
            </a: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GR Oversea (</a:t>
            </a: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Free temp location (</a:t>
            </a: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Jan.24</a:t>
            </a: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</a:t>
            </a: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Feb.24</a:t>
            </a: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Dip (</a:t>
            </a: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Kitting Other (</a:t>
            </a: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</a:t>
            </a: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.24</a:t>
            </a: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  <a:endParaRPr kumimoji="1" lang="en-US" altLang="en-US" dirty="0" smtClean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en-US" b="1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b="1" dirty="0">
              <a:solidFill>
                <a:srgbClr val="1508B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71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  <a:cs typeface="Arial" panose="020B0604020202020204" pitchFamily="34" charset="0"/>
                </a:rPr>
                <a:t>IMPROVEMENT ACTIVITIES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377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/>
                </a:rPr>
                <a:t>Total Improvement Result</a:t>
              </a:r>
              <a:endParaRPr lang="en-US" sz="2000" b="1" dirty="0">
                <a:solidFill>
                  <a:srgbClr val="FFFFCC"/>
                </a:solidFill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83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Future Proposal &amp; Development </a:t>
              </a: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Plan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/>
        </p:nvGraphicFramePr>
        <p:xfrm>
          <a:off x="27995" y="641417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40CBF5-6D83-CE92-BC0E-53C1513AC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994014"/>
              </p:ext>
            </p:extLst>
          </p:nvPr>
        </p:nvGraphicFramePr>
        <p:xfrm>
          <a:off x="76200" y="660442"/>
          <a:ext cx="8962676" cy="5660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002">
                  <a:extLst>
                    <a:ext uri="{9D8B030D-6E8A-4147-A177-3AD203B41FA5}">
                      <a16:colId xmlns:a16="http://schemas.microsoft.com/office/drawing/2014/main" val="2214583215"/>
                    </a:ext>
                  </a:extLst>
                </a:gridCol>
                <a:gridCol w="2883025">
                  <a:extLst>
                    <a:ext uri="{9D8B030D-6E8A-4147-A177-3AD203B41FA5}">
                      <a16:colId xmlns:a16="http://schemas.microsoft.com/office/drawing/2014/main" val="225139775"/>
                    </a:ext>
                  </a:extLst>
                </a:gridCol>
                <a:gridCol w="764790">
                  <a:extLst>
                    <a:ext uri="{9D8B030D-6E8A-4147-A177-3AD203B41FA5}">
                      <a16:colId xmlns:a16="http://schemas.microsoft.com/office/drawing/2014/main" val="3131202624"/>
                    </a:ext>
                  </a:extLst>
                </a:gridCol>
                <a:gridCol w="764789">
                  <a:extLst>
                    <a:ext uri="{9D8B030D-6E8A-4147-A177-3AD203B41FA5}">
                      <a16:colId xmlns:a16="http://schemas.microsoft.com/office/drawing/2014/main" val="1179056243"/>
                    </a:ext>
                  </a:extLst>
                </a:gridCol>
                <a:gridCol w="764790">
                  <a:extLst>
                    <a:ext uri="{9D8B030D-6E8A-4147-A177-3AD203B41FA5}">
                      <a16:colId xmlns:a16="http://schemas.microsoft.com/office/drawing/2014/main" val="2153634711"/>
                    </a:ext>
                  </a:extLst>
                </a:gridCol>
                <a:gridCol w="852570">
                  <a:extLst>
                    <a:ext uri="{9D8B030D-6E8A-4147-A177-3AD203B41FA5}">
                      <a16:colId xmlns:a16="http://schemas.microsoft.com/office/drawing/2014/main" val="2584234332"/>
                    </a:ext>
                  </a:extLst>
                </a:gridCol>
                <a:gridCol w="852570">
                  <a:extLst>
                    <a:ext uri="{9D8B030D-6E8A-4147-A177-3AD203B41FA5}">
                      <a16:colId xmlns:a16="http://schemas.microsoft.com/office/drawing/2014/main" val="1706954613"/>
                    </a:ext>
                  </a:extLst>
                </a:gridCol>
                <a:gridCol w="852570">
                  <a:extLst>
                    <a:ext uri="{9D8B030D-6E8A-4147-A177-3AD203B41FA5}">
                      <a16:colId xmlns:a16="http://schemas.microsoft.com/office/drawing/2014/main" val="3287336513"/>
                    </a:ext>
                  </a:extLst>
                </a:gridCol>
                <a:gridCol w="852570">
                  <a:extLst>
                    <a:ext uri="{9D8B030D-6E8A-4147-A177-3AD203B41FA5}">
                      <a16:colId xmlns:a16="http://schemas.microsoft.com/office/drawing/2014/main" val="3090412962"/>
                    </a:ext>
                  </a:extLst>
                </a:gridCol>
              </a:tblGrid>
              <a:tr h="53871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Activity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508B8"/>
                          </a:solidFill>
                        </a:rPr>
                        <a:t>FY2023</a:t>
                      </a:r>
                      <a:endParaRPr lang="en-US" dirty="0">
                        <a:solidFill>
                          <a:srgbClr val="1508B8"/>
                        </a:solidFill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508B8"/>
                          </a:solidFill>
                        </a:rPr>
                        <a:t>FY2024</a:t>
                      </a:r>
                      <a:endParaRPr lang="en-US" dirty="0">
                        <a:solidFill>
                          <a:srgbClr val="1508B8"/>
                        </a:solidFill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910644"/>
                  </a:ext>
                </a:extLst>
              </a:tr>
              <a:tr h="45332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Jan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1508B8"/>
                          </a:solidFill>
                        </a:rPr>
                        <a:t>Feb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1508B8"/>
                          </a:solidFill>
                        </a:rPr>
                        <a:t>Mar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Q1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Q2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Q3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Q4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35061"/>
                  </a:ext>
                </a:extLst>
              </a:tr>
              <a:tr h="304800">
                <a:tc gridSpan="9"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000" b="1" u="none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My self</a:t>
                      </a:r>
                      <a:r>
                        <a:rPr lang="en-US" sz="2000" b="1" u="none" baseline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2000" b="1" u="none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0054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185085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487305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47583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34351"/>
                  </a:ext>
                </a:extLst>
              </a:tr>
              <a:tr h="435960">
                <a:tc gridSpan="9"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000" b="1" u="none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My colleagues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865722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lvl="0" algn="l"/>
                      <a:endParaRPr lang="en-US" sz="1400" b="0" u="none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974099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007184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lvl="0" algn="l"/>
                      <a:endParaRPr lang="en-US" sz="1400" b="0" u="none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56633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4008370" y="6368679"/>
            <a:ext cx="495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37" name="Callout: Quad Arrow 36">
            <a:extLst>
              <a:ext uri="{FF2B5EF4-FFF2-40B4-BE49-F238E27FC236}">
                <a16:creationId xmlns:a16="http://schemas.microsoft.com/office/drawing/2014/main" id="{2DCAC053-049A-FF2E-CA6F-6316C7D819D2}"/>
              </a:ext>
            </a:extLst>
          </p:cNvPr>
          <p:cNvSpPr/>
          <p:nvPr/>
        </p:nvSpPr>
        <p:spPr bwMode="auto">
          <a:xfrm>
            <a:off x="7293713" y="4865929"/>
            <a:ext cx="224523" cy="220648"/>
          </a:xfrm>
          <a:prstGeom prst="quadArrowCallou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51637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47657</TotalTime>
  <Words>1181</Words>
  <Application>Microsoft Office PowerPoint</Application>
  <PresentationFormat>On-screen Show (4:3)</PresentationFormat>
  <Paragraphs>278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7" baseType="lpstr">
      <vt:lpstr>Meiryo UI</vt:lpstr>
      <vt:lpstr>Microsoft YaHei</vt:lpstr>
      <vt:lpstr>ＭＳ Ｐゴシック</vt:lpstr>
      <vt:lpstr>ＭＳ Ｐ明朝</vt:lpstr>
      <vt:lpstr>Arial</vt:lpstr>
      <vt:lpstr>Arial </vt:lpstr>
      <vt:lpstr>Arial Black</vt:lpstr>
      <vt:lpstr>Calibri</vt:lpstr>
      <vt:lpstr>Fira Sans Extra Condensed</vt:lpstr>
      <vt:lpstr>HGP創英角ｺﾞｼｯｸUB</vt:lpstr>
      <vt:lpstr>HGP創英角ｺﾞｼｯｸUB</vt:lpstr>
      <vt:lpstr>HGSSoeiKakugothicUB</vt:lpstr>
      <vt:lpstr>Times New Roman</vt:lpstr>
      <vt:lpstr>Wingdings</vt:lpstr>
      <vt:lpstr>Wingdings 2</vt:lpstr>
      <vt:lpstr>Wingdings 3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Minh</cp:lastModifiedBy>
  <cp:revision>3884</cp:revision>
  <cp:lastPrinted>2023-03-01T01:59:53Z</cp:lastPrinted>
  <dcterms:created xsi:type="dcterms:W3CDTF">2016-12-21T06:42:40Z</dcterms:created>
  <dcterms:modified xsi:type="dcterms:W3CDTF">2023-12-11T22:15:38Z</dcterms:modified>
</cp:coreProperties>
</file>