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39" r:id="rId8"/>
    <p:sldId id="1640" r:id="rId9"/>
    <p:sldId id="1641" r:id="rId10"/>
    <p:sldId id="1587" r:id="rId11"/>
    <p:sldId id="1626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4" autoAdjust="0"/>
    <p:restoredTop sz="51273" autoAdjust="0"/>
  </p:normalViewPr>
  <p:slideViewPr>
    <p:cSldViewPr>
      <p:cViewPr varScale="1">
        <p:scale>
          <a:sx n="37" d="100"/>
          <a:sy n="37" d="100"/>
        </p:scale>
        <p:origin x="2208" y="60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Good </a:t>
            </a:r>
            <a:r>
              <a:rPr lang="en-US" sz="600" dirty="0"/>
              <a:t>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  <a:endParaRPr lang="en-US" sz="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My </a:t>
            </a:r>
            <a:r>
              <a:rPr lang="en-US" sz="600" dirty="0"/>
              <a:t>name is Minh ,member of IT</a:t>
            </a:r>
            <a:r>
              <a:rPr lang="en-US" sz="600" baseline="0" dirty="0"/>
              <a:t> section. Today, I am very honored to be here to present my promotion report. </a:t>
            </a:r>
            <a:endParaRPr lang="en-US" sz="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 smtClean="0"/>
              <a:t>My </a:t>
            </a:r>
            <a:r>
              <a:rPr lang="en-US" sz="600" baseline="0" dirty="0"/>
              <a:t>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 smtClean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 smtClean="0"/>
              <a:t>Let’s start with part 1: I talk </a:t>
            </a:r>
            <a:r>
              <a:rPr lang="en-US" altLang="en-US" sz="8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  <a:endParaRPr lang="en-US" altLang="ja-JP" sz="1200" b="1" dirty="0" smtClean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: 70ram -&gt; 10ram</a:t>
            </a:r>
            <a:endParaRPr lang="en-US" altLang="ja-JP" sz="1200" b="1" baseline="0" dirty="0" smtClean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 smtClean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 smtClean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1m</a:t>
            </a:r>
          </a:p>
          <a:p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That </a:t>
            </a:r>
            <a:r>
              <a:rPr lang="en-US" baseline="0" dirty="0"/>
              <a:t>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</a:t>
            </a:r>
            <a:r>
              <a:rPr lang="en-US" baseline="0" dirty="0" smtClean="0"/>
              <a:t>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Arial" pitchFamily="34" charset="0"/>
                <a:cs typeface="Arial" pitchFamily="34" charset="0"/>
              </a:rPr>
              <a:t>There </a:t>
            </a:r>
            <a:r>
              <a:rPr lang="en-US" altLang="ja-JP" sz="1200" dirty="0">
                <a:latin typeface="Arial" pitchFamily="34" charset="0"/>
                <a:cs typeface="Arial" pitchFamily="34" charset="0"/>
              </a:rPr>
              <a:t>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(1m)</a:t>
            </a:r>
          </a:p>
          <a:p>
            <a:pPr defTabSz="915406">
              <a:defRPr/>
            </a:pPr>
            <a:r>
              <a:rPr lang="en-US" dirty="0" smtClean="0"/>
              <a:t>The </a:t>
            </a:r>
            <a:r>
              <a:rPr lang="en-US" dirty="0"/>
              <a:t>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 smtClean="0"/>
              <a:t>- Let's </a:t>
            </a:r>
            <a:r>
              <a:rPr lang="en-US" altLang="en-US" dirty="0"/>
              <a:t>look </a:t>
            </a:r>
            <a:r>
              <a:rPr lang="en-US" altLang="en-US" dirty="0" smtClean="0"/>
              <a:t>Project</a:t>
            </a:r>
            <a:r>
              <a:rPr lang="en-US" altLang="en-US" baseline="0" dirty="0" smtClean="0"/>
              <a:t> summary </a:t>
            </a:r>
            <a:r>
              <a:rPr lang="en-US" altLang="en-US" dirty="0" smtClean="0"/>
              <a:t>in 5-year.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Target : increase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</a:t>
            </a:r>
            <a:r>
              <a:rPr lang="en-US" altLang="en-US" b="0" baseline="0" dirty="0" smtClean="0">
                <a:solidFill>
                  <a:srgbClr val="FF0000"/>
                </a:solidFill>
              </a:rPr>
              <a:t>enough</a:t>
            </a:r>
            <a:r>
              <a:rPr lang="en-US" altLang="en-US" b="0" baseline="0" dirty="0" smtClean="0"/>
              <a:t>.</a:t>
            </a:r>
            <a:endParaRPr lang="en-US" altLang="en-US" b="0" baseline="0" dirty="0"/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 smtClean="0"/>
              <a:t>Normal </a:t>
            </a:r>
            <a:r>
              <a:rPr lang="en-US" altLang="en-US" b="1" baseline="0" dirty="0"/>
              <a:t>support is very </a:t>
            </a:r>
            <a:r>
              <a:rPr lang="en-US" altLang="en-US" b="1" baseline="0" dirty="0" smtClean="0"/>
              <a:t>height</a:t>
            </a:r>
            <a:r>
              <a:rPr lang="en-US" altLang="en-US" b="0" baseline="0" dirty="0" smtClean="0"/>
              <a:t> because all </a:t>
            </a:r>
            <a:r>
              <a:rPr lang="en-US" altLang="en-US" b="0" baseline="0" dirty="0"/>
              <a:t>application running </a:t>
            </a:r>
            <a:r>
              <a:rPr lang="en-US" altLang="en-US" b="1" baseline="0" dirty="0"/>
              <a:t>on Handy terminal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</a:t>
            </a:r>
            <a:r>
              <a:rPr lang="en-US" altLang="en-US" b="0" dirty="0" smtClean="0">
                <a:solidFill>
                  <a:srgbClr val="FF0000"/>
                </a:solidFill>
              </a:rPr>
              <a:t>system when error</a:t>
            </a:r>
            <a:r>
              <a:rPr lang="en-US" altLang="en-US" b="0" dirty="0" smtClean="0"/>
              <a:t>.  </a:t>
            </a:r>
            <a:r>
              <a:rPr lang="en-US" altLang="en-US" b="0" dirty="0"/>
              <a:t>(</a:t>
            </a:r>
            <a:r>
              <a:rPr lang="en-US" dirty="0"/>
              <a:t>There are a lot of software  need support during operation. human error, machine error, or system error. </a:t>
            </a:r>
            <a:r>
              <a:rPr lang="en-US" dirty="0" smtClean="0"/>
              <a:t>I </a:t>
            </a:r>
            <a:r>
              <a:rPr lang="en-US" dirty="0"/>
              <a:t>need to solve it for the system running again</a:t>
            </a:r>
            <a:r>
              <a:rPr lang="en-US" dirty="0" smtClean="0"/>
              <a:t>..)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aseline="0" dirty="0" smtClean="0"/>
              <a:t>The advantage of this action : reduce support time and increase develop time.</a:t>
            </a:r>
            <a:endParaRPr lang="en-US" altLang="en-US" b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- other reason, Win </a:t>
            </a:r>
            <a:r>
              <a:rPr lang="en-US" b="1" dirty="0"/>
              <a:t>CE end of line 2023</a:t>
            </a:r>
            <a:r>
              <a:rPr lang="en-US" dirty="0"/>
              <a:t>.  to comply company policy </a:t>
            </a:r>
            <a:r>
              <a:rPr lang="en-US" dirty="0" smtClean="0"/>
              <a:t>We </a:t>
            </a:r>
            <a:r>
              <a:rPr lang="en-US" dirty="0"/>
              <a:t>need to upgrade win CE to android Operation</a:t>
            </a:r>
            <a:r>
              <a:rPr lang="en-US" baseline="0" dirty="0"/>
              <a:t> system</a:t>
            </a:r>
            <a:r>
              <a:rPr 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is a large system of the factory that needs to be upgraded  is</a:t>
            </a:r>
            <a:r>
              <a:rPr lang="en-US" b="1" baseline="0" dirty="0" smtClean="0"/>
              <a:t> FOSS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>
                <a:sym typeface="Wingdings" panose="05000000000000000000" pitchFamily="2" charset="2"/>
              </a:rPr>
              <a:t> This is reason </a:t>
            </a:r>
            <a:r>
              <a:rPr lang="en-US" b="0" baseline="0" dirty="0" smtClean="0">
                <a:sym typeface="Wingdings" panose="05000000000000000000" pitchFamily="2" charset="2"/>
              </a:rPr>
              <a:t>I</a:t>
            </a:r>
            <a:r>
              <a:rPr lang="en-US" baseline="0" dirty="0" smtClean="0"/>
              <a:t> select issue 1.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(1m)</a:t>
            </a:r>
            <a:r>
              <a:rPr lang="en-US" altLang="en-US" baseline="0" dirty="0" smtClean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A mount of work follow KPI annual we must complete is 30%, in addition to 10% of urgent projects . The rest of request is 60% from other departments. These are thing that we </a:t>
            </a:r>
            <a:r>
              <a:rPr lang="en-US" altLang="en-US" b="1" baseline="0" dirty="0" smtClean="0"/>
              <a:t>haven’t enough time to complete</a:t>
            </a:r>
            <a:r>
              <a:rPr lang="en-US" altLang="en-US" baseline="0" dirty="0" smtClean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 smtClean="0"/>
              <a:t>a special example</a:t>
            </a:r>
            <a:r>
              <a:rPr lang="en-US" altLang="en-US" baseline="0" dirty="0" smtClean="0"/>
              <a:t>, we look at the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 smtClean="0"/>
              <a:t>For this reason, I select the</a:t>
            </a:r>
            <a:r>
              <a:rPr lang="en-US" altLang="en-US" b="1" baseline="0" dirty="0" smtClean="0"/>
              <a:t> issue 2  </a:t>
            </a:r>
            <a:r>
              <a:rPr lang="en-US" altLang="en-US" b="1" dirty="0" smtClean="0"/>
              <a:t>make an</a:t>
            </a:r>
            <a:r>
              <a:rPr lang="en-US" altLang="en-US" b="1" baseline="0" dirty="0" smtClean="0"/>
              <a:t> new system</a:t>
            </a:r>
            <a:endParaRPr lang="en-US" altLang="en-US" b="1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we see current process: GR</a:t>
            </a:r>
            <a:r>
              <a:rPr lang="en-US" altLang="en-US" baseline="0" dirty="0"/>
              <a:t>, Transfer, inventory</a:t>
            </a:r>
            <a:r>
              <a:rPr lang="en-US" altLang="en-US" baseline="0" dirty="0" smtClean="0"/>
              <a:t>, maintenance, scrap.=&gt; In total, more than 1 thousand devices need to be </a:t>
            </a:r>
            <a:r>
              <a:rPr lang="en-US" altLang="en-US" baseline="0" dirty="0" smtClean="0"/>
              <a:t>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(</a:t>
            </a:r>
            <a:r>
              <a:rPr lang="en-US" altLang="en-US" dirty="0" smtClean="0"/>
              <a:t>All </a:t>
            </a:r>
            <a:r>
              <a:rPr lang="en-US" altLang="en-US" dirty="0"/>
              <a:t>these activities are manual job through papers, check sheet and</a:t>
            </a:r>
            <a:r>
              <a:rPr lang="en-US" altLang="en-US" baseline="0" dirty="0"/>
              <a:t> excel file</a:t>
            </a:r>
            <a:r>
              <a:rPr lang="en-US" altLang="en-US" dirty="0"/>
              <a:t>. It takes a lot of time to manage </a:t>
            </a:r>
            <a:r>
              <a:rPr lang="en-US" altLang="en-US"/>
              <a:t>monthly </a:t>
            </a:r>
            <a:r>
              <a:rPr lang="en-US" altLang="en-US" smtClean="0"/>
              <a:t>inventory)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My</a:t>
            </a:r>
            <a:r>
              <a:rPr lang="en-US" altLang="en-US" b="1" baseline="0" dirty="0" smtClean="0"/>
              <a:t> action : </a:t>
            </a:r>
            <a:r>
              <a:rPr lang="en-US" altLang="en-US" b="1" dirty="0" smtClean="0"/>
              <a:t>using by barcode technology, scan barcode auto save database</a:t>
            </a:r>
            <a:r>
              <a:rPr lang="en-US" altLang="en-US" b="1" baseline="0" dirty="0" smtClean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new </a:t>
            </a:r>
            <a:r>
              <a:rPr lang="en-US" baseline="0" dirty="0"/>
              <a:t>system, We save time management, reduce papers</a:t>
            </a:r>
            <a:r>
              <a:rPr 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 smtClean="0"/>
              <a:t>0.5m</a:t>
            </a:r>
          </a:p>
          <a:p>
            <a:pPr defTabSz="915406">
              <a:defRPr/>
            </a:pPr>
            <a:r>
              <a:rPr lang="en-US" altLang="en-US" dirty="0" smtClean="0"/>
              <a:t>Next </a:t>
            </a:r>
            <a:r>
              <a:rPr lang="en-US" altLang="en-US" dirty="0"/>
              <a:t>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</a:t>
            </a:r>
            <a:r>
              <a:rPr lang="en-US" altLang="en-US" dirty="0" smtClean="0"/>
              <a:t>android. </a:t>
            </a:r>
            <a:endParaRPr lang="en-US" altLang="en-US" dirty="0"/>
          </a:p>
          <a:p>
            <a:pPr defTabSz="915406">
              <a:defRPr/>
            </a:pPr>
            <a:r>
              <a:rPr lang="en-US" altLang="en-US" dirty="0"/>
              <a:t>[2]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 smtClean="0"/>
              <a:t>-&gt; </a:t>
            </a:r>
            <a:r>
              <a:rPr lang="en-US" altLang="en-US" b="1" dirty="0"/>
              <a:t>action: I split function GR, Store, kitting, supply -&gt; the last : I</a:t>
            </a:r>
            <a:r>
              <a:rPr lang="en-US" altLang="en-US" b="1" baseline="0" dirty="0"/>
              <a:t> develop on new device</a:t>
            </a:r>
            <a:endParaRPr lang="en-US" altLang="en-US" dirty="0"/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</a:t>
            </a:r>
            <a:r>
              <a:rPr lang="en-US" altLang="en-US" baseline="0" dirty="0"/>
              <a:t>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</a:t>
            </a:r>
            <a:r>
              <a:rPr lang="en-US" altLang="en-US" baseline="0" dirty="0" smtClean="0"/>
              <a:t>, I select the device and develop </a:t>
            </a:r>
            <a:r>
              <a:rPr lang="en-US" altLang="en-US" baseline="0" dirty="0"/>
              <a:t>software.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baseline="0" dirty="0" smtClean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About issue 1, </a:t>
            </a: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policy,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- Select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>
                <a:solidFill>
                  <a:srgbClr val="0000FF"/>
                </a:solidFill>
              </a:rPr>
              <a:t>upgrade FOSS =&gt; reduce</a:t>
            </a:r>
            <a:r>
              <a:rPr lang="en-US" baseline="0" dirty="0" smtClean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>
                <a:solidFill>
                  <a:srgbClr val="0000FF"/>
                </a:solidFill>
              </a:rPr>
              <a:t>My action </a:t>
            </a:r>
            <a:r>
              <a:rPr lang="en-US" altLang="en-US" baseline="0" dirty="0" smtClean="0">
                <a:solidFill>
                  <a:srgbClr val="0000FF"/>
                </a:solidFill>
              </a:rPr>
              <a:t>: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I </a:t>
            </a:r>
            <a:r>
              <a:rPr lang="en-US" altLang="en-US" dirty="0"/>
              <a:t>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</a:t>
            </a:r>
            <a:r>
              <a:rPr lang="en-US" alt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109PCS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</a:t>
            </a:r>
            <a:r>
              <a:rPr lang="en-US" alt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  <a:endParaRPr lang="en-US" altLang="en-US" sz="1200" b="1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 smtClean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Next slide, I talk a bout the detail of </a:t>
            </a:r>
            <a:r>
              <a:rPr lang="en-US" b="1" baseline="0" dirty="0" smtClean="0"/>
              <a:t>FOSS</a:t>
            </a:r>
            <a:r>
              <a:rPr lang="en-US" baseline="0" dirty="0" smtClean="0"/>
              <a:t>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FOSS </a:t>
            </a:r>
            <a:r>
              <a:rPr lang="en-US" altLang="en-US" sz="1200" dirty="0"/>
              <a:t>includes </a:t>
            </a:r>
            <a:r>
              <a:rPr lang="en-US" altLang="en-US" sz="1200" b="1" dirty="0"/>
              <a:t>4 stage</a:t>
            </a:r>
            <a:r>
              <a:rPr lang="en-US" altLang="en-US" sz="1200" dirty="0"/>
              <a:t>. </a:t>
            </a:r>
            <a:r>
              <a:rPr lang="en-US" altLang="en-US" sz="1200" b="1" dirty="0"/>
              <a:t>GR, storage, kitting and </a:t>
            </a:r>
            <a:r>
              <a:rPr lang="en-US" altLang="en-US" sz="1200" b="1" dirty="0" smtClean="0"/>
              <a:t>supply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</a:t>
            </a:r>
            <a:endParaRPr kumimoji="1" lang="en-US" altLang="ja-JP" dirty="0" smtClean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 smtClean="0"/>
              <a:t>Action: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cs typeface="Arial" panose="020B0604020202020204" pitchFamily="34" charset="0"/>
              </a:rPr>
              <a:t>After </a:t>
            </a:r>
            <a:r>
              <a:rPr lang="en-US" sz="1200" dirty="0">
                <a:cs typeface="Arial" panose="020B0604020202020204" pitchFamily="34" charset="0"/>
              </a:rPr>
              <a:t>analyze , discus with pic MCS we combine some the same function, reduce screen, optimize the process to reduce the operators. </a:t>
            </a:r>
            <a:r>
              <a:rPr lang="en-US" sz="1200" dirty="0" smtClean="0">
                <a:cs typeface="Arial" panose="020B0604020202020204" pitchFamily="34" charset="0"/>
              </a:rPr>
              <a:t> =&gt; make new software to upgrade on mobile.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 smtClean="0">
                <a:cs typeface="Arial" panose="020B0604020202020204" pitchFamily="34" charset="0"/>
              </a:rPr>
              <a:t>Result: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- Support time</a:t>
            </a:r>
            <a:r>
              <a:rPr lang="en-US" altLang="en-US" baseline="0" dirty="0" smtClean="0"/>
              <a:t> reduce 35%.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Now, I move to next issue</a:t>
            </a:r>
            <a:r>
              <a:rPr lang="en-US" altLang="en-US" b="1" baseline="0" dirty="0" smtClean="0"/>
              <a:t> 2</a:t>
            </a:r>
            <a:r>
              <a:rPr lang="en-US" altLang="en-US" b="1" dirty="0" smtClean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7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1m</a:t>
            </a:r>
            <a:endParaRPr 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</a:t>
            </a:r>
            <a:r>
              <a:rPr lang="en-US" baseline="0" dirty="0"/>
              <a:t>slide I talk about the asset management system of IT</a:t>
            </a:r>
            <a:r>
              <a:rPr lang="en-US" dirty="0"/>
              <a:t>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</a:t>
            </a:r>
            <a:r>
              <a:rPr lang="en-US" altLang="en-US" b="1" baseline="0" dirty="0" smtClean="0"/>
              <a:t> situation: 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dirty="0" smtClean="0"/>
              <a:t>IT </a:t>
            </a:r>
            <a:r>
              <a:rPr lang="en-US" altLang="en-US" dirty="0"/>
              <a:t>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clear process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Action &amp; </a:t>
            </a:r>
            <a:r>
              <a:rPr lang="en-US" altLang="en-US" b="1" dirty="0" smtClean="0"/>
              <a:t>Solution</a:t>
            </a:r>
            <a:r>
              <a:rPr lang="en-US" altLang="en-US" b="1" dirty="0"/>
              <a:t>: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 smtClean="0"/>
              <a:t>Discuss</a:t>
            </a:r>
            <a:r>
              <a:rPr lang="en-US" altLang="en-US" b="0" baseline="0" dirty="0"/>
              <a:t>, Q&amp;A and find solution with other members of </a:t>
            </a:r>
            <a:r>
              <a:rPr lang="en-US" altLang="en-US" b="0" baseline="0" dirty="0" smtClean="0"/>
              <a:t>IT</a:t>
            </a:r>
            <a:r>
              <a:rPr lang="en-US" altLang="en-US" baseline="0" dirty="0" smtClean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All step use software via application desktop &amp; mobile device 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Result:  =&gt; </a:t>
            </a:r>
            <a:r>
              <a:rPr lang="en-US" altLang="en-US" baseline="0" dirty="0" smtClean="0"/>
              <a:t>Build standard process of manage asset </a:t>
            </a: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40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1m</a:t>
            </a:r>
            <a:endParaRPr lang="en-US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</a:t>
            </a:r>
            <a:r>
              <a:rPr lang="en-US" baseline="0" dirty="0"/>
              <a:t>slide I talk about detail </a:t>
            </a:r>
            <a:r>
              <a:rPr lang="en-US" baseline="0" dirty="0" smtClean="0"/>
              <a:t>activities: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</a:t>
            </a:r>
            <a:r>
              <a:rPr lang="en-US" altLang="en-US" b="1" baseline="0" dirty="0" smtClean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Current</a:t>
            </a:r>
            <a:r>
              <a:rPr lang="en-US" altLang="en-US" b="1" baseline="0" dirty="0" smtClean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barcode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identify</a:t>
            </a:r>
            <a:r>
              <a:rPr lang="en-US" sz="120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solidFill>
                  <a:schemeClr val="tx1"/>
                </a:solidFill>
              </a:rPr>
              <a:t>Analyze system, design, build database,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 smtClean="0"/>
              <a:t>Action: </a:t>
            </a:r>
            <a:endParaRPr lang="en-US" altLang="en-US" b="1" baseline="0" dirty="0" smtClean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When borrow &amp; return equipment scan device &amp; user ID.</a:t>
            </a:r>
            <a:endParaRPr lang="en-US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When </a:t>
            </a:r>
            <a:r>
              <a:rPr lang="en-US" baseline="0" dirty="0"/>
              <a:t>transfer or </a:t>
            </a:r>
            <a:r>
              <a:rPr lang="en-US" baseline="0" dirty="0" smtClean="0"/>
              <a:t>inventory scan </a:t>
            </a:r>
            <a:r>
              <a:rPr lang="en-US" baseline="0" dirty="0"/>
              <a:t>user's card and fix location</a:t>
            </a:r>
            <a:r>
              <a:rPr lang="en-US" baseline="0" dirty="0" smtClean="0"/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</a:t>
            </a:r>
            <a:r>
              <a:rPr lang="en-US" baseline="0" dirty="0" smtClean="0"/>
              <a:t>With </a:t>
            </a:r>
            <a:r>
              <a:rPr lang="en-US" baseline="0" dirty="0"/>
              <a:t>stationery warehouses, input and output items, have to scan barcodes.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=&gt; After scan barcode -&gt;  Data </a:t>
            </a:r>
            <a:r>
              <a:rPr lang="en-US" baseline="0" dirty="0"/>
              <a:t>result auto save database server via access point. Reports </a:t>
            </a:r>
            <a:r>
              <a:rPr lang="en-US" b="1" baseline="0" dirty="0"/>
              <a:t>auto </a:t>
            </a:r>
            <a:r>
              <a:rPr lang="en-US" b="1" baseline="0" dirty="0" smtClean="0"/>
              <a:t>visualizat</a:t>
            </a:r>
            <a:r>
              <a:rPr lang="en-US" baseline="0" dirty="0" smtClean="0"/>
              <a:t>ion on </a:t>
            </a:r>
            <a:r>
              <a:rPr lang="en-US" baseline="0" dirty="0"/>
              <a:t>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Apply </a:t>
            </a:r>
            <a:r>
              <a:rPr lang="en-US" baseline="0" dirty="0"/>
              <a:t>this system, you will control easy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="1" baseline="0" dirty="0" smtClean="0"/>
              <a:t>The </a:t>
            </a:r>
            <a:r>
              <a:rPr lang="en-US" altLang="en-US" sz="1200" b="1" baseline="0" dirty="0"/>
              <a:t>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18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9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3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6.wmf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32.wmf"/><Relationship Id="rId10" Type="http://schemas.openxmlformats.org/officeDocument/2006/relationships/image" Target="../media/image2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0.png"/><Relationship Id="rId18" Type="http://schemas.openxmlformats.org/officeDocument/2006/relationships/image" Target="../media/image22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jpe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4.png"/><Relationship Id="rId10" Type="http://schemas.openxmlformats.org/officeDocument/2006/relationships/image" Target="../media/image41.png"/><Relationship Id="rId19" Type="http://schemas.openxmlformats.org/officeDocument/2006/relationships/image" Target="../media/image9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7394"/>
              </p:ext>
            </p:extLst>
          </p:nvPr>
        </p:nvGraphicFramePr>
        <p:xfrm>
          <a:off x="43944" y="585966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24453" y="2015716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35 % Normal support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54" y="4716803"/>
            <a:ext cx="2111650" cy="197089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1836" y="4023366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90000" y="3807997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07" y="1611628"/>
            <a:ext cx="2264041" cy="2091543"/>
          </a:xfrm>
          <a:prstGeom prst="rect">
            <a:avLst/>
          </a:prstGeom>
        </p:spPr>
      </p:pic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8936" y="921045"/>
            <a:ext cx="8925236" cy="28117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43710" y="70047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70909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to mobile application system.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 system</a:t>
                      </a:r>
                      <a:r>
                        <a:rPr lang="en-US" sz="1600" baseline="0" dirty="0"/>
                        <a:t> to mobile.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system GA.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department.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945844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53175"/>
            <a:ext cx="0" cy="490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87549" y="2057400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0601" y="608849"/>
            <a:ext cx="8105558" cy="599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development time ratio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time support to get more cost down.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7495" y="1298570"/>
            <a:ext cx="3599175" cy="351981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FY2023 Project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16407" y="1282721"/>
            <a:ext cx="3196086" cy="351077"/>
          </a:xfrm>
          <a:prstGeom prst="roundRect">
            <a:avLst/>
          </a:prstGeom>
          <a:solidFill>
            <a:srgbClr val="0000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4703190" y="1579289"/>
          <a:ext cx="3597878" cy="16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94800" y="1936960"/>
            <a:ext cx="951112" cy="517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18857" y="2169814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3626" y="344509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45331" y="3365896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10" y="1913335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228" y="1679848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997358" y="3058048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367866" y="2660368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180160" cy="951360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951547" cy="614893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32634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04799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enough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744008" y="3619231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709" y="3150872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243378" y="3690748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23" y="6448605"/>
            <a:ext cx="9064035" cy="4093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6232" y="4294062"/>
            <a:ext cx="9053340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128123" y="4130277"/>
            <a:ext cx="6419486" cy="377745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Upgrade Factory </a:t>
            </a:r>
            <a:r>
              <a:rPr 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System (FOSS)</a:t>
            </a:r>
          </a:p>
        </p:txBody>
      </p:sp>
      <p:sp>
        <p:nvSpPr>
          <p:cNvPr id="12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2302" y="4605096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2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38059" y="5181213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25" y="5716404"/>
            <a:ext cx="1447800" cy="626114"/>
          </a:xfrm>
          <a:prstGeom prst="rect">
            <a:avLst/>
          </a:prstGeom>
        </p:spPr>
      </p:pic>
      <p:pic>
        <p:nvPicPr>
          <p:cNvPr id="127" name="Picture 126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405981" y="5199387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3" y="5027218"/>
            <a:ext cx="675224" cy="287963"/>
          </a:xfrm>
          <a:prstGeom prst="rect">
            <a:avLst/>
          </a:prstGeom>
        </p:spPr>
      </p:pic>
      <p:pic>
        <p:nvPicPr>
          <p:cNvPr id="12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59" y="5415388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78" y="5364362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/>
          <p:cNvSpPr/>
          <p:nvPr/>
        </p:nvSpPr>
        <p:spPr>
          <a:xfrm>
            <a:off x="1876244" y="4588861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5019250" y="481168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77520" y="4596334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3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478381" y="4972286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4774" y="5787797"/>
            <a:ext cx="583835" cy="509883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6666391" y="4566376"/>
            <a:ext cx="2359097" cy="1776141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2999" y="608848"/>
            <a:ext cx="7953159" cy="682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Build standardization for asset management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123" y="3967325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15627" y="3772528"/>
            <a:ext cx="6048628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2: Asset Life Cycle Management System (ALCMS)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05417D-7A75-4C35-A05B-A90E2AA5B13F}"/>
              </a:ext>
            </a:extLst>
          </p:cNvPr>
          <p:cNvGrpSpPr/>
          <p:nvPr/>
        </p:nvGrpSpPr>
        <p:grpSpPr>
          <a:xfrm>
            <a:off x="61222" y="4661701"/>
            <a:ext cx="3125944" cy="2052724"/>
            <a:chOff x="178710" y="4651848"/>
            <a:chExt cx="3427763" cy="2152790"/>
          </a:xfrm>
        </p:grpSpPr>
        <p:sp>
          <p:nvSpPr>
            <p:cNvPr id="31" name="Rectangle: Rounded Corners 13">
              <a:extLst>
                <a:ext uri="{FF2B5EF4-FFF2-40B4-BE49-F238E27FC236}">
                  <a16:creationId xmlns:a16="http://schemas.microsoft.com/office/drawing/2014/main" id="{00000000-0008-0000-0000-00000E000000}"/>
                </a:ext>
              </a:extLst>
            </p:cNvPr>
            <p:cNvSpPr/>
            <p:nvPr/>
          </p:nvSpPr>
          <p:spPr>
            <a:xfrm>
              <a:off x="238368" y="5425676"/>
              <a:ext cx="803552" cy="38099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7240" tIns="57240" rIns="57240" bIns="57240" numCol="1" spcCol="1440" anchor="ctr">
              <a:noAutofit/>
            </a:bodyPr>
            <a:lstStyle/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002060"/>
                  </a:solidFill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rPr>
                <a:t>Scrap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D9DF9C-78CB-4BAF-8DCC-C94D6E6B213C}"/>
                </a:ext>
              </a:extLst>
            </p:cNvPr>
            <p:cNvGrpSpPr/>
            <p:nvPr/>
          </p:nvGrpSpPr>
          <p:grpSpPr>
            <a:xfrm>
              <a:off x="178710" y="4651848"/>
              <a:ext cx="3427763" cy="2152790"/>
              <a:chOff x="178710" y="4651848"/>
              <a:chExt cx="3427763" cy="2152790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00000000-0008-0000-0000-00000A000000}"/>
                  </a:ext>
                </a:extLst>
              </p:cNvPr>
              <p:cNvSpPr/>
              <p:nvPr/>
            </p:nvSpPr>
            <p:spPr>
              <a:xfrm>
                <a:off x="2239692" y="6477000"/>
                <a:ext cx="1366781" cy="32763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2556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57240" tIns="57240" rIns="57240" bIns="57240" numCol="1" spcCol="144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20">
                  <a:lnSpc>
                    <a:spcPct val="90000"/>
                  </a:lnSpc>
                  <a:spcAft>
                    <a:spcPts val="524"/>
                  </a:spcAft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Maintenance</a:t>
                </a:r>
                <a:endParaRPr lang="en-US" sz="1400" b="0" strike="noStrike" spc="-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DFB7025-7BBD-4554-AED5-4E7A8946E7FB}"/>
                  </a:ext>
                </a:extLst>
              </p:cNvPr>
              <p:cNvGrpSpPr/>
              <p:nvPr/>
            </p:nvGrpSpPr>
            <p:grpSpPr>
              <a:xfrm>
                <a:off x="178710" y="4651848"/>
                <a:ext cx="3405032" cy="2115693"/>
                <a:chOff x="178710" y="4651848"/>
                <a:chExt cx="3405032" cy="211569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C9672D5-E255-432A-838C-A0E82F71B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6002" y="5086236"/>
                  <a:ext cx="1390897" cy="1390650"/>
                </a:xfrm>
                <a:prstGeom prst="rect">
                  <a:avLst/>
                </a:prstGeom>
              </p:spPr>
            </p:pic>
            <p:sp>
              <p:nvSpPr>
                <p:cNvPr id="27" name="Rectangle: Rounded Corners 5">
                  <a:extLst>
                    <a:ext uri="{FF2B5EF4-FFF2-40B4-BE49-F238E27FC236}">
                      <a16:creationId xmlns:a16="http://schemas.microsoft.com/office/drawing/2014/main" id="{00000000-0008-0000-0000-000006000000}"/>
                    </a:ext>
                  </a:extLst>
                </p:cNvPr>
                <p:cNvSpPr/>
                <p:nvPr/>
              </p:nvSpPr>
              <p:spPr>
                <a:xfrm>
                  <a:off x="1143000" y="4651848"/>
                  <a:ext cx="1397981" cy="33572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D7D31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Good receipt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ectangle: Rounded Corners 7">
                  <a:extLst>
                    <a:ext uri="{FF2B5EF4-FFF2-40B4-BE49-F238E27FC236}">
                      <a16:creationId xmlns:a16="http://schemas.microsoft.com/office/drawing/2014/main" id="{00000000-0008-0000-0000-000008000000}"/>
                    </a:ext>
                  </a:extLst>
                </p:cNvPr>
                <p:cNvSpPr/>
                <p:nvPr/>
              </p:nvSpPr>
              <p:spPr>
                <a:xfrm>
                  <a:off x="2540981" y="5472655"/>
                  <a:ext cx="1042761" cy="33950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5A5A5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1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Transfer</a:t>
                  </a:r>
                  <a:endParaRPr lang="en-US" sz="1400" b="0" strike="noStrike" spc="-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ectangle: Rounded Corners 11">
                  <a:extLst>
                    <a:ext uri="{FF2B5EF4-FFF2-40B4-BE49-F238E27FC236}">
                      <a16:creationId xmlns:a16="http://schemas.microsoft.com/office/drawing/2014/main" id="{00000000-0008-0000-0000-00000C000000}"/>
                    </a:ext>
                  </a:extLst>
                </p:cNvPr>
                <p:cNvSpPr/>
                <p:nvPr/>
              </p:nvSpPr>
              <p:spPr>
                <a:xfrm>
                  <a:off x="178710" y="6417739"/>
                  <a:ext cx="1028461" cy="3276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472C4"/>
                </a:solidFill>
                <a:ln w="255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57240" tIns="57240" rIns="57240" bIns="57240" numCol="1" spcCol="1440" anchor="ctr"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66720">
                    <a:lnSpc>
                      <a:spcPct val="90000"/>
                    </a:lnSpc>
                    <a:spcAft>
                      <a:spcPts val="524"/>
                    </a:spcAft>
                    <a:tabLst>
                      <a:tab pos="0" algn="l"/>
                    </a:tabLst>
                  </a:pPr>
                  <a:r>
                    <a:rPr lang="en-US" sz="1400" b="0" strike="noStrike" spc="-1" dirty="0">
                      <a:solidFill>
                        <a:schemeClr val="lt1"/>
                      </a:solidFill>
                      <a:latin typeface="Arial" panose="020B0604020202020204" pitchFamily="34" charset="0"/>
                      <a:ea typeface="Microsoft YaHei"/>
                      <a:cs typeface="Arial" panose="020B0604020202020204" pitchFamily="34" charset="0"/>
                    </a:rPr>
                    <a:t>Inventory</a:t>
                  </a:r>
                  <a:endParaRPr lang="en-US" sz="1400" b="0" strike="noStrike" spc="-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Freeform: Shape 14">
                  <a:extLst>
                    <a:ext uri="{FF2B5EF4-FFF2-40B4-BE49-F238E27FC236}">
                      <a16:creationId xmlns:a16="http://schemas.microsoft.com/office/drawing/2014/main" id="{00000000-0008-0000-0000-00000F000000}"/>
                    </a:ext>
                  </a:extLst>
                </p:cNvPr>
                <p:cNvSpPr/>
                <p:nvPr/>
              </p:nvSpPr>
              <p:spPr>
                <a:xfrm>
                  <a:off x="488859" y="4976017"/>
                  <a:ext cx="1366782" cy="169978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95084" y="573834"/>
                      </a:moveTo>
                      <a:arcTo wR="1642288" hR="1642288" stAng="13235158" swAng="1211183"/>
                    </a:path>
                  </a:pathLst>
                </a:custGeom>
                <a:noFill/>
                <a:ln w="9360">
                  <a:solidFill>
                    <a:srgbClr val="F7964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00000000-0008-0000-0000-000007000000}"/>
                    </a:ext>
                  </a:extLst>
                </p:cNvPr>
                <p:cNvSpPr/>
                <p:nvPr/>
              </p:nvSpPr>
              <p:spPr>
                <a:xfrm>
                  <a:off x="1725035" y="4990092"/>
                  <a:ext cx="1337729" cy="177744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2444186" y="209085"/>
                      </a:moveTo>
                      <a:arcTo wR="1642288" hR="1642288" stAng="17953659" swAng="1211183"/>
                    </a:path>
                  </a:pathLst>
                </a:custGeom>
                <a:noFill/>
                <a:ln w="9360">
                  <a:solidFill>
                    <a:srgbClr val="C0504D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: Shape 8">
                  <a:extLst>
                    <a:ext uri="{FF2B5EF4-FFF2-40B4-BE49-F238E27FC236}">
                      <a16:creationId xmlns:a16="http://schemas.microsoft.com/office/drawing/2014/main" id="{00000000-0008-0000-0000-000009000000}"/>
                    </a:ext>
                  </a:extLst>
                </p:cNvPr>
                <p:cNvSpPr/>
                <p:nvPr/>
              </p:nvSpPr>
              <p:spPr>
                <a:xfrm rot="614271">
                  <a:off x="1601465" y="5267361"/>
                  <a:ext cx="1345659" cy="1198939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3280633" y="1756028"/>
                      </a:moveTo>
                      <a:arcTo wR="1642288" hR="1642288" stAng="21838279" swAng="1359451"/>
                    </a:path>
                  </a:pathLst>
                </a:custGeom>
                <a:noFill/>
                <a:ln w="9360">
                  <a:solidFill>
                    <a:srgbClr val="9BBB59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: Shape 12">
                  <a:extLst>
                    <a:ext uri="{FF2B5EF4-FFF2-40B4-BE49-F238E27FC236}">
                      <a16:creationId xmlns:a16="http://schemas.microsoft.com/office/drawing/2014/main" id="{00000000-0008-0000-0000-00000D000000}"/>
                    </a:ext>
                  </a:extLst>
                </p:cNvPr>
                <p:cNvSpPr/>
                <p:nvPr/>
              </p:nvSpPr>
              <p:spPr>
                <a:xfrm>
                  <a:off x="655678" y="5367473"/>
                  <a:ext cx="1465793" cy="119306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74199" y="2378376"/>
                      </a:moveTo>
                      <a:arcTo wR="1642288" hR="1642288" stAng="9202269" swAng="1359451"/>
                    </a:path>
                  </a:pathLst>
                </a:custGeom>
                <a:noFill/>
                <a:ln w="9360">
                  <a:solidFill>
                    <a:srgbClr val="4BACC6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131746" y="4238037"/>
            <a:ext cx="1701174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process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277625" y="5410200"/>
            <a:ext cx="2792731" cy="1347734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Manual job, lost papers.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time to inventory.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control in-out.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 mistake.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1649" y="4629411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6990461" y="4153499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62600"/>
              </p:ext>
            </p:extLst>
          </p:nvPr>
        </p:nvGraphicFramePr>
        <p:xfrm>
          <a:off x="7272629" y="4619291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629" y="4619291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4688321"/>
            <a:ext cx="169805" cy="32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77" y="5424257"/>
            <a:ext cx="2828060" cy="133367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Save time management &amp; ensure quality.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1400" dirty="0">
                <a:cs typeface="Arial" panose="020B0604020202020204" pitchFamily="34" charset="0"/>
              </a:rPr>
              <a:t>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GB" sz="1400" dirty="0">
                <a:cs typeface="Arial" panose="020B0604020202020204" pitchFamily="34" charset="0"/>
              </a:rPr>
              <a:t>Easy manage operation and trace history.</a:t>
            </a:r>
            <a:endParaRPr lang="en-US" sz="1400" dirty="0"/>
          </a:p>
        </p:txBody>
      </p:sp>
      <p:sp>
        <p:nvSpPr>
          <p:cNvPr id="109" name="Right Arrow 108"/>
          <p:cNvSpPr/>
          <p:nvPr/>
        </p:nvSpPr>
        <p:spPr>
          <a:xfrm>
            <a:off x="6164255" y="4329932"/>
            <a:ext cx="253082" cy="91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72227" y="461562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4484" y="5104154"/>
            <a:ext cx="1112788" cy="2694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228" y="4457080"/>
            <a:ext cx="356412" cy="58703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5E92C-7666-4FE0-827E-79D7A9531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42604"/>
              </p:ext>
            </p:extLst>
          </p:nvPr>
        </p:nvGraphicFramePr>
        <p:xfrm>
          <a:off x="2780999" y="4240391"/>
          <a:ext cx="3288843" cy="106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401">
                  <a:extLst>
                    <a:ext uri="{9D8B030D-6E8A-4147-A177-3AD203B41FA5}">
                      <a16:colId xmlns:a16="http://schemas.microsoft.com/office/drawing/2014/main" val="1010512353"/>
                    </a:ext>
                  </a:extLst>
                </a:gridCol>
                <a:gridCol w="660415">
                  <a:extLst>
                    <a:ext uri="{9D8B030D-6E8A-4147-A177-3AD203B41FA5}">
                      <a16:colId xmlns:a16="http://schemas.microsoft.com/office/drawing/2014/main" val="3702626767"/>
                    </a:ext>
                  </a:extLst>
                </a:gridCol>
                <a:gridCol w="1447027">
                  <a:extLst>
                    <a:ext uri="{9D8B030D-6E8A-4147-A177-3AD203B41FA5}">
                      <a16:colId xmlns:a16="http://schemas.microsoft.com/office/drawing/2014/main" val="2997400905"/>
                    </a:ext>
                  </a:extLst>
                </a:gridCol>
              </a:tblGrid>
              <a:tr h="49986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inventory </a:t>
                      </a:r>
                    </a:p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month (hours)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2477666841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Stationery Item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1077102673"/>
                  </a:ext>
                </a:extLst>
              </a:tr>
              <a:tr h="2825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 Equipment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652</a:t>
                      </a:r>
                    </a:p>
                  </a:txBody>
                  <a:tcPr marL="0" marR="0" marT="27432" marB="27432" anchor="ctr"/>
                </a:tc>
                <a:extLst>
                  <a:ext uri="{0D108BD9-81ED-4DB2-BD59-A6C34878D82A}">
                    <a16:rowId xmlns:a16="http://schemas.microsoft.com/office/drawing/2014/main" val="3916954793"/>
                  </a:ext>
                </a:extLst>
              </a:tr>
            </a:tbl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76" y="1894793"/>
            <a:ext cx="2602630" cy="1670104"/>
          </a:xfrm>
          <a:prstGeom prst="rect">
            <a:avLst/>
          </a:prstGeom>
        </p:spPr>
      </p:pic>
      <p:sp>
        <p:nvSpPr>
          <p:cNvPr id="52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61222" y="1382417"/>
            <a:ext cx="4486143" cy="361224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Ratio of development team projects</a:t>
            </a:r>
          </a:p>
        </p:txBody>
      </p:sp>
      <p:sp>
        <p:nvSpPr>
          <p:cNvPr id="5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2915934" y="1831299"/>
            <a:ext cx="1864250" cy="1775158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1400" b="1" u="sng" dirty="0">
                <a:cs typeface="Arial" panose="020B0604020202020204" pitchFamily="34" charset="0"/>
              </a:rPr>
              <a:t>Other Request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Manual job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Not clear process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cs typeface="Arial" panose="020B0604020202020204" pitchFamily="34" charset="0"/>
              </a:rPr>
              <a:t>Improve quality</a:t>
            </a:r>
          </a:p>
        </p:txBody>
      </p:sp>
      <p:sp>
        <p:nvSpPr>
          <p:cNvPr id="54" name="Rectangle: Rounded Corners 22">
            <a:extLst>
              <a:ext uri="{FF2B5EF4-FFF2-40B4-BE49-F238E27FC236}">
                <a16:creationId xmlns:a16="http://schemas.microsoft.com/office/drawing/2014/main" id="{7335A4E1-6BF2-441A-81E3-444E1A6F4B65}"/>
              </a:ext>
            </a:extLst>
          </p:cNvPr>
          <p:cNvSpPr/>
          <p:nvPr/>
        </p:nvSpPr>
        <p:spPr>
          <a:xfrm>
            <a:off x="4648200" y="1380699"/>
            <a:ext cx="3173437" cy="37656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7931649" y="1380698"/>
            <a:ext cx="1092288" cy="377059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5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0819" y="2129678"/>
            <a:ext cx="600275" cy="48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076918" y="1826710"/>
            <a:ext cx="2607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 manage equipment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6252045" y="2226699"/>
            <a:ext cx="190820" cy="233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7E1AD7E-0FA5-437F-B5E6-524A9802A4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5267" y="2097545"/>
            <a:ext cx="499549" cy="4812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6535495" y="2985867"/>
            <a:ext cx="964842" cy="487013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5197243" y="3013531"/>
            <a:ext cx="1314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63" name="Down Arrow 62"/>
          <p:cNvSpPr/>
          <p:nvPr/>
        </p:nvSpPr>
        <p:spPr>
          <a:xfrm>
            <a:off x="6964855" y="2701508"/>
            <a:ext cx="279618" cy="20608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>
            <a:off x="5570521" y="2738426"/>
            <a:ext cx="284158" cy="21497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7938926" y="2001643"/>
            <a:ext cx="994364" cy="853840"/>
          </a:xfrm>
          <a:prstGeom prst="rect">
            <a:avLst/>
          </a:prstGeom>
          <a:ln w="0">
            <a:noFill/>
          </a:ln>
        </p:spPr>
      </p:pic>
      <p:sp>
        <p:nvSpPr>
          <p:cNvPr id="67" name="Rounded Rectangle 66"/>
          <p:cNvSpPr/>
          <p:nvPr/>
        </p:nvSpPr>
        <p:spPr>
          <a:xfrm>
            <a:off x="7853394" y="2905974"/>
            <a:ext cx="1192387" cy="726846"/>
          </a:xfrm>
          <a:prstGeom prst="round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1508B8"/>
                </a:solidFill>
              </a:rPr>
              <a:t>Manage Equipment by barcode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84526" y="2187833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2123" y="615515"/>
            <a:ext cx="1110876" cy="6955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609907" y="2194530"/>
            <a:ext cx="189559" cy="98350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727763"/>
              </p:ext>
            </p:extLst>
          </p:nvPr>
        </p:nvGraphicFramePr>
        <p:xfrm>
          <a:off x="28987" y="625541"/>
          <a:ext cx="9067753" cy="587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kern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Issue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other OS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Deciding on a new language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software &amp; install on new devices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Study management asset of IT.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 "/>
                        </a:rPr>
                        <a:t>Develop software to manage asset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82028" y="1365973"/>
            <a:ext cx="458868" cy="1063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lvl="0" algn="ctr">
              <a:defRPr/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69531" y="4282392"/>
            <a:ext cx="483866" cy="106308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altLang="ja-JP" dirty="0" smtClean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9"/>
            <a:ext cx="7968296" cy="758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FY23 company policy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Foss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Wince to new OS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mobile.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6790" y="1433623"/>
            <a:ext cx="4192118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691261" y="1433623"/>
            <a:ext cx="4369484" cy="4066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84" y="1908776"/>
            <a:ext cx="4192118" cy="77147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running on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Wince.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91261" y="1920029"/>
            <a:ext cx="4369484" cy="7569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Make new software </a:t>
            </a:r>
            <a:r>
              <a:rPr lang="en-US" dirty="0">
                <a:solidFill>
                  <a:srgbClr val="0000FF"/>
                </a:solidFill>
              </a:rPr>
              <a:t>upgrade </a:t>
            </a:r>
            <a:r>
              <a:rPr lang="en-US" dirty="0" smtClean="0">
                <a:solidFill>
                  <a:srgbClr val="0000FF"/>
                </a:solidFill>
              </a:rPr>
              <a:t>FOSS.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2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691261" y="3900475"/>
            <a:ext cx="4335374" cy="9468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time. </a:t>
            </a:r>
            <a:endParaRPr lang="en-US" sz="1600" spc="-1" dirty="0">
              <a:solidFill>
                <a:srgbClr val="1717F7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time.</a:t>
            </a:r>
            <a:endParaRPr lang="en-US" sz="1600" spc="-1" dirty="0">
              <a:solidFill>
                <a:srgbClr val="1717F7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</a:t>
            </a:r>
            <a:r>
              <a:rPr lang="en-US" sz="1600" spc="-1" dirty="0" smtClean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Software.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4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805687" y="3635403"/>
            <a:ext cx="2247531" cy="34754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Flutter Efficiency</a:t>
            </a:r>
          </a:p>
        </p:txBody>
      </p:sp>
      <p:sp>
        <p:nvSpPr>
          <p:cNvPr id="22" name="Text Box 80">
            <a:extLst>
              <a:ext uri="{FF2B5EF4-FFF2-40B4-BE49-F238E27FC236}">
                <a16:creationId xmlns:a16="http://schemas.microsoft.com/office/drawing/2014/main" id="{F53D4787-B360-4335-8612-236B2914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1" y="2723250"/>
            <a:ext cx="5768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F064B334-5BCC-4636-8A7C-60189256ADB9}"/>
              </a:ext>
            </a:extLst>
          </p:cNvPr>
          <p:cNvSpPr txBox="1">
            <a:spLocks/>
          </p:cNvSpPr>
          <p:nvPr/>
        </p:nvSpPr>
        <p:spPr>
          <a:xfrm>
            <a:off x="31093" y="2943159"/>
            <a:ext cx="9012884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</a:t>
            </a:r>
          </a:p>
          <a:p>
            <a:pPr algn="l">
              <a:lnSpc>
                <a:spcPct val="130000"/>
              </a:lnSpc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40">
            <a:extLst>
              <a:ext uri="{FF2B5EF4-FFF2-40B4-BE49-F238E27FC236}">
                <a16:creationId xmlns:a16="http://schemas.microsoft.com/office/drawing/2014/main" id="{77F542B9-EED7-44C4-BDD8-861A2E9281DA}"/>
              </a:ext>
            </a:extLst>
          </p:cNvPr>
          <p:cNvSpPr/>
          <p:nvPr/>
        </p:nvSpPr>
        <p:spPr>
          <a:xfrm>
            <a:off x="93798" y="3900475"/>
            <a:ext cx="4211831" cy="904606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Difficult develop for big system.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Tack a long time to support when error.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Poor memory, catch poor signal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WIFI.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8" name="Rectangle: Rounded Corners 39">
            <a:extLst>
              <a:ext uri="{FF2B5EF4-FFF2-40B4-BE49-F238E27FC236}">
                <a16:creationId xmlns:a16="http://schemas.microsoft.com/office/drawing/2014/main" id="{806C232E-396B-4374-A038-40D31185EA70}"/>
              </a:ext>
            </a:extLst>
          </p:cNvPr>
          <p:cNvSpPr/>
          <p:nvPr/>
        </p:nvSpPr>
        <p:spPr>
          <a:xfrm>
            <a:off x="914400" y="3633820"/>
            <a:ext cx="2228545" cy="34690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pc="-1" dirty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Limit </a:t>
            </a:r>
            <a:r>
              <a:rPr lang="en-US" spc="-1" dirty="0" smtClean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Wince</a:t>
            </a:r>
            <a:endParaRPr lang="en-US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76ADCBE-549F-4C64-91CE-656B753A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2" y="5259008"/>
            <a:ext cx="3914085" cy="1505471"/>
          </a:xfrm>
          <a:prstGeom prst="rect">
            <a:avLst/>
          </a:prstGeom>
        </p:spPr>
      </p:pic>
      <p:sp>
        <p:nvSpPr>
          <p:cNvPr id="44" name="Text Box 80">
            <a:extLst>
              <a:ext uri="{FF2B5EF4-FFF2-40B4-BE49-F238E27FC236}">
                <a16:creationId xmlns:a16="http://schemas.microsoft.com/office/drawing/2014/main" id="{F714B75C-5224-472C-914E-08BE38AB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925" y="4970646"/>
            <a:ext cx="34289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company policy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335E4-8794-4BD1-9722-CEE8C891FF53}"/>
              </a:ext>
            </a:extLst>
          </p:cNvPr>
          <p:cNvSpPr/>
          <p:nvPr/>
        </p:nvSpPr>
        <p:spPr>
          <a:xfrm>
            <a:off x="93798" y="5083805"/>
            <a:ext cx="4335374" cy="169524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60">
            <a:extLst>
              <a:ext uri="{FF2B5EF4-FFF2-40B4-BE49-F238E27FC236}">
                <a16:creationId xmlns:a16="http://schemas.microsoft.com/office/drawing/2014/main" id="{EEB0B3AE-516B-4DB0-B3E3-52857C9EF466}"/>
              </a:ext>
            </a:extLst>
          </p:cNvPr>
          <p:cNvSpPr/>
          <p:nvPr/>
        </p:nvSpPr>
        <p:spPr>
          <a:xfrm>
            <a:off x="1284261" y="4901209"/>
            <a:ext cx="2168810" cy="343226"/>
          </a:xfrm>
          <a:prstGeom prst="roundRect">
            <a:avLst/>
          </a:prstGeom>
          <a:solidFill>
            <a:srgbClr val="0000FF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</a:t>
            </a:r>
            <a:r>
              <a:rPr lang="en-US" sz="14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Result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19442" y="2028774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FA25E2C8-C8C2-4266-BE1B-402BAE085352}"/>
              </a:ext>
            </a:extLst>
          </p:cNvPr>
          <p:cNvSpPr/>
          <p:nvPr/>
        </p:nvSpPr>
        <p:spPr>
          <a:xfrm>
            <a:off x="4424677" y="4097368"/>
            <a:ext cx="208603" cy="58994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776836" y="5370966"/>
            <a:ext cx="4160235" cy="113567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Total devices need to Upgrade: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MCS Dep : </a:t>
            </a:r>
            <a:r>
              <a:rPr lang="en-US" b="1" dirty="0" smtClean="0">
                <a:solidFill>
                  <a:schemeClr val="tx1"/>
                </a:solidFill>
              </a:rPr>
              <a:t>109 pcs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Other Dep: </a:t>
            </a:r>
            <a:r>
              <a:rPr lang="en-US" b="1" dirty="0" smtClean="0">
                <a:solidFill>
                  <a:schemeClr val="tx1"/>
                </a:solidFill>
              </a:rPr>
              <a:t>6 pcs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4"/>
            <a:ext cx="7953740" cy="6604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Arial "/>
              </a:rPr>
              <a:t>Analyze </a:t>
            </a:r>
            <a:r>
              <a:rPr lang="en-US" dirty="0">
                <a:solidFill>
                  <a:schemeClr val="tx1"/>
                </a:solidFill>
                <a:latin typeface="Arial "/>
              </a:rPr>
              <a:t>&amp; </a:t>
            </a:r>
            <a:r>
              <a:rPr lang="en-US" dirty="0" smtClean="0">
                <a:solidFill>
                  <a:srgbClr val="FF0000"/>
                </a:solidFill>
                <a:latin typeface="Arial "/>
              </a:rPr>
              <a:t>Optimize FOSS to </a:t>
            </a:r>
            <a:r>
              <a:rPr kumimoji="1" lang="en-US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evelop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new software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on new devices.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There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are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 lot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of function to develop and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2"/>
            <a:ext cx="1116107" cy="654508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7144E216-3946-4514-BB66-72C382113E61}"/>
              </a:ext>
            </a:extLst>
          </p:cNvPr>
          <p:cNvSpPr/>
          <p:nvPr/>
        </p:nvSpPr>
        <p:spPr>
          <a:xfrm>
            <a:off x="58316" y="1325230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75" name="Rounded Rectangle 44">
            <a:extLst>
              <a:ext uri="{FF2B5EF4-FFF2-40B4-BE49-F238E27FC236}">
                <a16:creationId xmlns:a16="http://schemas.microsoft.com/office/drawing/2014/main" id="{5CE39E92-7442-4AF5-A700-F48F4C8AD5D6}"/>
              </a:ext>
            </a:extLst>
          </p:cNvPr>
          <p:cNvSpPr/>
          <p:nvPr/>
        </p:nvSpPr>
        <p:spPr>
          <a:xfrm>
            <a:off x="4615108" y="1325231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9D4EF4-55D6-43FA-A933-3F3AA1B38878}"/>
              </a:ext>
            </a:extLst>
          </p:cNvPr>
          <p:cNvSpPr/>
          <p:nvPr/>
        </p:nvSpPr>
        <p:spPr>
          <a:xfrm>
            <a:off x="74813" y="1752598"/>
            <a:ext cx="4046958" cy="1361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all Process of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FOSS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 lot of functions (65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many similar functions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request improvement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activities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department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3F375-A944-49D3-BD4D-CCEBBEB0C700}"/>
              </a:ext>
            </a:extLst>
          </p:cNvPr>
          <p:cNvSpPr/>
          <p:nvPr/>
        </p:nvSpPr>
        <p:spPr>
          <a:xfrm>
            <a:off x="4615108" y="1723807"/>
            <a:ext cx="4446025" cy="13899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</a:t>
            </a:r>
            <a:endParaRPr kumimoji="1" lang="en-US" altLang="ja-JP" dirty="0" smtClean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</a:rPr>
              <a:t>Analysis </a:t>
            </a:r>
            <a:r>
              <a:rPr lang="en-US" sz="1600" dirty="0">
                <a:solidFill>
                  <a:schemeClr val="tx1"/>
                </a:solidFill>
              </a:rPr>
              <a:t>deeply and optimize process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combine some the same function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Discuss and clear process to develop software to ensure </a:t>
            </a:r>
            <a:r>
              <a:rPr lang="en-US" sz="1600" dirty="0" smtClean="0">
                <a:solidFill>
                  <a:schemeClr val="tx1"/>
                </a:solidFill>
              </a:rPr>
              <a:t>quality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75C062-1A8F-4139-8CF1-216C0A8EBF8A}"/>
              </a:ext>
            </a:extLst>
          </p:cNvPr>
          <p:cNvSpPr/>
          <p:nvPr/>
        </p:nvSpPr>
        <p:spPr>
          <a:xfrm>
            <a:off x="74813" y="3160990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Develop Material Control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FFDC2B9-1763-42F3-91FE-843EA204CF65}"/>
              </a:ext>
            </a:extLst>
          </p:cNvPr>
          <p:cNvSpPr/>
          <p:nvPr/>
        </p:nvSpPr>
        <p:spPr>
          <a:xfrm>
            <a:off x="4261119" y="1940894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BA8FA8A-2553-4113-A7E8-C5025F002C85}"/>
              </a:ext>
            </a:extLst>
          </p:cNvPr>
          <p:cNvGrpSpPr/>
          <p:nvPr/>
        </p:nvGrpSpPr>
        <p:grpSpPr>
          <a:xfrm>
            <a:off x="74813" y="3553364"/>
            <a:ext cx="6512069" cy="1141626"/>
            <a:chOff x="2568680" y="2625237"/>
            <a:chExt cx="4942458" cy="1032363"/>
          </a:xfrm>
        </p:grpSpPr>
        <p:sp>
          <p:nvSpPr>
            <p:cNvPr id="90" name="Rectangle 28">
              <a:extLst>
                <a:ext uri="{FF2B5EF4-FFF2-40B4-BE49-F238E27FC236}">
                  <a16:creationId xmlns:a16="http://schemas.microsoft.com/office/drawing/2014/main" id="{6E83C6F0-EFB9-47D2-9B23-E3C8574BF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468" y="2667000"/>
              <a:ext cx="669941" cy="37337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G/R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6E0E726-5EAA-49EA-B57E-1D7E10E0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9" y="2670050"/>
              <a:ext cx="728697" cy="370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Storing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203C7A3-A7E1-4D54-8F34-CFF92DFD7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11" y="2667000"/>
              <a:ext cx="743299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Kitting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87D5539-0103-4128-8903-60B2D140D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13" y="2667000"/>
              <a:ext cx="881725" cy="35284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latin typeface="Arial" pitchFamily="34" charset="0"/>
                  <a:cs typeface="Arial" pitchFamily="34" charset="0"/>
                </a:rPr>
                <a:t>Supply</a:t>
              </a:r>
              <a:endParaRPr lang="ja-JP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DA99538-72FB-443B-9162-829B92DB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8680" y="2625237"/>
              <a:ext cx="843508" cy="449929"/>
            </a:xfrm>
            <a:prstGeom prst="rect">
              <a:avLst/>
            </a:prstGeom>
          </p:spPr>
        </p:pic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34B680E-A8DE-41F7-8B84-C8BD8F2B1E11}"/>
                </a:ext>
              </a:extLst>
            </p:cNvPr>
            <p:cNvCxnSpPr>
              <a:cxnSpLocks/>
              <a:stCxn id="95" idx="3"/>
              <a:endCxn id="90" idx="1"/>
            </p:cNvCxnSpPr>
            <p:nvPr/>
          </p:nvCxnSpPr>
          <p:spPr>
            <a:xfrm>
              <a:off x="3412188" y="2850202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3F00936-86CB-4476-9FF2-11B4C66FEE63}"/>
                </a:ext>
              </a:extLst>
            </p:cNvPr>
            <p:cNvCxnSpPr>
              <a:cxnSpLocks/>
            </p:cNvCxnSpPr>
            <p:nvPr/>
          </p:nvCxnSpPr>
          <p:spPr>
            <a:xfrm>
              <a:off x="4397845" y="2835876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8B2ADDA-1A7B-4B91-BD54-8480E0E1A5D2}"/>
                </a:ext>
              </a:extLst>
            </p:cNvPr>
            <p:cNvCxnSpPr/>
            <p:nvPr/>
          </p:nvCxnSpPr>
          <p:spPr>
            <a:xfrm>
              <a:off x="5391508" y="2850201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99F35E0-5393-4DF0-9F5C-76E3399BDAB9}"/>
                </a:ext>
              </a:extLst>
            </p:cNvPr>
            <p:cNvCxnSpPr/>
            <p:nvPr/>
          </p:nvCxnSpPr>
          <p:spPr>
            <a:xfrm>
              <a:off x="6393235" y="2856695"/>
              <a:ext cx="261278" cy="34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8">
              <a:extLst>
                <a:ext uri="{FF2B5EF4-FFF2-40B4-BE49-F238E27FC236}">
                  <a16:creationId xmlns:a16="http://schemas.microsoft.com/office/drawing/2014/main" id="{02FB8CD8-CF79-4616-AA3C-9DE8E50F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8" y="3210003"/>
              <a:ext cx="1040076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Temporary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Location</a:t>
              </a:r>
              <a:endParaRPr lang="ja-JP" altLang="en-US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28">
              <a:extLst>
                <a:ext uri="{FF2B5EF4-FFF2-40B4-BE49-F238E27FC236}">
                  <a16:creationId xmlns:a16="http://schemas.microsoft.com/office/drawing/2014/main" id="{60EB0C60-CE29-4BD9-9935-A0632DEA2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412" y="3215316"/>
              <a:ext cx="994595" cy="442284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GR local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&amp; Oversea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6C11F98-B05D-431A-A1C1-94A296935DF7}"/>
                </a:ext>
              </a:extLst>
            </p:cNvPr>
            <p:cNvCxnSpPr>
              <a:cxnSpLocks/>
              <a:stCxn id="90" idx="2"/>
              <a:endCxn id="100" idx="0"/>
            </p:cNvCxnSpPr>
            <p:nvPr/>
          </p:nvCxnSpPr>
          <p:spPr>
            <a:xfrm>
              <a:off x="4008437" y="3040370"/>
              <a:ext cx="397807" cy="1696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541F028-E630-4683-836B-B8A683CD2213}"/>
                </a:ext>
              </a:extLst>
            </p:cNvPr>
            <p:cNvCxnSpPr>
              <a:cxnSpLocks/>
              <a:stCxn id="90" idx="2"/>
              <a:endCxn id="101" idx="0"/>
            </p:cNvCxnSpPr>
            <p:nvPr/>
          </p:nvCxnSpPr>
          <p:spPr>
            <a:xfrm flipH="1">
              <a:off x="3312710" y="3040370"/>
              <a:ext cx="695727" cy="1749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7D1D8895-BD0E-441F-82CA-6107F1E7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9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FA</a:t>
              </a:r>
            </a:p>
          </p:txBody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BFEA71ED-CCEA-4813-9B83-59E9B8F20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10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Dip</a:t>
              </a:r>
            </a:p>
          </p:txBody>
        </p:sp>
        <p:sp>
          <p:nvSpPr>
            <p:cNvPr id="106" name="Rectangle 28">
              <a:extLst>
                <a:ext uri="{FF2B5EF4-FFF2-40B4-BE49-F238E27FC236}">
                  <a16:creationId xmlns:a16="http://schemas.microsoft.com/office/drawing/2014/main" id="{56A41814-2F4B-4A3F-9642-06D87AA06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13" y="3210003"/>
              <a:ext cx="780102" cy="447597"/>
            </a:xfrm>
            <a:prstGeom prst="rect">
              <a:avLst/>
            </a:prstGeom>
            <a:noFill/>
            <a:ln w="19050">
              <a:solidFill>
                <a:srgbClr val="666699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Kitting </a:t>
              </a:r>
            </a:p>
            <a:p>
              <a:pPr algn="ctr"/>
              <a:r>
                <a:rPr lang="en-US" altLang="ja-JP" sz="1400" dirty="0">
                  <a:latin typeface="Arial" pitchFamily="34" charset="0"/>
                  <a:cs typeface="Arial" pitchFamily="34" charset="0"/>
                </a:rPr>
                <a:t>Others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5C9C6892-2E2F-4B77-8D95-6F8053A8D2C2}"/>
                </a:ext>
              </a:extLst>
            </p:cNvPr>
            <p:cNvCxnSpPr>
              <a:stCxn id="92" idx="2"/>
              <a:endCxn id="104" idx="0"/>
            </p:cNvCxnSpPr>
            <p:nvPr/>
          </p:nvCxnSpPr>
          <p:spPr>
            <a:xfrm flipH="1">
              <a:off x="5419259" y="3019841"/>
              <a:ext cx="591200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581E61D-59E0-424A-84A2-66EEB26D3E94}"/>
                </a:ext>
              </a:extLst>
            </p:cNvPr>
            <p:cNvCxnSpPr>
              <a:stCxn id="92" idx="2"/>
              <a:endCxn id="106" idx="0"/>
            </p:cNvCxnSpPr>
            <p:nvPr/>
          </p:nvCxnSpPr>
          <p:spPr>
            <a:xfrm>
              <a:off x="6010457" y="3019841"/>
              <a:ext cx="1085202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5420F22-1C4F-4C46-9513-6A604219FC9B}"/>
                </a:ext>
              </a:extLst>
            </p:cNvPr>
            <p:cNvCxnSpPr>
              <a:stCxn id="92" idx="2"/>
              <a:endCxn id="105" idx="0"/>
            </p:cNvCxnSpPr>
            <p:nvPr/>
          </p:nvCxnSpPr>
          <p:spPr>
            <a:xfrm>
              <a:off x="6010449" y="3019841"/>
              <a:ext cx="247001" cy="19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93246155-980E-4368-855C-409137F69183}"/>
              </a:ext>
            </a:extLst>
          </p:cNvPr>
          <p:cNvSpPr/>
          <p:nvPr/>
        </p:nvSpPr>
        <p:spPr>
          <a:xfrm>
            <a:off x="6719243" y="4061444"/>
            <a:ext cx="167073" cy="772121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04FF27-20DE-4D6F-9AB1-D455B6EB794D}"/>
              </a:ext>
            </a:extLst>
          </p:cNvPr>
          <p:cNvGrpSpPr/>
          <p:nvPr/>
        </p:nvGrpSpPr>
        <p:grpSpPr>
          <a:xfrm>
            <a:off x="7015958" y="3599547"/>
            <a:ext cx="1986838" cy="1141306"/>
            <a:chOff x="7076909" y="3912687"/>
            <a:chExt cx="1986838" cy="1141306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3206E7C0-AC8C-40EF-9A9C-B51BFE2A60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019" b="88704" l="28958" r="71823"/>
                      </a14:imgEffect>
                    </a14:imgLayer>
                  </a14:imgProps>
                </a:ext>
              </a:extLst>
            </a:blip>
            <a:srcRect l="27856" t="8121" r="27299" b="12294"/>
            <a:stretch/>
          </p:blipFill>
          <p:spPr>
            <a:xfrm>
              <a:off x="8239203" y="4662363"/>
              <a:ext cx="508765" cy="39163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4C4BAAB-D587-4814-9798-34C89D8F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9363" y="4352636"/>
              <a:ext cx="308443" cy="34018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694B20D-70E1-47E7-9787-D7C903A8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7891" y="4373621"/>
              <a:ext cx="376592" cy="680372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6DD999-278B-43D8-B707-53A09BAECDC9}"/>
                </a:ext>
              </a:extLst>
            </p:cNvPr>
            <p:cNvSpPr/>
            <p:nvPr/>
          </p:nvSpPr>
          <p:spPr>
            <a:xfrm>
              <a:off x="7076909" y="3912687"/>
              <a:ext cx="1986838" cy="39018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 new software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13DBC1E9-1478-4B05-9059-F9FD934B0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6607" r="22240"/>
            <a:stretch/>
          </p:blipFill>
          <p:spPr>
            <a:xfrm>
              <a:off x="7848627" y="4417585"/>
              <a:ext cx="376592" cy="576702"/>
            </a:xfrm>
            <a:prstGeom prst="rect">
              <a:avLst/>
            </a:prstGeom>
          </p:spPr>
        </p:pic>
      </p:grp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89038" y="4760834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altLang="ja-JP" b="1" dirty="0">
                <a:solidFill>
                  <a:schemeClr val="bg1"/>
                </a:solidFill>
              </a:rPr>
              <a:t>Total Functions FOSS Upgrade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B42A283-3433-4211-90A9-86EE22236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633" y="5192964"/>
            <a:ext cx="4074575" cy="1665036"/>
          </a:xfrm>
          <a:prstGeom prst="rect">
            <a:avLst/>
          </a:prstGeom>
        </p:spPr>
      </p:pic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8DD42089-C2F2-4B33-B9B4-06E9165CD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7062"/>
              </p:ext>
            </p:extLst>
          </p:nvPr>
        </p:nvGraphicFramePr>
        <p:xfrm>
          <a:off x="4697416" y="5654304"/>
          <a:ext cx="1943203" cy="969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287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527092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636824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38120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588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4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120" name="Rounded Rectangle 69">
            <a:extLst>
              <a:ext uri="{FF2B5EF4-FFF2-40B4-BE49-F238E27FC236}">
                <a16:creationId xmlns:a16="http://schemas.microsoft.com/office/drawing/2014/main" id="{AAF68750-F20D-4AF9-8DE9-CF2703ACC57F}"/>
              </a:ext>
            </a:extLst>
          </p:cNvPr>
          <p:cNvSpPr/>
          <p:nvPr/>
        </p:nvSpPr>
        <p:spPr>
          <a:xfrm>
            <a:off x="4704717" y="5319933"/>
            <a:ext cx="1935902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 upgrade</a:t>
            </a:r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24D3AE34-FDFA-4E6F-B9E2-C7CA037DDB2E}"/>
              </a:ext>
            </a:extLst>
          </p:cNvPr>
          <p:cNvSpPr/>
          <p:nvPr/>
        </p:nvSpPr>
        <p:spPr>
          <a:xfrm>
            <a:off x="6702291" y="5649847"/>
            <a:ext cx="157620" cy="85717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432172B-3D18-44BC-973B-6687E29C3C6F}"/>
              </a:ext>
            </a:extLst>
          </p:cNvPr>
          <p:cNvSpPr/>
          <p:nvPr/>
        </p:nvSpPr>
        <p:spPr>
          <a:xfrm>
            <a:off x="6921583" y="5624053"/>
            <a:ext cx="2175157" cy="992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Merits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</a:p>
          <a:p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 smtClean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40220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3970495" y="3401876"/>
            <a:ext cx="319752" cy="1340612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07575"/>
            <a:ext cx="7877390" cy="7484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asset management system of IT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192307" cy="745297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176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59453" y="1444524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178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09207" y="1457115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59453" y="1884495"/>
            <a:ext cx="4036060" cy="75803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manual job, papers, excel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 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05750" y="1895584"/>
            <a:ext cx="4446025" cy="73861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915406">
              <a:buFont typeface="Wingdings" panose="05000000000000000000" pitchFamily="2" charset="2"/>
              <a:buChar char="ü"/>
              <a:defRPr/>
            </a:pPr>
            <a:r>
              <a:rPr lang="en-US" altLang="en-US" sz="1600" dirty="0" smtClean="0">
                <a:solidFill>
                  <a:schemeClr val="tx1"/>
                </a:solidFill>
              </a:rPr>
              <a:t>Build </a:t>
            </a:r>
            <a:r>
              <a:rPr lang="en-US" altLang="en-US" sz="1600" dirty="0">
                <a:solidFill>
                  <a:schemeClr val="tx1"/>
                </a:solidFill>
              </a:rPr>
              <a:t>standard process of manage </a:t>
            </a:r>
            <a:r>
              <a:rPr lang="en-US" altLang="en-US" sz="1600" dirty="0" smtClean="0">
                <a:solidFill>
                  <a:schemeClr val="tx1"/>
                </a:solidFill>
              </a:rPr>
              <a:t>asset. 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81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39551" y="1924085"/>
            <a:ext cx="222161" cy="782511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800" y="2725491"/>
            <a:ext cx="44835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73579" y="3136558"/>
            <a:ext cx="3659385" cy="1931401"/>
            <a:chOff x="2469854" y="2160577"/>
            <a:chExt cx="3659385" cy="1931401"/>
          </a:xfrm>
        </p:grpSpPr>
        <p:sp>
          <p:nvSpPr>
            <p:cNvPr id="120" name="Callout: Bent Line 4278">
              <a:extLst>
                <a:ext uri="{FF2B5EF4-FFF2-40B4-BE49-F238E27FC236}">
                  <a16:creationId xmlns:a16="http://schemas.microsoft.com/office/drawing/2014/main" id="{4259CEBB-7591-0B78-C9E5-C78C069081E4}"/>
                </a:ext>
              </a:extLst>
            </p:cNvPr>
            <p:cNvSpPr/>
            <p:nvPr/>
          </p:nvSpPr>
          <p:spPr>
            <a:xfrm>
              <a:off x="4906034" y="2234609"/>
              <a:ext cx="1223205" cy="515731"/>
            </a:xfrm>
            <a:prstGeom prst="borderCallout2">
              <a:avLst>
                <a:gd name="adj1" fmla="val 37838"/>
                <a:gd name="adj2" fmla="val -3573"/>
                <a:gd name="adj3" fmla="val 39741"/>
                <a:gd name="adj4" fmla="val -9369"/>
                <a:gd name="adj5" fmla="val 129395"/>
                <a:gd name="adj6" fmla="val -9191"/>
              </a:avLst>
            </a:prstGeom>
            <a:noFill/>
            <a:ln>
              <a:solidFill>
                <a:srgbClr val="51637B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 "/>
                </a:rPr>
                <a:t>System Solutions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2469854" y="2160577"/>
              <a:ext cx="3620288" cy="1931401"/>
              <a:chOff x="2469854" y="2160577"/>
              <a:chExt cx="3620288" cy="1931401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9CDFBAC-2A29-E681-518C-447CD2E21D6D}"/>
                  </a:ext>
                </a:extLst>
              </p:cNvPr>
              <p:cNvGrpSpPr/>
              <p:nvPr/>
            </p:nvGrpSpPr>
            <p:grpSpPr>
              <a:xfrm>
                <a:off x="5268460" y="2699225"/>
                <a:ext cx="821682" cy="881824"/>
                <a:chOff x="878683" y="2721692"/>
                <a:chExt cx="793236" cy="372779"/>
              </a:xfrm>
            </p:grpSpPr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414FBDC5-34C4-4A27-F4E8-8409D79710EB}"/>
                    </a:ext>
                  </a:extLst>
                </p:cNvPr>
                <p:cNvSpPr txBox="1"/>
                <p:nvPr/>
              </p:nvSpPr>
              <p:spPr>
                <a:xfrm>
                  <a:off x="878683" y="2930122"/>
                  <a:ext cx="793236" cy="164349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noAutofit/>
                </a:bodyPr>
                <a:lstStyle/>
                <a:p>
                  <a:r>
                    <a:rPr lang="en-US" sz="1400" dirty="0"/>
                    <a:t>PIC, Leader</a:t>
                  </a:r>
                </a:p>
              </p:txBody>
            </p:sp>
            <p:graphicFrame>
              <p:nvGraphicFramePr>
                <p:cNvPr id="135" name="Diagram 134">
                  <a:extLst>
                    <a:ext uri="{FF2B5EF4-FFF2-40B4-BE49-F238E27FC236}">
                      <a16:creationId xmlns:a16="http://schemas.microsoft.com/office/drawing/2014/main" id="{464C8BD0-F85D-D733-D886-9BEAC1C15DF7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897021" y="2721692"/>
                <a:ext cx="263999" cy="232385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" r:lo="rId4" r:qs="rId5" r:cs="rId6"/>
                </a:graphicData>
              </a:graphic>
            </p:graphicFrame>
          </p:grpSp>
          <p:pic>
            <p:nvPicPr>
              <p:cNvPr id="123" name="Picture 122" descr="Icon&#10;&#10;Description automatically generated">
                <a:extLst>
                  <a:ext uri="{FF2B5EF4-FFF2-40B4-BE49-F238E27FC236}">
                    <a16:creationId xmlns:a16="http://schemas.microsoft.com/office/drawing/2014/main" id="{5A26B48B-004B-3C09-27A4-B76A0F9DE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3774" y="2971800"/>
                <a:ext cx="458843" cy="194436"/>
              </a:xfrm>
              <a:prstGeom prst="rect">
                <a:avLst/>
              </a:prstGeom>
            </p:spPr>
          </p:pic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1F5F23A-A0CB-7018-2A50-D92ABC474BC9}"/>
                  </a:ext>
                </a:extLst>
              </p:cNvPr>
              <p:cNvSpPr txBox="1"/>
              <p:nvPr/>
            </p:nvSpPr>
            <p:spPr>
              <a:xfrm>
                <a:off x="4493362" y="3310388"/>
                <a:ext cx="1027107" cy="273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sz="1400" b="1" dirty="0"/>
                  <a:t>Discuss</a:t>
                </a:r>
              </a:p>
              <a:p>
                <a:endParaRPr lang="en-US" sz="1400" b="1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2EC2972-BFFB-5608-45D8-09BE825414FD}"/>
                  </a:ext>
                </a:extLst>
              </p:cNvPr>
              <p:cNvSpPr txBox="1"/>
              <p:nvPr/>
            </p:nvSpPr>
            <p:spPr>
              <a:xfrm>
                <a:off x="2469854" y="2867142"/>
                <a:ext cx="1649195" cy="664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b="1" dirty="0"/>
                  <a:t>    </a:t>
                </a:r>
                <a:r>
                  <a:rPr lang="en-US" b="1" dirty="0">
                    <a:solidFill>
                      <a:srgbClr val="1508B8"/>
                    </a:solidFill>
                  </a:rPr>
                  <a:t>Study</a:t>
                </a:r>
                <a:r>
                  <a:rPr lang="en-US" sz="1200" dirty="0"/>
                  <a:t> </a:t>
                </a:r>
              </a:p>
              <a:p>
                <a:r>
                  <a:rPr lang="en-US" sz="1400" dirty="0"/>
                  <a:t>Operating </a:t>
                </a:r>
              </a:p>
              <a:p>
                <a:r>
                  <a:rPr lang="en-US" sz="1400" dirty="0"/>
                  <a:t>system ?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7D11EE5-ED58-6343-D0DE-4384B064382C}"/>
                  </a:ext>
                </a:extLst>
              </p:cNvPr>
              <p:cNvSpPr txBox="1"/>
              <p:nvPr/>
            </p:nvSpPr>
            <p:spPr>
              <a:xfrm>
                <a:off x="3186207" y="3433102"/>
                <a:ext cx="1227063" cy="658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b="1" dirty="0">
                    <a:solidFill>
                      <a:srgbClr val="1508B8"/>
                    </a:solidFill>
                  </a:rPr>
                  <a:t>Explain</a:t>
                </a:r>
              </a:p>
              <a:p>
                <a:r>
                  <a:rPr lang="en-US" sz="1400" dirty="0"/>
                  <a:t>new operations 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B1163B5-5A47-5A2C-9E77-498DA10E77F7}"/>
                  </a:ext>
                </a:extLst>
              </p:cNvPr>
              <p:cNvSpPr txBox="1"/>
              <p:nvPr/>
            </p:nvSpPr>
            <p:spPr>
              <a:xfrm>
                <a:off x="2656124" y="2160577"/>
                <a:ext cx="1665795" cy="541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Autofit/>
              </a:bodyPr>
              <a:lstStyle/>
              <a:p>
                <a:r>
                  <a:rPr lang="en-US" b="1" dirty="0">
                    <a:solidFill>
                      <a:srgbClr val="1508B8"/>
                    </a:solidFill>
                  </a:rPr>
                  <a:t>   List Job</a:t>
                </a:r>
                <a:r>
                  <a:rPr lang="en-US" b="1" dirty="0"/>
                  <a:t> </a:t>
                </a:r>
              </a:p>
              <a:p>
                <a:r>
                  <a:rPr lang="en-US" sz="1400" dirty="0"/>
                  <a:t>Document, operators,</a:t>
                </a:r>
              </a:p>
              <a:p>
                <a:r>
                  <a:rPr lang="en-US" sz="1400" dirty="0"/>
                  <a:t> reports</a:t>
                </a: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4157F9F9-7F72-57E0-15E3-7E5541927503}"/>
                  </a:ext>
                </a:extLst>
              </p:cNvPr>
              <p:cNvGrpSpPr/>
              <p:nvPr/>
            </p:nvGrpSpPr>
            <p:grpSpPr>
              <a:xfrm>
                <a:off x="3988673" y="2642250"/>
                <a:ext cx="666492" cy="744412"/>
                <a:chOff x="7529327" y="1895268"/>
                <a:chExt cx="723844" cy="760089"/>
              </a:xfrm>
            </p:grpSpPr>
            <p:pic>
              <p:nvPicPr>
                <p:cNvPr id="132" name="Picture 131" descr="Icon&#10;&#10;Description automatically generated">
                  <a:extLst>
                    <a:ext uri="{FF2B5EF4-FFF2-40B4-BE49-F238E27FC236}">
                      <a16:creationId xmlns:a16="http://schemas.microsoft.com/office/drawing/2014/main" id="{ED89A75C-77A8-B1D4-FEF6-66E41AFCC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29327" y="1895268"/>
                  <a:ext cx="723844" cy="760089"/>
                </a:xfrm>
                <a:prstGeom prst="rect">
                  <a:avLst/>
                </a:prstGeom>
              </p:spPr>
            </p:pic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6D89C655-7BD4-D5E9-1119-F1BA242D67E5}"/>
                    </a:ext>
                  </a:extLst>
                </p:cNvPr>
                <p:cNvSpPr txBox="1"/>
                <p:nvPr/>
              </p:nvSpPr>
              <p:spPr>
                <a:xfrm>
                  <a:off x="7797651" y="2226234"/>
                  <a:ext cx="357047" cy="292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IT</a:t>
                  </a:r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A720B565-3D51-AB02-3B36-6DBB9B14EE6C}"/>
                  </a:ext>
                </a:extLst>
              </p:cNvPr>
              <p:cNvCxnSpPr>
                <a:cxnSpLocks/>
                <a:endCxn id="127" idx="2"/>
              </p:cNvCxnSpPr>
              <p:nvPr/>
            </p:nvCxnSpPr>
            <p:spPr>
              <a:xfrm flipH="1" flipV="1">
                <a:off x="3489022" y="2702370"/>
                <a:ext cx="531079" cy="228312"/>
              </a:xfrm>
              <a:prstGeom prst="straightConnector1">
                <a:avLst/>
              </a:prstGeom>
              <a:ln w="12700">
                <a:solidFill>
                  <a:srgbClr val="4E5F77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A720B565-3D51-AB02-3B36-6DBB9B14EE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32423" y="3039872"/>
                <a:ext cx="502319" cy="4644"/>
              </a:xfrm>
              <a:prstGeom prst="straightConnector1">
                <a:avLst/>
              </a:prstGeom>
              <a:ln w="12700">
                <a:solidFill>
                  <a:srgbClr val="4E5F77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A720B565-3D51-AB02-3B36-6DBB9B14EE6C}"/>
                  </a:ext>
                </a:extLst>
              </p:cNvPr>
              <p:cNvCxnSpPr>
                <a:cxnSpLocks/>
                <a:endCxn id="126" idx="0"/>
              </p:cNvCxnSpPr>
              <p:nvPr/>
            </p:nvCxnSpPr>
            <p:spPr>
              <a:xfrm flipH="1">
                <a:off x="3799739" y="3110984"/>
                <a:ext cx="258231" cy="322118"/>
              </a:xfrm>
              <a:prstGeom prst="straightConnector1">
                <a:avLst/>
              </a:prstGeom>
              <a:ln w="12700">
                <a:solidFill>
                  <a:srgbClr val="4E5F77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Text Box 80"/>
          <p:cNvSpPr txBox="1">
            <a:spLocks noChangeArrowheads="1"/>
          </p:cNvSpPr>
          <p:nvPr/>
        </p:nvSpPr>
        <p:spPr bwMode="auto">
          <a:xfrm>
            <a:off x="-27668" y="2676089"/>
            <a:ext cx="402064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A166353-044D-4864-B76D-590E548B1035}"/>
              </a:ext>
            </a:extLst>
          </p:cNvPr>
          <p:cNvSpPr/>
          <p:nvPr/>
        </p:nvSpPr>
        <p:spPr>
          <a:xfrm>
            <a:off x="122394" y="6228453"/>
            <a:ext cx="2391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equipment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7F6C64E-C8FD-4E9A-A304-49CDDA14E53D}"/>
              </a:ext>
            </a:extLst>
          </p:cNvPr>
          <p:cNvSpPr/>
          <p:nvPr/>
        </p:nvSpPr>
        <p:spPr>
          <a:xfrm>
            <a:off x="2883440" y="6245022"/>
            <a:ext cx="21834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barcode, user’s card &amp; fix location</a:t>
            </a:r>
          </a:p>
        </p:txBody>
      </p:sp>
      <p:pic>
        <p:nvPicPr>
          <p:cNvPr id="171" name="Picture 2">
            <a:extLst>
              <a:ext uri="{FF2B5EF4-FFF2-40B4-BE49-F238E27FC236}">
                <a16:creationId xmlns:a16="http://schemas.microsoft.com/office/drawing/2014/main" id="{04FAEABB-23CD-4E8A-924D-E5E0FC55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009" y="5692078"/>
            <a:ext cx="792518" cy="33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F7D56C8F-1CE3-48DC-AF1E-8301693C7936}"/>
              </a:ext>
            </a:extLst>
          </p:cNvPr>
          <p:cNvSpPr/>
          <p:nvPr/>
        </p:nvSpPr>
        <p:spPr>
          <a:xfrm>
            <a:off x="7217756" y="6249490"/>
            <a:ext cx="19061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  <a:r>
              <a:rPr lang="en-US" altLang="ja-JP" sz="16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ja-JP" sz="16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</a:t>
            </a:r>
            <a:r>
              <a:rPr lang="en-US" altLang="ja-JP" sz="16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</a:t>
            </a: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System</a:t>
            </a:r>
            <a:endParaRPr lang="en-US" sz="1600" dirty="0"/>
          </a:p>
        </p:txBody>
      </p:sp>
      <p:pic>
        <p:nvPicPr>
          <p:cNvPr id="173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D48D4104-468A-43F1-A93B-73DBB3F8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8738" y="5548125"/>
            <a:ext cx="777268" cy="62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15F81502-A42E-47AE-9FE6-15C7F433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585" y="5537781"/>
            <a:ext cx="765247" cy="74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16850FBC-389B-475B-ADE0-1A1CD488BDEF}"/>
              </a:ext>
            </a:extLst>
          </p:cNvPr>
          <p:cNvSpPr/>
          <p:nvPr/>
        </p:nvSpPr>
        <p:spPr>
          <a:xfrm>
            <a:off x="5185059" y="6280024"/>
            <a:ext cx="1825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Server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BCBAD760-18CE-498E-B97F-8D38E3D741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71925" y="5806695"/>
            <a:ext cx="260166" cy="518250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71A1F1FF-65CC-4BE9-B0CC-02B29AFE43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1851" y="5701639"/>
            <a:ext cx="1952525" cy="40870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488824" y="5798567"/>
            <a:ext cx="374823" cy="348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Arrow 186"/>
          <p:cNvSpPr/>
          <p:nvPr/>
        </p:nvSpPr>
        <p:spPr>
          <a:xfrm>
            <a:off x="4904840" y="5834305"/>
            <a:ext cx="374823" cy="348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/>
          <p:cNvSpPr/>
          <p:nvPr/>
        </p:nvSpPr>
        <p:spPr>
          <a:xfrm>
            <a:off x="6841186" y="5830616"/>
            <a:ext cx="374823" cy="348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8021" y="5450900"/>
            <a:ext cx="9024825" cy="136559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6">
            <a:extLst>
              <a:ext uri="{FF2B5EF4-FFF2-40B4-BE49-F238E27FC236}">
                <a16:creationId xmlns:a16="http://schemas.microsoft.com/office/drawing/2014/main" id="{3A672B67-3DA9-4FD9-91CC-73066691A101}"/>
              </a:ext>
            </a:extLst>
          </p:cNvPr>
          <p:cNvSpPr/>
          <p:nvPr/>
        </p:nvSpPr>
        <p:spPr>
          <a:xfrm>
            <a:off x="282530" y="5288533"/>
            <a:ext cx="4143395" cy="329914"/>
          </a:xfrm>
          <a:prstGeom prst="roundRect">
            <a:avLst/>
          </a:prstGeom>
          <a:solidFill>
            <a:srgbClr val="150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8A06FF6E-FDB6-4449-AED9-8DBD12551DC6}"/>
              </a:ext>
            </a:extLst>
          </p:cNvPr>
          <p:cNvSpPr>
            <a:spLocks noChangeArrowheads="1"/>
          </p:cNvSpPr>
          <p:nvPr/>
        </p:nvSpPr>
        <p:spPr bwMode="auto">
          <a:xfrm rot="6573031">
            <a:off x="4072688" y="5776416"/>
            <a:ext cx="143632" cy="294066"/>
          </a:xfrm>
          <a:prstGeom prst="triangle">
            <a:avLst>
              <a:gd name="adj" fmla="val 92281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SG" altLang="en-US" sz="1351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2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4761020" y="3898495"/>
            <a:ext cx="896005" cy="41165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144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6992607" y="5034446"/>
            <a:ext cx="1524037" cy="35401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5769735" y="3062377"/>
            <a:ext cx="1558827" cy="362754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7395137" y="3914744"/>
            <a:ext cx="1162736" cy="366837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4694498" y="4970415"/>
            <a:ext cx="1146791" cy="354012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5040331" y="3412640"/>
            <a:ext cx="1524038" cy="1836607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5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6418736" y="3427848"/>
            <a:ext cx="1491642" cy="1920527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2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6280949" y="3727436"/>
            <a:ext cx="1500485" cy="1295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3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5557295" y="3978087"/>
            <a:ext cx="1960190" cy="1217428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4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5226344" y="3835607"/>
            <a:ext cx="1634441" cy="1289098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5686464" y="3494137"/>
            <a:ext cx="1656184" cy="8476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205" y="3560838"/>
            <a:ext cx="631040" cy="40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157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0" t="21822" r="10728" b="22892"/>
          <a:stretch/>
        </p:blipFill>
        <p:spPr>
          <a:xfrm>
            <a:off x="6395245" y="3984148"/>
            <a:ext cx="382523" cy="344748"/>
          </a:xfrm>
          <a:prstGeom prst="rect">
            <a:avLst/>
          </a:prstGeom>
        </p:spPr>
      </p:pic>
      <p:sp>
        <p:nvSpPr>
          <p:cNvPr id="159" name="上下矢印 14"/>
          <p:cNvSpPr/>
          <p:nvPr/>
        </p:nvSpPr>
        <p:spPr>
          <a:xfrm>
            <a:off x="6352609" y="4385309"/>
            <a:ext cx="183667" cy="262854"/>
          </a:xfrm>
          <a:prstGeom prst="upDownArrow">
            <a:avLst/>
          </a:prstGeom>
          <a:solidFill>
            <a:srgbClr val="FFCC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0" name="フローチャート : 磁気ディスク 12"/>
          <p:cNvSpPr/>
          <p:nvPr/>
        </p:nvSpPr>
        <p:spPr>
          <a:xfrm>
            <a:off x="5930154" y="4672420"/>
            <a:ext cx="1098443" cy="37482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ALCMS</a:t>
            </a:r>
            <a:endParaRPr lang="en-SG" sz="1400" dirty="0"/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BCBAD760-18CE-498E-B97F-8D38E3D741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0091" y="3663465"/>
            <a:ext cx="338607" cy="6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Develop software to m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Asset of 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IT.</a:t>
            </a:r>
            <a:endParaRPr kumimoji="1" lang="en-US" altLang="ja-JP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2" name="Rounded Rectangle 42">
            <a:extLst>
              <a:ext uri="{FF2B5EF4-FFF2-40B4-BE49-F238E27FC236}">
                <a16:creationId xmlns:a16="http://schemas.microsoft.com/office/drawing/2014/main" id="{8E1E4FCB-755C-40C2-981D-003A9EDA8A83}"/>
              </a:ext>
            </a:extLst>
          </p:cNvPr>
          <p:cNvSpPr/>
          <p:nvPr/>
        </p:nvSpPr>
        <p:spPr>
          <a:xfrm>
            <a:off x="61458" y="1339281"/>
            <a:ext cx="4046958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96" name="Rounded Rectangle 44">
            <a:extLst>
              <a:ext uri="{FF2B5EF4-FFF2-40B4-BE49-F238E27FC236}">
                <a16:creationId xmlns:a16="http://schemas.microsoft.com/office/drawing/2014/main" id="{A94328E1-3EEA-496C-8BA7-B19C3EE70D9A}"/>
              </a:ext>
            </a:extLst>
          </p:cNvPr>
          <p:cNvSpPr/>
          <p:nvPr/>
        </p:nvSpPr>
        <p:spPr>
          <a:xfrm>
            <a:off x="4625163" y="1339402"/>
            <a:ext cx="4439112" cy="35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1FB934A-D6A1-4B87-8D98-4A71940D011F}"/>
              </a:ext>
            </a:extLst>
          </p:cNvPr>
          <p:cNvSpPr/>
          <p:nvPr/>
        </p:nvSpPr>
        <p:spPr>
          <a:xfrm>
            <a:off x="72356" y="1739733"/>
            <a:ext cx="4036060" cy="7977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 is not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barcoded.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a long time to inventory, make report and trace history.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9B4DF1-9568-49B9-B715-4AB859121257}"/>
              </a:ext>
            </a:extLst>
          </p:cNvPr>
          <p:cNvSpPr/>
          <p:nvPr/>
        </p:nvSpPr>
        <p:spPr>
          <a:xfrm>
            <a:off x="4618250" y="1765930"/>
            <a:ext cx="4446025" cy="78729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barcode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600" dirty="0" smtClean="0">
                <a:solidFill>
                  <a:schemeClr val="tx1"/>
                </a:solidFill>
              </a:rPr>
              <a:t>Analyze </a:t>
            </a:r>
            <a:r>
              <a:rPr lang="en-US" altLang="en-US" sz="1600" dirty="0">
                <a:solidFill>
                  <a:schemeClr val="tx1"/>
                </a:solidFill>
              </a:rPr>
              <a:t>system, design, build database, develop </a:t>
            </a:r>
            <a:r>
              <a:rPr lang="en-US" altLang="en-US" sz="1600" dirty="0" smtClean="0">
                <a:solidFill>
                  <a:schemeClr val="tx1"/>
                </a:solidFill>
              </a:rPr>
              <a:t>software.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Arrow: Right 180">
            <a:extLst>
              <a:ext uri="{FF2B5EF4-FFF2-40B4-BE49-F238E27FC236}">
                <a16:creationId xmlns:a16="http://schemas.microsoft.com/office/drawing/2014/main" id="{FF4C21CF-A049-4C96-A1B2-782C47182967}"/>
              </a:ext>
            </a:extLst>
          </p:cNvPr>
          <p:cNvSpPr/>
          <p:nvPr/>
        </p:nvSpPr>
        <p:spPr>
          <a:xfrm>
            <a:off x="4259469" y="1624233"/>
            <a:ext cx="214641" cy="984600"/>
          </a:xfrm>
          <a:prstGeom prst="rightArrow">
            <a:avLst>
              <a:gd name="adj1" fmla="val 50000"/>
              <a:gd name="adj2" fmla="val 6068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 Box 80"/>
          <p:cNvSpPr txBox="1">
            <a:spLocks noChangeArrowheads="1"/>
          </p:cNvSpPr>
          <p:nvPr/>
        </p:nvSpPr>
        <p:spPr bwMode="auto">
          <a:xfrm>
            <a:off x="2224" y="2521830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ALCMS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9353" y="3244019"/>
            <a:ext cx="2701816" cy="1096343"/>
            <a:chOff x="89353" y="3244019"/>
            <a:chExt cx="2701816" cy="1096343"/>
          </a:xfrm>
        </p:grpSpPr>
        <p:grpSp>
          <p:nvGrpSpPr>
            <p:cNvPr id="29" name="Group 28"/>
            <p:cNvGrpSpPr/>
            <p:nvPr/>
          </p:nvGrpSpPr>
          <p:grpSpPr>
            <a:xfrm>
              <a:off x="89353" y="3244019"/>
              <a:ext cx="2701816" cy="1096343"/>
              <a:chOff x="89353" y="3244019"/>
              <a:chExt cx="2701816" cy="1096343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89353" y="3244019"/>
                <a:ext cx="2701816" cy="10963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1" name="Picture 110" descr="Icon&#10;&#10;Description automatically generated">
                <a:extLst>
                  <a:ext uri="{FF2B5EF4-FFF2-40B4-BE49-F238E27FC236}">
                    <a16:creationId xmlns:a16="http://schemas.microsoft.com/office/drawing/2014/main" id="{526023ED-AD8E-4C7E-B758-B01D7915A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7821" y="3468298"/>
                <a:ext cx="481759" cy="501480"/>
              </a:xfrm>
              <a:prstGeom prst="rect">
                <a:avLst/>
              </a:prstGeom>
            </p:spPr>
          </p:pic>
          <p:pic>
            <p:nvPicPr>
              <p:cNvPr id="112" name="Picture 111" descr="Icon&#10;&#10;Description automatically generated">
                <a:extLst>
                  <a:ext uri="{FF2B5EF4-FFF2-40B4-BE49-F238E27FC236}">
                    <a16:creationId xmlns:a16="http://schemas.microsoft.com/office/drawing/2014/main" id="{3961C732-CD51-4B32-BFC5-D5747587B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384" y="3435337"/>
                <a:ext cx="441148" cy="502965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8300" y="3359178"/>
                <a:ext cx="796351" cy="396474"/>
              </a:xfrm>
              <a:prstGeom prst="rect">
                <a:avLst/>
              </a:prstGeom>
            </p:spPr>
          </p:pic>
          <p:cxnSp>
            <p:nvCxnSpPr>
              <p:cNvPr id="114" name="Straight Arrow Connector 113"/>
              <p:cNvCxnSpPr/>
              <p:nvPr/>
            </p:nvCxnSpPr>
            <p:spPr>
              <a:xfrm>
                <a:off x="1086832" y="3863177"/>
                <a:ext cx="67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1100319" y="4037056"/>
                <a:ext cx="6798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02" t="11456" r="20365" b="8615"/>
              <a:stretch/>
            </p:blipFill>
            <p:spPr>
              <a:xfrm>
                <a:off x="1219866" y="4071092"/>
                <a:ext cx="560337" cy="209753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27E87CB-6C3C-4DE0-ABFA-D1839CB57D27}"/>
                  </a:ext>
                </a:extLst>
              </p:cNvPr>
              <p:cNvSpPr/>
              <p:nvPr/>
            </p:nvSpPr>
            <p:spPr>
              <a:xfrm>
                <a:off x="264875" y="4037056"/>
                <a:ext cx="731139" cy="230047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IT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A8C14F7-77B1-41C2-98D6-D156BB08AC46}"/>
                </a:ext>
              </a:extLst>
            </p:cNvPr>
            <p:cNvSpPr/>
            <p:nvPr/>
          </p:nvSpPr>
          <p:spPr>
            <a:xfrm>
              <a:off x="1905282" y="4025945"/>
              <a:ext cx="731139" cy="230047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49" y="3288532"/>
            <a:ext cx="1013875" cy="519232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328448" y="3807763"/>
            <a:ext cx="241094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b="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322" y="3321165"/>
            <a:ext cx="1047296" cy="506702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3228437" y="3249365"/>
            <a:ext cx="2579318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173935" y="3275350"/>
            <a:ext cx="2701816" cy="1064827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19372" y="3394349"/>
            <a:ext cx="2372401" cy="902108"/>
            <a:chOff x="102640" y="5081532"/>
            <a:chExt cx="2372401" cy="902108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526834-F517-4FC3-A9B7-26FF5DE68B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61" y="5372199"/>
              <a:ext cx="838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0AB9C18F-FA70-4AF0-9FA3-CB8B26F4B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377" y="5479585"/>
              <a:ext cx="377850" cy="37934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43AB80B-5922-4504-8993-6FA65AA39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547" y="5473396"/>
              <a:ext cx="611070" cy="392109"/>
            </a:xfrm>
            <a:prstGeom prst="rect">
              <a:avLst/>
            </a:prstGeom>
          </p:spPr>
        </p:pic>
        <p:sp>
          <p:nvSpPr>
            <p:cNvPr id="128" name="Google Shape;403;p23">
              <a:extLst>
                <a:ext uri="{FF2B5EF4-FFF2-40B4-BE49-F238E27FC236}">
                  <a16:creationId xmlns:a16="http://schemas.microsoft.com/office/drawing/2014/main" id="{7B2F7D1F-F9D9-4880-9EAA-30358E4D77EA}"/>
                </a:ext>
              </a:extLst>
            </p:cNvPr>
            <p:cNvSpPr txBox="1">
              <a:spLocks/>
            </p:cNvSpPr>
            <p:nvPr/>
          </p:nvSpPr>
          <p:spPr>
            <a:xfrm>
              <a:off x="621602" y="5081532"/>
              <a:ext cx="1332491" cy="2300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Fira Sans Extra Condensed"/>
                <a:buNone/>
                <a:defRPr sz="3600" b="0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defRPr>
              </a:lvl9pPr>
            </a:lstStyle>
            <a:p>
              <a:pPr algn="l">
                <a:defRPr/>
              </a:pPr>
              <a:r>
                <a:rPr kumimoji="1" lang="en-US" altLang="ja-JP" sz="1400" dirty="0">
                  <a:latin typeface="Arial" panose="020B0604020202020204" pitchFamily="34" charset="0"/>
                  <a:ea typeface="HGP創英角ｺﾞｼｯｸUB" pitchFamily="50" charset="-128"/>
                  <a:cs typeface="Arial" panose="020B0604020202020204" pitchFamily="34" charset="0"/>
                </a:rPr>
                <a:t>Manual check</a:t>
              </a:r>
              <a:endPara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26501EA-057D-448E-979B-0C5A8ADBA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545" y="5138033"/>
              <a:ext cx="500096" cy="507135"/>
            </a:xfrm>
            <a:prstGeom prst="rect">
              <a:avLst/>
            </a:prstGeom>
          </p:spPr>
        </p:pic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27E87CB-6C3C-4DE0-ABFA-D1839CB57D27}"/>
                </a:ext>
              </a:extLst>
            </p:cNvPr>
            <p:cNvSpPr/>
            <p:nvPr/>
          </p:nvSpPr>
          <p:spPr>
            <a:xfrm>
              <a:off x="102640" y="5719046"/>
              <a:ext cx="473955" cy="22330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IT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4099" y="5120639"/>
              <a:ext cx="640942" cy="863001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591876" y="2882125"/>
            <a:ext cx="1828800" cy="3244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324253" y="2866951"/>
            <a:ext cx="2377981" cy="3244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Transfer &amp; inventory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200628" y="2815570"/>
            <a:ext cx="2610124" cy="3729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Stationery warehouse</a:t>
            </a:r>
            <a:endParaRPr kumimoji="1" lang="en-US" dirty="0">
              <a:solidFill>
                <a:schemeClr val="tx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895600" y="3548148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5920321" y="3521752"/>
            <a:ext cx="152400" cy="59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151283" y="4843116"/>
            <a:ext cx="4650911" cy="1557684"/>
            <a:chOff x="2704060" y="3681118"/>
            <a:chExt cx="4781793" cy="161406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104A8D-3B09-FCCA-68A0-9C1C8177492C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A8E2033-3132-1EA3-84D7-1F29432E14FA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39" name="Image 2">
              <a:extLst>
                <a:ext uri="{FF2B5EF4-FFF2-40B4-BE49-F238E27FC236}">
                  <a16:creationId xmlns:a16="http://schemas.microsoft.com/office/drawing/2014/main" id="{00000000-0008-0000-0000-000021000000}"/>
                </a:ext>
              </a:extLst>
            </p:cNvPr>
            <p:cNvPicPr/>
            <p:nvPr/>
          </p:nvPicPr>
          <p:blipFill>
            <a:blip r:embed="rId13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7" descr="C:\Program Files\Microsoft Office\MEDIA\CAGCAT10\j0285750.wm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フローチャート : 磁気ディスク 12"/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F799EE2-528B-27DF-F3E8-64EE0BC46EE8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F6F5CE1-3CF5-41B6-B333-E7090C289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B04DE91-E916-4990-8C66-02E1B3E2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48" name="Text Box 80"/>
          <p:cNvSpPr txBox="1">
            <a:spLocks noChangeArrowheads="1"/>
          </p:cNvSpPr>
          <p:nvPr/>
        </p:nvSpPr>
        <p:spPr bwMode="auto">
          <a:xfrm>
            <a:off x="-30433" y="4384756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Auto </a:t>
            </a: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report &amp; visualization system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723462" y="5461819"/>
            <a:ext cx="282341" cy="359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053" y="4408300"/>
            <a:ext cx="151715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0465" y="4348726"/>
            <a:ext cx="499653" cy="44357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913438" y="4803586"/>
            <a:ext cx="4117401" cy="1475865"/>
            <a:chOff x="4953000" y="4922670"/>
            <a:chExt cx="4117401" cy="1475865"/>
          </a:xfrm>
        </p:grpSpPr>
        <p:sp>
          <p:nvSpPr>
            <p:cNvPr id="154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996062"/>
              <a:ext cx="1896169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Reduce paper: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8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5145187" y="5153103"/>
              <a:ext cx="609599" cy="845577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Paper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9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6031730" y="5754618"/>
              <a:ext cx="609599" cy="227998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cs typeface="Times New Roman" panose="02020603050405020304" pitchFamily="18" charset="0"/>
                </a:rPr>
                <a:t>20%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6050120" y="4922670"/>
              <a:ext cx="632801" cy="839740"/>
              <a:chOff x="4572033" y="5747501"/>
              <a:chExt cx="646431" cy="482032"/>
            </a:xfrm>
          </p:grpSpPr>
          <p:sp>
            <p:nvSpPr>
              <p:cNvPr id="171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6"/>
                <a:ext cx="646431" cy="311687"/>
              </a:xfrm>
              <a:prstGeom prst="can">
                <a:avLst>
                  <a:gd name="adj" fmla="val 26994"/>
                </a:avLst>
              </a:prstGeom>
              <a:solidFill>
                <a:schemeClr val="tx1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80%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2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Cube 5">
              <a:extLst>
                <a:ext uri="{FF2B5EF4-FFF2-40B4-BE49-F238E27FC236}">
                  <a16:creationId xmlns:a16="http://schemas.microsoft.com/office/drawing/2014/main" id="{831E4F4D-FAF7-43D8-BB2A-A5B0D93E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958" y="5996244"/>
              <a:ext cx="2179443" cy="402291"/>
            </a:xfrm>
            <a:prstGeom prst="cube">
              <a:avLst>
                <a:gd name="adj" fmla="val 25000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Save time inventory: </a:t>
              </a:r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80%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6" name="Can 11">
              <a:extLst>
                <a:ext uri="{FF2B5EF4-FFF2-40B4-BE49-F238E27FC236}">
                  <a16:creationId xmlns:a16="http://schemas.microsoft.com/office/drawing/2014/main" id="{437CF3A9-6ACD-474A-AAED-57832F869133}"/>
                </a:ext>
              </a:extLst>
            </p:cNvPr>
            <p:cNvSpPr/>
            <p:nvPr/>
          </p:nvSpPr>
          <p:spPr bwMode="auto">
            <a:xfrm>
              <a:off x="7366419" y="5153285"/>
              <a:ext cx="609599" cy="845577"/>
            </a:xfrm>
            <a:prstGeom prst="can">
              <a:avLst/>
            </a:prstGeom>
            <a:solidFill>
              <a:srgbClr val="000077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ctr" hangingPunct="1"/>
              <a:r>
                <a:rPr lang="en-US" sz="1400" b="1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100%</a:t>
              </a:r>
            </a:p>
            <a:p>
              <a:pPr algn="ctr" eaLnBrk="1" fontAlgn="ctr" hangingPunct="1"/>
              <a:r>
                <a:rPr lang="en-US" sz="1400" b="1" dirty="0" smtClean="0">
                  <a:solidFill>
                    <a:schemeClr val="bg1"/>
                  </a:solidFill>
                  <a:cs typeface="Times New Roman" panose="02020603050405020304" pitchFamily="18" charset="0"/>
                </a:rPr>
                <a:t>Time</a:t>
              </a:r>
              <a:endParaRPr lang="vi-VN" sz="1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7" name="Can 12">
              <a:extLst>
                <a:ext uri="{FF2B5EF4-FFF2-40B4-BE49-F238E27FC236}">
                  <a16:creationId xmlns:a16="http://schemas.microsoft.com/office/drawing/2014/main" id="{48B8CCE5-2B62-4026-B47D-07B1B2920817}"/>
                </a:ext>
              </a:extLst>
            </p:cNvPr>
            <p:cNvSpPr/>
            <p:nvPr/>
          </p:nvSpPr>
          <p:spPr bwMode="auto">
            <a:xfrm>
              <a:off x="8252962" y="5695375"/>
              <a:ext cx="609599" cy="287423"/>
            </a:xfrm>
            <a:prstGeom prst="can">
              <a:avLst/>
            </a:prstGeom>
            <a:solidFill>
              <a:srgbClr val="00FF00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dirty="0" smtClean="0">
                  <a:cs typeface="Times New Roman" panose="02020603050405020304" pitchFamily="18" charset="0"/>
                </a:rPr>
                <a:t>33,3%</a:t>
              </a:r>
              <a:endParaRPr lang="en-US" sz="1400" b="1" dirty="0">
                <a:cs typeface="Times New Roman" panose="02020603050405020304" pitchFamily="18" charset="0"/>
              </a:endParaRP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DEECE36-1E6E-4802-A878-79A161C7CB96}"/>
                </a:ext>
              </a:extLst>
            </p:cNvPr>
            <p:cNvGrpSpPr/>
            <p:nvPr/>
          </p:nvGrpSpPr>
          <p:grpSpPr>
            <a:xfrm>
              <a:off x="8244372" y="4953000"/>
              <a:ext cx="632801" cy="742375"/>
              <a:chOff x="4572033" y="5747501"/>
              <a:chExt cx="646431" cy="482035"/>
            </a:xfrm>
            <a:solidFill>
              <a:srgbClr val="0000FF"/>
            </a:solidFill>
          </p:grpSpPr>
          <p:sp>
            <p:nvSpPr>
              <p:cNvPr id="179" name="Can 13">
                <a:extLst>
                  <a:ext uri="{FF2B5EF4-FFF2-40B4-BE49-F238E27FC236}">
                    <a16:creationId xmlns:a16="http://schemas.microsoft.com/office/drawing/2014/main" id="{75240470-AD2A-4784-9B27-E3528F107BA0}"/>
                  </a:ext>
                </a:extLst>
              </p:cNvPr>
              <p:cNvSpPr/>
              <p:nvPr/>
            </p:nvSpPr>
            <p:spPr bwMode="auto">
              <a:xfrm>
                <a:off x="4572033" y="5917849"/>
                <a:ext cx="646431" cy="311687"/>
              </a:xfrm>
              <a:prstGeom prst="can">
                <a:avLst>
                  <a:gd name="adj" fmla="val 26994"/>
                </a:avLst>
              </a:prstGeom>
              <a:grpFill/>
              <a:ln>
                <a:headEnd type="none" w="med" len="med"/>
                <a:tailEnd type="none" w="med" len="med"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1400" b="1" u="sng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66,7%</a:t>
                </a:r>
                <a:endParaRPr lang="vi-VN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934A113D-8C66-4933-B73E-6B19D1F759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139" y="5747501"/>
                <a:ext cx="552218" cy="311687"/>
                <a:chOff x="2578284" y="1828800"/>
                <a:chExt cx="1307916" cy="655677"/>
              </a:xfrm>
              <a:grpFill/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3F8800DC-3320-4194-B772-5E4F1FBC6DC0}"/>
                    </a:ext>
                  </a:extLst>
                </p:cNvPr>
                <p:cNvCxnSpPr/>
                <p:nvPr/>
              </p:nvCxnSpPr>
              <p:spPr>
                <a:xfrm flipV="1">
                  <a:off x="2578284" y="1828800"/>
                  <a:ext cx="1307916" cy="6556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00E360F7-04CB-47A1-9893-6BB962F917E2}"/>
                    </a:ext>
                  </a:extLst>
                </p:cNvPr>
                <p:cNvCxnSpPr/>
                <p:nvPr/>
              </p:nvCxnSpPr>
              <p:spPr>
                <a:xfrm>
                  <a:off x="2743200" y="1905000"/>
                  <a:ext cx="1143000" cy="579477"/>
                </a:xfrm>
                <a:prstGeom prst="line">
                  <a:avLst/>
                </a:prstGeom>
                <a:grpFill/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83" name="Rounded Rectangle 182"/>
          <p:cNvSpPr/>
          <p:nvPr/>
        </p:nvSpPr>
        <p:spPr>
          <a:xfrm>
            <a:off x="22113" y="6454362"/>
            <a:ext cx="9064035" cy="388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software to management asset, save time inventory and reduce 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5243" y="3375621"/>
            <a:ext cx="245292" cy="443158"/>
          </a:xfrm>
          <a:prstGeom prst="rect">
            <a:avLst/>
          </a:prstGeom>
        </p:spPr>
      </p:pic>
      <p:sp>
        <p:nvSpPr>
          <p:cNvPr id="76" name="二等辺三角形 7172"/>
          <p:cNvSpPr>
            <a:spLocks noChangeArrowheads="1"/>
          </p:cNvSpPr>
          <p:nvPr/>
        </p:nvSpPr>
        <p:spPr bwMode="auto">
          <a:xfrm rot="15933329">
            <a:off x="1268713" y="3359205"/>
            <a:ext cx="203731" cy="19514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77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67" y="3355007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1809" y="3372087"/>
            <a:ext cx="214551" cy="387620"/>
          </a:xfrm>
          <a:prstGeom prst="rect">
            <a:avLst/>
          </a:prstGeom>
        </p:spPr>
      </p:pic>
      <p:pic>
        <p:nvPicPr>
          <p:cNvPr id="79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79" y="3290734"/>
            <a:ext cx="172720" cy="18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二等辺三角形 7172"/>
          <p:cNvSpPr>
            <a:spLocks noChangeArrowheads="1"/>
          </p:cNvSpPr>
          <p:nvPr/>
        </p:nvSpPr>
        <p:spPr bwMode="auto">
          <a:xfrm rot="15933329" flipV="1">
            <a:off x="5428699" y="3209842"/>
            <a:ext cx="165047" cy="24093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694B20D-70E1-47E7-9787-D7C903A8DF7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49617" y="3930320"/>
            <a:ext cx="223860" cy="404438"/>
          </a:xfrm>
          <a:prstGeom prst="rect">
            <a:avLst/>
          </a:prstGeom>
        </p:spPr>
      </p:pic>
      <p:sp>
        <p:nvSpPr>
          <p:cNvPr id="82" name="二等辺三角形 7172"/>
          <p:cNvSpPr>
            <a:spLocks noChangeArrowheads="1"/>
          </p:cNvSpPr>
          <p:nvPr/>
        </p:nvSpPr>
        <p:spPr bwMode="auto">
          <a:xfrm rot="15933329">
            <a:off x="8002924" y="3861328"/>
            <a:ext cx="173212" cy="17809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SG" altLang="vi-VN" b="0"/>
          </a:p>
        </p:txBody>
      </p:sp>
      <p:pic>
        <p:nvPicPr>
          <p:cNvPr id="83" name="図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400" y="3806698"/>
            <a:ext cx="198691" cy="2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56338</TotalTime>
  <Words>2901</Words>
  <Application>Microsoft Office PowerPoint</Application>
  <PresentationFormat>On-screen Show (4:3)</PresentationFormat>
  <Paragraphs>538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30" baseType="lpstr">
      <vt:lpstr>Microsoft YaHei</vt:lpstr>
      <vt:lpstr>ＭＳ Ｐゴシック</vt:lpstr>
      <vt:lpstr>Arial</vt:lpstr>
      <vt:lpstr>Arial </vt:lpstr>
      <vt:lpstr>Arial Black</vt:lpstr>
      <vt:lpstr>Calibri</vt:lpstr>
      <vt:lpstr>Fira Sans Extra Condensed</vt:lpstr>
      <vt:lpstr>HGPSoeiKakugothicUB</vt:lpstr>
      <vt:lpstr>HGPSoeiKakugothicUB</vt:lpstr>
      <vt:lpstr>HGSSoeiKakugothicUB</vt:lpstr>
      <vt:lpstr>Meiryo UI</vt:lpstr>
      <vt:lpstr>ＭＳ Ｐ明朝</vt:lpstr>
      <vt:lpstr>Symbol</vt:lpstr>
      <vt:lpstr>Tahoma</vt:lpstr>
      <vt:lpstr>Times New Roman</vt:lpstr>
      <vt:lpstr>Wingdings</vt:lpstr>
      <vt:lpstr>Wingdings 2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4523</cp:revision>
  <cp:lastPrinted>2023-03-01T01:59:53Z</cp:lastPrinted>
  <dcterms:created xsi:type="dcterms:W3CDTF">2016-12-21T06:42:40Z</dcterms:created>
  <dcterms:modified xsi:type="dcterms:W3CDTF">2024-02-13T18:59:10Z</dcterms:modified>
</cp:coreProperties>
</file>