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1018" r:id="rId4"/>
    <p:sldId id="260" r:id="rId5"/>
    <p:sldId id="1021" r:id="rId6"/>
    <p:sldId id="1019" r:id="rId7"/>
    <p:sldId id="263" r:id="rId8"/>
    <p:sldId id="264" r:id="rId9"/>
    <p:sldId id="273" r:id="rId10"/>
  </p:sldIdLst>
  <p:sldSz cx="6858000" cy="51435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38D4FC3-0DC0-1C1D-12E8-814A0B2CFB3F}" name="Hien Nguyen Van" initials="HNV" userId="S::vanhien01.nguyen@vn.panasonic.com::e21eee68-b43b-4d99-b6b5-c9fdb6c71e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6C5F2"/>
    <a:srgbClr val="DDEBF7"/>
    <a:srgbClr val="BDD7EE"/>
    <a:srgbClr val="98A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33C3EC-C211-4784-B03F-2EDCAECA3540}">
  <a:tblStyle styleId="{CD33C3EC-C211-4784-B03F-2EDCAECA35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95" autoAdjust="0"/>
  </p:normalViewPr>
  <p:slideViewPr>
    <p:cSldViewPr snapToGrid="0">
      <p:cViewPr varScale="1">
        <p:scale>
          <a:sx n="145" d="100"/>
          <a:sy n="145" d="100"/>
        </p:scale>
        <p:origin x="166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Sheet1!$E$16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Sheet1!$D$17:$D$21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Sheet1!$E$17:$E$21</c:f>
              <c:numCache>
                <c:formatCode>General</c:formatCode>
                <c:ptCount val="5"/>
                <c:pt idx="0">
                  <c:v>81</c:v>
                </c:pt>
                <c:pt idx="1">
                  <c:v>68</c:v>
                </c:pt>
                <c:pt idx="2">
                  <c:v>84</c:v>
                </c:pt>
                <c:pt idx="3">
                  <c:v>69</c:v>
                </c:pt>
                <c:pt idx="4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B3-4740-9ED3-E48A4F954D73}"/>
            </c:ext>
          </c:extLst>
        </c:ser>
        <c:ser>
          <c:idx val="2"/>
          <c:order val="1"/>
          <c:tx>
            <c:strRef>
              <c:f>Sheet1!$F$16</c:f>
              <c:strCache>
                <c:ptCount val="1"/>
                <c:pt idx="0">
                  <c:v>Selected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Sheet1!$D$17:$D$21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Sheet1!$F$17:$F$21</c:f>
              <c:numCache>
                <c:formatCode>General</c:formatCode>
                <c:ptCount val="5"/>
                <c:pt idx="0">
                  <c:v>20</c:v>
                </c:pt>
                <c:pt idx="1">
                  <c:v>14</c:v>
                </c:pt>
                <c:pt idx="2">
                  <c:v>13</c:v>
                </c:pt>
                <c:pt idx="3">
                  <c:v>16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B3-4740-9ED3-E48A4F954D73}"/>
            </c:ext>
          </c:extLst>
        </c:ser>
        <c:ser>
          <c:idx val="3"/>
          <c:order val="2"/>
          <c:tx>
            <c:strRef>
              <c:f>Sheet1!$G$16</c:f>
              <c:strCache>
                <c:ptCount val="1"/>
                <c:pt idx="0">
                  <c:v>Completed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Sheet1!$D$17:$D$21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Sheet1!$G$17:$G$21</c:f>
              <c:numCache>
                <c:formatCode>General</c:formatCode>
                <c:ptCount val="5"/>
                <c:pt idx="0">
                  <c:v>24</c:v>
                </c:pt>
                <c:pt idx="1">
                  <c:v>26</c:v>
                </c:pt>
                <c:pt idx="2">
                  <c:v>16</c:v>
                </c:pt>
                <c:pt idx="3">
                  <c:v>8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B3-4740-9ED3-E48A4F954D7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60744464"/>
        <c:axId val="560744792"/>
        <c:axId val="0"/>
        <c:extLst/>
      </c:bar3DChart>
      <c:catAx>
        <c:axId val="56074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744792"/>
        <c:crosses val="autoZero"/>
        <c:auto val="1"/>
        <c:lblAlgn val="ctr"/>
        <c:lblOffset val="100"/>
        <c:noMultiLvlLbl val="0"/>
      </c:catAx>
      <c:valAx>
        <c:axId val="560744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Project No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74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30975" y="1815900"/>
            <a:ext cx="259605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75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85931" y="3462725"/>
            <a:ext cx="30861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5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532706" y="536650"/>
            <a:ext cx="579262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532706" y="1152475"/>
            <a:ext cx="5792625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32706" y="536650"/>
            <a:ext cx="579262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233776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3624301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2706" y="536650"/>
            <a:ext cx="5792625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2706" y="1152475"/>
            <a:ext cx="5792625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16" userDrawn="1">
          <p15:clr>
            <a:srgbClr val="EA4335"/>
          </p15:clr>
        </p15:guide>
        <p15:guide id="2" orient="horz" pos="258" userDrawn="1">
          <p15:clr>
            <a:srgbClr val="EA4335"/>
          </p15:clr>
        </p15:guide>
        <p15:guide id="3" pos="4104" userDrawn="1">
          <p15:clr>
            <a:srgbClr val="EA4335"/>
          </p15:clr>
        </p15:guide>
        <p15:guide id="4" orient="horz" pos="2982" userDrawn="1">
          <p15:clr>
            <a:srgbClr val="EA4335"/>
          </p15:clr>
        </p15:guide>
        <p15:guide id="5" pos="2160" userDrawn="1">
          <p15:clr>
            <a:srgbClr val="EA4335"/>
          </p15:clr>
        </p15:guide>
        <p15:guide id="6" orient="horz" pos="1620" userDrawn="1">
          <p15:clr>
            <a:srgbClr val="EA4335"/>
          </p15:clr>
        </p15:guide>
        <p15:guide id="7" pos="3132" userDrawn="1">
          <p15:clr>
            <a:srgbClr val="EA4335"/>
          </p15:clr>
        </p15:guide>
        <p15:guide id="8" pos="1188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 flipH="1">
            <a:off x="0" y="642994"/>
            <a:ext cx="1543050" cy="82417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6" name="Google Shape;56;p15"/>
          <p:cNvSpPr/>
          <p:nvPr/>
        </p:nvSpPr>
        <p:spPr>
          <a:xfrm flipH="1">
            <a:off x="0" y="1654106"/>
            <a:ext cx="1543050" cy="82417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7" name="Google Shape;57;p15"/>
          <p:cNvSpPr/>
          <p:nvPr/>
        </p:nvSpPr>
        <p:spPr>
          <a:xfrm flipH="1">
            <a:off x="0" y="2665219"/>
            <a:ext cx="1543050" cy="824175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8" name="Google Shape;58;p15"/>
          <p:cNvSpPr/>
          <p:nvPr/>
        </p:nvSpPr>
        <p:spPr>
          <a:xfrm flipH="1">
            <a:off x="0" y="3676369"/>
            <a:ext cx="1543050" cy="824175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1543051" y="1209244"/>
            <a:ext cx="3674024" cy="192939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US" sz="3300" dirty="0"/>
              <a:t>ISD</a:t>
            </a:r>
            <a:br>
              <a:rPr lang="en-US" sz="3300" dirty="0"/>
            </a:br>
            <a:r>
              <a:rPr lang="en-US" sz="3000" dirty="0"/>
              <a:t>DEVELOPMENT</a:t>
            </a:r>
            <a:br>
              <a:rPr lang="en-US" sz="3000" dirty="0"/>
            </a:br>
            <a:r>
              <a:rPr lang="en-US" sz="3000" dirty="0"/>
              <a:t>1</a:t>
            </a:r>
            <a:r>
              <a:rPr lang="en-US" sz="3000" baseline="30000" dirty="0"/>
              <a:t>ST</a:t>
            </a:r>
            <a:r>
              <a:rPr lang="en-US" sz="3000" dirty="0"/>
              <a:t> HALF FY2022</a:t>
            </a:r>
            <a:endParaRPr sz="3300" dirty="0"/>
          </a:p>
        </p:txBody>
      </p:sp>
      <p:sp>
        <p:nvSpPr>
          <p:cNvPr id="61" name="Google Shape;61;p15"/>
          <p:cNvSpPr/>
          <p:nvPr/>
        </p:nvSpPr>
        <p:spPr>
          <a:xfrm rot="10800000">
            <a:off x="5314950" y="3676350"/>
            <a:ext cx="1543050" cy="82417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62" name="Google Shape;62;p15"/>
          <p:cNvSpPr/>
          <p:nvPr/>
        </p:nvSpPr>
        <p:spPr>
          <a:xfrm rot="10800000">
            <a:off x="5314950" y="2665238"/>
            <a:ext cx="1543050" cy="82417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63" name="Google Shape;63;p15"/>
          <p:cNvSpPr/>
          <p:nvPr/>
        </p:nvSpPr>
        <p:spPr>
          <a:xfrm rot="10800000">
            <a:off x="5314950" y="1654125"/>
            <a:ext cx="1543050" cy="824175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64" name="Google Shape;64;p15"/>
          <p:cNvSpPr/>
          <p:nvPr/>
        </p:nvSpPr>
        <p:spPr>
          <a:xfrm rot="10800000">
            <a:off x="5314950" y="642975"/>
            <a:ext cx="1543050" cy="824175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E25FD27-C623-4B26-A16E-D6D92D3A3E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756955"/>
              </p:ext>
            </p:extLst>
          </p:nvPr>
        </p:nvGraphicFramePr>
        <p:xfrm>
          <a:off x="0" y="486802"/>
          <a:ext cx="6857999" cy="465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ABC0DD1-864F-911A-15CF-AC23165B41CD}"/>
              </a:ext>
            </a:extLst>
          </p:cNvPr>
          <p:cNvSpPr txBox="1"/>
          <p:nvPr/>
        </p:nvSpPr>
        <p:spPr>
          <a:xfrm>
            <a:off x="5836206" y="4857391"/>
            <a:ext cx="92525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chemeClr val="bg1"/>
                </a:solidFill>
              </a:rPr>
              <a:t>Update 3.Oct 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46C2B-ED5F-52C1-0B63-005F7520537E}"/>
              </a:ext>
            </a:extLst>
          </p:cNvPr>
          <p:cNvSpPr/>
          <p:nvPr/>
        </p:nvSpPr>
        <p:spPr>
          <a:xfrm>
            <a:off x="4308868" y="651264"/>
            <a:ext cx="986756" cy="41469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3A2D5BF1-F09C-2C62-7AE5-37F1158C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6858000" cy="41195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2100" b="1" dirty="0">
                <a:solidFill>
                  <a:schemeClr val="bg1"/>
                </a:solidFill>
                <a:latin typeface="+mj-lt"/>
                <a:ea typeface="HGP創英角ｺﾞｼｯｸUB" pitchFamily="50" charset="-128"/>
              </a:rPr>
              <a:t>FY2022 PROJECTS SUMMARY</a:t>
            </a:r>
          </a:p>
        </p:txBody>
      </p:sp>
      <p:sp>
        <p:nvSpPr>
          <p:cNvPr id="12" name="Rectangle 136">
            <a:extLst>
              <a:ext uri="{FF2B5EF4-FFF2-40B4-BE49-F238E27FC236}">
                <a16:creationId xmlns:a16="http://schemas.microsoft.com/office/drawing/2014/main" id="{5A8B506D-4E0C-3927-F6B9-DCC8949AB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45887"/>
            <a:ext cx="708422" cy="259556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>
              <a:buClrTx/>
              <a:defRPr/>
            </a:pPr>
            <a:r>
              <a:rPr lang="en-US" altLang="ja-JP" sz="1350" b="1" kern="12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93126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49">
            <a:extLst>
              <a:ext uri="{FF2B5EF4-FFF2-40B4-BE49-F238E27FC236}">
                <a16:creationId xmlns:a16="http://schemas.microsoft.com/office/drawing/2014/main" id="{407B3D7E-D284-C816-16BF-F1A82460C61B}"/>
              </a:ext>
            </a:extLst>
          </p:cNvPr>
          <p:cNvSpPr/>
          <p:nvPr/>
        </p:nvSpPr>
        <p:spPr>
          <a:xfrm>
            <a:off x="5685865" y="1301218"/>
            <a:ext cx="986898" cy="117578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Pentagon 49">
            <a:extLst>
              <a:ext uri="{FF2B5EF4-FFF2-40B4-BE49-F238E27FC236}">
                <a16:creationId xmlns:a16="http://schemas.microsoft.com/office/drawing/2014/main" id="{C796B48A-D922-ED04-AFE0-FFBD2E65F469}"/>
              </a:ext>
            </a:extLst>
          </p:cNvPr>
          <p:cNvSpPr/>
          <p:nvPr/>
        </p:nvSpPr>
        <p:spPr>
          <a:xfrm>
            <a:off x="5685866" y="1466057"/>
            <a:ext cx="522079" cy="117041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2318A1-7B25-84DC-258F-B195D7359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35217"/>
              </p:ext>
            </p:extLst>
          </p:nvPr>
        </p:nvGraphicFramePr>
        <p:xfrm>
          <a:off x="0" y="679079"/>
          <a:ext cx="6858948" cy="4445501"/>
        </p:xfrm>
        <a:graphic>
          <a:graphicData uri="http://schemas.openxmlformats.org/drawingml/2006/table">
            <a:tbl>
              <a:tblPr firstRow="1" bandRow="1"/>
              <a:tblGrid>
                <a:gridCol w="322342">
                  <a:extLst>
                    <a:ext uri="{9D8B030D-6E8A-4147-A177-3AD203B41FA5}">
                      <a16:colId xmlns:a16="http://schemas.microsoft.com/office/drawing/2014/main" val="1173642011"/>
                    </a:ext>
                  </a:extLst>
                </a:gridCol>
                <a:gridCol w="2480064">
                  <a:extLst>
                    <a:ext uri="{9D8B030D-6E8A-4147-A177-3AD203B41FA5}">
                      <a16:colId xmlns:a16="http://schemas.microsoft.com/office/drawing/2014/main" val="2116685461"/>
                    </a:ext>
                  </a:extLst>
                </a:gridCol>
                <a:gridCol w="566082">
                  <a:extLst>
                    <a:ext uri="{9D8B030D-6E8A-4147-A177-3AD203B41FA5}">
                      <a16:colId xmlns:a16="http://schemas.microsoft.com/office/drawing/2014/main" val="3933314244"/>
                    </a:ext>
                  </a:extLst>
                </a:gridCol>
                <a:gridCol w="302559">
                  <a:extLst>
                    <a:ext uri="{9D8B030D-6E8A-4147-A177-3AD203B41FA5}">
                      <a16:colId xmlns:a16="http://schemas.microsoft.com/office/drawing/2014/main" val="1093428563"/>
                    </a:ext>
                  </a:extLst>
                </a:gridCol>
                <a:gridCol w="289112">
                  <a:extLst>
                    <a:ext uri="{9D8B030D-6E8A-4147-A177-3AD203B41FA5}">
                      <a16:colId xmlns:a16="http://schemas.microsoft.com/office/drawing/2014/main" val="280087078"/>
                    </a:ext>
                  </a:extLst>
                </a:gridCol>
                <a:gridCol w="302559">
                  <a:extLst>
                    <a:ext uri="{9D8B030D-6E8A-4147-A177-3AD203B41FA5}">
                      <a16:colId xmlns:a16="http://schemas.microsoft.com/office/drawing/2014/main" val="850488261"/>
                    </a:ext>
                  </a:extLst>
                </a:gridCol>
                <a:gridCol w="289111">
                  <a:extLst>
                    <a:ext uri="{9D8B030D-6E8A-4147-A177-3AD203B41FA5}">
                      <a16:colId xmlns:a16="http://schemas.microsoft.com/office/drawing/2014/main" val="2299376752"/>
                    </a:ext>
                  </a:extLst>
                </a:gridCol>
                <a:gridCol w="268942">
                  <a:extLst>
                    <a:ext uri="{9D8B030D-6E8A-4147-A177-3AD203B41FA5}">
                      <a16:colId xmlns:a16="http://schemas.microsoft.com/office/drawing/2014/main" val="2714608657"/>
                    </a:ext>
                  </a:extLst>
                </a:gridCol>
                <a:gridCol w="289111">
                  <a:extLst>
                    <a:ext uri="{9D8B030D-6E8A-4147-A177-3AD203B41FA5}">
                      <a16:colId xmlns:a16="http://schemas.microsoft.com/office/drawing/2014/main" val="2367865807"/>
                    </a:ext>
                  </a:extLst>
                </a:gridCol>
                <a:gridCol w="275693">
                  <a:extLst>
                    <a:ext uri="{9D8B030D-6E8A-4147-A177-3AD203B41FA5}">
                      <a16:colId xmlns:a16="http://schemas.microsoft.com/office/drawing/2014/main" val="639401475"/>
                    </a:ext>
                  </a:extLst>
                </a:gridCol>
                <a:gridCol w="300989">
                  <a:extLst>
                    <a:ext uri="{9D8B030D-6E8A-4147-A177-3AD203B41FA5}">
                      <a16:colId xmlns:a16="http://schemas.microsoft.com/office/drawing/2014/main" val="1538839471"/>
                    </a:ext>
                  </a:extLst>
                </a:gridCol>
                <a:gridCol w="297605">
                  <a:extLst>
                    <a:ext uri="{9D8B030D-6E8A-4147-A177-3AD203B41FA5}">
                      <a16:colId xmlns:a16="http://schemas.microsoft.com/office/drawing/2014/main" val="2140773580"/>
                    </a:ext>
                  </a:extLst>
                </a:gridCol>
                <a:gridCol w="290841">
                  <a:extLst>
                    <a:ext uri="{9D8B030D-6E8A-4147-A177-3AD203B41FA5}">
                      <a16:colId xmlns:a16="http://schemas.microsoft.com/office/drawing/2014/main" val="494324685"/>
                    </a:ext>
                  </a:extLst>
                </a:gridCol>
                <a:gridCol w="290841">
                  <a:extLst>
                    <a:ext uri="{9D8B030D-6E8A-4147-A177-3AD203B41FA5}">
                      <a16:colId xmlns:a16="http://schemas.microsoft.com/office/drawing/2014/main" val="2401257019"/>
                    </a:ext>
                  </a:extLst>
                </a:gridCol>
                <a:gridCol w="293097">
                  <a:extLst>
                    <a:ext uri="{9D8B030D-6E8A-4147-A177-3AD203B41FA5}">
                      <a16:colId xmlns:a16="http://schemas.microsoft.com/office/drawing/2014/main" val="4086810863"/>
                    </a:ext>
                  </a:extLst>
                </a:gridCol>
              </a:tblGrid>
              <a:tr h="1886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Dept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979296"/>
                  </a:ext>
                </a:extLst>
              </a:tr>
              <a:tr h="2486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Tooling Control Sheet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COS/LOG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253018"/>
                  </a:ext>
                </a:extLst>
              </a:tr>
              <a:tr h="248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FOSS- Print partcard changing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408057"/>
                  </a:ext>
                </a:extLst>
              </a:tr>
              <a:tr h="248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 Prevent Double ID, MAC 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28650"/>
                  </a:ext>
                </a:extLst>
              </a:tr>
              <a:tr h="248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Debit Note, Creditnote system upgrade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Depts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868714"/>
                  </a:ext>
                </a:extLst>
              </a:tr>
              <a:tr h="248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 Check Projector for India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PJ-FA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9889"/>
                  </a:ext>
                </a:extLst>
              </a:tr>
              <a:tr h="248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Elearning System V2 Expand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47689"/>
                  </a:ext>
                </a:extLst>
              </a:tr>
              <a:tr h="2486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Microwave OCS upgrade PLC to PC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MW-FA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39053"/>
                  </a:ext>
                </a:extLst>
              </a:tr>
              <a:tr h="2486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Projector Traceability Optical Unit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PJ-FA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242584"/>
                  </a:ext>
                </a:extLst>
              </a:tr>
              <a:tr h="2486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Visualize System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Depts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US" sz="7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25128"/>
                  </a:ext>
                </a:extLst>
              </a:tr>
              <a:tr h="52653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 Management System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Module: Manpower, Quality, Production (MEBD)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FA/QC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704990"/>
                  </a:ext>
                </a:extLst>
              </a:tr>
              <a:tr h="2486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transfer to SAP for outside plan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113607"/>
                  </a:ext>
                </a:extLst>
              </a:tr>
              <a:tr h="2486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PMD Warehouse management Upgrade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329337"/>
                  </a:ext>
                </a:extLst>
              </a:tr>
              <a:tr h="2486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Printing area FTP configuration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201010"/>
                  </a:ext>
                </a:extLst>
              </a:tr>
              <a:tr h="2486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Print Partcard preparation area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808238"/>
                  </a:ext>
                </a:extLst>
              </a:tr>
              <a:tr h="2486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Verify customs declaration data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722725"/>
                  </a:ext>
                </a:extLst>
              </a:tr>
              <a:tr h="2486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Input tracking number to SAP 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025271"/>
                  </a:ext>
                </a:extLst>
              </a:tr>
            </a:tbl>
          </a:graphicData>
        </a:graphic>
      </p:graphicFrame>
      <p:sp>
        <p:nvSpPr>
          <p:cNvPr id="11" name="Rectangle 47">
            <a:extLst>
              <a:ext uri="{FF2B5EF4-FFF2-40B4-BE49-F238E27FC236}">
                <a16:creationId xmlns:a16="http://schemas.microsoft.com/office/drawing/2014/main" id="{07724450-308C-2BEF-222C-A7E63082C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6858000" cy="41195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2100" b="1" dirty="0">
                <a:solidFill>
                  <a:schemeClr val="bg1"/>
                </a:solidFill>
                <a:latin typeface="+mj-lt"/>
                <a:ea typeface="HGP創英角ｺﾞｼｯｸUB" pitchFamily="50" charset="-128"/>
              </a:rPr>
              <a:t>FY2022 PROJECTS PROGRESS</a:t>
            </a:r>
          </a:p>
        </p:txBody>
      </p:sp>
      <p:sp>
        <p:nvSpPr>
          <p:cNvPr id="12" name="Rectangle 136">
            <a:extLst>
              <a:ext uri="{FF2B5EF4-FFF2-40B4-BE49-F238E27FC236}">
                <a16:creationId xmlns:a16="http://schemas.microsoft.com/office/drawing/2014/main" id="{F7E37C3E-1E6D-195D-147D-C94BA5774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45887"/>
            <a:ext cx="708422" cy="259556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>
              <a:buClrTx/>
              <a:defRPr/>
            </a:pPr>
            <a:r>
              <a:rPr lang="en-US" altLang="ja-JP" sz="1350" b="1" kern="12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2/5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A8935F-29BC-4EDD-525F-F78768D88359}"/>
              </a:ext>
            </a:extLst>
          </p:cNvPr>
          <p:cNvCxnSpPr>
            <a:cxnSpLocks/>
          </p:cNvCxnSpPr>
          <p:nvPr/>
        </p:nvCxnSpPr>
        <p:spPr>
          <a:xfrm>
            <a:off x="3389532" y="947294"/>
            <a:ext cx="853548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B41B1F-D467-C574-0E29-6079601E1544}"/>
              </a:ext>
            </a:extLst>
          </p:cNvPr>
          <p:cNvCxnSpPr>
            <a:cxnSpLocks/>
          </p:cNvCxnSpPr>
          <p:nvPr/>
        </p:nvCxnSpPr>
        <p:spPr>
          <a:xfrm>
            <a:off x="3389532" y="1026234"/>
            <a:ext cx="853548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6-Point Star 35">
            <a:extLst>
              <a:ext uri="{FF2B5EF4-FFF2-40B4-BE49-F238E27FC236}">
                <a16:creationId xmlns:a16="http://schemas.microsoft.com/office/drawing/2014/main" id="{5A49D976-F9CB-46EE-943A-B7F82796B9B8}"/>
              </a:ext>
            </a:extLst>
          </p:cNvPr>
          <p:cNvSpPr/>
          <p:nvPr/>
        </p:nvSpPr>
        <p:spPr>
          <a:xfrm>
            <a:off x="4308372" y="888087"/>
            <a:ext cx="158373" cy="177616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b="1" dirty="0">
              <a:solidFill>
                <a:schemeClr val="tx1"/>
              </a:solidFill>
            </a:endParaRPr>
          </a:p>
        </p:txBody>
      </p:sp>
      <p:sp>
        <p:nvSpPr>
          <p:cNvPr id="24" name="6-Point Star 35">
            <a:extLst>
              <a:ext uri="{FF2B5EF4-FFF2-40B4-BE49-F238E27FC236}">
                <a16:creationId xmlns:a16="http://schemas.microsoft.com/office/drawing/2014/main" id="{ED0F5450-FFDB-AE13-97D7-B8DAE055EF71}"/>
              </a:ext>
            </a:extLst>
          </p:cNvPr>
          <p:cNvSpPr/>
          <p:nvPr/>
        </p:nvSpPr>
        <p:spPr>
          <a:xfrm>
            <a:off x="5788532" y="483026"/>
            <a:ext cx="158373" cy="177616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77B883-D33C-9AA4-9980-AA6A5D8B39A8}"/>
              </a:ext>
            </a:extLst>
          </p:cNvPr>
          <p:cNvCxnSpPr>
            <a:cxnSpLocks/>
          </p:cNvCxnSpPr>
          <p:nvPr/>
        </p:nvCxnSpPr>
        <p:spPr>
          <a:xfrm>
            <a:off x="4644364" y="578414"/>
            <a:ext cx="506537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E9BF7A-50AA-7048-52C8-7DC48A2CED98}"/>
              </a:ext>
            </a:extLst>
          </p:cNvPr>
          <p:cNvCxnSpPr>
            <a:cxnSpLocks/>
          </p:cNvCxnSpPr>
          <p:nvPr/>
        </p:nvCxnSpPr>
        <p:spPr>
          <a:xfrm>
            <a:off x="3468470" y="578414"/>
            <a:ext cx="478577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F9B-8073-0C4D-327A-759468E73761}"/>
              </a:ext>
            </a:extLst>
          </p:cNvPr>
          <p:cNvSpPr txBox="1"/>
          <p:nvPr/>
        </p:nvSpPr>
        <p:spPr>
          <a:xfrm>
            <a:off x="3947047" y="466853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B4542F-D634-F0CC-BC52-1EA4C01511CB}"/>
              </a:ext>
            </a:extLst>
          </p:cNvPr>
          <p:cNvSpPr txBox="1"/>
          <p:nvPr/>
        </p:nvSpPr>
        <p:spPr>
          <a:xfrm>
            <a:off x="5097996" y="463635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Actual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7E03C-5968-884C-0563-9CC413801CEB}"/>
              </a:ext>
            </a:extLst>
          </p:cNvPr>
          <p:cNvSpPr txBox="1"/>
          <p:nvPr/>
        </p:nvSpPr>
        <p:spPr>
          <a:xfrm>
            <a:off x="5946905" y="470692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Go-live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9F81A4-721C-F6D0-F298-B42BE3C44D82}"/>
              </a:ext>
            </a:extLst>
          </p:cNvPr>
          <p:cNvCxnSpPr>
            <a:cxnSpLocks/>
          </p:cNvCxnSpPr>
          <p:nvPr/>
        </p:nvCxnSpPr>
        <p:spPr>
          <a:xfrm>
            <a:off x="3389532" y="1177538"/>
            <a:ext cx="853548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5A648C-D979-AFBF-42E2-73B6275B3CD6}"/>
              </a:ext>
            </a:extLst>
          </p:cNvPr>
          <p:cNvCxnSpPr>
            <a:cxnSpLocks/>
          </p:cNvCxnSpPr>
          <p:nvPr/>
        </p:nvCxnSpPr>
        <p:spPr>
          <a:xfrm>
            <a:off x="3389532" y="1256478"/>
            <a:ext cx="853548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6-Point Star 35">
            <a:extLst>
              <a:ext uri="{FF2B5EF4-FFF2-40B4-BE49-F238E27FC236}">
                <a16:creationId xmlns:a16="http://schemas.microsoft.com/office/drawing/2014/main" id="{B358FA89-E447-8A4F-F327-9E33269FF272}"/>
              </a:ext>
            </a:extLst>
          </p:cNvPr>
          <p:cNvSpPr/>
          <p:nvPr/>
        </p:nvSpPr>
        <p:spPr>
          <a:xfrm>
            <a:off x="4308372" y="1123602"/>
            <a:ext cx="158373" cy="177616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21226A-49F6-477C-6E3B-70EAE09B5799}"/>
              </a:ext>
            </a:extLst>
          </p:cNvPr>
          <p:cNvCxnSpPr>
            <a:cxnSpLocks/>
          </p:cNvCxnSpPr>
          <p:nvPr/>
        </p:nvCxnSpPr>
        <p:spPr>
          <a:xfrm>
            <a:off x="3685073" y="1439059"/>
            <a:ext cx="853548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A91B22-4E89-FA2C-C8CB-512FA3613B4D}"/>
              </a:ext>
            </a:extLst>
          </p:cNvPr>
          <p:cNvCxnSpPr>
            <a:cxnSpLocks/>
          </p:cNvCxnSpPr>
          <p:nvPr/>
        </p:nvCxnSpPr>
        <p:spPr>
          <a:xfrm>
            <a:off x="3993099" y="1517999"/>
            <a:ext cx="545522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6-Point Star 35">
            <a:extLst>
              <a:ext uri="{FF2B5EF4-FFF2-40B4-BE49-F238E27FC236}">
                <a16:creationId xmlns:a16="http://schemas.microsoft.com/office/drawing/2014/main" id="{BEE0C174-5BF3-CDBB-03C6-2FCCB6492B6E}"/>
              </a:ext>
            </a:extLst>
          </p:cNvPr>
          <p:cNvSpPr/>
          <p:nvPr/>
        </p:nvSpPr>
        <p:spPr>
          <a:xfrm>
            <a:off x="4606581" y="1377249"/>
            <a:ext cx="158373" cy="177616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B413F4-B4B8-5118-599F-132D64FFEC2F}"/>
              </a:ext>
            </a:extLst>
          </p:cNvPr>
          <p:cNvCxnSpPr>
            <a:cxnSpLocks/>
          </p:cNvCxnSpPr>
          <p:nvPr/>
        </p:nvCxnSpPr>
        <p:spPr>
          <a:xfrm>
            <a:off x="3993099" y="1677497"/>
            <a:ext cx="545522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D0140B-4BE9-B5BC-AFCB-C9D15C932E39}"/>
              </a:ext>
            </a:extLst>
          </p:cNvPr>
          <p:cNvCxnSpPr>
            <a:cxnSpLocks/>
          </p:cNvCxnSpPr>
          <p:nvPr/>
        </p:nvCxnSpPr>
        <p:spPr>
          <a:xfrm>
            <a:off x="3993099" y="1756437"/>
            <a:ext cx="545522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6-Point Star 35">
            <a:extLst>
              <a:ext uri="{FF2B5EF4-FFF2-40B4-BE49-F238E27FC236}">
                <a16:creationId xmlns:a16="http://schemas.microsoft.com/office/drawing/2014/main" id="{05B897F0-1B57-AA7D-947F-3D0D5D32D6E5}"/>
              </a:ext>
            </a:extLst>
          </p:cNvPr>
          <p:cNvSpPr/>
          <p:nvPr/>
        </p:nvSpPr>
        <p:spPr>
          <a:xfrm>
            <a:off x="4606580" y="1599036"/>
            <a:ext cx="158373" cy="177616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b="1" dirty="0">
              <a:solidFill>
                <a:schemeClr val="tx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D995AA-0B32-B72B-E950-E08CC79680DC}"/>
              </a:ext>
            </a:extLst>
          </p:cNvPr>
          <p:cNvCxnSpPr>
            <a:cxnSpLocks/>
          </p:cNvCxnSpPr>
          <p:nvPr/>
        </p:nvCxnSpPr>
        <p:spPr>
          <a:xfrm>
            <a:off x="4825235" y="1940634"/>
            <a:ext cx="545522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6FC228-DB21-1604-2DED-157FF2A7BB2E}"/>
              </a:ext>
            </a:extLst>
          </p:cNvPr>
          <p:cNvCxnSpPr>
            <a:cxnSpLocks/>
          </p:cNvCxnSpPr>
          <p:nvPr/>
        </p:nvCxnSpPr>
        <p:spPr>
          <a:xfrm>
            <a:off x="4568683" y="2019574"/>
            <a:ext cx="545522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6-Point Star 35">
            <a:extLst>
              <a:ext uri="{FF2B5EF4-FFF2-40B4-BE49-F238E27FC236}">
                <a16:creationId xmlns:a16="http://schemas.microsoft.com/office/drawing/2014/main" id="{7E37B78E-2940-2813-DB60-C5FB38D117FF}"/>
              </a:ext>
            </a:extLst>
          </p:cNvPr>
          <p:cNvSpPr/>
          <p:nvPr/>
        </p:nvSpPr>
        <p:spPr>
          <a:xfrm>
            <a:off x="5168847" y="1930766"/>
            <a:ext cx="158373" cy="177616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804F2C-BA57-3DAF-BB24-DA8596425386}"/>
              </a:ext>
            </a:extLst>
          </p:cNvPr>
          <p:cNvCxnSpPr>
            <a:cxnSpLocks/>
          </p:cNvCxnSpPr>
          <p:nvPr/>
        </p:nvCxnSpPr>
        <p:spPr>
          <a:xfrm>
            <a:off x="4559052" y="2213159"/>
            <a:ext cx="545522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0A45ED-94C7-0F63-7893-53CF0CB2B3FE}"/>
              </a:ext>
            </a:extLst>
          </p:cNvPr>
          <p:cNvCxnSpPr>
            <a:cxnSpLocks/>
          </p:cNvCxnSpPr>
          <p:nvPr/>
        </p:nvCxnSpPr>
        <p:spPr>
          <a:xfrm>
            <a:off x="4559052" y="2292099"/>
            <a:ext cx="545522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6-Point Star 35">
            <a:extLst>
              <a:ext uri="{FF2B5EF4-FFF2-40B4-BE49-F238E27FC236}">
                <a16:creationId xmlns:a16="http://schemas.microsoft.com/office/drawing/2014/main" id="{FAFC7C84-3F9C-C9B6-19D3-4B5265B939D6}"/>
              </a:ext>
            </a:extLst>
          </p:cNvPr>
          <p:cNvSpPr/>
          <p:nvPr/>
        </p:nvSpPr>
        <p:spPr>
          <a:xfrm>
            <a:off x="5172533" y="2134698"/>
            <a:ext cx="158373" cy="177616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91247-B0A3-B7BF-2157-233F356DD87D}"/>
              </a:ext>
            </a:extLst>
          </p:cNvPr>
          <p:cNvCxnSpPr>
            <a:cxnSpLocks/>
          </p:cNvCxnSpPr>
          <p:nvPr/>
        </p:nvCxnSpPr>
        <p:spPr>
          <a:xfrm>
            <a:off x="3976897" y="2436339"/>
            <a:ext cx="848338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187EC5-F6EB-92FA-C27C-CFEBCDB459FF}"/>
              </a:ext>
            </a:extLst>
          </p:cNvPr>
          <p:cNvCxnSpPr>
            <a:cxnSpLocks/>
          </p:cNvCxnSpPr>
          <p:nvPr/>
        </p:nvCxnSpPr>
        <p:spPr>
          <a:xfrm>
            <a:off x="3976897" y="2541591"/>
            <a:ext cx="545522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6-Point Star 35">
            <a:extLst>
              <a:ext uri="{FF2B5EF4-FFF2-40B4-BE49-F238E27FC236}">
                <a16:creationId xmlns:a16="http://schemas.microsoft.com/office/drawing/2014/main" id="{75D67F9F-6F95-AE11-332E-EE23D7DA46D0}"/>
              </a:ext>
            </a:extLst>
          </p:cNvPr>
          <p:cNvSpPr/>
          <p:nvPr/>
        </p:nvSpPr>
        <p:spPr>
          <a:xfrm>
            <a:off x="4588417" y="2412559"/>
            <a:ext cx="158373" cy="177616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06B94C-4FEF-5CAC-621D-6C018CAE2D5D}"/>
              </a:ext>
            </a:extLst>
          </p:cNvPr>
          <p:cNvCxnSpPr>
            <a:cxnSpLocks/>
          </p:cNvCxnSpPr>
          <p:nvPr/>
        </p:nvCxnSpPr>
        <p:spPr>
          <a:xfrm>
            <a:off x="4559052" y="2690671"/>
            <a:ext cx="1126813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4E40CA-9CC1-7CE7-F221-C0564DEC7DF1}"/>
              </a:ext>
            </a:extLst>
          </p:cNvPr>
          <p:cNvCxnSpPr>
            <a:cxnSpLocks/>
          </p:cNvCxnSpPr>
          <p:nvPr/>
        </p:nvCxnSpPr>
        <p:spPr>
          <a:xfrm>
            <a:off x="4559052" y="2769611"/>
            <a:ext cx="555153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98204B-892D-9CBE-9B69-6CD22E3A2F44}"/>
              </a:ext>
            </a:extLst>
          </p:cNvPr>
          <p:cNvCxnSpPr>
            <a:cxnSpLocks/>
          </p:cNvCxnSpPr>
          <p:nvPr/>
        </p:nvCxnSpPr>
        <p:spPr>
          <a:xfrm>
            <a:off x="4568683" y="2940654"/>
            <a:ext cx="2289317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C581F8-47CF-2ED8-66A4-334F65F96140}"/>
              </a:ext>
            </a:extLst>
          </p:cNvPr>
          <p:cNvCxnSpPr>
            <a:cxnSpLocks/>
          </p:cNvCxnSpPr>
          <p:nvPr/>
        </p:nvCxnSpPr>
        <p:spPr>
          <a:xfrm>
            <a:off x="4568683" y="3019594"/>
            <a:ext cx="535891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130F72-9CC6-FF75-54E2-95CD85291C9A}"/>
              </a:ext>
            </a:extLst>
          </p:cNvPr>
          <p:cNvCxnSpPr>
            <a:cxnSpLocks/>
          </p:cNvCxnSpPr>
          <p:nvPr/>
        </p:nvCxnSpPr>
        <p:spPr>
          <a:xfrm>
            <a:off x="4562105" y="3355094"/>
            <a:ext cx="2289317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46313D-E965-6FC8-DD68-3B934C924C26}"/>
              </a:ext>
            </a:extLst>
          </p:cNvPr>
          <p:cNvCxnSpPr>
            <a:cxnSpLocks/>
          </p:cNvCxnSpPr>
          <p:nvPr/>
        </p:nvCxnSpPr>
        <p:spPr>
          <a:xfrm>
            <a:off x="4562105" y="3434034"/>
            <a:ext cx="535891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4683DA-0A3B-16C3-A9EC-5F166CA0B036}"/>
              </a:ext>
            </a:extLst>
          </p:cNvPr>
          <p:cNvCxnSpPr>
            <a:cxnSpLocks/>
          </p:cNvCxnSpPr>
          <p:nvPr/>
        </p:nvCxnSpPr>
        <p:spPr>
          <a:xfrm>
            <a:off x="5120783" y="3743220"/>
            <a:ext cx="1126813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346811D-38E7-7AFF-DBD7-24BA7DE47715}"/>
              </a:ext>
            </a:extLst>
          </p:cNvPr>
          <p:cNvCxnSpPr>
            <a:cxnSpLocks/>
          </p:cNvCxnSpPr>
          <p:nvPr/>
        </p:nvCxnSpPr>
        <p:spPr>
          <a:xfrm>
            <a:off x="6025830" y="3973467"/>
            <a:ext cx="807746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DF490C-8174-5C30-15F9-EAD4B2298A36}"/>
              </a:ext>
            </a:extLst>
          </p:cNvPr>
          <p:cNvCxnSpPr>
            <a:cxnSpLocks/>
          </p:cNvCxnSpPr>
          <p:nvPr/>
        </p:nvCxnSpPr>
        <p:spPr>
          <a:xfrm>
            <a:off x="5426694" y="4230027"/>
            <a:ext cx="807746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62430C-2A2B-A5B5-0C09-2040AA686DBD}"/>
              </a:ext>
            </a:extLst>
          </p:cNvPr>
          <p:cNvCxnSpPr>
            <a:cxnSpLocks/>
          </p:cNvCxnSpPr>
          <p:nvPr/>
        </p:nvCxnSpPr>
        <p:spPr>
          <a:xfrm>
            <a:off x="5713496" y="4470999"/>
            <a:ext cx="807746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DBBAA4-0CC0-CF5A-4DE4-02D941B24CCB}"/>
              </a:ext>
            </a:extLst>
          </p:cNvPr>
          <p:cNvCxnSpPr>
            <a:cxnSpLocks/>
          </p:cNvCxnSpPr>
          <p:nvPr/>
        </p:nvCxnSpPr>
        <p:spPr>
          <a:xfrm>
            <a:off x="6009648" y="4703673"/>
            <a:ext cx="807746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FC18934-E89C-1C87-393E-E491F1A4AED0}"/>
              </a:ext>
            </a:extLst>
          </p:cNvPr>
          <p:cNvCxnSpPr>
            <a:cxnSpLocks/>
          </p:cNvCxnSpPr>
          <p:nvPr/>
        </p:nvCxnSpPr>
        <p:spPr>
          <a:xfrm>
            <a:off x="4831813" y="4947075"/>
            <a:ext cx="538944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ED0BBC-63B6-253A-38AA-5E7FCE5AF026}"/>
              </a:ext>
            </a:extLst>
          </p:cNvPr>
          <p:cNvCxnSpPr>
            <a:cxnSpLocks/>
          </p:cNvCxnSpPr>
          <p:nvPr/>
        </p:nvCxnSpPr>
        <p:spPr>
          <a:xfrm>
            <a:off x="5120783" y="5039168"/>
            <a:ext cx="249974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-Point Star 35">
            <a:extLst>
              <a:ext uri="{FF2B5EF4-FFF2-40B4-BE49-F238E27FC236}">
                <a16:creationId xmlns:a16="http://schemas.microsoft.com/office/drawing/2014/main" id="{A45AE7F8-CB29-EBE7-052C-A1DFA254CDA5}"/>
              </a:ext>
            </a:extLst>
          </p:cNvPr>
          <p:cNvSpPr/>
          <p:nvPr/>
        </p:nvSpPr>
        <p:spPr>
          <a:xfrm>
            <a:off x="5431211" y="4896332"/>
            <a:ext cx="158373" cy="177616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D59FC6-374D-4F61-B71E-1B3F81E847A8}"/>
              </a:ext>
            </a:extLst>
          </p:cNvPr>
          <p:cNvCxnSpPr>
            <a:cxnSpLocks/>
          </p:cNvCxnSpPr>
          <p:nvPr/>
        </p:nvCxnSpPr>
        <p:spPr>
          <a:xfrm>
            <a:off x="5109937" y="809144"/>
            <a:ext cx="0" cy="431544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5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>
            <a:extLst>
              <a:ext uri="{FF2B5EF4-FFF2-40B4-BE49-F238E27FC236}">
                <a16:creationId xmlns:a16="http://schemas.microsoft.com/office/drawing/2014/main" id="{EEF83D4E-5E4C-9BDD-B560-9132B312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6858000" cy="41195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2100" b="1" dirty="0">
                <a:solidFill>
                  <a:schemeClr val="bg1"/>
                </a:solidFill>
                <a:latin typeface="+mj-lt"/>
                <a:ea typeface="HGP創英角ｺﾞｼｯｸUB" pitchFamily="50" charset="-128"/>
              </a:rPr>
              <a:t>FY2022 E-LEARNING PROJECT</a:t>
            </a:r>
          </a:p>
        </p:txBody>
      </p:sp>
      <p:sp>
        <p:nvSpPr>
          <p:cNvPr id="9" name="Rectangle 136">
            <a:extLst>
              <a:ext uri="{FF2B5EF4-FFF2-40B4-BE49-F238E27FC236}">
                <a16:creationId xmlns:a16="http://schemas.microsoft.com/office/drawing/2014/main" id="{A0D68614-48D0-63E1-D48C-F36F0D34D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45887"/>
            <a:ext cx="708422" cy="259556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>
              <a:buClrTx/>
              <a:defRPr/>
            </a:pPr>
            <a:r>
              <a:rPr lang="en-US" altLang="ja-JP" sz="1350" b="1" kern="12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3/5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70553-C63E-F177-1C6F-20916BB8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909" y="2788404"/>
            <a:ext cx="4088600" cy="234582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3E8110C-7043-9A3F-26DB-8448B9967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2" t="6024" r="7898" b="7948"/>
          <a:stretch/>
        </p:blipFill>
        <p:spPr>
          <a:xfrm>
            <a:off x="1128082" y="1213178"/>
            <a:ext cx="779151" cy="30017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EEE052F-6F41-9DC4-BD69-E1FCF9647D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86" t="23593" r="12822" b="13004"/>
          <a:stretch/>
        </p:blipFill>
        <p:spPr>
          <a:xfrm>
            <a:off x="813352" y="2009948"/>
            <a:ext cx="1279135" cy="68793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E02F452A-F50B-CB91-4BE2-C5C0DD304D9C}"/>
              </a:ext>
            </a:extLst>
          </p:cNvPr>
          <p:cNvSpPr/>
          <p:nvPr/>
        </p:nvSpPr>
        <p:spPr>
          <a:xfrm>
            <a:off x="884690" y="2949456"/>
            <a:ext cx="1037558" cy="361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43" name="Down Arrow 65">
            <a:extLst>
              <a:ext uri="{FF2B5EF4-FFF2-40B4-BE49-F238E27FC236}">
                <a16:creationId xmlns:a16="http://schemas.microsoft.com/office/drawing/2014/main" id="{AC3BF44C-F767-C6E8-D342-FE8DECC19587}"/>
              </a:ext>
            </a:extLst>
          </p:cNvPr>
          <p:cNvSpPr/>
          <p:nvPr/>
        </p:nvSpPr>
        <p:spPr>
          <a:xfrm>
            <a:off x="1378725" y="1882901"/>
            <a:ext cx="230069" cy="119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66">
            <a:extLst>
              <a:ext uri="{FF2B5EF4-FFF2-40B4-BE49-F238E27FC236}">
                <a16:creationId xmlns:a16="http://schemas.microsoft.com/office/drawing/2014/main" id="{4259359D-6C9B-CF54-64AC-F921DD702D88}"/>
              </a:ext>
            </a:extLst>
          </p:cNvPr>
          <p:cNvSpPr/>
          <p:nvPr/>
        </p:nvSpPr>
        <p:spPr>
          <a:xfrm>
            <a:off x="1301729" y="2787971"/>
            <a:ext cx="230069" cy="136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9C3107-D142-5BD8-D858-B996F50C0764}"/>
              </a:ext>
            </a:extLst>
          </p:cNvPr>
          <p:cNvSpPr/>
          <p:nvPr/>
        </p:nvSpPr>
        <p:spPr>
          <a:xfrm>
            <a:off x="693825" y="1492549"/>
            <a:ext cx="1485930" cy="338554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sz="11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n-US" sz="11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00FF"/>
              </a:solidFill>
              <a:effectLst>
                <a:glow rad="101600">
                  <a:srgbClr val="F18526">
                    <a:alpha val="60000"/>
                  </a:srgb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72F827-B3F5-8A4A-69A7-E1BCCE3C8EF9}"/>
              </a:ext>
            </a:extLst>
          </p:cNvPr>
          <p:cNvSpPr/>
          <p:nvPr/>
        </p:nvSpPr>
        <p:spPr>
          <a:xfrm>
            <a:off x="696232" y="2480446"/>
            <a:ext cx="1418179" cy="338554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sz="11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11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00FF"/>
              </a:solidFill>
              <a:effectLst>
                <a:glow rad="101600">
                  <a:srgbClr val="F18526">
                    <a:alpha val="60000"/>
                  </a:srgb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DE8B36-5A19-CB19-258C-D14980E08D55}"/>
              </a:ext>
            </a:extLst>
          </p:cNvPr>
          <p:cNvSpPr/>
          <p:nvPr/>
        </p:nvSpPr>
        <p:spPr>
          <a:xfrm>
            <a:off x="679495" y="3100749"/>
            <a:ext cx="1507998" cy="338554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r>
              <a:rPr lang="en-US" sz="11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sz="11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00FF"/>
              </a:solidFill>
              <a:effectLst>
                <a:glow rad="101600">
                  <a:srgbClr val="F18526">
                    <a:alpha val="60000"/>
                  </a:srgb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8" descr="Custom Login Page Customizer – WordPress プラグイン | WordPress.org 日本語">
            <a:extLst>
              <a:ext uri="{FF2B5EF4-FFF2-40B4-BE49-F238E27FC236}">
                <a16:creationId xmlns:a16="http://schemas.microsoft.com/office/drawing/2014/main" id="{7E29FEF3-78E1-3FC7-EAD5-578D9C5A1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66" y="1216042"/>
            <a:ext cx="261380" cy="26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42D4934-DF05-AA3F-6B53-1EEA3B8D25B2}"/>
              </a:ext>
            </a:extLst>
          </p:cNvPr>
          <p:cNvSpPr txBox="1"/>
          <p:nvPr/>
        </p:nvSpPr>
        <p:spPr>
          <a:xfrm>
            <a:off x="973602" y="1689745"/>
            <a:ext cx="112520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 making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7C19EBB-4661-2E3F-9E39-0B1E2B3F8194}"/>
              </a:ext>
            </a:extLst>
          </p:cNvPr>
          <p:cNvSpPr/>
          <p:nvPr/>
        </p:nvSpPr>
        <p:spPr>
          <a:xfrm>
            <a:off x="717862" y="3421072"/>
            <a:ext cx="1539440" cy="8450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4723A8A-880B-7F78-903A-F8AAC0D5F2B4}"/>
              </a:ext>
            </a:extLst>
          </p:cNvPr>
          <p:cNvSpPr/>
          <p:nvPr/>
        </p:nvSpPr>
        <p:spPr>
          <a:xfrm>
            <a:off x="1392601" y="4272694"/>
            <a:ext cx="885739" cy="19161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Speech data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C353486-D939-0CF0-8E47-A1F26EC376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577" t="7118" r="19641" b="29459"/>
          <a:stretch/>
        </p:blipFill>
        <p:spPr>
          <a:xfrm>
            <a:off x="978314" y="4461521"/>
            <a:ext cx="948139" cy="63018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49EE0D7-D596-83C3-D82F-8AD40E905329}"/>
              </a:ext>
            </a:extLst>
          </p:cNvPr>
          <p:cNvSpPr/>
          <p:nvPr/>
        </p:nvSpPr>
        <p:spPr>
          <a:xfrm>
            <a:off x="978793" y="4454333"/>
            <a:ext cx="1005038" cy="646331"/>
          </a:xfrm>
          <a:prstGeom prst="rect">
            <a:avLst/>
          </a:prstGeom>
          <a:noFill/>
          <a:effectLst>
            <a:glow rad="228600">
              <a:srgbClr val="F79646">
                <a:satMod val="175000"/>
                <a:alpha val="40000"/>
              </a:srgb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PPT+ Speech</a:t>
            </a:r>
          </a:p>
        </p:txBody>
      </p:sp>
      <p:sp>
        <p:nvSpPr>
          <p:cNvPr id="54" name="Down Arrow 77">
            <a:extLst>
              <a:ext uri="{FF2B5EF4-FFF2-40B4-BE49-F238E27FC236}">
                <a16:creationId xmlns:a16="http://schemas.microsoft.com/office/drawing/2014/main" id="{BD7194D2-ECF2-4DFE-B29A-B099D1D5EC3B}"/>
              </a:ext>
            </a:extLst>
          </p:cNvPr>
          <p:cNvSpPr/>
          <p:nvPr/>
        </p:nvSpPr>
        <p:spPr>
          <a:xfrm>
            <a:off x="1250646" y="4305766"/>
            <a:ext cx="162319" cy="90394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A84574C-1958-D7DB-156A-9660BA5B42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037" y="4329587"/>
            <a:ext cx="350523" cy="35052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F425D96-941E-C4DF-F3ED-8FF597DA0D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658" y="3458474"/>
            <a:ext cx="1405835" cy="7709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6EFD7A3-0646-2F23-2CA2-C4FFC2999887}"/>
              </a:ext>
            </a:extLst>
          </p:cNvPr>
          <p:cNvSpPr txBox="1"/>
          <p:nvPr/>
        </p:nvSpPr>
        <p:spPr>
          <a:xfrm>
            <a:off x="0" y="509002"/>
            <a:ext cx="3025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chemeClr val="tx1"/>
                </a:solidFill>
                <a:latin typeface="Calibri"/>
              </a:rPr>
              <a:t>Reduce 60% time for making video</a:t>
            </a:r>
          </a:p>
          <a:p>
            <a:pPr defTabSz="457189">
              <a:defRPr/>
            </a:pPr>
            <a:r>
              <a:rPr lang="en-US" sz="1200" b="1" dirty="0">
                <a:solidFill>
                  <a:schemeClr val="tx1"/>
                </a:solidFill>
                <a:latin typeface="Calibri"/>
              </a:rPr>
              <a:t>Reduce 50% trainer time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6FF1AA7-6F79-913B-A0AB-71CEBB61741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5842"/>
          <a:stretch/>
        </p:blipFill>
        <p:spPr>
          <a:xfrm>
            <a:off x="2785252" y="644532"/>
            <a:ext cx="4098868" cy="234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>
            <a:extLst>
              <a:ext uri="{FF2B5EF4-FFF2-40B4-BE49-F238E27FC236}">
                <a16:creationId xmlns:a16="http://schemas.microsoft.com/office/drawing/2014/main" id="{EEF83D4E-5E4C-9BDD-B560-9132B312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6858000" cy="41195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2100" b="1" dirty="0">
                <a:solidFill>
                  <a:schemeClr val="bg1"/>
                </a:solidFill>
                <a:latin typeface="+mj-lt"/>
                <a:ea typeface="HGP創英角ｺﾞｼｯｸUB" pitchFamily="50" charset="-128"/>
              </a:rPr>
              <a:t>FY2022 VISUALIZATION PROJECT</a:t>
            </a:r>
          </a:p>
        </p:txBody>
      </p:sp>
      <p:sp>
        <p:nvSpPr>
          <p:cNvPr id="9" name="Rectangle 136">
            <a:extLst>
              <a:ext uri="{FF2B5EF4-FFF2-40B4-BE49-F238E27FC236}">
                <a16:creationId xmlns:a16="http://schemas.microsoft.com/office/drawing/2014/main" id="{A0D68614-48D0-63E1-D48C-F36F0D34D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45887"/>
            <a:ext cx="708422" cy="259556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>
              <a:buClrTx/>
              <a:defRPr/>
            </a:pPr>
            <a:r>
              <a:rPr lang="en-US" altLang="ja-JP" sz="1350" b="1" kern="12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4/5</a:t>
            </a:r>
          </a:p>
        </p:txBody>
      </p:sp>
      <p:sp>
        <p:nvSpPr>
          <p:cNvPr id="7" name="テキスト ボックス 15">
            <a:extLst>
              <a:ext uri="{FF2B5EF4-FFF2-40B4-BE49-F238E27FC236}">
                <a16:creationId xmlns:a16="http://schemas.microsoft.com/office/drawing/2014/main" id="{A3A27881-E78E-2897-4833-274420A3A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9511"/>
            <a:ext cx="6761890" cy="24929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altLang="ja-JP" sz="1200" dirty="0">
                <a:latin typeface="+mn-lt"/>
                <a:ea typeface="HGPSoeiKakugothicUB" panose="020B0A00000000000000" pitchFamily="34" charset="-128"/>
              </a:rPr>
              <a:t>Target &amp; Benefit:</a:t>
            </a:r>
          </a:p>
          <a:p>
            <a:endParaRPr lang="en-US" altLang="ja-JP" sz="1200" dirty="0">
              <a:latin typeface="+mn-lt"/>
              <a:ea typeface="HGPSoeiKakugothicUB" panose="020B0A00000000000000" pitchFamily="34" charset="-128"/>
            </a:endParaRPr>
          </a:p>
          <a:p>
            <a:r>
              <a:rPr lang="en-US" altLang="ja-JP" sz="1200" dirty="0">
                <a:latin typeface="+mn-lt"/>
                <a:ea typeface="HGPSoeiKakugothicUB" panose="020B0A00000000000000" pitchFamily="34" charset="-128"/>
              </a:rPr>
              <a:t>For management:</a:t>
            </a:r>
          </a:p>
          <a:p>
            <a:pPr marL="285750" indent="-285750" eaLnBrk="1" hangingPunct="1">
              <a:buFontTx/>
              <a:buChar char="-"/>
            </a:pPr>
            <a:r>
              <a:rPr lang="en-US" sz="1200" dirty="0">
                <a:latin typeface="+mn-lt"/>
                <a:ea typeface="HGPSoeiKakugothicUB" panose="020B0A00000000000000" pitchFamily="34" charset="-128"/>
              </a:rPr>
              <a:t>Reduce collecting and processing PSI data</a:t>
            </a:r>
          </a:p>
          <a:p>
            <a:pPr marL="285750" indent="-285750" eaLnBrk="1" hangingPunct="1">
              <a:buFontTx/>
              <a:buChar char="-"/>
            </a:pPr>
            <a:r>
              <a:rPr lang="en-US" altLang="ja-JP" sz="1200" dirty="0">
                <a:latin typeface="+mn-lt"/>
                <a:ea typeface="HGPSoeiKakugothicUB" panose="020B0A00000000000000" pitchFamily="34" charset="-128"/>
              </a:rPr>
              <a:t>Automatize reports (Analyze with Graph/Simulation/Detect Abnormal/Reporting)</a:t>
            </a:r>
          </a:p>
          <a:p>
            <a:pPr marL="285750" indent="-285750" eaLnBrk="1" hangingPunct="1">
              <a:buFontTx/>
              <a:buChar char="-"/>
            </a:pPr>
            <a:r>
              <a:rPr lang="en-US" altLang="ja-JP" sz="1200" dirty="0">
                <a:latin typeface="+mn-lt"/>
                <a:ea typeface="HGPSoeiKakugothicUB" panose="020B0A00000000000000" pitchFamily="34" charset="-128"/>
              </a:rPr>
              <a:t>Support to make management decision quickly with high accuracy and arrange man-power to produce product swiftly and properly</a:t>
            </a:r>
          </a:p>
          <a:p>
            <a:pPr marL="285750" indent="-285750" eaLnBrk="1" hangingPunct="1">
              <a:buFontTx/>
              <a:buChar char="-"/>
            </a:pPr>
            <a:endParaRPr lang="en-US" altLang="ja-JP" sz="1200" dirty="0">
              <a:latin typeface="+mn-lt"/>
              <a:ea typeface="HGPSoeiKakugothicUB" panose="020B0A00000000000000" pitchFamily="34" charset="-128"/>
            </a:endParaRPr>
          </a:p>
          <a:p>
            <a:pPr eaLnBrk="1" hangingPunct="1"/>
            <a:r>
              <a:rPr lang="en-US" altLang="ja-JP" sz="1200" dirty="0">
                <a:latin typeface="+mn-lt"/>
                <a:ea typeface="HGPSoeiKakugothicUB" panose="020B0A00000000000000" pitchFamily="34" charset="-128"/>
              </a:rPr>
              <a:t>For department:</a:t>
            </a:r>
          </a:p>
          <a:p>
            <a:pPr marL="285750" indent="-285750">
              <a:buFontTx/>
              <a:buChar char="-"/>
            </a:pPr>
            <a:r>
              <a:rPr lang="en-US" altLang="ja-JP" sz="1200" dirty="0">
                <a:latin typeface="+mn-lt"/>
                <a:ea typeface="HGPSoeiKakugothicUB" panose="020B0A00000000000000" pitchFamily="34" charset="-128"/>
              </a:rPr>
              <a:t>Standardize master data for all category</a:t>
            </a:r>
          </a:p>
          <a:p>
            <a:pPr marL="285750" indent="-285750">
              <a:buFontTx/>
              <a:buChar char="-"/>
            </a:pPr>
            <a:r>
              <a:rPr lang="en-US" altLang="ja-JP" sz="1200" dirty="0">
                <a:latin typeface="+mn-lt"/>
                <a:ea typeface="HGPSoeiKakugothicUB" panose="020B0A00000000000000" pitchFamily="34" charset="-128"/>
              </a:rPr>
              <a:t>Automatic generate and update on the fixed report</a:t>
            </a:r>
          </a:p>
          <a:p>
            <a:pPr marL="285750" indent="-285750">
              <a:buFontTx/>
              <a:buChar char="-"/>
            </a:pPr>
            <a:r>
              <a:rPr lang="en-US" altLang="ja-JP" sz="1200" dirty="0">
                <a:latin typeface="+mn-lt"/>
                <a:ea typeface="HGPSoeiKakugothicUB" panose="020B0A00000000000000" pitchFamily="34" charset="-128"/>
              </a:rPr>
              <a:t>Able to create and customize report</a:t>
            </a:r>
          </a:p>
          <a:p>
            <a:pPr marL="285750" indent="-285750" eaLnBrk="1" hangingPunct="1">
              <a:buFontTx/>
              <a:buChar char="-"/>
            </a:pPr>
            <a:endParaRPr kumimoji="1" lang="en-US" altLang="ja-JP" sz="1200" b="1" dirty="0">
              <a:latin typeface="+mn-lt"/>
              <a:ea typeface="HGPSoeiKakugothicUB" panose="020B0A00000000000000" pitchFamily="34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2806E2-43F4-338F-2FAB-E3375B95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05" y="3243262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>
            <a:extLst>
              <a:ext uri="{FF2B5EF4-FFF2-40B4-BE49-F238E27FC236}">
                <a16:creationId xmlns:a16="http://schemas.microsoft.com/office/drawing/2014/main" id="{EEF83D4E-5E4C-9BDD-B560-9132B312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6858000" cy="41195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2100" b="1" dirty="0">
                <a:solidFill>
                  <a:schemeClr val="bg1"/>
                </a:solidFill>
                <a:latin typeface="+mj-lt"/>
                <a:ea typeface="HGP創英角ｺﾞｼｯｸUB" pitchFamily="50" charset="-128"/>
              </a:rPr>
              <a:t>FY2022 REQUEST TO DEPARTMENT</a:t>
            </a:r>
          </a:p>
        </p:txBody>
      </p:sp>
      <p:sp>
        <p:nvSpPr>
          <p:cNvPr id="9" name="Rectangle 136">
            <a:extLst>
              <a:ext uri="{FF2B5EF4-FFF2-40B4-BE49-F238E27FC236}">
                <a16:creationId xmlns:a16="http://schemas.microsoft.com/office/drawing/2014/main" id="{A0D68614-48D0-63E1-D48C-F36F0D34D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45887"/>
            <a:ext cx="708422" cy="259556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>
              <a:buClrTx/>
              <a:defRPr/>
            </a:pPr>
            <a:r>
              <a:rPr lang="en-US" altLang="ja-JP" sz="1350" b="1" kern="12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5/5</a:t>
            </a:r>
          </a:p>
        </p:txBody>
      </p:sp>
      <p:sp>
        <p:nvSpPr>
          <p:cNvPr id="2" name="Google Shape;403;p23">
            <a:extLst>
              <a:ext uri="{FF2B5EF4-FFF2-40B4-BE49-F238E27FC236}">
                <a16:creationId xmlns:a16="http://schemas.microsoft.com/office/drawing/2014/main" id="{15E646E1-8C63-FC5F-9012-8B8634E16CA7}"/>
              </a:ext>
            </a:extLst>
          </p:cNvPr>
          <p:cNvSpPr txBox="1">
            <a:spLocks/>
          </p:cNvSpPr>
          <p:nvPr/>
        </p:nvSpPr>
        <p:spPr>
          <a:xfrm>
            <a:off x="-6500" y="532277"/>
            <a:ext cx="3435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2100" dirty="0">
                <a:solidFill>
                  <a:srgbClr val="0000FF"/>
                </a:solidFill>
              </a:rPr>
              <a:t>E-LEARNING SYSTEM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B79ECED-0CE7-62A4-9C3B-856B97303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39173"/>
              </p:ext>
            </p:extLst>
          </p:nvPr>
        </p:nvGraphicFramePr>
        <p:xfrm>
          <a:off x="30306" y="867977"/>
          <a:ext cx="6797388" cy="144571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21020">
                  <a:extLst>
                    <a:ext uri="{9D8B030D-6E8A-4147-A177-3AD203B41FA5}">
                      <a16:colId xmlns:a16="http://schemas.microsoft.com/office/drawing/2014/main" val="1092925069"/>
                    </a:ext>
                  </a:extLst>
                </a:gridCol>
                <a:gridCol w="3223424">
                  <a:extLst>
                    <a:ext uri="{9D8B030D-6E8A-4147-A177-3AD203B41FA5}">
                      <a16:colId xmlns:a16="http://schemas.microsoft.com/office/drawing/2014/main" val="3639518759"/>
                    </a:ext>
                  </a:extLst>
                </a:gridCol>
                <a:gridCol w="2012996">
                  <a:extLst>
                    <a:ext uri="{9D8B030D-6E8A-4147-A177-3AD203B41FA5}">
                      <a16:colId xmlns:a16="http://schemas.microsoft.com/office/drawing/2014/main" val="1148201060"/>
                    </a:ext>
                  </a:extLst>
                </a:gridCol>
                <a:gridCol w="1139948">
                  <a:extLst>
                    <a:ext uri="{9D8B030D-6E8A-4147-A177-3AD203B41FA5}">
                      <a16:colId xmlns:a16="http://schemas.microsoft.com/office/drawing/2014/main" val="262465528"/>
                    </a:ext>
                  </a:extLst>
                </a:gridCol>
              </a:tblGrid>
              <a:tr h="3614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29787"/>
                  </a:ext>
                </a:extLst>
              </a:tr>
              <a:tr h="36142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Introduction and sharing to others 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Related 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 Oct,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83342"/>
                  </a:ext>
                </a:extLst>
              </a:tr>
              <a:tr h="361428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HR expand to another training 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Related 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Q3,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198"/>
                  </a:ext>
                </a:extLst>
              </a:tr>
              <a:tr h="361428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Other depts review and register 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Related 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28 Oct,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07930"/>
                  </a:ext>
                </a:extLst>
              </a:tr>
            </a:tbl>
          </a:graphicData>
        </a:graphic>
      </p:graphicFrame>
      <p:sp>
        <p:nvSpPr>
          <p:cNvPr id="4" name="テキスト ボックス 7">
            <a:extLst>
              <a:ext uri="{FF2B5EF4-FFF2-40B4-BE49-F238E27FC236}">
                <a16:creationId xmlns:a16="http://schemas.microsoft.com/office/drawing/2014/main" id="{84FC7E31-5921-164B-9AC8-D773E8DA3398}"/>
              </a:ext>
            </a:extLst>
          </p:cNvPr>
          <p:cNvSpPr txBox="1"/>
          <p:nvPr/>
        </p:nvSpPr>
        <p:spPr>
          <a:xfrm>
            <a:off x="-6500" y="4589312"/>
            <a:ext cx="679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Please cooperate to complete task!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759613-4799-D5F1-3C9E-B3C987116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24967"/>
              </p:ext>
            </p:extLst>
          </p:nvPr>
        </p:nvGraphicFramePr>
        <p:xfrm>
          <a:off x="32968" y="2894141"/>
          <a:ext cx="6797388" cy="154148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21020">
                  <a:extLst>
                    <a:ext uri="{9D8B030D-6E8A-4147-A177-3AD203B41FA5}">
                      <a16:colId xmlns:a16="http://schemas.microsoft.com/office/drawing/2014/main" val="1092925069"/>
                    </a:ext>
                  </a:extLst>
                </a:gridCol>
                <a:gridCol w="3223424">
                  <a:extLst>
                    <a:ext uri="{9D8B030D-6E8A-4147-A177-3AD203B41FA5}">
                      <a16:colId xmlns:a16="http://schemas.microsoft.com/office/drawing/2014/main" val="3639518759"/>
                    </a:ext>
                  </a:extLst>
                </a:gridCol>
                <a:gridCol w="2012996">
                  <a:extLst>
                    <a:ext uri="{9D8B030D-6E8A-4147-A177-3AD203B41FA5}">
                      <a16:colId xmlns:a16="http://schemas.microsoft.com/office/drawing/2014/main" val="1148201060"/>
                    </a:ext>
                  </a:extLst>
                </a:gridCol>
                <a:gridCol w="1139948">
                  <a:extLst>
                    <a:ext uri="{9D8B030D-6E8A-4147-A177-3AD203B41FA5}">
                      <a16:colId xmlns:a16="http://schemas.microsoft.com/office/drawing/2014/main" val="262465528"/>
                    </a:ext>
                  </a:extLst>
                </a:gridCol>
              </a:tblGrid>
              <a:tr h="3614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29787"/>
                  </a:ext>
                </a:extLst>
              </a:tr>
              <a:tr h="36142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PSI User list to access File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PUR/PSCD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 Oct,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83342"/>
                  </a:ext>
                </a:extLst>
              </a:tr>
              <a:tr h="361428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Preparing data following system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PUR/PSCD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17 Oct,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198"/>
                  </a:ext>
                </a:extLst>
              </a:tr>
              <a:tr h="361428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Register user list to access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PUR/PCSD/PROD</a:t>
                      </a:r>
                    </a:p>
                    <a:p>
                      <a:r>
                        <a:rPr lang="en-US" sz="1200" i="1" dirty="0"/>
                        <a:t>(BOM registered)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18 Oct,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07930"/>
                  </a:ext>
                </a:extLst>
              </a:tr>
            </a:tbl>
          </a:graphicData>
        </a:graphic>
      </p:graphicFrame>
      <p:sp>
        <p:nvSpPr>
          <p:cNvPr id="6" name="Google Shape;403;p23">
            <a:extLst>
              <a:ext uri="{FF2B5EF4-FFF2-40B4-BE49-F238E27FC236}">
                <a16:creationId xmlns:a16="http://schemas.microsoft.com/office/drawing/2014/main" id="{666BEFF8-2C75-F5AF-821E-3939E4F110DC}"/>
              </a:ext>
            </a:extLst>
          </p:cNvPr>
          <p:cNvSpPr txBox="1">
            <a:spLocks/>
          </p:cNvSpPr>
          <p:nvPr/>
        </p:nvSpPr>
        <p:spPr>
          <a:xfrm>
            <a:off x="30306" y="2540665"/>
            <a:ext cx="3435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2100" dirty="0">
                <a:solidFill>
                  <a:srgbClr val="0000FF"/>
                </a:solidFill>
              </a:rPr>
              <a:t>VISUALIZATION SYSTEM</a:t>
            </a:r>
          </a:p>
        </p:txBody>
      </p:sp>
    </p:spTree>
    <p:extLst>
      <p:ext uri="{BB962C8B-B14F-4D97-AF65-F5344CB8AC3E}">
        <p14:creationId xmlns:p14="http://schemas.microsoft.com/office/powerpoint/2010/main" val="381811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3;p23">
            <a:extLst>
              <a:ext uri="{FF2B5EF4-FFF2-40B4-BE49-F238E27FC236}">
                <a16:creationId xmlns:a16="http://schemas.microsoft.com/office/drawing/2014/main" id="{AB112A77-E5D8-34B1-FF04-163B5D5FF1B0}"/>
              </a:ext>
            </a:extLst>
          </p:cNvPr>
          <p:cNvSpPr txBox="1">
            <a:spLocks/>
          </p:cNvSpPr>
          <p:nvPr/>
        </p:nvSpPr>
        <p:spPr>
          <a:xfrm>
            <a:off x="-59127" y="427024"/>
            <a:ext cx="3435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2100" dirty="0">
                <a:solidFill>
                  <a:srgbClr val="0000FF"/>
                </a:solidFill>
              </a:rPr>
              <a:t>CELL MANAGEMENT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FF4C57-AFBA-C871-294C-808F2C58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109"/>
            <a:ext cx="3612016" cy="21626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F45B75-5F90-E648-BBA8-8FCE65AF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145" y="712109"/>
            <a:ext cx="2808503" cy="2162659"/>
          </a:xfrm>
          <a:prstGeom prst="rect">
            <a:avLst/>
          </a:prstGeom>
        </p:spPr>
      </p:pic>
      <p:sp>
        <p:nvSpPr>
          <p:cNvPr id="6" name="Google Shape;403;p23">
            <a:extLst>
              <a:ext uri="{FF2B5EF4-FFF2-40B4-BE49-F238E27FC236}">
                <a16:creationId xmlns:a16="http://schemas.microsoft.com/office/drawing/2014/main" id="{F4257B40-BB6A-BF28-A457-BF6F958B384E}"/>
              </a:ext>
            </a:extLst>
          </p:cNvPr>
          <p:cNvSpPr txBox="1">
            <a:spLocks/>
          </p:cNvSpPr>
          <p:nvPr/>
        </p:nvSpPr>
        <p:spPr>
          <a:xfrm>
            <a:off x="898033" y="1047809"/>
            <a:ext cx="1417570" cy="46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350" dirty="0">
                <a:solidFill>
                  <a:srgbClr val="0000FF"/>
                </a:solidFill>
              </a:rPr>
              <a:t>Attendance control</a:t>
            </a:r>
          </a:p>
          <a:p>
            <a:pPr algn="l"/>
            <a:r>
              <a:rPr lang="en-US" sz="1350" dirty="0">
                <a:solidFill>
                  <a:srgbClr val="0000FF"/>
                </a:solidFill>
              </a:rPr>
              <a:t>Multi control</a:t>
            </a:r>
          </a:p>
        </p:txBody>
      </p:sp>
      <p:sp>
        <p:nvSpPr>
          <p:cNvPr id="7" name="Google Shape;403;p23">
            <a:extLst>
              <a:ext uri="{FF2B5EF4-FFF2-40B4-BE49-F238E27FC236}">
                <a16:creationId xmlns:a16="http://schemas.microsoft.com/office/drawing/2014/main" id="{9FCD541D-D69F-3ACC-015D-7B744B93AA7C}"/>
              </a:ext>
            </a:extLst>
          </p:cNvPr>
          <p:cNvSpPr txBox="1">
            <a:spLocks/>
          </p:cNvSpPr>
          <p:nvPr/>
        </p:nvSpPr>
        <p:spPr>
          <a:xfrm>
            <a:off x="2883545" y="3527303"/>
            <a:ext cx="1482107" cy="90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350" dirty="0">
                <a:solidFill>
                  <a:srgbClr val="0000FF"/>
                </a:solidFill>
              </a:rPr>
              <a:t>Production </a:t>
            </a:r>
          </a:p>
          <a:p>
            <a:pPr algn="l"/>
            <a:r>
              <a:rPr lang="en-US" sz="1350" dirty="0">
                <a:solidFill>
                  <a:srgbClr val="0000FF"/>
                </a:solidFill>
              </a:rPr>
              <a:t>progress</a:t>
            </a:r>
          </a:p>
          <a:p>
            <a:pPr algn="l"/>
            <a:r>
              <a:rPr lang="en-US" sz="1350" dirty="0">
                <a:solidFill>
                  <a:srgbClr val="0000FF"/>
                </a:solidFill>
              </a:rPr>
              <a:t>Production</a:t>
            </a:r>
          </a:p>
          <a:p>
            <a:pPr algn="l"/>
            <a:r>
              <a:rPr lang="en-US" sz="1350" dirty="0">
                <a:solidFill>
                  <a:srgbClr val="0000FF"/>
                </a:solidFill>
              </a:rPr>
              <a:t> result</a:t>
            </a:r>
          </a:p>
        </p:txBody>
      </p:sp>
      <p:pic>
        <p:nvPicPr>
          <p:cNvPr id="2" name="Picture 2" descr="Production Status Display Board at Rs 18000/piece | Factory Display Board,  प्रोडक्शन डिस्प्ले बोर्ड - Smartech Electronic Systems, Mumbai | ID:  2104117955">
            <a:extLst>
              <a:ext uri="{FF2B5EF4-FFF2-40B4-BE49-F238E27FC236}">
                <a16:creationId xmlns:a16="http://schemas.microsoft.com/office/drawing/2014/main" id="{0AE4564A-C0BB-1DC7-3F51-50D1D76F9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" b="13730"/>
          <a:stretch/>
        </p:blipFill>
        <p:spPr bwMode="auto">
          <a:xfrm>
            <a:off x="3904532" y="3075329"/>
            <a:ext cx="2953468" cy="195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A0C66B-7138-20C3-44A4-A28259ADA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09670"/>
            <a:ext cx="2883545" cy="2162659"/>
          </a:xfrm>
          <a:prstGeom prst="rect">
            <a:avLst/>
          </a:prstGeom>
        </p:spPr>
      </p:pic>
      <p:sp>
        <p:nvSpPr>
          <p:cNvPr id="8" name="Rectangle 47">
            <a:extLst>
              <a:ext uri="{FF2B5EF4-FFF2-40B4-BE49-F238E27FC236}">
                <a16:creationId xmlns:a16="http://schemas.microsoft.com/office/drawing/2014/main" id="{51416991-13CB-76DE-DC9B-837EFEF35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6858000" cy="41195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2100" b="1" dirty="0">
                <a:solidFill>
                  <a:schemeClr val="bg1"/>
                </a:solidFill>
                <a:latin typeface="+mj-lt"/>
                <a:ea typeface="HGP創英角ｺﾞｼｯｸUB" pitchFamily="50" charset="-128"/>
              </a:rPr>
              <a:t>FY2022-2023 CELL MANAGEMENT PRJ</a:t>
            </a:r>
          </a:p>
        </p:txBody>
      </p:sp>
    </p:spTree>
    <p:extLst>
      <p:ext uri="{BB962C8B-B14F-4D97-AF65-F5344CB8AC3E}">
        <p14:creationId xmlns:p14="http://schemas.microsoft.com/office/powerpoint/2010/main" val="259603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BA63FC9-FC0A-A818-BD55-87340DC2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48" r="23002"/>
          <a:stretch/>
        </p:blipFill>
        <p:spPr>
          <a:xfrm>
            <a:off x="3828475" y="1480896"/>
            <a:ext cx="749939" cy="1390071"/>
          </a:xfrm>
          <a:prstGeom prst="rect">
            <a:avLst/>
          </a:prstGeom>
        </p:spPr>
      </p:pic>
      <p:sp>
        <p:nvSpPr>
          <p:cNvPr id="4" name="Google Shape;403;p23">
            <a:extLst>
              <a:ext uri="{FF2B5EF4-FFF2-40B4-BE49-F238E27FC236}">
                <a16:creationId xmlns:a16="http://schemas.microsoft.com/office/drawing/2014/main" id="{AB112A77-E5D8-34B1-FF04-163B5D5FF1B0}"/>
              </a:ext>
            </a:extLst>
          </p:cNvPr>
          <p:cNvSpPr txBox="1">
            <a:spLocks/>
          </p:cNvSpPr>
          <p:nvPr/>
        </p:nvSpPr>
        <p:spPr>
          <a:xfrm>
            <a:off x="9331" y="506735"/>
            <a:ext cx="3435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2100" dirty="0">
                <a:solidFill>
                  <a:srgbClr val="0000FF"/>
                </a:solidFill>
              </a:rPr>
              <a:t>UPGRADE TO ANDROID DEVICE</a:t>
            </a:r>
          </a:p>
        </p:txBody>
      </p:sp>
      <p:sp>
        <p:nvSpPr>
          <p:cNvPr id="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74369" y="3618129"/>
            <a:ext cx="2478340" cy="85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350" dirty="0">
                <a:solidFill>
                  <a:srgbClr val="0000FF"/>
                </a:solidFill>
              </a:rPr>
              <a:t>Operating system:</a:t>
            </a:r>
          </a:p>
          <a:p>
            <a:pPr algn="l"/>
            <a:r>
              <a:rPr lang="en-US" sz="1350" dirty="0">
                <a:solidFill>
                  <a:srgbClr val="0000FF"/>
                </a:solidFill>
              </a:rPr>
              <a:t>Windows CE</a:t>
            </a:r>
          </a:p>
          <a:p>
            <a:pPr algn="l"/>
            <a:r>
              <a:rPr lang="en-US" sz="1350" dirty="0">
                <a:solidFill>
                  <a:srgbClr val="0000FF"/>
                </a:solidFill>
              </a:rPr>
              <a:t>Windows Embedded</a:t>
            </a:r>
          </a:p>
          <a:p>
            <a:pPr algn="l"/>
            <a:r>
              <a:rPr lang="en-US" sz="1350" dirty="0">
                <a:solidFill>
                  <a:srgbClr val="FF0000"/>
                </a:solidFill>
              </a:rPr>
              <a:t>Can’t upgrade android 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BA6A1-8167-19E0-19BA-75F68E170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727"/>
          <a:stretch/>
        </p:blipFill>
        <p:spPr>
          <a:xfrm>
            <a:off x="95121" y="1159488"/>
            <a:ext cx="3493699" cy="18332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18B36B-023D-E4F9-FBE3-BE2C4A25723C}"/>
              </a:ext>
            </a:extLst>
          </p:cNvPr>
          <p:cNvSpPr txBox="1"/>
          <p:nvPr/>
        </p:nvSpPr>
        <p:spPr>
          <a:xfrm>
            <a:off x="1636593" y="374267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Amasis MT Pro Black" panose="02040A04050005020304" pitchFamily="18" charset="0"/>
              </a:rPr>
              <a:t>END OF LIFE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3F624-FDB7-AB62-7C33-ABFC319E5779}"/>
              </a:ext>
            </a:extLst>
          </p:cNvPr>
          <p:cNvSpPr txBox="1"/>
          <p:nvPr/>
        </p:nvSpPr>
        <p:spPr>
          <a:xfrm>
            <a:off x="2118337" y="400712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Amasis MT Pro Black" panose="02040A04050005020304" pitchFamily="18" charset="0"/>
              </a:rPr>
              <a:t>2023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1BC990-D9ED-0BB6-84B2-2AFC9166D4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607" r="22240"/>
          <a:stretch/>
        </p:blipFill>
        <p:spPr>
          <a:xfrm>
            <a:off x="4677091" y="1527016"/>
            <a:ext cx="680867" cy="13310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586C85-6EFD-6BE8-9ACD-DEC92388F0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59" t="17234" r="19959" b="17235"/>
          <a:stretch/>
        </p:blipFill>
        <p:spPr>
          <a:xfrm>
            <a:off x="5356915" y="1701836"/>
            <a:ext cx="1492007" cy="977661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5B731A4C-89EF-8A80-DBB7-4FA1A9EC5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91067"/>
              </p:ext>
            </p:extLst>
          </p:nvPr>
        </p:nvGraphicFramePr>
        <p:xfrm>
          <a:off x="3897714" y="3187549"/>
          <a:ext cx="2868542" cy="1303020"/>
        </p:xfrm>
        <a:graphic>
          <a:graphicData uri="http://schemas.openxmlformats.org/drawingml/2006/table">
            <a:tbl>
              <a:tblPr firstRow="1" bandRow="1">
                <a:tableStyleId>{CD33C3EC-C211-4784-B03F-2EDCAECA3540}</a:tableStyleId>
              </a:tblPr>
              <a:tblGrid>
                <a:gridCol w="654032">
                  <a:extLst>
                    <a:ext uri="{9D8B030D-6E8A-4147-A177-3AD203B41FA5}">
                      <a16:colId xmlns:a16="http://schemas.microsoft.com/office/drawing/2014/main" val="4007795772"/>
                    </a:ext>
                  </a:extLst>
                </a:gridCol>
                <a:gridCol w="855716">
                  <a:extLst>
                    <a:ext uri="{9D8B030D-6E8A-4147-A177-3AD203B41FA5}">
                      <a16:colId xmlns:a16="http://schemas.microsoft.com/office/drawing/2014/main" val="135540163"/>
                    </a:ext>
                  </a:extLst>
                </a:gridCol>
                <a:gridCol w="1358794">
                  <a:extLst>
                    <a:ext uri="{9D8B030D-6E8A-4147-A177-3AD203B41FA5}">
                      <a16:colId xmlns:a16="http://schemas.microsoft.com/office/drawing/2014/main" val="276774818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OTHER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66016005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Total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  <a:p>
                      <a:pPr algn="ctr"/>
                      <a:r>
                        <a:rPr lang="en-US" sz="800" dirty="0"/>
                        <a:t>(SCS:2, FA:2,GA:1,PE:1)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975600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FY2023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741958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FY2024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2082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FY2025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175922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DC8625C-5D94-6E69-733A-F1839F6CFDFD}"/>
              </a:ext>
            </a:extLst>
          </p:cNvPr>
          <p:cNvSpPr txBox="1"/>
          <p:nvPr/>
        </p:nvSpPr>
        <p:spPr>
          <a:xfrm>
            <a:off x="3717766" y="1203059"/>
            <a:ext cx="2393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Amasis MT Pro Black" panose="02040A04050005020304" pitchFamily="18" charset="0"/>
              </a:rPr>
              <a:t>Develop New Software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7483" y="995831"/>
            <a:ext cx="583835" cy="509883"/>
          </a:xfrm>
          <a:prstGeom prst="rect">
            <a:avLst/>
          </a:prstGeom>
        </p:spPr>
      </p:pic>
      <p:sp>
        <p:nvSpPr>
          <p:cNvPr id="2" name="Rectangle 47">
            <a:extLst>
              <a:ext uri="{FF2B5EF4-FFF2-40B4-BE49-F238E27FC236}">
                <a16:creationId xmlns:a16="http://schemas.microsoft.com/office/drawing/2014/main" id="{8398C0FE-4E3B-8C55-E2D0-80D3583FC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6858000" cy="41195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2100" b="1" dirty="0">
                <a:solidFill>
                  <a:schemeClr val="bg1"/>
                </a:solidFill>
                <a:latin typeface="+mj-lt"/>
                <a:ea typeface="HGP創英角ｺﾞｼｯｸUB" pitchFamily="50" charset="-128"/>
              </a:rPr>
              <a:t>FY2023 UPGRADE FOLLOW COMPLIANCE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D0A4F-2709-F361-43CB-9719EA8F897B}"/>
              </a:ext>
            </a:extLst>
          </p:cNvPr>
          <p:cNvSpPr txBox="1"/>
          <p:nvPr/>
        </p:nvSpPr>
        <p:spPr>
          <a:xfrm>
            <a:off x="1841970" y="4457197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Amasis MT Pro Black" panose="02040A04050005020304" pitchFamily="18" charset="0"/>
              </a:rPr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201073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280D3D-0FCB-7732-BB7D-F6B5D3B1D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55064"/>
              </p:ext>
            </p:extLst>
          </p:nvPr>
        </p:nvGraphicFramePr>
        <p:xfrm>
          <a:off x="-1" y="748089"/>
          <a:ext cx="6858002" cy="4337026"/>
        </p:xfrm>
        <a:graphic>
          <a:graphicData uri="http://schemas.openxmlformats.org/drawingml/2006/table">
            <a:tbl>
              <a:tblPr/>
              <a:tblGrid>
                <a:gridCol w="178448">
                  <a:extLst>
                    <a:ext uri="{9D8B030D-6E8A-4147-A177-3AD203B41FA5}">
                      <a16:colId xmlns:a16="http://schemas.microsoft.com/office/drawing/2014/main" val="2112819243"/>
                    </a:ext>
                  </a:extLst>
                </a:gridCol>
                <a:gridCol w="1928291">
                  <a:extLst>
                    <a:ext uri="{9D8B030D-6E8A-4147-A177-3AD203B41FA5}">
                      <a16:colId xmlns:a16="http://schemas.microsoft.com/office/drawing/2014/main" val="876567744"/>
                    </a:ext>
                  </a:extLst>
                </a:gridCol>
                <a:gridCol w="503249">
                  <a:extLst>
                    <a:ext uri="{9D8B030D-6E8A-4147-A177-3AD203B41FA5}">
                      <a16:colId xmlns:a16="http://schemas.microsoft.com/office/drawing/2014/main" val="1636212334"/>
                    </a:ext>
                  </a:extLst>
                </a:gridCol>
                <a:gridCol w="606859">
                  <a:extLst>
                    <a:ext uri="{9D8B030D-6E8A-4147-A177-3AD203B41FA5}">
                      <a16:colId xmlns:a16="http://schemas.microsoft.com/office/drawing/2014/main" val="1065406910"/>
                    </a:ext>
                  </a:extLst>
                </a:gridCol>
                <a:gridCol w="582190">
                  <a:extLst>
                    <a:ext uri="{9D8B030D-6E8A-4147-A177-3AD203B41FA5}">
                      <a16:colId xmlns:a16="http://schemas.microsoft.com/office/drawing/2014/main" val="3446387319"/>
                    </a:ext>
                  </a:extLst>
                </a:gridCol>
                <a:gridCol w="601925">
                  <a:extLst>
                    <a:ext uri="{9D8B030D-6E8A-4147-A177-3AD203B41FA5}">
                      <a16:colId xmlns:a16="http://schemas.microsoft.com/office/drawing/2014/main" val="141557415"/>
                    </a:ext>
                  </a:extLst>
                </a:gridCol>
                <a:gridCol w="661131">
                  <a:extLst>
                    <a:ext uri="{9D8B030D-6E8A-4147-A177-3AD203B41FA5}">
                      <a16:colId xmlns:a16="http://schemas.microsoft.com/office/drawing/2014/main" val="1635022474"/>
                    </a:ext>
                  </a:extLst>
                </a:gridCol>
                <a:gridCol w="646330">
                  <a:extLst>
                    <a:ext uri="{9D8B030D-6E8A-4147-A177-3AD203B41FA5}">
                      <a16:colId xmlns:a16="http://schemas.microsoft.com/office/drawing/2014/main" val="868436765"/>
                    </a:ext>
                  </a:extLst>
                </a:gridCol>
                <a:gridCol w="606859">
                  <a:extLst>
                    <a:ext uri="{9D8B030D-6E8A-4147-A177-3AD203B41FA5}">
                      <a16:colId xmlns:a16="http://schemas.microsoft.com/office/drawing/2014/main" val="306583500"/>
                    </a:ext>
                  </a:extLst>
                </a:gridCol>
                <a:gridCol w="542720">
                  <a:extLst>
                    <a:ext uri="{9D8B030D-6E8A-4147-A177-3AD203B41FA5}">
                      <a16:colId xmlns:a16="http://schemas.microsoft.com/office/drawing/2014/main" val="2051082605"/>
                    </a:ext>
                  </a:extLst>
                </a:gridCol>
              </a:tblGrid>
              <a:tr h="442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Dept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Q4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FY22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Q1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FY23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Q2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FY23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Q3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FY23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Q4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FY23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FY24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FY25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657273"/>
                  </a:ext>
                </a:extLst>
              </a:tr>
              <a:tr h="4972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Check Sheet Less</a:t>
                      </a:r>
                    </a:p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(Management module)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14878"/>
                  </a:ext>
                </a:extLst>
              </a:tr>
              <a:tr h="4972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Check Sheet Less</a:t>
                      </a:r>
                    </a:p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(Production module)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308574"/>
                  </a:ext>
                </a:extLst>
              </a:tr>
              <a:tr h="4972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Cell management</a:t>
                      </a:r>
                    </a:p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(Quality, Production)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941794"/>
                  </a:ext>
                </a:extLst>
              </a:tr>
              <a:tr h="497226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Free location &amp; E-map</a:t>
                      </a:r>
                    </a:p>
                    <a:p>
                      <a:pPr marL="0" marR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(Kitting, Supply, Inventory)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MCS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200" b="1" i="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200" b="1" i="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200" b="1" i="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200" b="1" i="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200" b="1" i="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200" b="1" i="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200" b="1" i="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822886"/>
                  </a:ext>
                </a:extLst>
              </a:tr>
              <a:tr h="4972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FOSS system upgrade</a:t>
                      </a:r>
                    </a:p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(Compliance)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45577"/>
                  </a:ext>
                </a:extLst>
              </a:tr>
              <a:tr h="4972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IoT Project</a:t>
                      </a:r>
                    </a:p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(DIP,FCT,FA)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169299"/>
                  </a:ext>
                </a:extLst>
              </a:tr>
              <a:tr h="45541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PSNV Portal mobile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212657"/>
                  </a:ext>
                </a:extLst>
              </a:tr>
              <a:tr h="45541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SCM Shipment link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8255"/>
                  </a:ext>
                </a:extLst>
              </a:tr>
            </a:tbl>
          </a:graphicData>
        </a:graphic>
      </p:graphicFrame>
      <p:sp>
        <p:nvSpPr>
          <p:cNvPr id="4" name="Pentagon 49">
            <a:extLst>
              <a:ext uri="{FF2B5EF4-FFF2-40B4-BE49-F238E27FC236}">
                <a16:creationId xmlns:a16="http://schemas.microsoft.com/office/drawing/2014/main" id="{EB73F599-FC82-44F2-A0B8-F10C9C3C44D8}"/>
              </a:ext>
            </a:extLst>
          </p:cNvPr>
          <p:cNvSpPr/>
          <p:nvPr/>
        </p:nvSpPr>
        <p:spPr>
          <a:xfrm>
            <a:off x="2641320" y="1464541"/>
            <a:ext cx="1170338" cy="130302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25" b="1"/>
          </a:p>
        </p:txBody>
      </p:sp>
      <p:sp>
        <p:nvSpPr>
          <p:cNvPr id="5" name="Pentagon 49">
            <a:extLst>
              <a:ext uri="{FF2B5EF4-FFF2-40B4-BE49-F238E27FC236}">
                <a16:creationId xmlns:a16="http://schemas.microsoft.com/office/drawing/2014/main" id="{B64AADB7-DFF2-BFFD-99B4-0DA60EA5AF64}"/>
              </a:ext>
            </a:extLst>
          </p:cNvPr>
          <p:cNvSpPr/>
          <p:nvPr/>
        </p:nvSpPr>
        <p:spPr>
          <a:xfrm>
            <a:off x="2641318" y="1937833"/>
            <a:ext cx="1741838" cy="130302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25" b="1"/>
          </a:p>
        </p:txBody>
      </p:sp>
      <p:sp>
        <p:nvSpPr>
          <p:cNvPr id="6" name="Pentagon 49">
            <a:extLst>
              <a:ext uri="{FF2B5EF4-FFF2-40B4-BE49-F238E27FC236}">
                <a16:creationId xmlns:a16="http://schemas.microsoft.com/office/drawing/2014/main" id="{E06FA68D-81F0-5FED-DE86-B829F674E29C}"/>
              </a:ext>
            </a:extLst>
          </p:cNvPr>
          <p:cNvSpPr/>
          <p:nvPr/>
        </p:nvSpPr>
        <p:spPr>
          <a:xfrm>
            <a:off x="3811660" y="2439373"/>
            <a:ext cx="1247360" cy="130166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25" b="1"/>
          </a:p>
        </p:txBody>
      </p:sp>
      <p:sp>
        <p:nvSpPr>
          <p:cNvPr id="8" name="Pentagon 49">
            <a:extLst>
              <a:ext uri="{FF2B5EF4-FFF2-40B4-BE49-F238E27FC236}">
                <a16:creationId xmlns:a16="http://schemas.microsoft.com/office/drawing/2014/main" id="{182AA9F5-DE6C-2DCE-BF87-44B887499825}"/>
              </a:ext>
            </a:extLst>
          </p:cNvPr>
          <p:cNvSpPr/>
          <p:nvPr/>
        </p:nvSpPr>
        <p:spPr>
          <a:xfrm>
            <a:off x="3797988" y="2932693"/>
            <a:ext cx="1877257" cy="130166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25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50019B-A6FE-E59D-84A0-6736383CA6ED}"/>
              </a:ext>
            </a:extLst>
          </p:cNvPr>
          <p:cNvSpPr txBox="1"/>
          <p:nvPr/>
        </p:nvSpPr>
        <p:spPr>
          <a:xfrm>
            <a:off x="4383158" y="2730445"/>
            <a:ext cx="739305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 err="1"/>
              <a:t>Dect</a:t>
            </a:r>
            <a:r>
              <a:rPr lang="en-US" sz="825" dirty="0"/>
              <a:t> Phone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2294-ACC1-DDA9-AFA6-FF350B48DAC7}"/>
              </a:ext>
            </a:extLst>
          </p:cNvPr>
          <p:cNvSpPr txBox="1"/>
          <p:nvPr/>
        </p:nvSpPr>
        <p:spPr>
          <a:xfrm>
            <a:off x="2593984" y="1281745"/>
            <a:ext cx="131318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E-leave, in-out, Bus, OT</a:t>
            </a:r>
          </a:p>
        </p:txBody>
      </p:sp>
      <p:sp>
        <p:nvSpPr>
          <p:cNvPr id="10" name="Pentagon 49">
            <a:extLst>
              <a:ext uri="{FF2B5EF4-FFF2-40B4-BE49-F238E27FC236}">
                <a16:creationId xmlns:a16="http://schemas.microsoft.com/office/drawing/2014/main" id="{1337646F-0326-9781-231E-879285B23D01}"/>
              </a:ext>
            </a:extLst>
          </p:cNvPr>
          <p:cNvSpPr/>
          <p:nvPr/>
        </p:nvSpPr>
        <p:spPr>
          <a:xfrm>
            <a:off x="2644144" y="3430679"/>
            <a:ext cx="3031100" cy="130166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25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EC6BF5-8060-2FC6-90AC-76D40E63E74A}"/>
              </a:ext>
            </a:extLst>
          </p:cNvPr>
          <p:cNvSpPr txBox="1"/>
          <p:nvPr/>
        </p:nvSpPr>
        <p:spPr>
          <a:xfrm>
            <a:off x="3797987" y="3244891"/>
            <a:ext cx="84510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Basic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83BB20-83A3-0579-3048-342DD839A709}"/>
              </a:ext>
            </a:extLst>
          </p:cNvPr>
          <p:cNvSpPr txBox="1"/>
          <p:nvPr/>
        </p:nvSpPr>
        <p:spPr>
          <a:xfrm>
            <a:off x="5769665" y="3256196"/>
            <a:ext cx="107593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Advance &amp; expand</a:t>
            </a:r>
          </a:p>
        </p:txBody>
      </p:sp>
      <p:sp>
        <p:nvSpPr>
          <p:cNvPr id="15" name="Pentagon 49">
            <a:extLst>
              <a:ext uri="{FF2B5EF4-FFF2-40B4-BE49-F238E27FC236}">
                <a16:creationId xmlns:a16="http://schemas.microsoft.com/office/drawing/2014/main" id="{A6FE45DB-12B0-1F9C-C954-F514EE0F5E1B}"/>
              </a:ext>
            </a:extLst>
          </p:cNvPr>
          <p:cNvSpPr/>
          <p:nvPr/>
        </p:nvSpPr>
        <p:spPr>
          <a:xfrm>
            <a:off x="2641318" y="3909556"/>
            <a:ext cx="3031100" cy="130166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25" b="1"/>
          </a:p>
        </p:txBody>
      </p:sp>
      <p:sp>
        <p:nvSpPr>
          <p:cNvPr id="16" name="Pentagon 49">
            <a:extLst>
              <a:ext uri="{FF2B5EF4-FFF2-40B4-BE49-F238E27FC236}">
                <a16:creationId xmlns:a16="http://schemas.microsoft.com/office/drawing/2014/main" id="{32EBB531-4061-A791-9660-89BB68F7D295}"/>
              </a:ext>
            </a:extLst>
          </p:cNvPr>
          <p:cNvSpPr/>
          <p:nvPr/>
        </p:nvSpPr>
        <p:spPr>
          <a:xfrm>
            <a:off x="3183030" y="4397611"/>
            <a:ext cx="2451353" cy="130166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25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42E9B8-1F7B-C3FA-1E02-54A8E8C95304}"/>
              </a:ext>
            </a:extLst>
          </p:cNvPr>
          <p:cNvSpPr txBox="1"/>
          <p:nvPr/>
        </p:nvSpPr>
        <p:spPr>
          <a:xfrm>
            <a:off x="3425269" y="3711319"/>
            <a:ext cx="152441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SMT -&gt; DIP -&gt; FCT -&gt; 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1DAFA4-1F9F-D2E9-0E9E-95427EBB7DCF}"/>
              </a:ext>
            </a:extLst>
          </p:cNvPr>
          <p:cNvSpPr txBox="1"/>
          <p:nvPr/>
        </p:nvSpPr>
        <p:spPr>
          <a:xfrm>
            <a:off x="2596595" y="1729531"/>
            <a:ext cx="204649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Quality, Prod result, Inspection result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910C32-75FD-BF96-CB72-771E3FE9441C}"/>
              </a:ext>
            </a:extLst>
          </p:cNvPr>
          <p:cNvSpPr txBox="1"/>
          <p:nvPr/>
        </p:nvSpPr>
        <p:spPr>
          <a:xfrm>
            <a:off x="3545781" y="2253923"/>
            <a:ext cx="206203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Quality system, productivity dashboard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829CD3E-AC00-522B-DEAC-02EB1B9997AB}"/>
              </a:ext>
            </a:extLst>
          </p:cNvPr>
          <p:cNvSpPr/>
          <p:nvPr/>
        </p:nvSpPr>
        <p:spPr>
          <a:xfrm>
            <a:off x="3906330" y="1415363"/>
            <a:ext cx="220866" cy="220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900EB3-77E6-62D4-AFB4-5FD37A5BD565}"/>
              </a:ext>
            </a:extLst>
          </p:cNvPr>
          <p:cNvSpPr/>
          <p:nvPr/>
        </p:nvSpPr>
        <p:spPr>
          <a:xfrm>
            <a:off x="4435337" y="1840922"/>
            <a:ext cx="220866" cy="220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7BC5E9-7C5C-A33A-93CD-9449231D69A5}"/>
              </a:ext>
            </a:extLst>
          </p:cNvPr>
          <p:cNvSpPr/>
          <p:nvPr/>
        </p:nvSpPr>
        <p:spPr>
          <a:xfrm>
            <a:off x="5104028" y="2401612"/>
            <a:ext cx="220866" cy="220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5D4287-FD5F-6F7E-7E62-46B437C752F3}"/>
              </a:ext>
            </a:extLst>
          </p:cNvPr>
          <p:cNvSpPr/>
          <p:nvPr/>
        </p:nvSpPr>
        <p:spPr>
          <a:xfrm>
            <a:off x="5410800" y="2753917"/>
            <a:ext cx="220866" cy="220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FDC2EA-55BD-310C-77D1-58002DD75955}"/>
              </a:ext>
            </a:extLst>
          </p:cNvPr>
          <p:cNvSpPr/>
          <p:nvPr/>
        </p:nvSpPr>
        <p:spPr>
          <a:xfrm>
            <a:off x="5214461" y="3386263"/>
            <a:ext cx="220866" cy="220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D0BBFD9-114D-9E89-380B-43608ADC65FE}"/>
              </a:ext>
            </a:extLst>
          </p:cNvPr>
          <p:cNvSpPr/>
          <p:nvPr/>
        </p:nvSpPr>
        <p:spPr>
          <a:xfrm>
            <a:off x="5189934" y="3863482"/>
            <a:ext cx="220866" cy="220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A0AE6C-467D-326F-BD6F-7FFDFED03504}"/>
              </a:ext>
            </a:extLst>
          </p:cNvPr>
          <p:cNvSpPr/>
          <p:nvPr/>
        </p:nvSpPr>
        <p:spPr>
          <a:xfrm>
            <a:off x="5181235" y="4322611"/>
            <a:ext cx="220866" cy="220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6ED9E0-C2C5-9414-8E59-AAEC15AF08D4}"/>
              </a:ext>
            </a:extLst>
          </p:cNvPr>
          <p:cNvSpPr/>
          <p:nvPr/>
        </p:nvSpPr>
        <p:spPr>
          <a:xfrm>
            <a:off x="5402101" y="435206"/>
            <a:ext cx="182592" cy="2139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E1FFE3-05C1-4C40-E059-2EBB4DBB0D4F}"/>
              </a:ext>
            </a:extLst>
          </p:cNvPr>
          <p:cNvSpPr txBox="1"/>
          <p:nvPr/>
        </p:nvSpPr>
        <p:spPr>
          <a:xfrm>
            <a:off x="5604925" y="441784"/>
            <a:ext cx="115768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Manpower of Project</a:t>
            </a:r>
          </a:p>
        </p:txBody>
      </p:sp>
      <p:sp>
        <p:nvSpPr>
          <p:cNvPr id="29" name="Pentagon 49">
            <a:extLst>
              <a:ext uri="{FF2B5EF4-FFF2-40B4-BE49-F238E27FC236}">
                <a16:creationId xmlns:a16="http://schemas.microsoft.com/office/drawing/2014/main" id="{0F824F0D-F0D1-B369-D6C3-6BA5D7DA82C4}"/>
              </a:ext>
            </a:extLst>
          </p:cNvPr>
          <p:cNvSpPr/>
          <p:nvPr/>
        </p:nvSpPr>
        <p:spPr>
          <a:xfrm>
            <a:off x="5724343" y="2932969"/>
            <a:ext cx="1133658" cy="130166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25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F0380E-08CC-CDC7-3392-08A9FF4AA6EB}"/>
              </a:ext>
            </a:extLst>
          </p:cNvPr>
          <p:cNvSpPr txBox="1"/>
          <p:nvPr/>
        </p:nvSpPr>
        <p:spPr>
          <a:xfrm>
            <a:off x="5867038" y="2730445"/>
            <a:ext cx="70243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Other Cate</a:t>
            </a:r>
          </a:p>
        </p:txBody>
      </p:sp>
      <p:sp>
        <p:nvSpPr>
          <p:cNvPr id="32" name="Pentagon 49">
            <a:extLst>
              <a:ext uri="{FF2B5EF4-FFF2-40B4-BE49-F238E27FC236}">
                <a16:creationId xmlns:a16="http://schemas.microsoft.com/office/drawing/2014/main" id="{C1BE1073-D9DE-1A74-1D1C-237E224FF88D}"/>
              </a:ext>
            </a:extLst>
          </p:cNvPr>
          <p:cNvSpPr/>
          <p:nvPr/>
        </p:nvSpPr>
        <p:spPr>
          <a:xfrm>
            <a:off x="5716319" y="1928374"/>
            <a:ext cx="1133658" cy="130166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25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EA48E-9B9D-2507-2C2A-E45AB8B19700}"/>
              </a:ext>
            </a:extLst>
          </p:cNvPr>
          <p:cNvSpPr txBox="1"/>
          <p:nvPr/>
        </p:nvSpPr>
        <p:spPr>
          <a:xfrm>
            <a:off x="6066611" y="1767312"/>
            <a:ext cx="50206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Others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AD08E9-038E-DA4B-E405-D1571A94276A}"/>
              </a:ext>
            </a:extLst>
          </p:cNvPr>
          <p:cNvSpPr txBox="1"/>
          <p:nvPr/>
        </p:nvSpPr>
        <p:spPr>
          <a:xfrm>
            <a:off x="6100940" y="3740154"/>
            <a:ext cx="42030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SCM</a:t>
            </a:r>
          </a:p>
        </p:txBody>
      </p:sp>
      <p:sp>
        <p:nvSpPr>
          <p:cNvPr id="36" name="Pentagon 49">
            <a:extLst>
              <a:ext uri="{FF2B5EF4-FFF2-40B4-BE49-F238E27FC236}">
                <a16:creationId xmlns:a16="http://schemas.microsoft.com/office/drawing/2014/main" id="{5A409A88-B5C3-8E1F-D20F-4160E6C18E16}"/>
              </a:ext>
            </a:extLst>
          </p:cNvPr>
          <p:cNvSpPr/>
          <p:nvPr/>
        </p:nvSpPr>
        <p:spPr>
          <a:xfrm>
            <a:off x="5716319" y="3443714"/>
            <a:ext cx="1133658" cy="130166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25" b="1"/>
          </a:p>
        </p:txBody>
      </p:sp>
      <p:sp>
        <p:nvSpPr>
          <p:cNvPr id="37" name="Pentagon 49">
            <a:extLst>
              <a:ext uri="{FF2B5EF4-FFF2-40B4-BE49-F238E27FC236}">
                <a16:creationId xmlns:a16="http://schemas.microsoft.com/office/drawing/2014/main" id="{90EA9723-3621-BB02-93F9-D647D43BA3AD}"/>
              </a:ext>
            </a:extLst>
          </p:cNvPr>
          <p:cNvSpPr/>
          <p:nvPr/>
        </p:nvSpPr>
        <p:spPr>
          <a:xfrm>
            <a:off x="5716319" y="3914992"/>
            <a:ext cx="1133658" cy="130166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25" b="1"/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FF105F84-68A0-2879-FCB7-F51BCE362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6858000" cy="41195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2100" b="1" dirty="0">
                <a:solidFill>
                  <a:schemeClr val="bg1"/>
                </a:solidFill>
                <a:latin typeface="+mj-lt"/>
                <a:ea typeface="HGP創英角ｺﾞｼｯｸUB" pitchFamily="50" charset="-128"/>
              </a:rPr>
              <a:t>FY2023 NEW SYSTEM SCHEDULE</a:t>
            </a:r>
          </a:p>
        </p:txBody>
      </p:sp>
      <p:sp>
        <p:nvSpPr>
          <p:cNvPr id="26" name="Pentagon 49">
            <a:extLst>
              <a:ext uri="{FF2B5EF4-FFF2-40B4-BE49-F238E27FC236}">
                <a16:creationId xmlns:a16="http://schemas.microsoft.com/office/drawing/2014/main" id="{84F2F7DC-9307-8A78-86A4-EB48F336C52B}"/>
              </a:ext>
            </a:extLst>
          </p:cNvPr>
          <p:cNvSpPr/>
          <p:nvPr/>
        </p:nvSpPr>
        <p:spPr>
          <a:xfrm>
            <a:off x="4439360" y="4807039"/>
            <a:ext cx="1247024" cy="130166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25" b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AAB132-0DF0-0868-7C6B-12D0F010918A}"/>
              </a:ext>
            </a:extLst>
          </p:cNvPr>
          <p:cNvSpPr/>
          <p:nvPr/>
        </p:nvSpPr>
        <p:spPr>
          <a:xfrm>
            <a:off x="5306260" y="4756856"/>
            <a:ext cx="220866" cy="220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24138796"/>
      </p:ext>
    </p:extLst>
  </p:cSld>
  <p:clrMapOvr>
    <a:masterClrMapping/>
  </p:clrMapOvr>
</p:sld>
</file>

<file path=ppt/theme/theme1.xml><?xml version="1.0" encoding="utf-8"?>
<a:theme xmlns:a="http://schemas.openxmlformats.org/drawingml/2006/main" name="Table Infographics">
  <a:themeElements>
    <a:clrScheme name="Simple Light">
      <a:dk1>
        <a:srgbClr val="000000"/>
      </a:dk1>
      <a:lt1>
        <a:srgbClr val="FFFFFF"/>
      </a:lt1>
      <a:dk2>
        <a:srgbClr val="C5C5C5"/>
      </a:dk2>
      <a:lt2>
        <a:srgbClr val="EBEBEB"/>
      </a:lt2>
      <a:accent1>
        <a:srgbClr val="D1CC62"/>
      </a:accent1>
      <a:accent2>
        <a:srgbClr val="8FC03F"/>
      </a:accent2>
      <a:accent3>
        <a:srgbClr val="1FC2BA"/>
      </a:accent3>
      <a:accent4>
        <a:srgbClr val="3A80B6"/>
      </a:accent4>
      <a:accent5>
        <a:srgbClr val="4D5B88"/>
      </a:accent5>
      <a:accent6>
        <a:srgbClr val="09165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585</Words>
  <Application>Microsoft Office PowerPoint</Application>
  <PresentationFormat>Custom</PresentationFormat>
  <Paragraphs>233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Meiryo UI</vt:lpstr>
      <vt:lpstr>Amasis MT Pro Black</vt:lpstr>
      <vt:lpstr>Arial</vt:lpstr>
      <vt:lpstr>Calibri</vt:lpstr>
      <vt:lpstr>Fira Sans Extra Condensed</vt:lpstr>
      <vt:lpstr>Roboto</vt:lpstr>
      <vt:lpstr>Tahoma</vt:lpstr>
      <vt:lpstr>Table Infographics</vt:lpstr>
      <vt:lpstr>ISD DEVELOPMENT 1ST HALF FY2022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Infographics</dc:title>
  <dc:creator>NGUYEN VAN_Hien</dc:creator>
  <cp:lastModifiedBy>Hien Nguyen Van</cp:lastModifiedBy>
  <cp:revision>209</cp:revision>
  <dcterms:modified xsi:type="dcterms:W3CDTF">2022-10-10T09:55:03Z</dcterms:modified>
</cp:coreProperties>
</file>