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1018" r:id="rId4"/>
    <p:sldId id="260" r:id="rId5"/>
    <p:sldId id="1021" r:id="rId6"/>
    <p:sldId id="1019" r:id="rId7"/>
  </p:sldIdLst>
  <p:sldSz cx="6858000" cy="5143500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38D4FC3-0DC0-1C1D-12E8-814A0B2CFB3F}" name="Hien Nguyen Van" initials="HNV" userId="S::vanhien01.nguyen@vn.panasonic.com::e21eee68-b43b-4d99-b6b5-c9fdb6c71ef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B9BD5"/>
    <a:srgbClr val="86C5F2"/>
    <a:srgbClr val="DDEBF7"/>
    <a:srgbClr val="BDD7EE"/>
    <a:srgbClr val="98A5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33C3EC-C211-4784-B03F-2EDCAECA3540}">
  <a:tblStyle styleId="{CD33C3EC-C211-4784-B03F-2EDCAECA35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6395" autoAdjust="0"/>
  </p:normalViewPr>
  <p:slideViewPr>
    <p:cSldViewPr snapToGrid="0">
      <p:cViewPr varScale="1">
        <p:scale>
          <a:sx n="150" d="100"/>
          <a:sy n="150" d="100"/>
        </p:scale>
        <p:origin x="15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1"/>
          <c:order val="0"/>
          <c:tx>
            <c:strRef>
              <c:f>Sheet1!$E$16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Sheet1!$D$17:$D$21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Sheet1!$E$17:$E$21</c:f>
              <c:numCache>
                <c:formatCode>General</c:formatCode>
                <c:ptCount val="5"/>
                <c:pt idx="0">
                  <c:v>81</c:v>
                </c:pt>
                <c:pt idx="1">
                  <c:v>68</c:v>
                </c:pt>
                <c:pt idx="2">
                  <c:v>84</c:v>
                </c:pt>
                <c:pt idx="3">
                  <c:v>69</c:v>
                </c:pt>
                <c:pt idx="4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B3-4740-9ED3-E48A4F954D73}"/>
            </c:ext>
          </c:extLst>
        </c:ser>
        <c:ser>
          <c:idx val="2"/>
          <c:order val="1"/>
          <c:tx>
            <c:strRef>
              <c:f>Sheet1!$F$16</c:f>
              <c:strCache>
                <c:ptCount val="1"/>
                <c:pt idx="0">
                  <c:v>Selected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3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Sheet1!$D$17:$D$21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Sheet1!$F$17:$F$21</c:f>
              <c:numCache>
                <c:formatCode>General</c:formatCode>
                <c:ptCount val="5"/>
                <c:pt idx="0">
                  <c:v>20</c:v>
                </c:pt>
                <c:pt idx="1">
                  <c:v>14</c:v>
                </c:pt>
                <c:pt idx="2">
                  <c:v>13</c:v>
                </c:pt>
                <c:pt idx="3">
                  <c:v>16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B3-4740-9ED3-E48A4F954D73}"/>
            </c:ext>
          </c:extLst>
        </c:ser>
        <c:ser>
          <c:idx val="3"/>
          <c:order val="2"/>
          <c:tx>
            <c:strRef>
              <c:f>Sheet1!$G$16</c:f>
              <c:strCache>
                <c:ptCount val="1"/>
                <c:pt idx="0">
                  <c:v>Completed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30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Sheet1!$D$17:$D$21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Sheet1!$G$17:$G$21</c:f>
              <c:numCache>
                <c:formatCode>General</c:formatCode>
                <c:ptCount val="5"/>
                <c:pt idx="0">
                  <c:v>24</c:v>
                </c:pt>
                <c:pt idx="1">
                  <c:v>26</c:v>
                </c:pt>
                <c:pt idx="2">
                  <c:v>16</c:v>
                </c:pt>
                <c:pt idx="3">
                  <c:v>8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B3-4740-9ED3-E48A4F954D7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560744464"/>
        <c:axId val="560744792"/>
        <c:axId val="0"/>
        <c:extLst/>
      </c:bar3DChart>
      <c:catAx>
        <c:axId val="560744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744792"/>
        <c:crosses val="autoZero"/>
        <c:auto val="1"/>
        <c:lblAlgn val="ctr"/>
        <c:lblOffset val="100"/>
        <c:noMultiLvlLbl val="0"/>
      </c:catAx>
      <c:valAx>
        <c:axId val="560744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Project No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744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641a476e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641a476e9_0_2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30975" y="1815900"/>
            <a:ext cx="2596050" cy="15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75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85931" y="3462725"/>
            <a:ext cx="3086100" cy="3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5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33775" y="2150850"/>
            <a:ext cx="639045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532706" y="536650"/>
            <a:ext cx="5792625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532706" y="1152475"/>
            <a:ext cx="5792625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32706" y="536650"/>
            <a:ext cx="5792625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233776" y="1152475"/>
            <a:ext cx="29999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3624301" y="1152475"/>
            <a:ext cx="29999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233775" y="555600"/>
            <a:ext cx="2106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233775" y="1389600"/>
            <a:ext cx="2106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367688" y="450150"/>
            <a:ext cx="477585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3429000" y="-125"/>
            <a:ext cx="3429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199125" y="2803075"/>
            <a:ext cx="3033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3704625" y="724075"/>
            <a:ext cx="287775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233775" y="4230575"/>
            <a:ext cx="44991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233775" y="1106125"/>
            <a:ext cx="639045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233775" y="3152225"/>
            <a:ext cx="639045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57175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 algn="ctr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2706" y="536650"/>
            <a:ext cx="5792625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32706" y="1152475"/>
            <a:ext cx="5792625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16" userDrawn="1">
          <p15:clr>
            <a:srgbClr val="EA4335"/>
          </p15:clr>
        </p15:guide>
        <p15:guide id="2" orient="horz" pos="258" userDrawn="1">
          <p15:clr>
            <a:srgbClr val="EA4335"/>
          </p15:clr>
        </p15:guide>
        <p15:guide id="3" pos="4104" userDrawn="1">
          <p15:clr>
            <a:srgbClr val="EA4335"/>
          </p15:clr>
        </p15:guide>
        <p15:guide id="4" orient="horz" pos="2982" userDrawn="1">
          <p15:clr>
            <a:srgbClr val="EA4335"/>
          </p15:clr>
        </p15:guide>
        <p15:guide id="5" pos="2160" userDrawn="1">
          <p15:clr>
            <a:srgbClr val="EA4335"/>
          </p15:clr>
        </p15:guide>
        <p15:guide id="6" orient="horz" pos="1620" userDrawn="1">
          <p15:clr>
            <a:srgbClr val="EA4335"/>
          </p15:clr>
        </p15:guide>
        <p15:guide id="7" pos="3132" userDrawn="1">
          <p15:clr>
            <a:srgbClr val="EA4335"/>
          </p15:clr>
        </p15:guide>
        <p15:guide id="8" pos="1188" userDrawn="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 flipH="1">
            <a:off x="0" y="642994"/>
            <a:ext cx="1543050" cy="82417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6" name="Google Shape;56;p15"/>
          <p:cNvSpPr/>
          <p:nvPr/>
        </p:nvSpPr>
        <p:spPr>
          <a:xfrm flipH="1">
            <a:off x="0" y="1654106"/>
            <a:ext cx="1543050" cy="824175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7" name="Google Shape;57;p15"/>
          <p:cNvSpPr/>
          <p:nvPr/>
        </p:nvSpPr>
        <p:spPr>
          <a:xfrm flipH="1">
            <a:off x="0" y="2665219"/>
            <a:ext cx="1543050" cy="824175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8" name="Google Shape;58;p15"/>
          <p:cNvSpPr/>
          <p:nvPr/>
        </p:nvSpPr>
        <p:spPr>
          <a:xfrm flipH="1">
            <a:off x="0" y="3676369"/>
            <a:ext cx="1543050" cy="824175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9" name="Google Shape;59;p15"/>
          <p:cNvSpPr txBox="1">
            <a:spLocks noGrp="1"/>
          </p:cNvSpPr>
          <p:nvPr>
            <p:ph type="ctrTitle"/>
          </p:nvPr>
        </p:nvSpPr>
        <p:spPr>
          <a:xfrm>
            <a:off x="1543051" y="1209244"/>
            <a:ext cx="3674024" cy="1929395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-US" sz="3300" dirty="0"/>
              <a:t>ISD</a:t>
            </a:r>
            <a:br>
              <a:rPr lang="en-US" sz="3300" dirty="0"/>
            </a:br>
            <a:r>
              <a:rPr lang="en-US" sz="3000" dirty="0"/>
              <a:t>DEVELOPMENT</a:t>
            </a:r>
            <a:br>
              <a:rPr lang="en-US" sz="3000" dirty="0"/>
            </a:br>
            <a:r>
              <a:rPr lang="en-US" sz="3000" dirty="0"/>
              <a:t>1</a:t>
            </a:r>
            <a:r>
              <a:rPr lang="en-US" sz="3000" baseline="30000" dirty="0"/>
              <a:t>ST</a:t>
            </a:r>
            <a:r>
              <a:rPr lang="en-US" sz="3000" dirty="0"/>
              <a:t> HALF FY2022</a:t>
            </a:r>
            <a:endParaRPr sz="3300" dirty="0"/>
          </a:p>
        </p:txBody>
      </p:sp>
      <p:sp>
        <p:nvSpPr>
          <p:cNvPr id="61" name="Google Shape;61;p15"/>
          <p:cNvSpPr/>
          <p:nvPr/>
        </p:nvSpPr>
        <p:spPr>
          <a:xfrm rot="10800000">
            <a:off x="5314950" y="3676350"/>
            <a:ext cx="1543050" cy="82417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62" name="Google Shape;62;p15"/>
          <p:cNvSpPr/>
          <p:nvPr/>
        </p:nvSpPr>
        <p:spPr>
          <a:xfrm rot="10800000">
            <a:off x="5314950" y="2665238"/>
            <a:ext cx="1543050" cy="824175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63" name="Google Shape;63;p15"/>
          <p:cNvSpPr/>
          <p:nvPr/>
        </p:nvSpPr>
        <p:spPr>
          <a:xfrm rot="10800000">
            <a:off x="5314950" y="1654125"/>
            <a:ext cx="1543050" cy="824175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64" name="Google Shape;64;p15"/>
          <p:cNvSpPr/>
          <p:nvPr/>
        </p:nvSpPr>
        <p:spPr>
          <a:xfrm rot="10800000">
            <a:off x="5314950" y="642975"/>
            <a:ext cx="1543050" cy="824175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E25FD27-C623-4B26-A16E-D6D92D3A3E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4756955"/>
              </p:ext>
            </p:extLst>
          </p:nvPr>
        </p:nvGraphicFramePr>
        <p:xfrm>
          <a:off x="0" y="486802"/>
          <a:ext cx="6857999" cy="4656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ABC0DD1-864F-911A-15CF-AC23165B41CD}"/>
              </a:ext>
            </a:extLst>
          </p:cNvPr>
          <p:cNvSpPr txBox="1"/>
          <p:nvPr/>
        </p:nvSpPr>
        <p:spPr>
          <a:xfrm>
            <a:off x="5836206" y="4857391"/>
            <a:ext cx="925253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chemeClr val="bg1"/>
                </a:solidFill>
              </a:rPr>
              <a:t>Update 3.Oct 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846C2B-ED5F-52C1-0B63-005F7520537E}"/>
              </a:ext>
            </a:extLst>
          </p:cNvPr>
          <p:cNvSpPr/>
          <p:nvPr/>
        </p:nvSpPr>
        <p:spPr>
          <a:xfrm>
            <a:off x="4308868" y="651264"/>
            <a:ext cx="986756" cy="41469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47">
            <a:extLst>
              <a:ext uri="{FF2B5EF4-FFF2-40B4-BE49-F238E27FC236}">
                <a16:creationId xmlns:a16="http://schemas.microsoft.com/office/drawing/2014/main" id="{3A2D5BF1-F09C-2C62-7AE5-37F1158C4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"/>
            <a:ext cx="6858000" cy="41195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kumimoji="1" lang="en-US" altLang="ja-JP" sz="2100" b="1" dirty="0">
                <a:solidFill>
                  <a:schemeClr val="bg1"/>
                </a:solidFill>
                <a:latin typeface="+mj-lt"/>
                <a:ea typeface="HGP創英角ｺﾞｼｯｸUB" pitchFamily="50" charset="-128"/>
              </a:rPr>
              <a:t>FY2022 PROJECTS SUMMARY</a:t>
            </a:r>
          </a:p>
        </p:txBody>
      </p:sp>
      <p:sp>
        <p:nvSpPr>
          <p:cNvPr id="12" name="Rectangle 136">
            <a:extLst>
              <a:ext uri="{FF2B5EF4-FFF2-40B4-BE49-F238E27FC236}">
                <a16:creationId xmlns:a16="http://schemas.microsoft.com/office/drawing/2014/main" id="{5A8B506D-4E0C-3927-F6B9-DCC8949AB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45887"/>
            <a:ext cx="708422" cy="259556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>
              <a:buClrTx/>
              <a:defRPr/>
            </a:pPr>
            <a:r>
              <a:rPr lang="en-US" altLang="ja-JP" sz="1350" b="1" kern="1200" dirty="0"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93126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49">
            <a:extLst>
              <a:ext uri="{FF2B5EF4-FFF2-40B4-BE49-F238E27FC236}">
                <a16:creationId xmlns:a16="http://schemas.microsoft.com/office/drawing/2014/main" id="{407B3D7E-D284-C816-16BF-F1A82460C61B}"/>
              </a:ext>
            </a:extLst>
          </p:cNvPr>
          <p:cNvSpPr/>
          <p:nvPr/>
        </p:nvSpPr>
        <p:spPr>
          <a:xfrm>
            <a:off x="5685865" y="1301218"/>
            <a:ext cx="986898" cy="117578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Pentagon 49">
            <a:extLst>
              <a:ext uri="{FF2B5EF4-FFF2-40B4-BE49-F238E27FC236}">
                <a16:creationId xmlns:a16="http://schemas.microsoft.com/office/drawing/2014/main" id="{C796B48A-D922-ED04-AFE0-FFBD2E65F469}"/>
              </a:ext>
            </a:extLst>
          </p:cNvPr>
          <p:cNvSpPr/>
          <p:nvPr/>
        </p:nvSpPr>
        <p:spPr>
          <a:xfrm>
            <a:off x="5685866" y="1466057"/>
            <a:ext cx="522079" cy="117041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62318A1-7B25-84DC-258F-B195D7359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347927"/>
              </p:ext>
            </p:extLst>
          </p:nvPr>
        </p:nvGraphicFramePr>
        <p:xfrm>
          <a:off x="0" y="679079"/>
          <a:ext cx="6858948" cy="4445501"/>
        </p:xfrm>
        <a:graphic>
          <a:graphicData uri="http://schemas.openxmlformats.org/drawingml/2006/table">
            <a:tbl>
              <a:tblPr firstRow="1" bandRow="1"/>
              <a:tblGrid>
                <a:gridCol w="322342">
                  <a:extLst>
                    <a:ext uri="{9D8B030D-6E8A-4147-A177-3AD203B41FA5}">
                      <a16:colId xmlns:a16="http://schemas.microsoft.com/office/drawing/2014/main" val="1173642011"/>
                    </a:ext>
                  </a:extLst>
                </a:gridCol>
                <a:gridCol w="2480064">
                  <a:extLst>
                    <a:ext uri="{9D8B030D-6E8A-4147-A177-3AD203B41FA5}">
                      <a16:colId xmlns:a16="http://schemas.microsoft.com/office/drawing/2014/main" val="2116685461"/>
                    </a:ext>
                  </a:extLst>
                </a:gridCol>
                <a:gridCol w="566082">
                  <a:extLst>
                    <a:ext uri="{9D8B030D-6E8A-4147-A177-3AD203B41FA5}">
                      <a16:colId xmlns:a16="http://schemas.microsoft.com/office/drawing/2014/main" val="3933314244"/>
                    </a:ext>
                  </a:extLst>
                </a:gridCol>
                <a:gridCol w="302559">
                  <a:extLst>
                    <a:ext uri="{9D8B030D-6E8A-4147-A177-3AD203B41FA5}">
                      <a16:colId xmlns:a16="http://schemas.microsoft.com/office/drawing/2014/main" val="1093428563"/>
                    </a:ext>
                  </a:extLst>
                </a:gridCol>
                <a:gridCol w="289112">
                  <a:extLst>
                    <a:ext uri="{9D8B030D-6E8A-4147-A177-3AD203B41FA5}">
                      <a16:colId xmlns:a16="http://schemas.microsoft.com/office/drawing/2014/main" val="280087078"/>
                    </a:ext>
                  </a:extLst>
                </a:gridCol>
                <a:gridCol w="302559">
                  <a:extLst>
                    <a:ext uri="{9D8B030D-6E8A-4147-A177-3AD203B41FA5}">
                      <a16:colId xmlns:a16="http://schemas.microsoft.com/office/drawing/2014/main" val="850488261"/>
                    </a:ext>
                  </a:extLst>
                </a:gridCol>
                <a:gridCol w="289111">
                  <a:extLst>
                    <a:ext uri="{9D8B030D-6E8A-4147-A177-3AD203B41FA5}">
                      <a16:colId xmlns:a16="http://schemas.microsoft.com/office/drawing/2014/main" val="2299376752"/>
                    </a:ext>
                  </a:extLst>
                </a:gridCol>
                <a:gridCol w="268942">
                  <a:extLst>
                    <a:ext uri="{9D8B030D-6E8A-4147-A177-3AD203B41FA5}">
                      <a16:colId xmlns:a16="http://schemas.microsoft.com/office/drawing/2014/main" val="2714608657"/>
                    </a:ext>
                  </a:extLst>
                </a:gridCol>
                <a:gridCol w="289111">
                  <a:extLst>
                    <a:ext uri="{9D8B030D-6E8A-4147-A177-3AD203B41FA5}">
                      <a16:colId xmlns:a16="http://schemas.microsoft.com/office/drawing/2014/main" val="2367865807"/>
                    </a:ext>
                  </a:extLst>
                </a:gridCol>
                <a:gridCol w="275693">
                  <a:extLst>
                    <a:ext uri="{9D8B030D-6E8A-4147-A177-3AD203B41FA5}">
                      <a16:colId xmlns:a16="http://schemas.microsoft.com/office/drawing/2014/main" val="639401475"/>
                    </a:ext>
                  </a:extLst>
                </a:gridCol>
                <a:gridCol w="300989">
                  <a:extLst>
                    <a:ext uri="{9D8B030D-6E8A-4147-A177-3AD203B41FA5}">
                      <a16:colId xmlns:a16="http://schemas.microsoft.com/office/drawing/2014/main" val="1538839471"/>
                    </a:ext>
                  </a:extLst>
                </a:gridCol>
                <a:gridCol w="297605">
                  <a:extLst>
                    <a:ext uri="{9D8B030D-6E8A-4147-A177-3AD203B41FA5}">
                      <a16:colId xmlns:a16="http://schemas.microsoft.com/office/drawing/2014/main" val="2140773580"/>
                    </a:ext>
                  </a:extLst>
                </a:gridCol>
                <a:gridCol w="290841">
                  <a:extLst>
                    <a:ext uri="{9D8B030D-6E8A-4147-A177-3AD203B41FA5}">
                      <a16:colId xmlns:a16="http://schemas.microsoft.com/office/drawing/2014/main" val="494324685"/>
                    </a:ext>
                  </a:extLst>
                </a:gridCol>
                <a:gridCol w="290841">
                  <a:extLst>
                    <a:ext uri="{9D8B030D-6E8A-4147-A177-3AD203B41FA5}">
                      <a16:colId xmlns:a16="http://schemas.microsoft.com/office/drawing/2014/main" val="2401257019"/>
                    </a:ext>
                  </a:extLst>
                </a:gridCol>
                <a:gridCol w="293097">
                  <a:extLst>
                    <a:ext uri="{9D8B030D-6E8A-4147-A177-3AD203B41FA5}">
                      <a16:colId xmlns:a16="http://schemas.microsoft.com/office/drawing/2014/main" val="4086810863"/>
                    </a:ext>
                  </a:extLst>
                </a:gridCol>
              </a:tblGrid>
              <a:tr h="18860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Items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Dept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May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Jun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Jul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Aug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Oct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Nov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Dec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Jan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Feb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979296"/>
                  </a:ext>
                </a:extLst>
              </a:tr>
              <a:tr h="24869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Tooling Control Sheet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COS/LOG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253018"/>
                  </a:ext>
                </a:extLst>
              </a:tr>
              <a:tr h="24869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FOSS- Print partcard changing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408057"/>
                  </a:ext>
                </a:extLst>
              </a:tr>
              <a:tr h="24869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 Prevent Double ID, MAC 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28650"/>
                  </a:ext>
                </a:extLst>
              </a:tr>
              <a:tr h="24869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Debit Note, Creditnote system upgrade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Depts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868714"/>
                  </a:ext>
                </a:extLst>
              </a:tr>
              <a:tr h="24869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 Check Projector for India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PJ-FA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9889"/>
                  </a:ext>
                </a:extLst>
              </a:tr>
              <a:tr h="24869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E-learning System V2 Expand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147689"/>
                  </a:ext>
                </a:extLst>
              </a:tr>
              <a:tr h="24869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Microwave OCS upgrade PLC to PC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MW-FA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339053"/>
                  </a:ext>
                </a:extLst>
              </a:tr>
              <a:tr h="24869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Projector Traceability Optical Unit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PJ-FA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242584"/>
                  </a:ext>
                </a:extLst>
              </a:tr>
              <a:tr h="24869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Total Visualize System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Depts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endParaRPr lang="en-US" sz="7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endParaRPr lang="en-US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endParaRPr lang="en-US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125128"/>
                  </a:ext>
                </a:extLst>
              </a:tr>
              <a:tr h="52653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Worker Management System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Module: Manpower, Quality, Production (MEBD)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FA/QC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704990"/>
                  </a:ext>
                </a:extLst>
              </a:tr>
              <a:tr h="24869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 transfer to SAP for outside plan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113607"/>
                  </a:ext>
                </a:extLst>
              </a:tr>
              <a:tr h="24869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PMD Warehouse management Upgrade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329337"/>
                  </a:ext>
                </a:extLst>
              </a:tr>
              <a:tr h="24869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Printing area FTP configuration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201010"/>
                  </a:ext>
                </a:extLst>
              </a:tr>
              <a:tr h="24869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 Print Partcard preparation area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808238"/>
                  </a:ext>
                </a:extLst>
              </a:tr>
              <a:tr h="24869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 Verify customs declaration data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722725"/>
                  </a:ext>
                </a:extLst>
              </a:tr>
              <a:tr h="24869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 Input tracking number to SAP 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0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marL="90535" marR="90535" marT="44819" marB="44819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025271"/>
                  </a:ext>
                </a:extLst>
              </a:tr>
            </a:tbl>
          </a:graphicData>
        </a:graphic>
      </p:graphicFrame>
      <p:sp>
        <p:nvSpPr>
          <p:cNvPr id="11" name="Rectangle 47">
            <a:extLst>
              <a:ext uri="{FF2B5EF4-FFF2-40B4-BE49-F238E27FC236}">
                <a16:creationId xmlns:a16="http://schemas.microsoft.com/office/drawing/2014/main" id="{07724450-308C-2BEF-222C-A7E63082C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"/>
            <a:ext cx="6858000" cy="41195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kumimoji="1" lang="en-US" altLang="ja-JP" sz="2100" b="1" dirty="0">
                <a:solidFill>
                  <a:schemeClr val="bg1"/>
                </a:solidFill>
                <a:latin typeface="+mj-lt"/>
                <a:ea typeface="HGP創英角ｺﾞｼｯｸUB" pitchFamily="50" charset="-128"/>
              </a:rPr>
              <a:t>FY2022 PROJECTS PROGRESS</a:t>
            </a:r>
          </a:p>
        </p:txBody>
      </p:sp>
      <p:sp>
        <p:nvSpPr>
          <p:cNvPr id="12" name="Rectangle 136">
            <a:extLst>
              <a:ext uri="{FF2B5EF4-FFF2-40B4-BE49-F238E27FC236}">
                <a16:creationId xmlns:a16="http://schemas.microsoft.com/office/drawing/2014/main" id="{F7E37C3E-1E6D-195D-147D-C94BA5774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45887"/>
            <a:ext cx="708422" cy="259556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>
              <a:buClrTx/>
              <a:defRPr/>
            </a:pPr>
            <a:r>
              <a:rPr lang="en-US" altLang="ja-JP" sz="1350" b="1" kern="1200" dirty="0"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2/5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A8935F-29BC-4EDD-525F-F78768D88359}"/>
              </a:ext>
            </a:extLst>
          </p:cNvPr>
          <p:cNvCxnSpPr>
            <a:cxnSpLocks/>
          </p:cNvCxnSpPr>
          <p:nvPr/>
        </p:nvCxnSpPr>
        <p:spPr>
          <a:xfrm>
            <a:off x="3389532" y="947294"/>
            <a:ext cx="853548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B41B1F-D467-C574-0E29-6079601E1544}"/>
              </a:ext>
            </a:extLst>
          </p:cNvPr>
          <p:cNvCxnSpPr>
            <a:cxnSpLocks/>
          </p:cNvCxnSpPr>
          <p:nvPr/>
        </p:nvCxnSpPr>
        <p:spPr>
          <a:xfrm>
            <a:off x="3389532" y="1026234"/>
            <a:ext cx="853548" cy="0"/>
          </a:xfrm>
          <a:prstGeom prst="straightConnector1">
            <a:avLst/>
          </a:prstGeom>
          <a:ln w="25400">
            <a:solidFill>
              <a:srgbClr val="0000FF"/>
            </a:solidFill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6-Point Star 35">
            <a:extLst>
              <a:ext uri="{FF2B5EF4-FFF2-40B4-BE49-F238E27FC236}">
                <a16:creationId xmlns:a16="http://schemas.microsoft.com/office/drawing/2014/main" id="{5A49D976-F9CB-46EE-943A-B7F82796B9B8}"/>
              </a:ext>
            </a:extLst>
          </p:cNvPr>
          <p:cNvSpPr/>
          <p:nvPr/>
        </p:nvSpPr>
        <p:spPr>
          <a:xfrm>
            <a:off x="4308372" y="888087"/>
            <a:ext cx="158373" cy="177616"/>
          </a:xfrm>
          <a:prstGeom prst="star6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 b="1" dirty="0">
              <a:solidFill>
                <a:schemeClr val="tx1"/>
              </a:solidFill>
            </a:endParaRPr>
          </a:p>
        </p:txBody>
      </p:sp>
      <p:sp>
        <p:nvSpPr>
          <p:cNvPr id="24" name="6-Point Star 35">
            <a:extLst>
              <a:ext uri="{FF2B5EF4-FFF2-40B4-BE49-F238E27FC236}">
                <a16:creationId xmlns:a16="http://schemas.microsoft.com/office/drawing/2014/main" id="{ED0F5450-FFDB-AE13-97D7-B8DAE055EF71}"/>
              </a:ext>
            </a:extLst>
          </p:cNvPr>
          <p:cNvSpPr/>
          <p:nvPr/>
        </p:nvSpPr>
        <p:spPr>
          <a:xfrm>
            <a:off x="5788532" y="483026"/>
            <a:ext cx="158373" cy="177616"/>
          </a:xfrm>
          <a:prstGeom prst="star6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77B883-D33C-9AA4-9980-AA6A5D8B39A8}"/>
              </a:ext>
            </a:extLst>
          </p:cNvPr>
          <p:cNvCxnSpPr>
            <a:cxnSpLocks/>
          </p:cNvCxnSpPr>
          <p:nvPr/>
        </p:nvCxnSpPr>
        <p:spPr>
          <a:xfrm>
            <a:off x="4809464" y="578414"/>
            <a:ext cx="506537" cy="0"/>
          </a:xfrm>
          <a:prstGeom prst="straightConnector1">
            <a:avLst/>
          </a:prstGeom>
          <a:ln w="25400">
            <a:solidFill>
              <a:srgbClr val="0000FF"/>
            </a:solidFill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E9BF7A-50AA-7048-52C8-7DC48A2CED98}"/>
              </a:ext>
            </a:extLst>
          </p:cNvPr>
          <p:cNvCxnSpPr>
            <a:cxnSpLocks/>
          </p:cNvCxnSpPr>
          <p:nvPr/>
        </p:nvCxnSpPr>
        <p:spPr>
          <a:xfrm>
            <a:off x="3849470" y="578414"/>
            <a:ext cx="478577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F9B-8073-0C4D-327A-759468E73761}"/>
              </a:ext>
            </a:extLst>
          </p:cNvPr>
          <p:cNvSpPr txBox="1"/>
          <p:nvPr/>
        </p:nvSpPr>
        <p:spPr>
          <a:xfrm>
            <a:off x="4328047" y="466853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Plan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B4542F-D634-F0CC-BC52-1EA4C01511CB}"/>
              </a:ext>
            </a:extLst>
          </p:cNvPr>
          <p:cNvSpPr txBox="1"/>
          <p:nvPr/>
        </p:nvSpPr>
        <p:spPr>
          <a:xfrm>
            <a:off x="5263096" y="463635"/>
            <a:ext cx="4716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Actual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7E03C-5968-884C-0563-9CC413801CEB}"/>
              </a:ext>
            </a:extLst>
          </p:cNvPr>
          <p:cNvSpPr txBox="1"/>
          <p:nvPr/>
        </p:nvSpPr>
        <p:spPr>
          <a:xfrm>
            <a:off x="5946905" y="470692"/>
            <a:ext cx="510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Go-live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9F81A4-721C-F6D0-F298-B42BE3C44D82}"/>
              </a:ext>
            </a:extLst>
          </p:cNvPr>
          <p:cNvCxnSpPr>
            <a:cxnSpLocks/>
          </p:cNvCxnSpPr>
          <p:nvPr/>
        </p:nvCxnSpPr>
        <p:spPr>
          <a:xfrm>
            <a:off x="3389532" y="1177538"/>
            <a:ext cx="853548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55A648C-D979-AFBF-42E2-73B6275B3CD6}"/>
              </a:ext>
            </a:extLst>
          </p:cNvPr>
          <p:cNvCxnSpPr>
            <a:cxnSpLocks/>
          </p:cNvCxnSpPr>
          <p:nvPr/>
        </p:nvCxnSpPr>
        <p:spPr>
          <a:xfrm>
            <a:off x="3389532" y="1256478"/>
            <a:ext cx="853548" cy="0"/>
          </a:xfrm>
          <a:prstGeom prst="straightConnector1">
            <a:avLst/>
          </a:prstGeom>
          <a:ln w="25400">
            <a:solidFill>
              <a:srgbClr val="0000FF"/>
            </a:solidFill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6-Point Star 35">
            <a:extLst>
              <a:ext uri="{FF2B5EF4-FFF2-40B4-BE49-F238E27FC236}">
                <a16:creationId xmlns:a16="http://schemas.microsoft.com/office/drawing/2014/main" id="{B358FA89-E447-8A4F-F327-9E33269FF272}"/>
              </a:ext>
            </a:extLst>
          </p:cNvPr>
          <p:cNvSpPr/>
          <p:nvPr/>
        </p:nvSpPr>
        <p:spPr>
          <a:xfrm>
            <a:off x="4308372" y="1123602"/>
            <a:ext cx="158373" cy="177616"/>
          </a:xfrm>
          <a:prstGeom prst="star6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 b="1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E21226A-49F6-477C-6E3B-70EAE09B5799}"/>
              </a:ext>
            </a:extLst>
          </p:cNvPr>
          <p:cNvCxnSpPr>
            <a:cxnSpLocks/>
          </p:cNvCxnSpPr>
          <p:nvPr/>
        </p:nvCxnSpPr>
        <p:spPr>
          <a:xfrm>
            <a:off x="3685073" y="1439059"/>
            <a:ext cx="853548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4A91B22-4E89-FA2C-C8CB-512FA3613B4D}"/>
              </a:ext>
            </a:extLst>
          </p:cNvPr>
          <p:cNvCxnSpPr>
            <a:cxnSpLocks/>
          </p:cNvCxnSpPr>
          <p:nvPr/>
        </p:nvCxnSpPr>
        <p:spPr>
          <a:xfrm>
            <a:off x="3993099" y="1517999"/>
            <a:ext cx="545522" cy="0"/>
          </a:xfrm>
          <a:prstGeom prst="straightConnector1">
            <a:avLst/>
          </a:prstGeom>
          <a:ln w="25400">
            <a:solidFill>
              <a:srgbClr val="0000FF"/>
            </a:solidFill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6-Point Star 35">
            <a:extLst>
              <a:ext uri="{FF2B5EF4-FFF2-40B4-BE49-F238E27FC236}">
                <a16:creationId xmlns:a16="http://schemas.microsoft.com/office/drawing/2014/main" id="{BEE0C174-5BF3-CDBB-03C6-2FCCB6492B6E}"/>
              </a:ext>
            </a:extLst>
          </p:cNvPr>
          <p:cNvSpPr/>
          <p:nvPr/>
        </p:nvSpPr>
        <p:spPr>
          <a:xfrm>
            <a:off x="4606581" y="1377249"/>
            <a:ext cx="158373" cy="177616"/>
          </a:xfrm>
          <a:prstGeom prst="star6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 b="1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9B413F4-B4B8-5118-599F-132D64FFEC2F}"/>
              </a:ext>
            </a:extLst>
          </p:cNvPr>
          <p:cNvCxnSpPr>
            <a:cxnSpLocks/>
          </p:cNvCxnSpPr>
          <p:nvPr/>
        </p:nvCxnSpPr>
        <p:spPr>
          <a:xfrm>
            <a:off x="3993099" y="1677497"/>
            <a:ext cx="545522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5D0140B-4BE9-B5BC-AFCB-C9D15C932E39}"/>
              </a:ext>
            </a:extLst>
          </p:cNvPr>
          <p:cNvCxnSpPr>
            <a:cxnSpLocks/>
          </p:cNvCxnSpPr>
          <p:nvPr/>
        </p:nvCxnSpPr>
        <p:spPr>
          <a:xfrm>
            <a:off x="3993099" y="1756437"/>
            <a:ext cx="545522" cy="0"/>
          </a:xfrm>
          <a:prstGeom prst="straightConnector1">
            <a:avLst/>
          </a:prstGeom>
          <a:ln w="25400">
            <a:solidFill>
              <a:srgbClr val="0000FF"/>
            </a:solidFill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6-Point Star 35">
            <a:extLst>
              <a:ext uri="{FF2B5EF4-FFF2-40B4-BE49-F238E27FC236}">
                <a16:creationId xmlns:a16="http://schemas.microsoft.com/office/drawing/2014/main" id="{05B897F0-1B57-AA7D-947F-3D0D5D32D6E5}"/>
              </a:ext>
            </a:extLst>
          </p:cNvPr>
          <p:cNvSpPr/>
          <p:nvPr/>
        </p:nvSpPr>
        <p:spPr>
          <a:xfrm>
            <a:off x="4606580" y="1599036"/>
            <a:ext cx="158373" cy="177616"/>
          </a:xfrm>
          <a:prstGeom prst="star6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 b="1" dirty="0">
              <a:solidFill>
                <a:schemeClr val="tx1"/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DD995AA-0B32-B72B-E950-E08CC79680DC}"/>
              </a:ext>
            </a:extLst>
          </p:cNvPr>
          <p:cNvCxnSpPr>
            <a:cxnSpLocks/>
          </p:cNvCxnSpPr>
          <p:nvPr/>
        </p:nvCxnSpPr>
        <p:spPr>
          <a:xfrm>
            <a:off x="4825235" y="1940634"/>
            <a:ext cx="545522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6FC228-DB21-1604-2DED-157FF2A7BB2E}"/>
              </a:ext>
            </a:extLst>
          </p:cNvPr>
          <p:cNvCxnSpPr>
            <a:cxnSpLocks/>
          </p:cNvCxnSpPr>
          <p:nvPr/>
        </p:nvCxnSpPr>
        <p:spPr>
          <a:xfrm>
            <a:off x="4568683" y="2019574"/>
            <a:ext cx="545522" cy="0"/>
          </a:xfrm>
          <a:prstGeom prst="straightConnector1">
            <a:avLst/>
          </a:prstGeom>
          <a:ln w="25400">
            <a:solidFill>
              <a:srgbClr val="0000FF"/>
            </a:solidFill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6-Point Star 35">
            <a:extLst>
              <a:ext uri="{FF2B5EF4-FFF2-40B4-BE49-F238E27FC236}">
                <a16:creationId xmlns:a16="http://schemas.microsoft.com/office/drawing/2014/main" id="{7E37B78E-2940-2813-DB60-C5FB38D117FF}"/>
              </a:ext>
            </a:extLst>
          </p:cNvPr>
          <p:cNvSpPr/>
          <p:nvPr/>
        </p:nvSpPr>
        <p:spPr>
          <a:xfrm>
            <a:off x="5168847" y="1930766"/>
            <a:ext cx="158373" cy="177616"/>
          </a:xfrm>
          <a:prstGeom prst="star6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804F2C-BA57-3DAF-BB24-DA8596425386}"/>
              </a:ext>
            </a:extLst>
          </p:cNvPr>
          <p:cNvCxnSpPr>
            <a:cxnSpLocks/>
          </p:cNvCxnSpPr>
          <p:nvPr/>
        </p:nvCxnSpPr>
        <p:spPr>
          <a:xfrm>
            <a:off x="4559052" y="2213159"/>
            <a:ext cx="545522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0A45ED-94C7-0F63-7893-53CF0CB2B3FE}"/>
              </a:ext>
            </a:extLst>
          </p:cNvPr>
          <p:cNvCxnSpPr>
            <a:cxnSpLocks/>
          </p:cNvCxnSpPr>
          <p:nvPr/>
        </p:nvCxnSpPr>
        <p:spPr>
          <a:xfrm>
            <a:off x="4559052" y="2292099"/>
            <a:ext cx="545522" cy="0"/>
          </a:xfrm>
          <a:prstGeom prst="straightConnector1">
            <a:avLst/>
          </a:prstGeom>
          <a:ln w="25400">
            <a:solidFill>
              <a:srgbClr val="0000FF"/>
            </a:solidFill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6-Point Star 35">
            <a:extLst>
              <a:ext uri="{FF2B5EF4-FFF2-40B4-BE49-F238E27FC236}">
                <a16:creationId xmlns:a16="http://schemas.microsoft.com/office/drawing/2014/main" id="{FAFC7C84-3F9C-C9B6-19D3-4B5265B939D6}"/>
              </a:ext>
            </a:extLst>
          </p:cNvPr>
          <p:cNvSpPr/>
          <p:nvPr/>
        </p:nvSpPr>
        <p:spPr>
          <a:xfrm>
            <a:off x="5172533" y="2134698"/>
            <a:ext cx="158373" cy="177616"/>
          </a:xfrm>
          <a:prstGeom prst="star6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391247-B0A3-B7BF-2157-233F356DD87D}"/>
              </a:ext>
            </a:extLst>
          </p:cNvPr>
          <p:cNvCxnSpPr>
            <a:cxnSpLocks/>
          </p:cNvCxnSpPr>
          <p:nvPr/>
        </p:nvCxnSpPr>
        <p:spPr>
          <a:xfrm>
            <a:off x="3976897" y="2436339"/>
            <a:ext cx="848338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187EC5-F6EB-92FA-C27C-CFEBCDB459FF}"/>
              </a:ext>
            </a:extLst>
          </p:cNvPr>
          <p:cNvCxnSpPr>
            <a:cxnSpLocks/>
          </p:cNvCxnSpPr>
          <p:nvPr/>
        </p:nvCxnSpPr>
        <p:spPr>
          <a:xfrm>
            <a:off x="3976897" y="2541591"/>
            <a:ext cx="545522" cy="0"/>
          </a:xfrm>
          <a:prstGeom prst="straightConnector1">
            <a:avLst/>
          </a:prstGeom>
          <a:ln w="25400">
            <a:solidFill>
              <a:srgbClr val="0000FF"/>
            </a:solidFill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6-Point Star 35">
            <a:extLst>
              <a:ext uri="{FF2B5EF4-FFF2-40B4-BE49-F238E27FC236}">
                <a16:creationId xmlns:a16="http://schemas.microsoft.com/office/drawing/2014/main" id="{75D67F9F-6F95-AE11-332E-EE23D7DA46D0}"/>
              </a:ext>
            </a:extLst>
          </p:cNvPr>
          <p:cNvSpPr/>
          <p:nvPr/>
        </p:nvSpPr>
        <p:spPr>
          <a:xfrm>
            <a:off x="4588417" y="2412559"/>
            <a:ext cx="158373" cy="177616"/>
          </a:xfrm>
          <a:prstGeom prst="star6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06B94C-4FEF-5CAC-621D-6C018CAE2D5D}"/>
              </a:ext>
            </a:extLst>
          </p:cNvPr>
          <p:cNvCxnSpPr>
            <a:cxnSpLocks/>
          </p:cNvCxnSpPr>
          <p:nvPr/>
        </p:nvCxnSpPr>
        <p:spPr>
          <a:xfrm>
            <a:off x="4559052" y="2690671"/>
            <a:ext cx="1126813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4E40CA-9CC1-7CE7-F221-C0564DEC7DF1}"/>
              </a:ext>
            </a:extLst>
          </p:cNvPr>
          <p:cNvCxnSpPr>
            <a:cxnSpLocks/>
          </p:cNvCxnSpPr>
          <p:nvPr/>
        </p:nvCxnSpPr>
        <p:spPr>
          <a:xfrm>
            <a:off x="4559052" y="2769611"/>
            <a:ext cx="555153" cy="0"/>
          </a:xfrm>
          <a:prstGeom prst="straightConnector1">
            <a:avLst/>
          </a:prstGeom>
          <a:ln w="25400">
            <a:solidFill>
              <a:srgbClr val="0000FF"/>
            </a:solidFill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198204B-892D-9CBE-9B69-6CD22E3A2F44}"/>
              </a:ext>
            </a:extLst>
          </p:cNvPr>
          <p:cNvCxnSpPr>
            <a:cxnSpLocks/>
          </p:cNvCxnSpPr>
          <p:nvPr/>
        </p:nvCxnSpPr>
        <p:spPr>
          <a:xfrm>
            <a:off x="4308372" y="2940654"/>
            <a:ext cx="2549628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1C581F8-47CF-2ED8-66A4-334F65F96140}"/>
              </a:ext>
            </a:extLst>
          </p:cNvPr>
          <p:cNvCxnSpPr>
            <a:cxnSpLocks/>
          </p:cNvCxnSpPr>
          <p:nvPr/>
        </p:nvCxnSpPr>
        <p:spPr>
          <a:xfrm>
            <a:off x="4310137" y="3038644"/>
            <a:ext cx="784598" cy="0"/>
          </a:xfrm>
          <a:prstGeom prst="straightConnector1">
            <a:avLst/>
          </a:prstGeom>
          <a:ln w="25400">
            <a:solidFill>
              <a:srgbClr val="0000FF"/>
            </a:solidFill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0130F72-9CC6-FF75-54E2-95CD85291C9A}"/>
              </a:ext>
            </a:extLst>
          </p:cNvPr>
          <p:cNvCxnSpPr>
            <a:cxnSpLocks/>
          </p:cNvCxnSpPr>
          <p:nvPr/>
        </p:nvCxnSpPr>
        <p:spPr>
          <a:xfrm>
            <a:off x="4562105" y="3355094"/>
            <a:ext cx="2289317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C46313D-E965-6FC8-DD68-3B934C924C26}"/>
              </a:ext>
            </a:extLst>
          </p:cNvPr>
          <p:cNvCxnSpPr>
            <a:cxnSpLocks/>
          </p:cNvCxnSpPr>
          <p:nvPr/>
        </p:nvCxnSpPr>
        <p:spPr>
          <a:xfrm>
            <a:off x="4562105" y="3434034"/>
            <a:ext cx="535891" cy="0"/>
          </a:xfrm>
          <a:prstGeom prst="straightConnector1">
            <a:avLst/>
          </a:prstGeom>
          <a:ln w="25400">
            <a:solidFill>
              <a:srgbClr val="0000FF"/>
            </a:solidFill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54683DA-0A3B-16C3-A9EC-5F166CA0B036}"/>
              </a:ext>
            </a:extLst>
          </p:cNvPr>
          <p:cNvCxnSpPr>
            <a:cxnSpLocks/>
          </p:cNvCxnSpPr>
          <p:nvPr/>
        </p:nvCxnSpPr>
        <p:spPr>
          <a:xfrm>
            <a:off x="5120783" y="3743220"/>
            <a:ext cx="1126813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346811D-38E7-7AFF-DBD7-24BA7DE47715}"/>
              </a:ext>
            </a:extLst>
          </p:cNvPr>
          <p:cNvCxnSpPr>
            <a:cxnSpLocks/>
          </p:cNvCxnSpPr>
          <p:nvPr/>
        </p:nvCxnSpPr>
        <p:spPr>
          <a:xfrm>
            <a:off x="6025830" y="3973467"/>
            <a:ext cx="807746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7DF490C-8174-5C30-15F9-EAD4B2298A36}"/>
              </a:ext>
            </a:extLst>
          </p:cNvPr>
          <p:cNvCxnSpPr>
            <a:cxnSpLocks/>
          </p:cNvCxnSpPr>
          <p:nvPr/>
        </p:nvCxnSpPr>
        <p:spPr>
          <a:xfrm>
            <a:off x="5426694" y="4230027"/>
            <a:ext cx="807746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E62430C-2A2B-A5B5-0C09-2040AA686DBD}"/>
              </a:ext>
            </a:extLst>
          </p:cNvPr>
          <p:cNvCxnSpPr>
            <a:cxnSpLocks/>
          </p:cNvCxnSpPr>
          <p:nvPr/>
        </p:nvCxnSpPr>
        <p:spPr>
          <a:xfrm>
            <a:off x="5713496" y="4470999"/>
            <a:ext cx="807746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CDBBAA4-0CC0-CF5A-4DE4-02D941B24CCB}"/>
              </a:ext>
            </a:extLst>
          </p:cNvPr>
          <p:cNvCxnSpPr>
            <a:cxnSpLocks/>
          </p:cNvCxnSpPr>
          <p:nvPr/>
        </p:nvCxnSpPr>
        <p:spPr>
          <a:xfrm>
            <a:off x="6009648" y="4703673"/>
            <a:ext cx="807746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FC18934-E89C-1C87-393E-E491F1A4AED0}"/>
              </a:ext>
            </a:extLst>
          </p:cNvPr>
          <p:cNvCxnSpPr>
            <a:cxnSpLocks/>
          </p:cNvCxnSpPr>
          <p:nvPr/>
        </p:nvCxnSpPr>
        <p:spPr>
          <a:xfrm>
            <a:off x="4831813" y="4947075"/>
            <a:ext cx="538944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ED0BBC-63B6-253A-38AA-5E7FCE5AF026}"/>
              </a:ext>
            </a:extLst>
          </p:cNvPr>
          <p:cNvCxnSpPr>
            <a:cxnSpLocks/>
          </p:cNvCxnSpPr>
          <p:nvPr/>
        </p:nvCxnSpPr>
        <p:spPr>
          <a:xfrm>
            <a:off x="4828683" y="5039168"/>
            <a:ext cx="249974" cy="0"/>
          </a:xfrm>
          <a:prstGeom prst="straightConnector1">
            <a:avLst/>
          </a:prstGeom>
          <a:ln w="25400">
            <a:solidFill>
              <a:srgbClr val="0000FF"/>
            </a:solidFill>
            <a:headEnd w="sm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-Point Star 35">
            <a:extLst>
              <a:ext uri="{FF2B5EF4-FFF2-40B4-BE49-F238E27FC236}">
                <a16:creationId xmlns:a16="http://schemas.microsoft.com/office/drawing/2014/main" id="{A45AE7F8-CB29-EBE7-052C-A1DFA254CDA5}"/>
              </a:ext>
            </a:extLst>
          </p:cNvPr>
          <p:cNvSpPr/>
          <p:nvPr/>
        </p:nvSpPr>
        <p:spPr>
          <a:xfrm>
            <a:off x="5170861" y="4915382"/>
            <a:ext cx="158373" cy="177616"/>
          </a:xfrm>
          <a:prstGeom prst="star6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D59FC6-374D-4F61-B71E-1B3F81E847A8}"/>
              </a:ext>
            </a:extLst>
          </p:cNvPr>
          <p:cNvCxnSpPr>
            <a:cxnSpLocks/>
          </p:cNvCxnSpPr>
          <p:nvPr/>
        </p:nvCxnSpPr>
        <p:spPr>
          <a:xfrm>
            <a:off x="5109937" y="809144"/>
            <a:ext cx="0" cy="4315442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04C1750-DF81-0916-80C3-90373949E20E}"/>
              </a:ext>
            </a:extLst>
          </p:cNvPr>
          <p:cNvSpPr txBox="1"/>
          <p:nvPr/>
        </p:nvSpPr>
        <p:spPr>
          <a:xfrm>
            <a:off x="5873860" y="4919325"/>
            <a:ext cx="925253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chemeClr val="bg1"/>
                </a:solidFill>
              </a:rPr>
              <a:t>Update 3.Oct 22</a:t>
            </a:r>
          </a:p>
        </p:txBody>
      </p:sp>
    </p:spTree>
    <p:extLst>
      <p:ext uri="{BB962C8B-B14F-4D97-AF65-F5344CB8AC3E}">
        <p14:creationId xmlns:p14="http://schemas.microsoft.com/office/powerpoint/2010/main" val="296435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7">
            <a:extLst>
              <a:ext uri="{FF2B5EF4-FFF2-40B4-BE49-F238E27FC236}">
                <a16:creationId xmlns:a16="http://schemas.microsoft.com/office/drawing/2014/main" id="{EEF83D4E-5E4C-9BDD-B560-9132B3129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"/>
            <a:ext cx="6858000" cy="41195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kumimoji="1" lang="en-US" altLang="ja-JP" sz="2100" b="1" dirty="0">
                <a:solidFill>
                  <a:schemeClr val="bg1"/>
                </a:solidFill>
                <a:latin typeface="+mj-lt"/>
                <a:ea typeface="HGP創英角ｺﾞｼｯｸUB" pitchFamily="50" charset="-128"/>
              </a:rPr>
              <a:t>FY2022 E-LEARNING PROJECT</a:t>
            </a:r>
          </a:p>
        </p:txBody>
      </p:sp>
      <p:sp>
        <p:nvSpPr>
          <p:cNvPr id="9" name="Rectangle 136">
            <a:extLst>
              <a:ext uri="{FF2B5EF4-FFF2-40B4-BE49-F238E27FC236}">
                <a16:creationId xmlns:a16="http://schemas.microsoft.com/office/drawing/2014/main" id="{A0D68614-48D0-63E1-D48C-F36F0D34D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45887"/>
            <a:ext cx="708422" cy="259556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>
              <a:buClrTx/>
              <a:defRPr/>
            </a:pPr>
            <a:r>
              <a:rPr lang="en-US" altLang="ja-JP" sz="1350" b="1" kern="1200" dirty="0"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3/5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70553-C63E-F177-1C6F-20916BB8A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909" y="2788404"/>
            <a:ext cx="4088600" cy="234582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3E8110C-7043-9A3F-26DB-8448B99672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62" t="6024" r="7898" b="7948"/>
          <a:stretch/>
        </p:blipFill>
        <p:spPr>
          <a:xfrm>
            <a:off x="1128082" y="451178"/>
            <a:ext cx="779151" cy="30017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EEE052F-6F41-9DC4-BD69-E1FCF9647D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886" t="23593" r="12822" b="13004"/>
          <a:stretch/>
        </p:blipFill>
        <p:spPr>
          <a:xfrm>
            <a:off x="813352" y="1247948"/>
            <a:ext cx="1279135" cy="687936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E02F452A-F50B-CB91-4BE2-C5C0DD304D9C}"/>
              </a:ext>
            </a:extLst>
          </p:cNvPr>
          <p:cNvSpPr/>
          <p:nvPr/>
        </p:nvSpPr>
        <p:spPr>
          <a:xfrm>
            <a:off x="884690" y="2187456"/>
            <a:ext cx="1037558" cy="361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</a:p>
        </p:txBody>
      </p:sp>
      <p:sp>
        <p:nvSpPr>
          <p:cNvPr id="43" name="Down Arrow 65">
            <a:extLst>
              <a:ext uri="{FF2B5EF4-FFF2-40B4-BE49-F238E27FC236}">
                <a16:creationId xmlns:a16="http://schemas.microsoft.com/office/drawing/2014/main" id="{AC3BF44C-F767-C6E8-D342-FE8DECC19587}"/>
              </a:ext>
            </a:extLst>
          </p:cNvPr>
          <p:cNvSpPr/>
          <p:nvPr/>
        </p:nvSpPr>
        <p:spPr>
          <a:xfrm>
            <a:off x="1378725" y="1120901"/>
            <a:ext cx="230069" cy="119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66">
            <a:extLst>
              <a:ext uri="{FF2B5EF4-FFF2-40B4-BE49-F238E27FC236}">
                <a16:creationId xmlns:a16="http://schemas.microsoft.com/office/drawing/2014/main" id="{4259359D-6C9B-CF54-64AC-F921DD702D88}"/>
              </a:ext>
            </a:extLst>
          </p:cNvPr>
          <p:cNvSpPr/>
          <p:nvPr/>
        </p:nvSpPr>
        <p:spPr>
          <a:xfrm>
            <a:off x="1301729" y="2025971"/>
            <a:ext cx="230069" cy="136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A9C3107-D142-5BD8-D858-B996F50C0764}"/>
              </a:ext>
            </a:extLst>
          </p:cNvPr>
          <p:cNvSpPr/>
          <p:nvPr/>
        </p:nvSpPr>
        <p:spPr>
          <a:xfrm>
            <a:off x="693825" y="730549"/>
            <a:ext cx="1485930" cy="338554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r>
              <a:rPr lang="en-US" sz="11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endParaRPr lang="en-US" sz="11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00FF"/>
              </a:solidFill>
              <a:effectLst>
                <a:glow rad="101600">
                  <a:srgbClr val="F18526">
                    <a:alpha val="60000"/>
                  </a:srgb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E72F827-B3F5-8A4A-69A7-E1BCCE3C8EF9}"/>
              </a:ext>
            </a:extLst>
          </p:cNvPr>
          <p:cNvSpPr/>
          <p:nvPr/>
        </p:nvSpPr>
        <p:spPr>
          <a:xfrm>
            <a:off x="696232" y="1718446"/>
            <a:ext cx="1418179" cy="338554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r>
              <a:rPr lang="en-US" sz="11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en-US" sz="11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00FF"/>
              </a:solidFill>
              <a:effectLst>
                <a:glow rad="101600">
                  <a:srgbClr val="F18526">
                    <a:alpha val="60000"/>
                  </a:srgb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DE8B36-5A19-CB19-258C-D14980E08D55}"/>
              </a:ext>
            </a:extLst>
          </p:cNvPr>
          <p:cNvSpPr/>
          <p:nvPr/>
        </p:nvSpPr>
        <p:spPr>
          <a:xfrm>
            <a:off x="679495" y="2338749"/>
            <a:ext cx="1507998" cy="338554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Auto</a:t>
            </a:r>
            <a:r>
              <a:rPr lang="en-US" sz="11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lang="en-US" sz="11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00FF"/>
              </a:solidFill>
              <a:effectLst>
                <a:glow rad="101600">
                  <a:srgbClr val="F18526">
                    <a:alpha val="60000"/>
                  </a:srgb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Picture 8" descr="Custom Login Page Customizer – WordPress プラグイン | WordPress.org 日本語">
            <a:extLst>
              <a:ext uri="{FF2B5EF4-FFF2-40B4-BE49-F238E27FC236}">
                <a16:creationId xmlns:a16="http://schemas.microsoft.com/office/drawing/2014/main" id="{7E29FEF3-78E1-3FC7-EAD5-578D9C5A1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66" y="454042"/>
            <a:ext cx="261380" cy="26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42D4934-DF05-AA3F-6B53-1EEA3B8D25B2}"/>
              </a:ext>
            </a:extLst>
          </p:cNvPr>
          <p:cNvSpPr txBox="1"/>
          <p:nvPr/>
        </p:nvSpPr>
        <p:spPr>
          <a:xfrm>
            <a:off x="973602" y="927745"/>
            <a:ext cx="1125206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Video making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7C19EBB-4661-2E3F-9E39-0B1E2B3F8194}"/>
              </a:ext>
            </a:extLst>
          </p:cNvPr>
          <p:cNvSpPr/>
          <p:nvPr/>
        </p:nvSpPr>
        <p:spPr>
          <a:xfrm>
            <a:off x="717862" y="2659072"/>
            <a:ext cx="1539440" cy="8450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4723A8A-880B-7F78-903A-F8AAC0D5F2B4}"/>
              </a:ext>
            </a:extLst>
          </p:cNvPr>
          <p:cNvSpPr/>
          <p:nvPr/>
        </p:nvSpPr>
        <p:spPr>
          <a:xfrm>
            <a:off x="1392601" y="3510694"/>
            <a:ext cx="885739" cy="19161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Speech data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C353486-D939-0CF0-8E47-A1F26EC3765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577" t="7118" r="19641" b="29459"/>
          <a:stretch/>
        </p:blipFill>
        <p:spPr>
          <a:xfrm>
            <a:off x="978314" y="3699521"/>
            <a:ext cx="948139" cy="630184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249EE0D7-D596-83C3-D82F-8AD40E905329}"/>
              </a:ext>
            </a:extLst>
          </p:cNvPr>
          <p:cNvSpPr/>
          <p:nvPr/>
        </p:nvSpPr>
        <p:spPr>
          <a:xfrm>
            <a:off x="978793" y="3692333"/>
            <a:ext cx="1005038" cy="646331"/>
          </a:xfrm>
          <a:prstGeom prst="rect">
            <a:avLst/>
          </a:prstGeom>
          <a:noFill/>
          <a:effectLst>
            <a:glow rad="228600">
              <a:srgbClr val="F79646">
                <a:satMod val="175000"/>
                <a:alpha val="40000"/>
              </a:srgb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Merge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PPT+ Speech</a:t>
            </a:r>
          </a:p>
        </p:txBody>
      </p:sp>
      <p:sp>
        <p:nvSpPr>
          <p:cNvPr id="54" name="Down Arrow 77">
            <a:extLst>
              <a:ext uri="{FF2B5EF4-FFF2-40B4-BE49-F238E27FC236}">
                <a16:creationId xmlns:a16="http://schemas.microsoft.com/office/drawing/2014/main" id="{BD7194D2-ECF2-4DFE-B29A-B099D1D5EC3B}"/>
              </a:ext>
            </a:extLst>
          </p:cNvPr>
          <p:cNvSpPr/>
          <p:nvPr/>
        </p:nvSpPr>
        <p:spPr>
          <a:xfrm>
            <a:off x="1250646" y="3543766"/>
            <a:ext cx="162319" cy="90394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A84574C-1958-D7DB-156A-9660BA5B42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037" y="3567587"/>
            <a:ext cx="350523" cy="35052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9F425D96-941E-C4DF-F3ED-8FF597DA0D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658" y="2696474"/>
            <a:ext cx="1405835" cy="77095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06EFD7A3-0646-2F23-2CA2-C4FFC2999887}"/>
              </a:ext>
            </a:extLst>
          </p:cNvPr>
          <p:cNvSpPr txBox="1"/>
          <p:nvPr/>
        </p:nvSpPr>
        <p:spPr>
          <a:xfrm>
            <a:off x="74472" y="4431346"/>
            <a:ext cx="3354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Reduce 60% time for making video</a:t>
            </a:r>
          </a:p>
          <a:p>
            <a:pPr defTabSz="457189">
              <a:defRPr/>
            </a:pPr>
            <a:r>
              <a:rPr lang="en-US" sz="1200" b="1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Reduce 50% trainer time</a:t>
            </a:r>
          </a:p>
          <a:p>
            <a:pPr defTabSz="457189">
              <a:defRPr/>
            </a:pPr>
            <a:r>
              <a:rPr lang="en-US" sz="1200" b="1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Ready for expand for any training courses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76FF1AA7-6F79-913B-A0AB-71CEBB61741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45842"/>
          <a:stretch/>
        </p:blipFill>
        <p:spPr>
          <a:xfrm>
            <a:off x="2785252" y="644532"/>
            <a:ext cx="4098868" cy="234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0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7">
            <a:extLst>
              <a:ext uri="{FF2B5EF4-FFF2-40B4-BE49-F238E27FC236}">
                <a16:creationId xmlns:a16="http://schemas.microsoft.com/office/drawing/2014/main" id="{EEF83D4E-5E4C-9BDD-B560-9132B3129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"/>
            <a:ext cx="6858000" cy="41195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kumimoji="1" lang="en-US" altLang="ja-JP" sz="2100" b="1" dirty="0">
                <a:solidFill>
                  <a:schemeClr val="bg1"/>
                </a:solidFill>
                <a:latin typeface="+mj-lt"/>
                <a:ea typeface="HGP創英角ｺﾞｼｯｸUB" pitchFamily="50" charset="-128"/>
              </a:rPr>
              <a:t>FY2022 VISUALIZATION PROJECT</a:t>
            </a:r>
          </a:p>
        </p:txBody>
      </p:sp>
      <p:sp>
        <p:nvSpPr>
          <p:cNvPr id="9" name="Rectangle 136">
            <a:extLst>
              <a:ext uri="{FF2B5EF4-FFF2-40B4-BE49-F238E27FC236}">
                <a16:creationId xmlns:a16="http://schemas.microsoft.com/office/drawing/2014/main" id="{A0D68614-48D0-63E1-D48C-F36F0D34D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45887"/>
            <a:ext cx="708422" cy="259556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>
              <a:buClrTx/>
              <a:defRPr/>
            </a:pPr>
            <a:r>
              <a:rPr lang="en-US" altLang="ja-JP" sz="1350" b="1" kern="1200" dirty="0"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4/5</a:t>
            </a:r>
          </a:p>
        </p:txBody>
      </p:sp>
      <p:sp>
        <p:nvSpPr>
          <p:cNvPr id="7" name="テキスト ボックス 15">
            <a:extLst>
              <a:ext uri="{FF2B5EF4-FFF2-40B4-BE49-F238E27FC236}">
                <a16:creationId xmlns:a16="http://schemas.microsoft.com/office/drawing/2014/main" id="{A3A27881-E78E-2897-4833-274420A3A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9511"/>
            <a:ext cx="6761890" cy="249299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altLang="ja-JP" sz="1200" dirty="0">
                <a:latin typeface="+mn-lt"/>
                <a:ea typeface="HGPSoeiKakugothicUB" panose="020B0A00000000000000" pitchFamily="34" charset="-128"/>
              </a:rPr>
              <a:t>Target &amp; Benefit:</a:t>
            </a:r>
          </a:p>
          <a:p>
            <a:endParaRPr lang="en-US" altLang="ja-JP" sz="1200" dirty="0">
              <a:latin typeface="+mn-lt"/>
              <a:ea typeface="HGPSoeiKakugothicUB" panose="020B0A00000000000000" pitchFamily="34" charset="-128"/>
            </a:endParaRPr>
          </a:p>
          <a:p>
            <a:r>
              <a:rPr lang="en-US" altLang="ja-JP" sz="1200" dirty="0">
                <a:latin typeface="+mn-lt"/>
                <a:ea typeface="HGPSoeiKakugothicUB" panose="020B0A00000000000000" pitchFamily="34" charset="-128"/>
              </a:rPr>
              <a:t>For management:</a:t>
            </a:r>
          </a:p>
          <a:p>
            <a:pPr marL="285750" indent="-285750" eaLnBrk="1" hangingPunct="1">
              <a:buFontTx/>
              <a:buChar char="-"/>
            </a:pPr>
            <a:r>
              <a:rPr lang="en-US" sz="1200" dirty="0">
                <a:latin typeface="+mn-lt"/>
                <a:ea typeface="HGPSoeiKakugothicUB" panose="020B0A00000000000000" pitchFamily="34" charset="-128"/>
              </a:rPr>
              <a:t>Reduce collecting and processing PSI data</a:t>
            </a:r>
          </a:p>
          <a:p>
            <a:pPr marL="285750" indent="-285750" eaLnBrk="1" hangingPunct="1">
              <a:buFontTx/>
              <a:buChar char="-"/>
            </a:pPr>
            <a:r>
              <a:rPr lang="en-US" altLang="ja-JP" sz="1200" dirty="0">
                <a:latin typeface="+mn-lt"/>
                <a:ea typeface="HGPSoeiKakugothicUB" panose="020B0A00000000000000" pitchFamily="34" charset="-128"/>
              </a:rPr>
              <a:t>Automatize reports (Analyze with Graph/Simulation/Detect Abnormal/Reporting)</a:t>
            </a:r>
          </a:p>
          <a:p>
            <a:pPr marL="285750" indent="-285750" eaLnBrk="1" hangingPunct="1">
              <a:buFontTx/>
              <a:buChar char="-"/>
            </a:pPr>
            <a:r>
              <a:rPr lang="en-US" altLang="ja-JP" sz="1200" dirty="0">
                <a:latin typeface="+mn-lt"/>
                <a:ea typeface="HGPSoeiKakugothicUB" panose="020B0A00000000000000" pitchFamily="34" charset="-128"/>
              </a:rPr>
              <a:t>Support to make management decision quickly with high accuracy and arrange man-power to produce product swiftly and properly</a:t>
            </a:r>
          </a:p>
          <a:p>
            <a:pPr marL="285750" indent="-285750" eaLnBrk="1" hangingPunct="1">
              <a:buFontTx/>
              <a:buChar char="-"/>
            </a:pPr>
            <a:endParaRPr lang="en-US" altLang="ja-JP" sz="1200" dirty="0">
              <a:latin typeface="+mn-lt"/>
              <a:ea typeface="HGPSoeiKakugothicUB" panose="020B0A00000000000000" pitchFamily="34" charset="-128"/>
            </a:endParaRPr>
          </a:p>
          <a:p>
            <a:pPr eaLnBrk="1" hangingPunct="1"/>
            <a:r>
              <a:rPr lang="en-US" altLang="ja-JP" sz="1200" dirty="0">
                <a:latin typeface="+mn-lt"/>
                <a:ea typeface="HGPSoeiKakugothicUB" panose="020B0A00000000000000" pitchFamily="34" charset="-128"/>
              </a:rPr>
              <a:t>For department:</a:t>
            </a:r>
          </a:p>
          <a:p>
            <a:pPr marL="285750" indent="-285750">
              <a:buFontTx/>
              <a:buChar char="-"/>
            </a:pPr>
            <a:r>
              <a:rPr lang="en-US" altLang="ja-JP" sz="1200" dirty="0">
                <a:latin typeface="+mn-lt"/>
                <a:ea typeface="HGPSoeiKakugothicUB" panose="020B0A00000000000000" pitchFamily="34" charset="-128"/>
              </a:rPr>
              <a:t>Standardize master data for all category</a:t>
            </a:r>
          </a:p>
          <a:p>
            <a:pPr marL="285750" indent="-285750">
              <a:buFontTx/>
              <a:buChar char="-"/>
            </a:pPr>
            <a:r>
              <a:rPr lang="en-US" altLang="ja-JP" sz="1200" dirty="0">
                <a:latin typeface="+mn-lt"/>
                <a:ea typeface="HGPSoeiKakugothicUB" panose="020B0A00000000000000" pitchFamily="34" charset="-128"/>
              </a:rPr>
              <a:t>Automatic generate and update on the fixed report</a:t>
            </a:r>
          </a:p>
          <a:p>
            <a:pPr marL="285750" indent="-285750">
              <a:buFontTx/>
              <a:buChar char="-"/>
            </a:pPr>
            <a:r>
              <a:rPr lang="en-US" altLang="ja-JP" sz="1200" dirty="0">
                <a:latin typeface="+mn-lt"/>
                <a:ea typeface="HGPSoeiKakugothicUB" panose="020B0A00000000000000" pitchFamily="34" charset="-128"/>
              </a:rPr>
              <a:t>Able to create and customize report</a:t>
            </a:r>
          </a:p>
          <a:p>
            <a:pPr marL="285750" indent="-285750" eaLnBrk="1" hangingPunct="1">
              <a:buFontTx/>
              <a:buChar char="-"/>
            </a:pPr>
            <a:endParaRPr kumimoji="1" lang="en-US" altLang="ja-JP" sz="1200" b="1" dirty="0">
              <a:latin typeface="+mn-lt"/>
              <a:ea typeface="HGPSoeiKakugothicUB" panose="020B0A00000000000000" pitchFamily="34" charset="-12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2806E2-43F4-338F-2FAB-E3375B95A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905" y="3243262"/>
            <a:ext cx="34004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7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7">
            <a:extLst>
              <a:ext uri="{FF2B5EF4-FFF2-40B4-BE49-F238E27FC236}">
                <a16:creationId xmlns:a16="http://schemas.microsoft.com/office/drawing/2014/main" id="{EEF83D4E-5E4C-9BDD-B560-9132B3129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"/>
            <a:ext cx="6858000" cy="41195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kumimoji="1" lang="en-US" altLang="ja-JP" sz="2100" b="1" dirty="0">
                <a:solidFill>
                  <a:schemeClr val="bg1"/>
                </a:solidFill>
                <a:latin typeface="+mj-lt"/>
                <a:ea typeface="HGP創英角ｺﾞｼｯｸUB" pitchFamily="50" charset="-128"/>
              </a:rPr>
              <a:t>FY2022 REQUEST TO DEPARTMENT</a:t>
            </a:r>
          </a:p>
        </p:txBody>
      </p:sp>
      <p:sp>
        <p:nvSpPr>
          <p:cNvPr id="9" name="Rectangle 136">
            <a:extLst>
              <a:ext uri="{FF2B5EF4-FFF2-40B4-BE49-F238E27FC236}">
                <a16:creationId xmlns:a16="http://schemas.microsoft.com/office/drawing/2014/main" id="{A0D68614-48D0-63E1-D48C-F36F0D34D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45887"/>
            <a:ext cx="708422" cy="259556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>
              <a:buClrTx/>
              <a:defRPr/>
            </a:pPr>
            <a:r>
              <a:rPr lang="en-US" altLang="ja-JP" sz="1350" b="1" kern="1200" dirty="0"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5/5</a:t>
            </a:r>
          </a:p>
        </p:txBody>
      </p:sp>
      <p:sp>
        <p:nvSpPr>
          <p:cNvPr id="2" name="Google Shape;403;p23">
            <a:extLst>
              <a:ext uri="{FF2B5EF4-FFF2-40B4-BE49-F238E27FC236}">
                <a16:creationId xmlns:a16="http://schemas.microsoft.com/office/drawing/2014/main" id="{15E646E1-8C63-FC5F-9012-8B8634E16CA7}"/>
              </a:ext>
            </a:extLst>
          </p:cNvPr>
          <p:cNvSpPr txBox="1">
            <a:spLocks/>
          </p:cNvSpPr>
          <p:nvPr/>
        </p:nvSpPr>
        <p:spPr>
          <a:xfrm>
            <a:off x="-6500" y="532277"/>
            <a:ext cx="3435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2100" dirty="0">
                <a:solidFill>
                  <a:srgbClr val="0000FF"/>
                </a:solidFill>
              </a:rPr>
              <a:t>E-LEARNING SYSTEM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6B79ECED-0CE7-62A4-9C3B-856B97303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046977"/>
              </p:ext>
            </p:extLst>
          </p:nvPr>
        </p:nvGraphicFramePr>
        <p:xfrm>
          <a:off x="30306" y="867977"/>
          <a:ext cx="6797388" cy="1445712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421020">
                  <a:extLst>
                    <a:ext uri="{9D8B030D-6E8A-4147-A177-3AD203B41FA5}">
                      <a16:colId xmlns:a16="http://schemas.microsoft.com/office/drawing/2014/main" val="1092925069"/>
                    </a:ext>
                  </a:extLst>
                </a:gridCol>
                <a:gridCol w="3223424">
                  <a:extLst>
                    <a:ext uri="{9D8B030D-6E8A-4147-A177-3AD203B41FA5}">
                      <a16:colId xmlns:a16="http://schemas.microsoft.com/office/drawing/2014/main" val="3639518759"/>
                    </a:ext>
                  </a:extLst>
                </a:gridCol>
                <a:gridCol w="2012996">
                  <a:extLst>
                    <a:ext uri="{9D8B030D-6E8A-4147-A177-3AD203B41FA5}">
                      <a16:colId xmlns:a16="http://schemas.microsoft.com/office/drawing/2014/main" val="1148201060"/>
                    </a:ext>
                  </a:extLst>
                </a:gridCol>
                <a:gridCol w="1139948">
                  <a:extLst>
                    <a:ext uri="{9D8B030D-6E8A-4147-A177-3AD203B41FA5}">
                      <a16:colId xmlns:a16="http://schemas.microsoft.com/office/drawing/2014/main" val="262465528"/>
                    </a:ext>
                  </a:extLst>
                </a:gridCol>
              </a:tblGrid>
              <a:tr h="3614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Deadline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29787"/>
                  </a:ext>
                </a:extLst>
              </a:tr>
              <a:tr h="36142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Introduction and sharing to others 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ISD/HR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14 Oct, 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783342"/>
                  </a:ext>
                </a:extLst>
              </a:tr>
              <a:tr h="36142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Other depts review and register courses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Related 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28 Oct, 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9198"/>
                  </a:ext>
                </a:extLst>
              </a:tr>
              <a:tr h="36142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HR expand to another training courses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Q3, 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506437"/>
                  </a:ext>
                </a:extLst>
              </a:tr>
            </a:tbl>
          </a:graphicData>
        </a:graphic>
      </p:graphicFrame>
      <p:sp>
        <p:nvSpPr>
          <p:cNvPr id="4" name="テキスト ボックス 7">
            <a:extLst>
              <a:ext uri="{FF2B5EF4-FFF2-40B4-BE49-F238E27FC236}">
                <a16:creationId xmlns:a16="http://schemas.microsoft.com/office/drawing/2014/main" id="{84FC7E31-5921-164B-9AC8-D773E8DA3398}"/>
              </a:ext>
            </a:extLst>
          </p:cNvPr>
          <p:cNvSpPr txBox="1"/>
          <p:nvPr/>
        </p:nvSpPr>
        <p:spPr>
          <a:xfrm>
            <a:off x="-6500" y="4589312"/>
            <a:ext cx="679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Please cooperate to complete task!</a:t>
            </a:r>
            <a:endParaRPr kumimoji="1" lang="ja-JP" altLang="en-US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759613-4799-D5F1-3C9E-B3C987116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468504"/>
              </p:ext>
            </p:extLst>
          </p:nvPr>
        </p:nvGraphicFramePr>
        <p:xfrm>
          <a:off x="32968" y="2894141"/>
          <a:ext cx="6797388" cy="1445712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421020">
                  <a:extLst>
                    <a:ext uri="{9D8B030D-6E8A-4147-A177-3AD203B41FA5}">
                      <a16:colId xmlns:a16="http://schemas.microsoft.com/office/drawing/2014/main" val="1092925069"/>
                    </a:ext>
                  </a:extLst>
                </a:gridCol>
                <a:gridCol w="3223424">
                  <a:extLst>
                    <a:ext uri="{9D8B030D-6E8A-4147-A177-3AD203B41FA5}">
                      <a16:colId xmlns:a16="http://schemas.microsoft.com/office/drawing/2014/main" val="3639518759"/>
                    </a:ext>
                  </a:extLst>
                </a:gridCol>
                <a:gridCol w="2012996">
                  <a:extLst>
                    <a:ext uri="{9D8B030D-6E8A-4147-A177-3AD203B41FA5}">
                      <a16:colId xmlns:a16="http://schemas.microsoft.com/office/drawing/2014/main" val="1148201060"/>
                    </a:ext>
                  </a:extLst>
                </a:gridCol>
                <a:gridCol w="1139948">
                  <a:extLst>
                    <a:ext uri="{9D8B030D-6E8A-4147-A177-3AD203B41FA5}">
                      <a16:colId xmlns:a16="http://schemas.microsoft.com/office/drawing/2014/main" val="262465528"/>
                    </a:ext>
                  </a:extLst>
                </a:gridCol>
              </a:tblGrid>
              <a:tr h="3614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Deadline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29787"/>
                  </a:ext>
                </a:extLst>
              </a:tr>
              <a:tr h="36142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PSI User list to access File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PUR/PSCD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14 Oct, 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783342"/>
                  </a:ext>
                </a:extLst>
              </a:tr>
              <a:tr h="36142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Preparing data following system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PUR/PSCD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21 Oct, 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9198"/>
                  </a:ext>
                </a:extLst>
              </a:tr>
              <a:tr h="36142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Register user list to access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BOM/PUR/PCSD/PROD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24 Oct, 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107930"/>
                  </a:ext>
                </a:extLst>
              </a:tr>
            </a:tbl>
          </a:graphicData>
        </a:graphic>
      </p:graphicFrame>
      <p:sp>
        <p:nvSpPr>
          <p:cNvPr id="6" name="Google Shape;403;p23">
            <a:extLst>
              <a:ext uri="{FF2B5EF4-FFF2-40B4-BE49-F238E27FC236}">
                <a16:creationId xmlns:a16="http://schemas.microsoft.com/office/drawing/2014/main" id="{666BEFF8-2C75-F5AF-821E-3939E4F110DC}"/>
              </a:ext>
            </a:extLst>
          </p:cNvPr>
          <p:cNvSpPr txBox="1">
            <a:spLocks/>
          </p:cNvSpPr>
          <p:nvPr/>
        </p:nvSpPr>
        <p:spPr>
          <a:xfrm>
            <a:off x="30306" y="2540665"/>
            <a:ext cx="3435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2100" dirty="0">
                <a:solidFill>
                  <a:srgbClr val="0000FF"/>
                </a:solidFill>
              </a:rPr>
              <a:t>VISUALIZATION SYSTEM</a:t>
            </a:r>
          </a:p>
        </p:txBody>
      </p:sp>
    </p:spTree>
    <p:extLst>
      <p:ext uri="{BB962C8B-B14F-4D97-AF65-F5344CB8AC3E}">
        <p14:creationId xmlns:p14="http://schemas.microsoft.com/office/powerpoint/2010/main" val="3818115953"/>
      </p:ext>
    </p:extLst>
  </p:cSld>
  <p:clrMapOvr>
    <a:masterClrMapping/>
  </p:clrMapOvr>
</p:sld>
</file>

<file path=ppt/theme/theme1.xml><?xml version="1.0" encoding="utf-8"?>
<a:theme xmlns:a="http://schemas.openxmlformats.org/drawingml/2006/main" name="Table Infographics">
  <a:themeElements>
    <a:clrScheme name="Simple Light">
      <a:dk1>
        <a:srgbClr val="000000"/>
      </a:dk1>
      <a:lt1>
        <a:srgbClr val="FFFFFF"/>
      </a:lt1>
      <a:dk2>
        <a:srgbClr val="C5C5C5"/>
      </a:dk2>
      <a:lt2>
        <a:srgbClr val="EBEBEB"/>
      </a:lt2>
      <a:accent1>
        <a:srgbClr val="D1CC62"/>
      </a:accent1>
      <a:accent2>
        <a:srgbClr val="8FC03F"/>
      </a:accent2>
      <a:accent3>
        <a:srgbClr val="1FC2BA"/>
      </a:accent3>
      <a:accent4>
        <a:srgbClr val="3A80B6"/>
      </a:accent4>
      <a:accent5>
        <a:srgbClr val="4D5B88"/>
      </a:accent5>
      <a:accent6>
        <a:srgbClr val="09165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4765</TotalTime>
  <Words>387</Words>
  <Application>Microsoft Office PowerPoint</Application>
  <PresentationFormat>Custom</PresentationFormat>
  <Paragraphs>137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Meiryo UI</vt:lpstr>
      <vt:lpstr>Arial</vt:lpstr>
      <vt:lpstr>Calibri</vt:lpstr>
      <vt:lpstr>Fira Sans Extra Condensed</vt:lpstr>
      <vt:lpstr>Roboto</vt:lpstr>
      <vt:lpstr>Tahoma</vt:lpstr>
      <vt:lpstr>Table Infographics</vt:lpstr>
      <vt:lpstr>ISD DEVELOPMENT 1ST HALF FY2022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Infographics</dc:title>
  <dc:creator>NGUYEN VAN_Hien</dc:creator>
  <cp:lastModifiedBy>Hien Nguyen Van</cp:lastModifiedBy>
  <cp:revision>230</cp:revision>
  <dcterms:modified xsi:type="dcterms:W3CDTF">2022-10-13T01:12:42Z</dcterms:modified>
</cp:coreProperties>
</file>