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8" r:id="rId2"/>
    <p:sldId id="1622" r:id="rId3"/>
    <p:sldId id="1631" r:id="rId4"/>
    <p:sldId id="1623" r:id="rId5"/>
    <p:sldId id="1633" r:id="rId6"/>
    <p:sldId id="1634" r:id="rId7"/>
    <p:sldId id="1615" r:id="rId8"/>
    <p:sldId id="1628" r:id="rId9"/>
    <p:sldId id="1625" r:id="rId10"/>
    <p:sldId id="1620" r:id="rId11"/>
    <p:sldId id="1629" r:id="rId12"/>
    <p:sldId id="1587" r:id="rId13"/>
    <p:sldId id="1626" r:id="rId14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FF6600"/>
    <a:srgbClr val="0070C0"/>
    <a:srgbClr val="AEF46E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64" autoAdjust="0"/>
  </p:normalViewPr>
  <p:slideViewPr>
    <p:cSldViewPr>
      <p:cViewPr varScale="1">
        <p:scale>
          <a:sx n="69" d="100"/>
          <a:sy n="69" d="100"/>
        </p:scale>
        <p:origin x="1428" y="72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171768062755581E-2"/>
          <c:y val="1.7366302262997835E-2"/>
          <c:w val="0.92165646387448885"/>
          <c:h val="0.8634667521506185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EEF-472E-842A-314FE67A4C1B}"/>
              </c:ext>
            </c:extLst>
          </c:dPt>
          <c:dPt>
            <c:idx val="1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EEF-472E-842A-314FE67A4C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461-4F4F-A70A-816859721E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461-4F4F-A70A-816859721E2C}"/>
              </c:ext>
            </c:extLst>
          </c:dPt>
          <c:cat>
            <c:strRef>
              <c:f>Sheet1!$A$2:$A$5</c:f>
              <c:strCache>
                <c:ptCount val="2"/>
                <c:pt idx="0">
                  <c:v>Development</c:v>
                </c:pt>
                <c:pt idx="1">
                  <c:v>Normal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F-472E-842A-314FE67A4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All products do </a:t>
            </a:r>
            <a:r>
              <a:rPr lang="en-US" b="1" dirty="0"/>
              <a:t>not have barcode </a:t>
            </a:r>
            <a:r>
              <a:rPr lang="en-US" dirty="0"/>
              <a:t>for identification. The processes </a:t>
            </a:r>
            <a:r>
              <a:rPr lang="en-US" b="1" dirty="0"/>
              <a:t>are not linked to each other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Solution: </a:t>
            </a:r>
            <a:r>
              <a:rPr lang="en-US" altLang="en-US" b="1" dirty="0"/>
              <a:t>Discuss</a:t>
            </a:r>
            <a:r>
              <a:rPr lang="en-US" altLang="en-US" b="1" baseline="0" dirty="0"/>
              <a:t>, Q&amp;A and find solution with other members of IT</a:t>
            </a:r>
            <a:r>
              <a:rPr lang="en-US" altLang="en-US" baseline="0" dirty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Process of ALCMS </a:t>
            </a:r>
            <a:r>
              <a:rPr lang="en-US" altLang="en-US" b="1" baseline="0" dirty="0"/>
              <a:t>split 3 stage </a:t>
            </a:r>
            <a:r>
              <a:rPr lang="en-US" altLang="en-US" baseline="0" dirty="0"/>
              <a:t>: Borrow and return equipment,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Action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the infra team</a:t>
            </a:r>
            <a:r>
              <a:rPr lang="en-US" altLang="en-US" baseline="0" dirty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/>
              <a:t>With stationery team</a:t>
            </a:r>
            <a:r>
              <a:rPr lang="en-US" altLang="en-US" baseline="0"/>
              <a:t>: input, output material and report.</a:t>
            </a:r>
            <a:endParaRPr lang="en-US" altLang="en-US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Result with new system, using barcode technology </a:t>
            </a:r>
            <a:r>
              <a:rPr lang="en-US" b="1" baseline="0" dirty="0"/>
              <a:t>with new devices mobile </a:t>
            </a:r>
            <a:r>
              <a:rPr lang="en-US" baseline="0" dirty="0"/>
              <a:t>that connect to database server via access point. Apply this system, you will control easy and specially </a:t>
            </a:r>
            <a:r>
              <a:rPr lang="en-US" b="1" baseline="0" dirty="0"/>
              <a:t>we will save 40% time management and 50%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 for each issue .and  I move to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8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Before: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Take time:  120,000min/y (8min/PIC/m~1250 PIC)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paper: 36RAM/y (~3RAM/m)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cost:  ~3,450 $/y (manpower + paper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Lost pager make document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dirty="0"/>
              <a:t>received </a:t>
            </a:r>
            <a:r>
              <a:rPr lang="en-US" altLang="en-US" b="1" dirty="0"/>
              <a:t>a lot</a:t>
            </a:r>
            <a:r>
              <a:rPr lang="en-US" altLang="en-US" b="1" baseline="0" dirty="0"/>
              <a:t> of</a:t>
            </a:r>
            <a:r>
              <a:rPr lang="en-US" altLang="en-US" b="1" dirty="0"/>
              <a:t> number request</a:t>
            </a:r>
            <a:r>
              <a:rPr lang="en-US" altLang="en-US" b="1" baseline="0" dirty="0"/>
              <a:t> </a:t>
            </a:r>
            <a:r>
              <a:rPr lang="en-US" altLang="en-US" dirty="0"/>
              <a:t>. </a:t>
            </a:r>
            <a:r>
              <a:rPr lang="en-US" altLang="en-US" b="1" dirty="0"/>
              <a:t>There</a:t>
            </a:r>
            <a:r>
              <a:rPr lang="en-US" altLang="en-US" b="1" baseline="0" dirty="0"/>
              <a:t> is small of request is </a:t>
            </a:r>
            <a:r>
              <a:rPr lang="en-US" altLang="en-US" dirty="0"/>
              <a:t>selected.. </a:t>
            </a:r>
          </a:p>
          <a:p>
            <a:pPr defTabSz="915406">
              <a:defRPr/>
            </a:pPr>
            <a:r>
              <a:rPr lang="en-US" altLang="en-US" baseline="0" dirty="0"/>
              <a:t>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b="1" baseline="0" dirty="0"/>
              <a:t>…..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I select the new smart device, new</a:t>
            </a:r>
            <a:r>
              <a:rPr lang="en-US" altLang="en-US" b="1" baseline="0" dirty="0"/>
              <a:t> programming language</a:t>
            </a:r>
            <a:r>
              <a:rPr lang="en-US" altLang="en-US" b="1" dirty="0"/>
              <a:t> to make</a:t>
            </a:r>
            <a:r>
              <a:rPr lang="en-US" altLang="en-US" b="1" baseline="0" dirty="0"/>
              <a:t> new software to </a:t>
            </a:r>
            <a:r>
              <a:rPr lang="en-US" altLang="en-US" b="1" dirty="0"/>
              <a:t>running</a:t>
            </a:r>
            <a:r>
              <a:rPr lang="en-US" altLang="en-US" b="1" baseline="0" dirty="0"/>
              <a:t> Android.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of</a:t>
            </a:r>
            <a:r>
              <a:rPr lang="en-US" altLang="en-US" b="1" baseline="0" dirty="0"/>
              <a:t> this action: reduce support time, increase develop time and comply policy.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64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…...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effective of this activity, all asset is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reduce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dirty="0"/>
              <a:t>received </a:t>
            </a:r>
            <a:r>
              <a:rPr lang="en-US" altLang="en-US" b="1" dirty="0"/>
              <a:t>a lot</a:t>
            </a:r>
            <a:r>
              <a:rPr lang="en-US" altLang="en-US" b="1" baseline="0" dirty="0"/>
              <a:t> of</a:t>
            </a:r>
            <a:r>
              <a:rPr lang="en-US" altLang="en-US" b="1" dirty="0"/>
              <a:t> number request</a:t>
            </a:r>
            <a:r>
              <a:rPr lang="en-US" altLang="en-US" b="1" baseline="0" dirty="0"/>
              <a:t> </a:t>
            </a:r>
            <a:r>
              <a:rPr lang="en-US" altLang="en-US" dirty="0"/>
              <a:t>. </a:t>
            </a:r>
            <a:r>
              <a:rPr lang="en-US" altLang="en-US" b="1" dirty="0"/>
              <a:t>There</a:t>
            </a:r>
            <a:r>
              <a:rPr lang="en-US" altLang="en-US" b="1" baseline="0" dirty="0"/>
              <a:t> is small of request is </a:t>
            </a:r>
            <a:r>
              <a:rPr lang="en-US" altLang="en-US" dirty="0"/>
              <a:t>selected.. </a:t>
            </a:r>
          </a:p>
          <a:p>
            <a:pPr defTabSz="915406">
              <a:defRPr/>
            </a:pPr>
            <a:r>
              <a:rPr lang="en-US" altLang="en-US" baseline="0" dirty="0"/>
              <a:t>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b="1" baseline="0" dirty="0"/>
              <a:t>…..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I select the new smart device, new</a:t>
            </a:r>
            <a:r>
              <a:rPr lang="en-US" altLang="en-US" b="1" baseline="0" dirty="0"/>
              <a:t> programming language</a:t>
            </a:r>
            <a:r>
              <a:rPr lang="en-US" altLang="en-US" b="1" dirty="0"/>
              <a:t> to make</a:t>
            </a:r>
            <a:r>
              <a:rPr lang="en-US" altLang="en-US" b="1" baseline="0" dirty="0"/>
              <a:t> new software to </a:t>
            </a:r>
            <a:r>
              <a:rPr lang="en-US" altLang="en-US" b="1" dirty="0"/>
              <a:t>running</a:t>
            </a:r>
            <a:r>
              <a:rPr lang="en-US" altLang="en-US" b="1" baseline="0" dirty="0"/>
              <a:t> Android.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of</a:t>
            </a:r>
            <a:r>
              <a:rPr lang="en-US" altLang="en-US" b="1" baseline="0" dirty="0"/>
              <a:t> this action: reduce support time, increase develop time and comply policy.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22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</a:t>
            </a:r>
            <a:r>
              <a:rPr lang="en-US" altLang="en-US" baseline="0" dirty="0"/>
              <a:t> know the win CE operation system will be end of life 2023. so that we have to upgrade all software </a:t>
            </a:r>
            <a:r>
              <a:rPr lang="en-US" b="1" dirty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/>
              <a:t> are running on win CE to Android. </a:t>
            </a:r>
            <a:r>
              <a:rPr lang="en-US" altLang="en-US" b="1" baseline="0" dirty="0"/>
              <a:t>To compline policy of corporate</a:t>
            </a:r>
            <a:r>
              <a:rPr lang="en-US" altLang="en-US" baseline="0" dirty="0"/>
              <a:t>. I have </a:t>
            </a:r>
            <a:r>
              <a:rPr lang="en-US" altLang="en-US" b="1" baseline="0" dirty="0"/>
              <a:t>select new language programming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new platform</a:t>
            </a:r>
            <a:r>
              <a:rPr lang="en-US" altLang="en-US" baseline="0" dirty="0"/>
              <a:t>. The advantage when develop time increase, suitable for big project.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All IT department assets are managed manually through papers and tables, check sheet. It takes a lot of time to manage monthly inventory.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For this reason, I want to make an asset management </a:t>
            </a:r>
            <a:r>
              <a:rPr lang="en-US" altLang="en-US" dirty="0"/>
              <a:t>software system for the department </a:t>
            </a:r>
            <a:r>
              <a:rPr lang="en-US" altLang="en-US" b="1" dirty="0"/>
              <a:t>using by barcode</a:t>
            </a:r>
            <a:r>
              <a:rPr lang="en-US" altLang="en-US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 new system, using barcode technology </a:t>
            </a:r>
            <a:r>
              <a:rPr lang="en-US" b="1" baseline="0" dirty="0"/>
              <a:t>with mobile device </a:t>
            </a:r>
            <a:r>
              <a:rPr lang="en-US" baseline="0" dirty="0"/>
              <a:t>that connect database server via access point. Apply this system, you will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My action -&gt;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</a:t>
            </a:r>
          </a:p>
          <a:p>
            <a:pPr defTabSz="915406">
              <a:defRPr/>
            </a:pPr>
            <a:r>
              <a:rPr lang="en-US" altLang="en-US" dirty="0"/>
              <a:t>[2]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and </a:t>
            </a:r>
            <a:r>
              <a:rPr lang="en-US" altLang="en-US" b="1" dirty="0"/>
              <a:t>develop new soft on the new devices -&gt; action: I split function GR, Store, kitting, supply</a:t>
            </a:r>
            <a:endParaRPr lang="en-US" altLang="en-US" dirty="0"/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</a:t>
            </a:r>
            <a:r>
              <a:rPr lang="en-US" altLang="en-US" baseline="0" dirty="0"/>
              <a:t>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5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</a:p>
          <a:p>
            <a:pPr marL="0" indent="0">
              <a:buFontTx/>
              <a:buNone/>
            </a:pPr>
            <a:r>
              <a:rPr lang="en-US" baseline="0" dirty="0"/>
              <a:t>….</a:t>
            </a:r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0.jpeg"/><Relationship Id="rId18" Type="http://schemas.openxmlformats.org/officeDocument/2006/relationships/image" Target="../media/image33.jpeg"/><Relationship Id="rId26" Type="http://schemas.openxmlformats.org/officeDocument/2006/relationships/image" Target="../media/image38.emf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35.jpeg"/><Relationship Id="rId34" Type="http://schemas.openxmlformats.org/officeDocument/2006/relationships/image" Target="../media/image45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5" Type="http://schemas.microsoft.com/office/2007/relationships/hdphoto" Target="../media/hdphoto2.wdp"/><Relationship Id="rId33" Type="http://schemas.openxmlformats.org/officeDocument/2006/relationships/image" Target="../media/image44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1.png"/><Relationship Id="rId20" Type="http://schemas.openxmlformats.org/officeDocument/2006/relationships/image" Target="../media/image34.wmf"/><Relationship Id="rId29" Type="http://schemas.openxmlformats.org/officeDocument/2006/relationships/image" Target="../media/image40.jpeg"/><Relationship Id="rId1" Type="http://schemas.openxmlformats.org/officeDocument/2006/relationships/vmlDrawing" Target="../drawings/vmlDrawing3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8.png"/><Relationship Id="rId24" Type="http://schemas.openxmlformats.org/officeDocument/2006/relationships/image" Target="../media/image37.png"/><Relationship Id="rId32" Type="http://schemas.openxmlformats.org/officeDocument/2006/relationships/image" Target="../media/image43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2.png"/><Relationship Id="rId23" Type="http://schemas.microsoft.com/office/2007/relationships/hdphoto" Target="../media/hdphoto1.wdp"/><Relationship Id="rId28" Type="http://schemas.openxmlformats.org/officeDocument/2006/relationships/image" Target="../media/image39.png"/><Relationship Id="rId10" Type="http://schemas.openxmlformats.org/officeDocument/2006/relationships/image" Target="../media/image27.png"/><Relationship Id="rId19" Type="http://schemas.openxmlformats.org/officeDocument/2006/relationships/image" Target="../media/image9.png"/><Relationship Id="rId31" Type="http://schemas.openxmlformats.org/officeDocument/2006/relationships/image" Target="../media/image42.png"/><Relationship Id="rId4" Type="http://schemas.openxmlformats.org/officeDocument/2006/relationships/diagramData" Target="../diagrams/data1.xml"/><Relationship Id="rId9" Type="http://schemas.openxmlformats.org/officeDocument/2006/relationships/image" Target="../media/image26.png"/><Relationship Id="rId14" Type="http://schemas.openxmlformats.org/officeDocument/2006/relationships/oleObject" Target="../embeddings/oleObject3.bin"/><Relationship Id="rId22" Type="http://schemas.openxmlformats.org/officeDocument/2006/relationships/image" Target="../media/image36.png"/><Relationship Id="rId27" Type="http://schemas.openxmlformats.org/officeDocument/2006/relationships/oleObject" Target="../embeddings/oleObject4.bin"/><Relationship Id="rId30" Type="http://schemas.openxmlformats.org/officeDocument/2006/relationships/image" Target="../media/image4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7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11" Type="http://schemas.openxmlformats.org/officeDocument/2006/relationships/image" Target="../media/image52.jpeg"/><Relationship Id="rId5" Type="http://schemas.openxmlformats.org/officeDocument/2006/relationships/image" Target="../media/image47.wmf"/><Relationship Id="rId10" Type="http://schemas.openxmlformats.org/officeDocument/2006/relationships/image" Target="../media/image51.png"/><Relationship Id="rId4" Type="http://schemas.openxmlformats.org/officeDocument/2006/relationships/image" Target="../media/image10.png"/><Relationship Id="rId9" Type="http://schemas.openxmlformats.org/officeDocument/2006/relationships/image" Target="../media/image16.wmf"/><Relationship Id="rId1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8.jpeg"/><Relationship Id="rId3" Type="http://schemas.openxmlformats.org/officeDocument/2006/relationships/chart" Target="../charts/chart2.xml"/><Relationship Id="rId7" Type="http://schemas.openxmlformats.org/officeDocument/2006/relationships/image" Target="../media/image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16.wmf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jpeg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jpeg"/><Relationship Id="rId11" Type="http://schemas.openxmlformats.org/officeDocument/2006/relationships/image" Target="../media/image13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3965" y="1810712"/>
            <a:ext cx="2264742" cy="932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353" y="4290824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76141" y="750612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76141" y="2750340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4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5" name="ｸﾘｯﾌﾟ" r:id="rId27" imgW="1666667" imgH="1695238" progId="">
                  <p:embed/>
                </p:oleObj>
              </mc:Choice>
              <mc:Fallback>
                <p:oleObj name="ｸﾘｯﾌﾟ" r:id="rId27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33E4B3D-03B3-4DDD-AE05-DA350D94F5F4}"/>
              </a:ext>
            </a:extLst>
          </p:cNvPr>
          <p:cNvGrpSpPr/>
          <p:nvPr/>
        </p:nvGrpSpPr>
        <p:grpSpPr>
          <a:xfrm>
            <a:off x="-11323" y="2653134"/>
            <a:ext cx="2625967" cy="1570453"/>
            <a:chOff x="-3736" y="2166134"/>
            <a:chExt cx="2651131" cy="1570453"/>
          </a:xfrm>
        </p:grpSpPr>
        <p:sp>
          <p:nvSpPr>
            <p:cNvPr id="130" name="Text Box 250">
              <a:extLst>
                <a:ext uri="{FF2B5EF4-FFF2-40B4-BE49-F238E27FC236}">
                  <a16:creationId xmlns:a16="http://schemas.microsoft.com/office/drawing/2014/main" id="{9D4BDA99-904E-40B3-8610-10E98CDF1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294" y="3034025"/>
              <a:ext cx="6231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rPr>
                <a:t>Print report</a:t>
              </a:r>
              <a:endParaRPr kumimoji="1" lang="en-US" altLang="ja-JP" sz="1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11DDD02-8317-4A82-B6E2-9CAC5EFC120F}"/>
                </a:ext>
              </a:extLst>
            </p:cNvPr>
            <p:cNvGrpSpPr/>
            <p:nvPr/>
          </p:nvGrpSpPr>
          <p:grpSpPr>
            <a:xfrm>
              <a:off x="-3736" y="2166134"/>
              <a:ext cx="2229207" cy="1570453"/>
              <a:chOff x="7137" y="2109674"/>
              <a:chExt cx="2229207" cy="1570453"/>
            </a:xfrm>
          </p:grpSpPr>
          <p:pic>
            <p:nvPicPr>
              <p:cNvPr id="151" name="Picture 4">
                <a:extLst>
                  <a:ext uri="{FF2B5EF4-FFF2-40B4-BE49-F238E27FC236}">
                    <a16:creationId xmlns:a16="http://schemas.microsoft.com/office/drawing/2014/main" id="{FBCB35EA-1C9E-4AE5-99CE-EBF3F4FE2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3" y="2183140"/>
                <a:ext cx="623101" cy="419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A7A22951-AA56-4E34-83AB-ACA7A1FD3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9008" y="3107029"/>
                <a:ext cx="642344" cy="573098"/>
              </a:xfrm>
              <a:prstGeom prst="rect">
                <a:avLst/>
              </a:prstGeom>
            </p:spPr>
          </p:pic>
          <p:pic>
            <p:nvPicPr>
              <p:cNvPr id="153" name="Picture 15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6F0096C-1174-41A0-80AC-F4D1B1CB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566" y="2969605"/>
                <a:ext cx="496519" cy="588387"/>
              </a:xfrm>
              <a:prstGeom prst="rect">
                <a:avLst/>
              </a:prstGeom>
            </p:spPr>
          </p:pic>
          <p:sp>
            <p:nvSpPr>
              <p:cNvPr id="154" name="Text Box 250">
                <a:extLst>
                  <a:ext uri="{FF2B5EF4-FFF2-40B4-BE49-F238E27FC236}">
                    <a16:creationId xmlns:a16="http://schemas.microsoft.com/office/drawing/2014/main" id="{D1000E33-21AC-4949-BA9B-7C7BAE883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3157882"/>
                <a:ext cx="721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Record Paper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55" name="Arrow: Down 154">
                <a:extLst>
                  <a:ext uri="{FF2B5EF4-FFF2-40B4-BE49-F238E27FC236}">
                    <a16:creationId xmlns:a16="http://schemas.microsoft.com/office/drawing/2014/main" id="{3E138293-7DFC-4D96-BCD0-8659F3653FAE}"/>
                  </a:ext>
                </a:extLst>
              </p:cNvPr>
              <p:cNvSpPr/>
              <p:nvPr/>
            </p:nvSpPr>
            <p:spPr>
              <a:xfrm>
                <a:off x="794409" y="2811322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Down 157">
                <a:extLst>
                  <a:ext uri="{FF2B5EF4-FFF2-40B4-BE49-F238E27FC236}">
                    <a16:creationId xmlns:a16="http://schemas.microsoft.com/office/drawing/2014/main" id="{3A6E9B75-42B2-4F7C-97A9-978AB638BF7D}"/>
                  </a:ext>
                </a:extLst>
              </p:cNvPr>
              <p:cNvSpPr/>
              <p:nvPr/>
            </p:nvSpPr>
            <p:spPr>
              <a:xfrm>
                <a:off x="1679851" y="2697795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1C70E09C-6594-4FDC-B22F-F95E4035D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4"/>
              <a:srcRect l="16602" t="3190" r="14224" b="8872"/>
              <a:stretch/>
            </p:blipFill>
            <p:spPr>
              <a:xfrm>
                <a:off x="669158" y="2109674"/>
                <a:ext cx="592635" cy="662259"/>
              </a:xfrm>
              <a:prstGeom prst="rect">
                <a:avLst/>
              </a:prstGeom>
            </p:spPr>
          </p:pic>
          <p:sp>
            <p:nvSpPr>
              <p:cNvPr id="161" name="Text Box 250">
                <a:extLst>
                  <a:ext uri="{FF2B5EF4-FFF2-40B4-BE49-F238E27FC236}">
                    <a16:creationId xmlns:a16="http://schemas.microsoft.com/office/drawing/2014/main" id="{5A2A398C-9DF2-405F-B923-6CE39C538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99" y="2191707"/>
                <a:ext cx="787967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Tick to check sheet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62" name="Arrow: Right 7">
                <a:extLst>
                  <a:ext uri="{FF2B5EF4-FFF2-40B4-BE49-F238E27FC236}">
                    <a16:creationId xmlns:a16="http://schemas.microsoft.com/office/drawing/2014/main" id="{040CDFA4-ED50-4FEB-8698-E0550671DC6B}"/>
                  </a:ext>
                </a:extLst>
              </p:cNvPr>
              <p:cNvSpPr/>
              <p:nvPr/>
            </p:nvSpPr>
            <p:spPr>
              <a:xfrm>
                <a:off x="1351195" y="2366364"/>
                <a:ext cx="204200" cy="1436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3" name="Google Shape;403;p23">
            <a:extLst>
              <a:ext uri="{FF2B5EF4-FFF2-40B4-BE49-F238E27FC236}">
                <a16:creationId xmlns:a16="http://schemas.microsoft.com/office/drawing/2014/main" id="{08A158FC-96BB-4BB4-88DB-9B678CA78D15}"/>
              </a:ext>
            </a:extLst>
          </p:cNvPr>
          <p:cNvSpPr txBox="1">
            <a:spLocks/>
          </p:cNvSpPr>
          <p:nvPr/>
        </p:nvSpPr>
        <p:spPr>
          <a:xfrm>
            <a:off x="58331" y="4825812"/>
            <a:ext cx="2376159" cy="5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 barcode tool create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F3CAD70-DF5D-4F15-A5F3-51E54342900B}"/>
              </a:ext>
            </a:extLst>
          </p:cNvPr>
          <p:cNvSpPr/>
          <p:nvPr/>
        </p:nvSpPr>
        <p:spPr>
          <a:xfrm>
            <a:off x="92353" y="5489987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Clear process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Issue barcode to identify equipment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Build database</a:t>
            </a:r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02640" y="1737726"/>
            <a:ext cx="2357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320683"/>
            <a:ext cx="909772" cy="655228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5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650137" y="2499235"/>
            <a:ext cx="2449721" cy="227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Count and record PC, equipment information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Manage stationery by excel, check sheet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time to inventory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papers to record, make report</a:t>
            </a:r>
          </a:p>
          <a:p>
            <a:pPr algn="l"/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-Export and get all PC information</a:t>
            </a:r>
            <a:endParaRPr lang="en-US" sz="1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exactly, anytime </a:t>
            </a:r>
            <a:endParaRPr 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104A8D-3B09-FCCA-68A0-9C1C8177492C}"/>
              </a:ext>
            </a:extLst>
          </p:cNvPr>
          <p:cNvSpPr/>
          <p:nvPr/>
        </p:nvSpPr>
        <p:spPr>
          <a:xfrm>
            <a:off x="2704060" y="3847729"/>
            <a:ext cx="4763540" cy="144745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8E2033-3132-1EA3-84D7-1F29432E14FA}"/>
              </a:ext>
            </a:extLst>
          </p:cNvPr>
          <p:cNvSpPr/>
          <p:nvPr/>
        </p:nvSpPr>
        <p:spPr>
          <a:xfrm>
            <a:off x="2740276" y="3683139"/>
            <a:ext cx="1329483" cy="301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software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5934381" y="3668397"/>
            <a:ext cx="1450165" cy="282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Auto Report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55368" y="4091901"/>
            <a:ext cx="675483" cy="466448"/>
          </a:xfrm>
          <a:prstGeom prst="rect">
            <a:avLst/>
          </a:prstGeom>
          <a:ln w="0">
            <a:noFill/>
          </a:ln>
        </p:spPr>
      </p:pic>
      <p:pic>
        <p:nvPicPr>
          <p:cNvPr id="6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54" y="4147323"/>
            <a:ext cx="507645" cy="3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フローチャート : 磁気ディスク 12"/>
          <p:cNvSpPr/>
          <p:nvPr/>
        </p:nvSpPr>
        <p:spPr>
          <a:xfrm>
            <a:off x="2839482" y="4780207"/>
            <a:ext cx="1106013" cy="453027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3314498" y="4439548"/>
            <a:ext cx="223241" cy="3223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4277315" y="3681118"/>
            <a:ext cx="1450165" cy="289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Visualize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F5CE1-3CF5-41B6-B333-E7090C289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546" y="4038554"/>
            <a:ext cx="1452710" cy="113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4DE91-E916-4990-8C66-02E1B3E28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552" y="4026044"/>
            <a:ext cx="1452710" cy="1142920"/>
          </a:xfrm>
          <a:prstGeom prst="rect">
            <a:avLst/>
          </a:prstGeom>
        </p:spPr>
      </p:pic>
      <p:sp>
        <p:nvSpPr>
          <p:cNvPr id="66" name="Google Shape;403;p23">
            <a:extLst>
              <a:ext uri="{FF2B5EF4-FFF2-40B4-BE49-F238E27FC236}">
                <a16:creationId xmlns:a16="http://schemas.microsoft.com/office/drawing/2014/main" id="{727F2107-D061-4321-B477-FF1D509C96CE}"/>
              </a:ext>
            </a:extLst>
          </p:cNvPr>
          <p:cNvSpPr txBox="1">
            <a:spLocks/>
          </p:cNvSpPr>
          <p:nvPr/>
        </p:nvSpPr>
        <p:spPr>
          <a:xfrm>
            <a:off x="56290" y="2768481"/>
            <a:ext cx="2449721" cy="164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Transfer &amp; inventory  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Read barcode of Serial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Select function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Select Device type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Fix location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Read barcode of Serial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01A1B475-4383-4151-8863-B31F1F9DB73A}"/>
              </a:ext>
            </a:extLst>
          </p:cNvPr>
          <p:cNvSpPr txBox="1">
            <a:spLocks/>
          </p:cNvSpPr>
          <p:nvPr/>
        </p:nvSpPr>
        <p:spPr>
          <a:xfrm>
            <a:off x="64780" y="1931166"/>
            <a:ext cx="2449721" cy="101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Issue barcode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Scan card identify user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16FAE88E-FDD2-46F1-B48C-DAE2B3A54ED1}"/>
              </a:ext>
            </a:extLst>
          </p:cNvPr>
          <p:cNvSpPr txBox="1">
            <a:spLocks/>
          </p:cNvSpPr>
          <p:nvPr/>
        </p:nvSpPr>
        <p:spPr>
          <a:xfrm>
            <a:off x="45931" y="4310455"/>
            <a:ext cx="2449721" cy="115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Stationery warehouse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Import equipment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Export equipment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Report monthly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166353-044D-4864-B76D-590E548B1035}"/>
              </a:ext>
            </a:extLst>
          </p:cNvPr>
          <p:cNvSpPr/>
          <p:nvPr/>
        </p:nvSpPr>
        <p:spPr>
          <a:xfrm>
            <a:off x="2645649" y="1955234"/>
            <a:ext cx="2073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equipment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F6C64E-C8FD-4E9A-A304-49CDDA14E53D}"/>
              </a:ext>
            </a:extLst>
          </p:cNvPr>
          <p:cNvSpPr/>
          <p:nvPr/>
        </p:nvSpPr>
        <p:spPr>
          <a:xfrm>
            <a:off x="5638938" y="2014725"/>
            <a:ext cx="17432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 go to PC to scan barcode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04FAEABB-23CD-4E8A-924D-E5E0FC55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47" y="2085929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7D56C8F-1CE3-48DC-AF1E-8301693C7936}"/>
              </a:ext>
            </a:extLst>
          </p:cNvPr>
          <p:cNvSpPr/>
          <p:nvPr/>
        </p:nvSpPr>
        <p:spPr>
          <a:xfrm>
            <a:off x="2599365" y="3038365"/>
            <a:ext cx="15238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pic>
        <p:nvPicPr>
          <p:cNvPr id="85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D48D4104-468A-43F1-A93B-73DBB3F8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4169" y="3025576"/>
            <a:ext cx="650700" cy="52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ight Arrow 52">
            <a:extLst>
              <a:ext uri="{FF2B5EF4-FFF2-40B4-BE49-F238E27FC236}">
                <a16:creationId xmlns:a16="http://schemas.microsoft.com/office/drawing/2014/main" id="{452A5A65-F2AE-4313-A7CA-B0D9FD60FFA4}"/>
              </a:ext>
            </a:extLst>
          </p:cNvPr>
          <p:cNvSpPr/>
          <p:nvPr/>
        </p:nvSpPr>
        <p:spPr>
          <a:xfrm rot="5400000">
            <a:off x="5882262" y="2600894"/>
            <a:ext cx="273902" cy="24824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A1F1FF-65CC-4BE9-B0CC-02B29AFE4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0675" y="2482296"/>
            <a:ext cx="1448002" cy="324177"/>
          </a:xfrm>
          <a:prstGeom prst="rect">
            <a:avLst/>
          </a:prstGeom>
        </p:spPr>
      </p:pic>
      <p:sp>
        <p:nvSpPr>
          <p:cNvPr id="87" name="Right Arrow 45">
            <a:extLst>
              <a:ext uri="{FF2B5EF4-FFF2-40B4-BE49-F238E27FC236}">
                <a16:creationId xmlns:a16="http://schemas.microsoft.com/office/drawing/2014/main" id="{8DF4D6CC-8CC8-47A8-AF25-9DA13BC49A4D}"/>
              </a:ext>
            </a:extLst>
          </p:cNvPr>
          <p:cNvSpPr/>
          <p:nvPr/>
        </p:nvSpPr>
        <p:spPr>
          <a:xfrm>
            <a:off x="4470060" y="2509800"/>
            <a:ext cx="276633" cy="24717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5F81502-A42E-47AE-9FE6-15C7F433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26" y="2951631"/>
            <a:ext cx="458576" cy="57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6850FBC-389B-475B-ADE0-1A1CD488BDEF}"/>
              </a:ext>
            </a:extLst>
          </p:cNvPr>
          <p:cNvSpPr/>
          <p:nvPr/>
        </p:nvSpPr>
        <p:spPr>
          <a:xfrm>
            <a:off x="6366797" y="2974721"/>
            <a:ext cx="1259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Server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E7BD208-76E5-4099-A369-03BE8F413634}"/>
              </a:ext>
            </a:extLst>
          </p:cNvPr>
          <p:cNvSpPr/>
          <p:nvPr/>
        </p:nvSpPr>
        <p:spPr>
          <a:xfrm>
            <a:off x="5046690" y="3205544"/>
            <a:ext cx="301456" cy="264690"/>
          </a:xfrm>
          <a:prstGeom prst="lef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CBAD760-18CE-498E-B97F-8D38E3D741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0952" y="2359912"/>
            <a:ext cx="260166" cy="51825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F109461-67D7-425C-8545-0A2104A6FA6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567" l="0" r="100000">
                        <a14:foregroundMark x1="57604" y1="40837" x2="57604" y2="40837"/>
                        <a14:foregroundMark x1="47083" y1="64214" x2="47083" y2="64214"/>
                        <a14:foregroundMark x1="49688" y1="92208" x2="49688" y2="92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623">
            <a:off x="5367222" y="2203433"/>
            <a:ext cx="160226" cy="3405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CD2A11-1C6A-4A57-BA07-9320C3ACC973}"/>
              </a:ext>
            </a:extLst>
          </p:cNvPr>
          <p:cNvSpPr/>
          <p:nvPr/>
        </p:nvSpPr>
        <p:spPr>
          <a:xfrm>
            <a:off x="92030" y="5530798"/>
            <a:ext cx="2399844" cy="11418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Apply barcode for all operating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Training staff use soft</a:t>
            </a:r>
          </a:p>
        </p:txBody>
      </p:sp>
      <p:sp>
        <p:nvSpPr>
          <p:cNvPr id="92" name="Google Shape;403;p23">
            <a:extLst>
              <a:ext uri="{FF2B5EF4-FFF2-40B4-BE49-F238E27FC236}">
                <a16:creationId xmlns:a16="http://schemas.microsoft.com/office/drawing/2014/main" id="{63A1077C-47BD-4972-8790-7BECFC53A945}"/>
              </a:ext>
            </a:extLst>
          </p:cNvPr>
          <p:cNvSpPr txBox="1">
            <a:spLocks/>
          </p:cNvSpPr>
          <p:nvPr/>
        </p:nvSpPr>
        <p:spPr>
          <a:xfrm>
            <a:off x="9753600" y="475735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6" name="Google Shape;403;p23">
            <a:extLst>
              <a:ext uri="{FF2B5EF4-FFF2-40B4-BE49-F238E27FC236}">
                <a16:creationId xmlns:a16="http://schemas.microsoft.com/office/drawing/2014/main" id="{7B2F7D1F-F9D9-4880-9EAA-30358E4D77EA}"/>
              </a:ext>
            </a:extLst>
          </p:cNvPr>
          <p:cNvSpPr txBox="1">
            <a:spLocks/>
          </p:cNvSpPr>
          <p:nvPr/>
        </p:nvSpPr>
        <p:spPr>
          <a:xfrm>
            <a:off x="9608515" y="4987306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  <p:sp>
        <p:nvSpPr>
          <p:cNvPr id="97" name="Google Shape;403;p23">
            <a:extLst>
              <a:ext uri="{FF2B5EF4-FFF2-40B4-BE49-F238E27FC236}">
                <a16:creationId xmlns:a16="http://schemas.microsoft.com/office/drawing/2014/main" id="{7B65DB40-A0D6-494E-AB9D-D7D2403382F5}"/>
              </a:ext>
            </a:extLst>
          </p:cNvPr>
          <p:cNvSpPr txBox="1">
            <a:spLocks/>
          </p:cNvSpPr>
          <p:nvPr/>
        </p:nvSpPr>
        <p:spPr>
          <a:xfrm>
            <a:off x="-3090107" y="5168964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49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67178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4DC972D-AE54-4C85-A52D-033A8E6D30B0}"/>
              </a:ext>
            </a:extLst>
          </p:cNvPr>
          <p:cNvSpPr/>
          <p:nvPr/>
        </p:nvSpPr>
        <p:spPr>
          <a:xfrm>
            <a:off x="10183368" y="57353"/>
            <a:ext cx="3352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Before: Total time using: 3 min/60 * 20 * 1060 pcs = 1060 h/month</a:t>
            </a:r>
          </a:p>
          <a:p>
            <a:pPr algn="ctr"/>
            <a:r>
              <a:rPr lang="en-US" dirty="0"/>
              <a:t>After: Total time using: 0.5 s/60 * 20 * 1060 pcs = 176 h/month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7D78E-2F61-4A04-9616-49EC14C58653}"/>
              </a:ext>
            </a:extLst>
          </p:cNvPr>
          <p:cNvSpPr/>
          <p:nvPr/>
        </p:nvSpPr>
        <p:spPr>
          <a:xfrm>
            <a:off x="10030968" y="2312690"/>
            <a:ext cx="3505200" cy="149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Inventory pc:</a:t>
            </a:r>
          </a:p>
          <a:p>
            <a:pPr algn="ctr"/>
            <a:r>
              <a:rPr lang="en-US" sz="1600" dirty="0"/>
              <a:t>Before: </a:t>
            </a: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</a:t>
            </a:r>
            <a:r>
              <a:rPr lang="en-US" sz="1600" dirty="0">
                <a:solidFill>
                  <a:srgbClr val="0000FF"/>
                </a:solidFill>
              </a:rPr>
              <a:t>Save time and manpower: 65 * 2.5*4=650$/Year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802368" y="4007937"/>
            <a:ext cx="3962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1h * 4per = 4hour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4 * 2.5 = 240$ / 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Or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0.5h * 4per = 2hour / day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12 * 4 * 2.5 = 120$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C8E4FFB-B873-4A76-88D8-9BABA1461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865" y="4742661"/>
            <a:ext cx="1981200" cy="1860888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855761185"/>
              </p:ext>
            </p:extLst>
          </p:nvPr>
        </p:nvGraphicFramePr>
        <p:xfrm>
          <a:off x="6640091" y="1304126"/>
          <a:ext cx="2436170" cy="265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01070" y="1942902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45 % Normal support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2103" y="938435"/>
            <a:ext cx="8925236" cy="28715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25249" y="73201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7575" y="3984344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4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25249" y="3844772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58137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system to a mobile application system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GA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35149" y="2042318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93048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09800"/>
            <a:ext cx="0" cy="539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624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0283" y="1295400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89046" y="1283541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018072429"/>
              </p:ext>
            </p:extLst>
          </p:nvPr>
        </p:nvGraphicFramePr>
        <p:xfrm>
          <a:off x="5375258" y="1566443"/>
          <a:ext cx="2392455" cy="1812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63661" y="2133928"/>
            <a:ext cx="951112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08907" y="2185151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68016" y="1727670"/>
            <a:ext cx="151721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397" y="4419599"/>
            <a:ext cx="9107488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850178" y="3495587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4282" y="3642786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481" y="332336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8013228" y="3185229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7733570" y="3747112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06995" y="4277932"/>
            <a:ext cx="6419486" cy="31493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486427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434708" cy="113959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506432" y="3893962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1408746" cy="61855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412824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823036" y="3734020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6492" y="4714022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7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22249" y="5290139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215" y="5825330"/>
            <a:ext cx="1447800" cy="626114"/>
          </a:xfrm>
          <a:prstGeom prst="rect">
            <a:avLst/>
          </a:prstGeom>
        </p:spPr>
      </p:pic>
      <p:pic>
        <p:nvPicPr>
          <p:cNvPr id="96" name="Picture 95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390171" y="5308313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3" y="5136144"/>
            <a:ext cx="675224" cy="287963"/>
          </a:xfrm>
          <a:prstGeom prst="rect">
            <a:avLst/>
          </a:prstGeom>
        </p:spPr>
      </p:pic>
      <p:pic>
        <p:nvPicPr>
          <p:cNvPr id="10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49" y="5524314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68" y="5473288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1950175" y="4727028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5" name="Right Arrow 114"/>
          <p:cNvSpPr/>
          <p:nvPr/>
        </p:nvSpPr>
        <p:spPr>
          <a:xfrm>
            <a:off x="5057622" y="5007535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83162" y="4722508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17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585604" y="5102128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64470" y="5919615"/>
            <a:ext cx="583835" cy="509883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6685189" y="4722508"/>
            <a:ext cx="2385483" cy="1753808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960" y="332336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9919090" y="346075"/>
            <a:ext cx="3733800" cy="183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reason normal support is very high : There are a lot of software  need support during operation. human error, machine error, or system error. I need to solve it for the system running again..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914535" y="3778330"/>
            <a:ext cx="3733800" cy="305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applications on Handy terminal of our company</a:t>
            </a:r>
            <a:r>
              <a:rPr lang="en-US" altLang="en-US" dirty="0"/>
              <a:t> are running on the </a:t>
            </a:r>
            <a:r>
              <a:rPr lang="en-US" altLang="en-US" b="1" dirty="0"/>
              <a:t>windows CE </a:t>
            </a:r>
            <a:r>
              <a:rPr lang="en-US" altLang="en-US" dirty="0"/>
              <a:t>OS.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system…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41502" y="2340522"/>
            <a:ext cx="3733800" cy="117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 CE end of line 2023.  to comply company policy I need to upgrade win CE to android OS.</a:t>
            </a:r>
          </a:p>
        </p:txBody>
      </p:sp>
    </p:spTree>
    <p:extLst>
      <p:ext uri="{BB962C8B-B14F-4D97-AF65-F5344CB8AC3E}">
        <p14:creationId xmlns:p14="http://schemas.microsoft.com/office/powerpoint/2010/main" val="30122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7799" y="608848"/>
            <a:ext cx="7648360" cy="645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Develop new system for IT department to manage 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equipment.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quality.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68" y="1295400"/>
            <a:ext cx="9064036" cy="238866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268" y="3732050"/>
            <a:ext cx="9064036" cy="274483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84778" y="3757315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2: Asset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Life Cycle Management System (ALCMS)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597" y="4324096"/>
            <a:ext cx="3454578" cy="2106086"/>
            <a:chOff x="178710" y="4651848"/>
            <a:chExt cx="3454578" cy="2106086"/>
          </a:xfrm>
        </p:grpSpPr>
        <p:sp>
          <p:nvSpPr>
            <p:cNvPr id="41" name="Freeform: Shape 6">
              <a:extLst>
                <a:ext uri="{FF2B5EF4-FFF2-40B4-BE49-F238E27FC236}">
                  <a16:creationId xmlns:a16="http://schemas.microsoft.com/office/drawing/2014/main" id="{00000000-0008-0000-0000-000007000000}"/>
                </a:ext>
              </a:extLst>
            </p:cNvPr>
            <p:cNvSpPr/>
            <p:nvPr/>
          </p:nvSpPr>
          <p:spPr>
            <a:xfrm>
              <a:off x="1775444" y="4980485"/>
              <a:ext cx="1337729" cy="1777449"/>
            </a:xfrm>
            <a:custGeom>
              <a:avLst/>
              <a:gdLst>
                <a:gd name="textAreaLeft" fmla="*/ 0 w 1434240"/>
                <a:gd name="textAreaRight" fmla="*/ 1434600 w 1434240"/>
                <a:gd name="textAreaTop" fmla="*/ 0 h 1046520"/>
                <a:gd name="textAreaBottom" fmla="*/ 1046880 h 1046520"/>
              </a:gdLst>
              <a:ahLst/>
              <a:cxnLst/>
              <a:rect l="textAreaLeft" t="textAreaTop" r="textAreaRight" b="textAreaBottom"/>
              <a:pathLst>
                <a:path w="3284576" h="3284576">
                  <a:moveTo>
                    <a:pt x="2444186" y="209085"/>
                  </a:moveTo>
                  <a:arcTo wR="1642288" hR="1642288" stAng="17953659" swAng="1211183"/>
                </a:path>
              </a:pathLst>
            </a:custGeom>
            <a:noFill/>
            <a:ln w="9360">
              <a:solidFill>
                <a:srgbClr val="C0504D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8710" y="4651848"/>
              <a:ext cx="3454578" cy="2093529"/>
              <a:chOff x="178710" y="4651848"/>
              <a:chExt cx="3454578" cy="209352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C9672D5-E255-432A-838C-A0E82F71B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002" y="5086236"/>
                <a:ext cx="1390897" cy="1390650"/>
              </a:xfrm>
              <a:prstGeom prst="rect">
                <a:avLst/>
              </a:prstGeom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178710" y="4651848"/>
                <a:ext cx="3454578" cy="2093529"/>
                <a:chOff x="178710" y="4651848"/>
                <a:chExt cx="3454578" cy="2093529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78710" y="4651848"/>
                  <a:ext cx="3454578" cy="2093529"/>
                  <a:chOff x="178710" y="4651848"/>
                  <a:chExt cx="3454578" cy="2093529"/>
                </a:xfrm>
              </p:grpSpPr>
              <p:sp>
                <p:nvSpPr>
                  <p:cNvPr id="27" name="Rectangle: Rounded Corners 5">
                    <a:extLst>
                      <a:ext uri="{FF2B5EF4-FFF2-40B4-BE49-F238E27FC236}">
                        <a16:creationId xmlns:a16="http://schemas.microsoft.com/office/drawing/2014/main" id="{00000000-0008-0000-0000-000006000000}"/>
                      </a:ext>
                    </a:extLst>
                  </p:cNvPr>
                  <p:cNvSpPr/>
                  <p:nvPr/>
                </p:nvSpPr>
                <p:spPr>
                  <a:xfrm>
                    <a:off x="1143000" y="4651848"/>
                    <a:ext cx="1289285" cy="33572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ED7D31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Good receipt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Rectangle: Rounded Corners 7">
                    <a:extLst>
                      <a:ext uri="{FF2B5EF4-FFF2-40B4-BE49-F238E27FC236}">
                        <a16:creationId xmlns:a16="http://schemas.microsoft.com/office/drawing/2014/main" id="{00000000-0008-0000-0000-000008000000}"/>
                      </a:ext>
                    </a:extLst>
                  </p:cNvPr>
                  <p:cNvSpPr/>
                  <p:nvPr/>
                </p:nvSpPr>
                <p:spPr>
                  <a:xfrm>
                    <a:off x="2540981" y="5472655"/>
                    <a:ext cx="1042761" cy="33950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A5A5A5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Transfer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Rectangle: Rounded Corners 9">
                    <a:extLst>
                      <a:ext uri="{FF2B5EF4-FFF2-40B4-BE49-F238E27FC236}">
                        <a16:creationId xmlns:a16="http://schemas.microsoft.com/office/drawing/2014/main" id="{00000000-0008-0000-0000-00000A000000}"/>
                      </a:ext>
                    </a:extLst>
                  </p:cNvPr>
                  <p:cNvSpPr/>
                  <p:nvPr/>
                </p:nvSpPr>
                <p:spPr>
                  <a:xfrm>
                    <a:off x="2389015" y="6403864"/>
                    <a:ext cx="1244273" cy="3276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Maintenance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Rectangle: Rounded Corners 11">
                    <a:extLst>
                      <a:ext uri="{FF2B5EF4-FFF2-40B4-BE49-F238E27FC236}">
                        <a16:creationId xmlns:a16="http://schemas.microsoft.com/office/drawing/2014/main" id="{00000000-0008-0000-0000-00000C000000}"/>
                      </a:ext>
                    </a:extLst>
                  </p:cNvPr>
                  <p:cNvSpPr/>
                  <p:nvPr/>
                </p:nvSpPr>
                <p:spPr>
                  <a:xfrm>
                    <a:off x="178710" y="6417739"/>
                    <a:ext cx="1028461" cy="3276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472C4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0" strike="noStrike" spc="-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Inventory</a:t>
                    </a:r>
                    <a:endParaRPr lang="en-US" sz="1400" b="0" strike="noStrike" spc="-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tangle: Rounded Corners 13">
                    <a:extLst>
                      <a:ext uri="{FF2B5EF4-FFF2-40B4-BE49-F238E27FC236}">
                        <a16:creationId xmlns:a16="http://schemas.microsoft.com/office/drawing/2014/main" id="{00000000-0008-0000-0000-00000E000000}"/>
                      </a:ext>
                    </a:extLst>
                  </p:cNvPr>
                  <p:cNvSpPr/>
                  <p:nvPr/>
                </p:nvSpPr>
                <p:spPr>
                  <a:xfrm>
                    <a:off x="238368" y="5425676"/>
                    <a:ext cx="803552" cy="3809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2D050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/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Scrap</a:t>
                    </a:r>
                  </a:p>
                </p:txBody>
              </p:sp>
              <p:sp>
                <p:nvSpPr>
                  <p:cNvPr id="40" name="Freeform: Shape 14">
                    <a:extLst>
                      <a:ext uri="{FF2B5EF4-FFF2-40B4-BE49-F238E27FC236}">
                        <a16:creationId xmlns:a16="http://schemas.microsoft.com/office/drawing/2014/main" id="{00000000-0008-0000-0000-00000F000000}"/>
                      </a:ext>
                    </a:extLst>
                  </p:cNvPr>
                  <p:cNvSpPr/>
                  <p:nvPr/>
                </p:nvSpPr>
                <p:spPr>
                  <a:xfrm>
                    <a:off x="488859" y="4976017"/>
                    <a:ext cx="1366782" cy="1699781"/>
                  </a:xfrm>
                  <a:custGeom>
                    <a:avLst/>
                    <a:gdLst>
                      <a:gd name="textAreaLeft" fmla="*/ 0 w 1434240"/>
                      <a:gd name="textAreaRight" fmla="*/ 1434600 w 1434240"/>
                      <a:gd name="textAreaTop" fmla="*/ 0 h 1046520"/>
                      <a:gd name="textAreaBottom" fmla="*/ 1046880 h 1046520"/>
                    </a:gdLst>
                    <a:ahLst/>
                    <a:cxnLst/>
                    <a:rect l="textAreaLeft" t="textAreaTop" r="textAreaRight" b="textAreaBottom"/>
                    <a:pathLst>
                      <a:path w="3284576" h="3284576">
                        <a:moveTo>
                          <a:pt x="395084" y="573834"/>
                        </a:moveTo>
                        <a:arcTo wR="1642288" hR="1642288" stAng="13235158" swAng="1211183"/>
                      </a:path>
                    </a:pathLst>
                  </a:custGeom>
                  <a:noFill/>
                  <a:ln w="9360">
                    <a:solidFill>
                      <a:srgbClr val="F79646"/>
                    </a:solidFill>
                    <a:round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8" name="Freeform: Shape 8">
                    <a:extLst>
                      <a:ext uri="{FF2B5EF4-FFF2-40B4-BE49-F238E27FC236}">
                        <a16:creationId xmlns:a16="http://schemas.microsoft.com/office/drawing/2014/main" id="{00000000-0008-0000-0000-000009000000}"/>
                      </a:ext>
                    </a:extLst>
                  </p:cNvPr>
                  <p:cNvSpPr/>
                  <p:nvPr/>
                </p:nvSpPr>
                <p:spPr>
                  <a:xfrm rot="614271">
                    <a:off x="1601465" y="5267361"/>
                    <a:ext cx="1345659" cy="1198939"/>
                  </a:xfrm>
                  <a:custGeom>
                    <a:avLst/>
                    <a:gdLst>
                      <a:gd name="textAreaLeft" fmla="*/ 0 w 1434240"/>
                      <a:gd name="textAreaRight" fmla="*/ 1434600 w 1434240"/>
                      <a:gd name="textAreaTop" fmla="*/ 0 h 1046520"/>
                      <a:gd name="textAreaBottom" fmla="*/ 1046880 h 1046520"/>
                    </a:gdLst>
                    <a:ahLst/>
                    <a:cxnLst/>
                    <a:rect l="textAreaLeft" t="textAreaTop" r="textAreaRight" b="textAreaBottom"/>
                    <a:pathLst>
                      <a:path w="3284576" h="3284576">
                        <a:moveTo>
                          <a:pt x="3280633" y="1756028"/>
                        </a:moveTo>
                        <a:arcTo wR="1642288" hR="1642288" stAng="21838279" swAng="1359451"/>
                      </a:path>
                    </a:pathLst>
                  </a:custGeom>
                  <a:noFill/>
                  <a:ln w="9360">
                    <a:solidFill>
                      <a:srgbClr val="9BBB59"/>
                    </a:solidFill>
                    <a:round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89" name="Freeform: Shape 12">
              <a:extLst>
                <a:ext uri="{FF2B5EF4-FFF2-40B4-BE49-F238E27FC236}">
                  <a16:creationId xmlns:a16="http://schemas.microsoft.com/office/drawing/2014/main" id="{00000000-0008-0000-0000-00000D000000}"/>
                </a:ext>
              </a:extLst>
            </p:cNvPr>
            <p:cNvSpPr/>
            <p:nvPr/>
          </p:nvSpPr>
          <p:spPr>
            <a:xfrm>
              <a:off x="655678" y="5367473"/>
              <a:ext cx="1465793" cy="1193061"/>
            </a:xfrm>
            <a:custGeom>
              <a:avLst/>
              <a:gdLst>
                <a:gd name="textAreaLeft" fmla="*/ 0 w 1434240"/>
                <a:gd name="textAreaRight" fmla="*/ 1434600 w 1434240"/>
                <a:gd name="textAreaTop" fmla="*/ 0 h 1046520"/>
                <a:gd name="textAreaBottom" fmla="*/ 1046880 h 1046520"/>
              </a:gdLst>
              <a:ahLst/>
              <a:cxnLst/>
              <a:rect l="textAreaLeft" t="textAreaTop" r="textAreaRight" b="textAreaBottom"/>
              <a:pathLst>
                <a:path w="3284576" h="3284576">
                  <a:moveTo>
                    <a:pt x="174199" y="2378376"/>
                  </a:moveTo>
                  <a:arcTo wR="1642288" hR="1642288" stAng="9202269" swAng="1359451"/>
                </a:path>
              </a:pathLst>
            </a:custGeom>
            <a:noFill/>
            <a:ln w="9360">
              <a:solidFill>
                <a:srgbClr val="4BACC6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84778" y="4176808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6625" y="4299485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6790" y="4515583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081660" y="4105192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086880"/>
              </p:ext>
            </p:extLst>
          </p:nvPr>
        </p:nvGraphicFramePr>
        <p:xfrm>
          <a:off x="7278494" y="4547070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494" y="4547070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07397" y="4690168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089" y="5369508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941" y="4732703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69225" y="454219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610319" y="5056017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6249" y="4407938"/>
            <a:ext cx="356412" cy="587031"/>
          </a:xfrm>
          <a:prstGeom prst="rect">
            <a:avLst/>
          </a:prstGeom>
        </p:spPr>
      </p:pic>
      <p:sp>
        <p:nvSpPr>
          <p:cNvPr id="5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48811" y="603581"/>
            <a:ext cx="1408746" cy="65468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4778" y="1341916"/>
            <a:ext cx="8909803" cy="2296025"/>
            <a:chOff x="136908" y="1198337"/>
            <a:chExt cx="8909803" cy="229602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9D013A-8FD9-45B9-A636-4F35CCAD4386}"/>
                </a:ext>
              </a:extLst>
            </p:cNvPr>
            <p:cNvSpPr/>
            <p:nvPr/>
          </p:nvSpPr>
          <p:spPr>
            <a:xfrm>
              <a:off x="143759" y="1576853"/>
              <a:ext cx="1211314" cy="420538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Good receipt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70A91E9-34D6-4ADF-8D66-8387D78F5C2B}"/>
                </a:ext>
              </a:extLst>
            </p:cNvPr>
            <p:cNvSpPr/>
            <p:nvPr/>
          </p:nvSpPr>
          <p:spPr>
            <a:xfrm>
              <a:off x="143760" y="2026918"/>
              <a:ext cx="1211314" cy="1454953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Purchase a new one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126A35D-57EB-4AC1-A511-45F2054579A2}"/>
                </a:ext>
              </a:extLst>
            </p:cNvPr>
            <p:cNvSpPr/>
            <p:nvPr/>
          </p:nvSpPr>
          <p:spPr>
            <a:xfrm>
              <a:off x="1422535" y="1576852"/>
              <a:ext cx="1263578" cy="421235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Transfer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FF240C9-67B3-4785-ACC9-B9FB8F89EA52}"/>
                </a:ext>
              </a:extLst>
            </p:cNvPr>
            <p:cNvSpPr/>
            <p:nvPr/>
          </p:nvSpPr>
          <p:spPr>
            <a:xfrm>
              <a:off x="1428190" y="2029149"/>
              <a:ext cx="1258099" cy="1448776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Transfer to section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427D39-2DAC-461D-A119-286FC2CDFB58}"/>
                </a:ext>
              </a:extLst>
            </p:cNvPr>
            <p:cNvSpPr/>
            <p:nvPr/>
          </p:nvSpPr>
          <p:spPr>
            <a:xfrm>
              <a:off x="2792769" y="1576852"/>
              <a:ext cx="1268412" cy="440241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Maintenance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7908362-7400-4A62-AD8F-ABA46C1CE5E7}"/>
                </a:ext>
              </a:extLst>
            </p:cNvPr>
            <p:cNvSpPr/>
            <p:nvPr/>
          </p:nvSpPr>
          <p:spPr>
            <a:xfrm>
              <a:off x="2792769" y="2010145"/>
              <a:ext cx="1268412" cy="1467780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0" bIns="4572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Update information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Update Serial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274F9AF-7622-40ED-9A98-8B90603A360B}"/>
                </a:ext>
              </a:extLst>
            </p:cNvPr>
            <p:cNvSpPr/>
            <p:nvPr/>
          </p:nvSpPr>
          <p:spPr>
            <a:xfrm>
              <a:off x="4154878" y="1567154"/>
              <a:ext cx="1122675" cy="431742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Inventory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19A046C-D4D4-49E7-A2D0-6159F2BB4134}"/>
                </a:ext>
              </a:extLst>
            </p:cNvPr>
            <p:cNvSpPr/>
            <p:nvPr/>
          </p:nvSpPr>
          <p:spPr>
            <a:xfrm>
              <a:off x="4154879" y="2026918"/>
              <a:ext cx="1122674" cy="1452002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Inventory checking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Report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20B4D0-920C-4560-818D-AC866FB8F1EE}"/>
                </a:ext>
              </a:extLst>
            </p:cNvPr>
            <p:cNvSpPr/>
            <p:nvPr/>
          </p:nvSpPr>
          <p:spPr>
            <a:xfrm>
              <a:off x="5389821" y="1554674"/>
              <a:ext cx="1254956" cy="437974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Scrap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3F522DA-5C71-42CA-BDEC-740410CAB55A}"/>
                </a:ext>
              </a:extLst>
            </p:cNvPr>
            <p:cNvSpPr/>
            <p:nvPr/>
          </p:nvSpPr>
          <p:spPr>
            <a:xfrm>
              <a:off x="5389821" y="2017093"/>
              <a:ext cx="1254956" cy="1456927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When Scrapping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4F24E59-5C0C-48CA-9710-AFFEA310D5E7}"/>
                </a:ext>
              </a:extLst>
            </p:cNvPr>
            <p:cNvSpPr/>
            <p:nvPr/>
          </p:nvSpPr>
          <p:spPr>
            <a:xfrm>
              <a:off x="6727238" y="1539131"/>
              <a:ext cx="1124950" cy="453517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Stationery</a:t>
              </a:r>
              <a:endParaRPr lang="en-US" sz="1600" kern="1200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30EEBEB-BEE5-4FD3-B264-E29B50DF2C89}"/>
                </a:ext>
              </a:extLst>
            </p:cNvPr>
            <p:cNvSpPr/>
            <p:nvPr/>
          </p:nvSpPr>
          <p:spPr>
            <a:xfrm>
              <a:off x="6728453" y="1998896"/>
              <a:ext cx="1122674" cy="1495466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Import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/>
                <a:t>Export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70BEC19-647B-4E21-BF6E-B56FE6DB47B7}"/>
                </a:ext>
              </a:extLst>
            </p:cNvPr>
            <p:cNvSpPr/>
            <p:nvPr/>
          </p:nvSpPr>
          <p:spPr>
            <a:xfrm>
              <a:off x="7921761" y="1539131"/>
              <a:ext cx="1124950" cy="473501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Borro</a:t>
              </a:r>
              <a:r>
                <a:rPr lang="en-US" sz="1600" dirty="0"/>
                <a:t>w &amp; Return</a:t>
              </a:r>
              <a:endParaRPr lang="en-US" sz="1600" kern="1200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924B92C-24F5-4250-942A-A5A19F0FA22F}"/>
                </a:ext>
              </a:extLst>
            </p:cNvPr>
            <p:cNvSpPr/>
            <p:nvPr/>
          </p:nvSpPr>
          <p:spPr>
            <a:xfrm>
              <a:off x="7922976" y="2012631"/>
              <a:ext cx="1122674" cy="1481731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Borrow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/>
                <a:t>Return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335A4E1-6BF2-441A-81E3-444E1A6F4B65}"/>
                </a:ext>
              </a:extLst>
            </p:cNvPr>
            <p:cNvSpPr/>
            <p:nvPr/>
          </p:nvSpPr>
          <p:spPr>
            <a:xfrm>
              <a:off x="136908" y="1198337"/>
              <a:ext cx="3146846" cy="333698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b="1" dirty="0"/>
                <a:t>Current Process Analysis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F610416-77DC-40BD-96D2-0631D287F46B}"/>
              </a:ext>
            </a:extLst>
          </p:cNvPr>
          <p:cNvSpPr/>
          <p:nvPr/>
        </p:nvSpPr>
        <p:spPr>
          <a:xfrm>
            <a:off x="309355" y="6512678"/>
            <a:ext cx="8056345" cy="2795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Mission: Build standardization for asset management system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58400" y="484519"/>
            <a:ext cx="3962400" cy="193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Current status system:</a:t>
            </a:r>
          </a:p>
          <a:p>
            <a:r>
              <a:rPr lang="en-US" dirty="0"/>
              <a:t>GR -&gt; Transfer -&gt; Maintenance -&gt; Inventory -&gt; scrap.</a:t>
            </a:r>
          </a:p>
          <a:p>
            <a:r>
              <a:rPr lang="en-US" dirty="0"/>
              <a:t>Action borrow, return equipment or </a:t>
            </a:r>
          </a:p>
          <a:p>
            <a:r>
              <a:rPr lang="en-US" dirty="0"/>
              <a:t>Stationery warehouse manage always use paper, check sheet record file.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058400" y="2453422"/>
            <a:ext cx="3962400" cy="193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this reason I want to Make new system use barcode technology to identify equipment. Use mobile device scan barcode and result data auto save database server via access point.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058400" y="4648265"/>
            <a:ext cx="3962400" cy="89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report an history is visualize not to check paper</a:t>
            </a:r>
          </a:p>
        </p:txBody>
      </p:sp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9"/>
            <a:ext cx="7648359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0283" y="1295400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89046" y="1283541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770338724"/>
              </p:ext>
            </p:extLst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057" y="163633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434708" cy="1139592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1408746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412824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9919090" y="346075"/>
            <a:ext cx="3733800" cy="183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reason normal support is very high : There are a lot of software  need support during operation. human error, machine error, or system error. I need to solve it for the system running again..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914535" y="3778330"/>
            <a:ext cx="3733800" cy="305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applications on Handy terminal of our company</a:t>
            </a:r>
            <a:r>
              <a:rPr lang="en-US" altLang="en-US" dirty="0"/>
              <a:t> are running on the </a:t>
            </a:r>
            <a:r>
              <a:rPr lang="en-US" altLang="en-US" b="1" dirty="0"/>
              <a:t>windows CE </a:t>
            </a:r>
            <a:r>
              <a:rPr lang="en-US" altLang="en-US" dirty="0"/>
              <a:t>OS.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system…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41502" y="2340522"/>
            <a:ext cx="3733800" cy="117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 CE end of line 2023.  to comply company policy I need to upgrade win CE to android OS.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199190" y="3860205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096" y="4592713"/>
            <a:ext cx="2779148" cy="1762027"/>
          </a:xfrm>
          <a:prstGeom prst="rect">
            <a:avLst/>
          </a:prstGeom>
        </p:spPr>
      </p:pic>
      <p:sp>
        <p:nvSpPr>
          <p:cNvPr id="60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002363" y="4580572"/>
            <a:ext cx="1864250" cy="1717431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 smtClean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cs typeface="Arial" panose="020B0604020202020204" pitchFamily="34" charset="0"/>
              </a:rPr>
              <a:t>Manual job </a:t>
            </a:r>
            <a:endParaRPr lang="en-US" sz="14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cs typeface="Arial" panose="020B0604020202020204" pitchFamily="34" charset="0"/>
              </a:rPr>
              <a:t>No software</a:t>
            </a:r>
            <a:endParaRPr lang="en-US" sz="14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cs typeface="Arial" panose="020B0604020202020204" pitchFamily="34" charset="0"/>
              </a:rPr>
              <a:t>Not clear process</a:t>
            </a:r>
            <a:endParaRPr lang="en-US" sz="14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cs typeface="Arial" panose="020B0604020202020204" pitchFamily="34" charset="0"/>
              </a:rPr>
              <a:t>Improve quality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63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271530" y="4251933"/>
            <a:ext cx="2485196" cy="3328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Job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77912"/>
            <a:ext cx="9064035" cy="3518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new software to reduce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time, save time inventory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comply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872247" y="4251933"/>
            <a:ext cx="2756071" cy="3490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sz="1400" b="1" dirty="0">
                <a:solidFill>
                  <a:schemeClr val="tx1"/>
                </a:solidFill>
                <a:ea typeface="HGP創英角ｺﾞｼｯｸUB" pitchFamily="50" charset="-128"/>
              </a:rPr>
              <a:t>Current Asset Management IT</a:t>
            </a:r>
          </a:p>
        </p:txBody>
      </p:sp>
      <p:pic>
        <p:nvPicPr>
          <p:cNvPr id="110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7860829" y="4645486"/>
            <a:ext cx="994364" cy="619488"/>
          </a:xfrm>
          <a:prstGeom prst="rect">
            <a:avLst/>
          </a:prstGeom>
          <a:ln w="0">
            <a:noFill/>
          </a:ln>
        </p:spPr>
      </p:pic>
      <p:sp>
        <p:nvSpPr>
          <p:cNvPr id="111" name="Right Arrow 110"/>
          <p:cNvSpPr/>
          <p:nvPr/>
        </p:nvSpPr>
        <p:spPr>
          <a:xfrm rot="5400000">
            <a:off x="8200581" y="5265285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8461" y="4982619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5034966" y="4623821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5" name="Right Arrow 114"/>
          <p:cNvSpPr/>
          <p:nvPr/>
        </p:nvSpPr>
        <p:spPr>
          <a:xfrm>
            <a:off x="6203438" y="5125028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0670" y="4914404"/>
            <a:ext cx="499549" cy="481237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335544" y="5808303"/>
            <a:ext cx="964842" cy="487013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5065404" y="5783290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  <a:endParaRPr lang="en-US" altLang="ja-JP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6744008" y="5473726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5461173" y="5507297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720178" y="4249755"/>
            <a:ext cx="1310707" cy="3328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ea typeface="HGP創英角ｺﾞｼｯｸUB" pitchFamily="50" charset="-128"/>
              </a:rPr>
              <a:t>Solution</a:t>
            </a:r>
            <a:endParaRPr kumimoji="1" lang="en-US" altLang="ja-JP" sz="1400" b="1" dirty="0">
              <a:solidFill>
                <a:schemeClr val="tx1"/>
              </a:solidFill>
              <a:ea typeface="HGP創英角ｺﾞｼｯｸUB" pitchFamily="50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774201" y="5660705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053" y="1247981"/>
            <a:ext cx="9057105" cy="293531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9052" y="4211630"/>
            <a:ext cx="9068435" cy="22224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7"/>
            <a:ext cx="9064036" cy="7106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policy in FY23 Window CE OS will be end of life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 new system for IT department to manage </a:t>
            </a:r>
            <a:r>
              <a:rPr lang="en-US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equipment.</a:t>
            </a:r>
            <a:endParaRPr 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52" y="1357774"/>
            <a:ext cx="9064036" cy="256556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0001" y="1436124"/>
            <a:ext cx="6902077" cy="377851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1: Upgrade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501757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0899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519931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347762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735932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684906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939739" y="1919726"/>
            <a:ext cx="3026911" cy="1937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44406" y="1877967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088921" y="2462039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48626" y="1894058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523786" y="2355165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5748" y="3226295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92389" y="1910578"/>
            <a:ext cx="2301461" cy="19369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2: Asset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6772" y="4746402"/>
            <a:ext cx="356412" cy="5870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48800" y="914400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01008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policy company FY23,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313" y="1797827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Upgrade to android Mobile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599" y="1854647"/>
            <a:ext cx="50292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7349" y="2391465"/>
            <a:ext cx="2316087" cy="109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-OS Win CE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2325" y="3833786"/>
            <a:ext cx="2478340" cy="16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5306356" y="5005496"/>
            <a:ext cx="2343951" cy="1511358"/>
            <a:chOff x="5046079" y="4790982"/>
            <a:chExt cx="2591081" cy="1818334"/>
          </a:xfrm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32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90628" y="6565500"/>
            <a:ext cx="47827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  <p:sp>
        <p:nvSpPr>
          <p:cNvPr id="49" name="Google Shape;403;p23">
            <a:extLst>
              <a:ext uri="{FF2B5EF4-FFF2-40B4-BE49-F238E27FC236}">
                <a16:creationId xmlns:a16="http://schemas.microsoft.com/office/drawing/2014/main" id="{445BDD30-6FEF-4385-868E-A5621F930986}"/>
              </a:ext>
            </a:extLst>
          </p:cNvPr>
          <p:cNvSpPr txBox="1">
            <a:spLocks/>
          </p:cNvSpPr>
          <p:nvPr/>
        </p:nvSpPr>
        <p:spPr>
          <a:xfrm>
            <a:off x="2514355" y="2138294"/>
            <a:ext cx="5016199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F91446F-BA3B-45B3-A0A7-1174D3EB6A20}"/>
              </a:ext>
            </a:extLst>
          </p:cNvPr>
          <p:cNvSpPr/>
          <p:nvPr/>
        </p:nvSpPr>
        <p:spPr>
          <a:xfrm>
            <a:off x="-2916073" y="2910303"/>
            <a:ext cx="2298730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Activity Comparation</a:t>
            </a:r>
          </a:p>
        </p:txBody>
      </p:sp>
      <p:sp>
        <p:nvSpPr>
          <p:cNvPr id="52" name="Text Box 80">
            <a:extLst>
              <a:ext uri="{FF2B5EF4-FFF2-40B4-BE49-F238E27FC236}">
                <a16:creationId xmlns:a16="http://schemas.microsoft.com/office/drawing/2014/main" id="{58E4F51E-B4FB-485C-84EF-977CF8D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017" y="474413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53" name="Rectangle: Rounded Corners 63">
            <a:extLst>
              <a:ext uri="{FF2B5EF4-FFF2-40B4-BE49-F238E27FC236}">
                <a16:creationId xmlns:a16="http://schemas.microsoft.com/office/drawing/2014/main" id="{ACC49B27-DD66-467D-BF28-B2743B82765B}"/>
              </a:ext>
            </a:extLst>
          </p:cNvPr>
          <p:cNvSpPr/>
          <p:nvPr/>
        </p:nvSpPr>
        <p:spPr>
          <a:xfrm>
            <a:off x="2614951" y="5046525"/>
            <a:ext cx="1177400" cy="4194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4" name="Rectangle: Rounded Corners 64">
            <a:extLst>
              <a:ext uri="{FF2B5EF4-FFF2-40B4-BE49-F238E27FC236}">
                <a16:creationId xmlns:a16="http://schemas.microsoft.com/office/drawing/2014/main" id="{57D62726-76B6-4447-9759-CE8B659C749E}"/>
              </a:ext>
            </a:extLst>
          </p:cNvPr>
          <p:cNvSpPr/>
          <p:nvPr/>
        </p:nvSpPr>
        <p:spPr>
          <a:xfrm>
            <a:off x="3834151" y="5057437"/>
            <a:ext cx="1219200" cy="4289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5" name="Shape 2">
            <a:extLst>
              <a:ext uri="{FF2B5EF4-FFF2-40B4-BE49-F238E27FC236}">
                <a16:creationId xmlns:a16="http://schemas.microsoft.com/office/drawing/2014/main" id="{EC74E86E-5F7F-4CE1-943C-7A98FB0CA6D5}"/>
              </a:ext>
            </a:extLst>
          </p:cNvPr>
          <p:cNvSpPr/>
          <p:nvPr/>
        </p:nvSpPr>
        <p:spPr>
          <a:xfrm>
            <a:off x="3554296" y="5178039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sp>
        <p:nvSpPr>
          <p:cNvPr id="56" name="Shape 1">
            <a:extLst>
              <a:ext uri="{FF2B5EF4-FFF2-40B4-BE49-F238E27FC236}">
                <a16:creationId xmlns:a16="http://schemas.microsoft.com/office/drawing/2014/main" id="{B9C01E1B-0448-40BB-B7E9-26E7A95F8F19}"/>
              </a:ext>
            </a:extLst>
          </p:cNvPr>
          <p:cNvSpPr/>
          <p:nvPr/>
        </p:nvSpPr>
        <p:spPr>
          <a:xfrm>
            <a:off x="4744591" y="5178092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pic>
        <p:nvPicPr>
          <p:cNvPr id="57" name="Image 3">
            <a:extLst>
              <a:ext uri="{FF2B5EF4-FFF2-40B4-BE49-F238E27FC236}">
                <a16:creationId xmlns:a16="http://schemas.microsoft.com/office/drawing/2014/main" id="{CC29644E-C1A0-41D4-A17A-419A5D87F12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632429" y="5546638"/>
            <a:ext cx="2353056" cy="922264"/>
          </a:xfrm>
          <a:prstGeom prst="rect">
            <a:avLst/>
          </a:prstGeom>
          <a:ln w="0">
            <a:noFill/>
          </a:ln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-2376536" y="5113289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1B7BC6-AC7D-4CF5-B907-F10C5ABC7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1843" y="3275538"/>
            <a:ext cx="2741295" cy="14666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5AA1A9-7751-4256-9E6E-BB8BE58C3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42621" y="5520330"/>
            <a:ext cx="2087562" cy="1505160"/>
          </a:xfrm>
          <a:prstGeom prst="rect">
            <a:avLst/>
          </a:prstGeom>
        </p:spPr>
      </p:pic>
      <p:sp>
        <p:nvSpPr>
          <p:cNvPr id="47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437188" y="154166"/>
            <a:ext cx="3910436" cy="249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Issue: Foss is running on Windows CE Can’t upgrade android OS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Follow policy company FY2023 I develop new soft ware to upgrade Foss to android OS.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-Action :Development time is only larger than support time a litter.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 have flutter language to develop new software on mobile device.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62CFD9-4875-4B5C-B3F1-FC09C62E7010}"/>
              </a:ext>
            </a:extLst>
          </p:cNvPr>
          <p:cNvSpPr/>
          <p:nvPr/>
        </p:nvSpPr>
        <p:spPr>
          <a:xfrm>
            <a:off x="133329" y="3478649"/>
            <a:ext cx="2264742" cy="609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C67301-B5DA-487A-891A-5B87F075B7B7}"/>
              </a:ext>
            </a:extLst>
          </p:cNvPr>
          <p:cNvSpPr/>
          <p:nvPr/>
        </p:nvSpPr>
        <p:spPr>
          <a:xfrm>
            <a:off x="80101" y="5440336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Select new language, new OS to develop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Comply company policy</a:t>
            </a:r>
          </a:p>
        </p:txBody>
      </p:sp>
      <p:sp>
        <p:nvSpPr>
          <p:cNvPr id="58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381886" y="2780556"/>
            <a:ext cx="3910436" cy="130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-The advantage when use flutter to develop soft ware: make faster, stable software.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 can increase develop time, reduce support time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385224" y="5800042"/>
            <a:ext cx="3962400" cy="1010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more 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2h * 4per = 8hour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8 * 2.5 = 480$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  <p:sp>
        <p:nvSpPr>
          <p:cNvPr id="62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264467" y="4209161"/>
            <a:ext cx="3910436" cy="63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-follow the policy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department : 140PCS, other department: 6 pcs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3216" y="2910648"/>
            <a:ext cx="4489578" cy="1864537"/>
          </a:xfrm>
          <a:prstGeom prst="rect">
            <a:avLst/>
          </a:prstGeom>
        </p:spPr>
      </p:pic>
      <p:sp>
        <p:nvSpPr>
          <p:cNvPr id="63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5050407" y="2949156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</p:spTree>
    <p:extLst>
      <p:ext uri="{BB962C8B-B14F-4D97-AF65-F5344CB8AC3E}">
        <p14:creationId xmlns:p14="http://schemas.microsoft.com/office/powerpoint/2010/main" val="13805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820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933" y="3458627"/>
            <a:ext cx="2264742" cy="662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b="1" dirty="0">
                <a:solidFill>
                  <a:srgbClr val="0000FF"/>
                </a:solidFill>
              </a:rPr>
              <a:t>Material Control System Process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1195" y="2415282"/>
            <a:ext cx="2361050" cy="11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process Foss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9720" y="402793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(Oct.2023)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29073" y="4165741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31306"/>
              </p:ext>
            </p:extLst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65%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35%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AC8D3-9D1E-439F-A522-78373E5A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2" y="4272917"/>
            <a:ext cx="3215677" cy="2023051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B57F07-BC6E-44F4-BA8F-4202B068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01084"/>
              </p:ext>
            </p:extLst>
          </p:nvPr>
        </p:nvGraphicFramePr>
        <p:xfrm>
          <a:off x="5691393" y="4446339"/>
          <a:ext cx="180709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497613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92218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3DC54A33-E734-4683-9371-82F31C790109}"/>
              </a:ext>
            </a:extLst>
          </p:cNvPr>
          <p:cNvSpPr/>
          <p:nvPr/>
        </p:nvSpPr>
        <p:spPr>
          <a:xfrm>
            <a:off x="79720" y="5414982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complete new software keep on time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upgrade all device</a:t>
            </a:r>
          </a:p>
        </p:txBody>
      </p:sp>
      <p:sp>
        <p:nvSpPr>
          <p:cNvPr id="54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10299108" y="1386858"/>
            <a:ext cx="3910436" cy="63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 defTabSz="915406">
              <a:defRPr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800" dirty="0"/>
              <a:t>FOSS includes </a:t>
            </a:r>
            <a:r>
              <a:rPr lang="en-US" altLang="en-US" sz="1800" b="1" dirty="0"/>
              <a:t>4 stage</a:t>
            </a:r>
            <a:r>
              <a:rPr lang="en-US" altLang="en-US" sz="1800" dirty="0"/>
              <a:t>. </a:t>
            </a:r>
            <a:r>
              <a:rPr lang="en-US" altLang="en-US" sz="1800" b="1" dirty="0"/>
              <a:t>GR, storage, kitting and supply</a:t>
            </a:r>
          </a:p>
        </p:txBody>
      </p:sp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10299108" y="2132763"/>
            <a:ext cx="3910436" cy="140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 defTabSz="915406">
              <a:defRPr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 </a:t>
            </a:r>
            <a:endParaRPr lang="en-US" altLang="en-US" sz="1800" b="1" dirty="0"/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10369533" y="3334671"/>
            <a:ext cx="3910436" cy="63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 defTabSz="915406">
              <a:defRPr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800" dirty="0"/>
              <a:t>Total function reduce 65 to 32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024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54413</TotalTime>
  <Words>4127</Words>
  <Application>Microsoft Office PowerPoint</Application>
  <PresentationFormat>On-screen Show (4:3)</PresentationFormat>
  <Paragraphs>698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2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Tahoma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4357</cp:revision>
  <cp:lastPrinted>2023-03-01T01:59:53Z</cp:lastPrinted>
  <dcterms:created xsi:type="dcterms:W3CDTF">2016-12-21T06:42:40Z</dcterms:created>
  <dcterms:modified xsi:type="dcterms:W3CDTF">2024-01-31T17:38:02Z</dcterms:modified>
</cp:coreProperties>
</file>