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5" r:id="rId2"/>
    <p:sldId id="329" r:id="rId3"/>
    <p:sldId id="324" r:id="rId4"/>
    <p:sldId id="331" r:id="rId5"/>
    <p:sldId id="330" r:id="rId6"/>
    <p:sldId id="326" r:id="rId7"/>
    <p:sldId id="327" r:id="rId8"/>
    <p:sldId id="328" r:id="rId9"/>
    <p:sldId id="303" r:id="rId10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F7"/>
    <a:srgbClr val="003399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2865" autoAdjust="0"/>
  </p:normalViewPr>
  <p:slideViewPr>
    <p:cSldViewPr>
      <p:cViewPr varScale="1">
        <p:scale>
          <a:sx n="117" d="100"/>
          <a:sy n="117" d="100"/>
        </p:scale>
        <p:origin x="135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03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1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Before if we need encryption HDD we must buy license McAfee for it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And we pay fee service every year . It no cheap about 90 $ per one license  . But when we </a:t>
            </a:r>
            <a:r>
              <a:rPr kumimoji="1" lang="en-US" altLang="ja-JP" b="0" dirty="0" err="1"/>
              <a:t>upgrate</a:t>
            </a:r>
            <a:r>
              <a:rPr kumimoji="1" lang="en-US" altLang="ja-JP" b="0" dirty="0"/>
              <a:t>  window , we must </a:t>
            </a:r>
            <a:r>
              <a:rPr kumimoji="1" lang="en-US" altLang="ja-JP" b="0" dirty="0" err="1"/>
              <a:t>reintall</a:t>
            </a:r>
            <a:r>
              <a:rPr kumimoji="1" lang="en-US" altLang="ja-JP" b="0" dirty="0"/>
              <a:t> McAfee and </a:t>
            </a:r>
            <a:r>
              <a:rPr kumimoji="1" lang="en-US" altLang="ja-JP" b="0" dirty="0" err="1"/>
              <a:t>intall</a:t>
            </a:r>
            <a:r>
              <a:rPr kumimoji="1" lang="en-US" altLang="ja-JP" b="0" dirty="0"/>
              <a:t> it after </a:t>
            </a:r>
            <a:r>
              <a:rPr kumimoji="1" lang="en-US" altLang="ja-JP" b="0" dirty="0" err="1"/>
              <a:t>upgrate</a:t>
            </a:r>
            <a:r>
              <a:rPr kumimoji="1" lang="en-US" altLang="ja-JP" b="0" dirty="0"/>
              <a:t>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It take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Now we using encryption method of win 10 .This is </a:t>
            </a:r>
            <a:r>
              <a:rPr kumimoji="1" lang="en-US" altLang="ja-JP" b="0" dirty="0" err="1"/>
              <a:t>Bitlocker</a:t>
            </a:r>
            <a:r>
              <a:rPr kumimoji="1" lang="en-US" altLang="ja-JP" b="0" dirty="0"/>
              <a:t> win. This is tool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in win 10 .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 pay fee</a:t>
            </a: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69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03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2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03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03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4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03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0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03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7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33387" y="304800"/>
            <a:ext cx="8424863" cy="237013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ja-JP" sz="2800" dirty="0"/>
              <a:t> IMPROVEMENT RESULT REPORT JULY 2019</a:t>
            </a:r>
          </a:p>
          <a:p>
            <a:pPr algn="ctr"/>
            <a:endParaRPr lang="en-US" altLang="ja-JP" sz="2800" dirty="0"/>
          </a:p>
          <a:p>
            <a:pPr algn="ctr"/>
            <a:r>
              <a:rPr lang="en-US" altLang="en-US" dirty="0"/>
              <a:t>Information System Group</a:t>
            </a:r>
            <a:endParaRPr lang="ja-JP" altLang="en-US" dirty="0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5257800" y="6010275"/>
            <a:ext cx="3600450" cy="838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solidFill>
                  <a:srgbClr val="000000"/>
                </a:solidFill>
                <a:latin typeface="Times New Roman" pitchFamily="18" charset="0"/>
                <a:ea typeface="HGP創英角ｺﾞｼｯｸUB"/>
                <a:cs typeface="Times New Roman" pitchFamily="18" charset="0"/>
              </a:rPr>
              <a:t>Presented by: Nguyen Van Hien</a:t>
            </a:r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gray">
          <a:xfrm>
            <a:off x="1676400" y="3352800"/>
            <a:ext cx="5583610" cy="174060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Total themes	:  	7 themes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5S, ISM	: 	3 themes</a:t>
            </a:r>
            <a:endParaRPr kumimoji="1" lang="en-US" altLang="ja-JP" sz="2000" dirty="0">
              <a:solidFill>
                <a:srgbClr val="000099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2336800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Cost saving	:  	69,058 USD/Year</a:t>
            </a:r>
          </a:p>
        </p:txBody>
      </p:sp>
    </p:spTree>
    <p:extLst>
      <p:ext uri="{BB962C8B-B14F-4D97-AF65-F5344CB8AC3E}">
        <p14:creationId xmlns:p14="http://schemas.microsoft.com/office/powerpoint/2010/main" val="24472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 time: 1h * 4per  = 4h/ day  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: 1h * 4per = 4hour / day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cost: 24 * 4 * 2.5 = 240$ / 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240 $/Y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角丸四角形 7"/>
          <p:cNvSpPr/>
          <p:nvPr/>
        </p:nvSpPr>
        <p:spPr>
          <a:xfrm>
            <a:off x="4947170" y="1934322"/>
            <a:ext cx="3799566" cy="290717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once class only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Feb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SMART CLASS IN PROGRAM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1/7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one standard class for all project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616EF-4A2C-4801-9FA9-A17F249B8412}"/>
              </a:ext>
            </a:extLst>
          </p:cNvPr>
          <p:cNvSpPr/>
          <p:nvPr/>
        </p:nvSpPr>
        <p:spPr>
          <a:xfrm>
            <a:off x="392184" y="1905000"/>
            <a:ext cx="3863005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Build and use many class</a:t>
            </a:r>
          </a:p>
        </p:txBody>
      </p:sp>
      <p:sp>
        <p:nvSpPr>
          <p:cNvPr id="32" name="Rectangular Callout 26">
            <a:extLst>
              <a:ext uri="{FF2B5EF4-FFF2-40B4-BE49-F238E27FC236}">
                <a16:creationId xmlns:a16="http://schemas.microsoft.com/office/drawing/2014/main" id="{F43C6E43-D77B-45B5-9028-8E3393A4D298}"/>
              </a:ext>
            </a:extLst>
          </p:cNvPr>
          <p:cNvSpPr/>
          <p:nvPr/>
        </p:nvSpPr>
        <p:spPr>
          <a:xfrm>
            <a:off x="327995" y="4800600"/>
            <a:ext cx="3863005" cy="838200"/>
          </a:xfrm>
          <a:prstGeom prst="wedgeRectCallout">
            <a:avLst>
              <a:gd name="adj1" fmla="val -33003"/>
              <a:gd name="adj2" fmla="val -454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Take time for making related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Difficult for other members debug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Lost time: 60’ / person/ day</a:t>
            </a:r>
          </a:p>
        </p:txBody>
      </p:sp>
      <p:sp>
        <p:nvSpPr>
          <p:cNvPr id="35" name="Rectangular Callout 26">
            <a:extLst>
              <a:ext uri="{FF2B5EF4-FFF2-40B4-BE49-F238E27FC236}">
                <a16:creationId xmlns:a16="http://schemas.microsoft.com/office/drawing/2014/main" id="{6F3FC02B-0476-419B-AFB3-95E764B697E2}"/>
              </a:ext>
            </a:extLst>
          </p:cNvPr>
          <p:cNvSpPr/>
          <p:nvPr/>
        </p:nvSpPr>
        <p:spPr>
          <a:xfrm>
            <a:off x="4823795" y="4834854"/>
            <a:ext cx="3863005" cy="803946"/>
          </a:xfrm>
          <a:prstGeom prst="wedgeRectCallout">
            <a:avLst>
              <a:gd name="adj1" fmla="val -32214"/>
              <a:gd name="adj2" fmla="val -4687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Use standard class for 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Save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0929E-BD95-45A5-8B7E-15BC03E7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0" y="2329209"/>
            <a:ext cx="3373120" cy="23653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22009A-B786-4BD8-ADA9-025F409E4C41}"/>
              </a:ext>
            </a:extLst>
          </p:cNvPr>
          <p:cNvSpPr/>
          <p:nvPr/>
        </p:nvSpPr>
        <p:spPr>
          <a:xfrm>
            <a:off x="2780665" y="3045894"/>
            <a:ext cx="1105535" cy="1648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051C0-10C2-47C3-A691-A63AB8B1D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286000"/>
            <a:ext cx="3276600" cy="24303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B51024B-0684-4419-92C8-DFC6C7707D21}"/>
              </a:ext>
            </a:extLst>
          </p:cNvPr>
          <p:cNvSpPr/>
          <p:nvPr/>
        </p:nvSpPr>
        <p:spPr>
          <a:xfrm>
            <a:off x="7410691" y="2725679"/>
            <a:ext cx="1027189" cy="3002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49" y="1507240"/>
            <a:ext cx="4585051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Fee: 90$/license/Year 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24 laptop ~ 90*24= 2,160 $/Year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upgrade OS need reinstall </a:t>
            </a:r>
            <a:r>
              <a:rPr kumimoji="0" lang="en-US" altLang="ja-JP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Safeboot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install after upgrade </a:t>
            </a:r>
            <a:r>
              <a:rPr kumimoji="0" lang="en-US" altLang="ja-JP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finish</a:t>
            </a:r>
            <a:r>
              <a:rPr kumimoji="0" lang="en-US" altLang="ja-JP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Take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times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49" y="5983625"/>
            <a:ext cx="45850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fee: 2,160 $/Year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time: 2*24*2.5=120$/Year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itchFamily="2" charset="2"/>
              </a:rPr>
              <a:t>Total save: 2,280$/Year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717F7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EXPAND encryption HDD method TO REDUCE COST </a:t>
            </a:r>
            <a:endParaRPr kumimoji="0" lang="en-US" altLang="ja-JP" sz="2000" b="1" i="0" u="none" strike="noStrike" kern="1200" cap="all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Replace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Safeboot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license (Encryption HDD) by new encryption method for all laptop Windows 10 Pro </a:t>
            </a: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Infra Team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Saving: 2,280 $/Y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8" name="Rectangle 59"/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2/7</a:t>
            </a:r>
          </a:p>
        </p:txBody>
      </p:sp>
      <p:sp>
        <p:nvSpPr>
          <p:cNvPr id="56" name="Striped Right Arrow 55"/>
          <p:cNvSpPr/>
          <p:nvPr/>
        </p:nvSpPr>
        <p:spPr>
          <a:xfrm>
            <a:off x="2514600" y="266700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21742" y="2209800"/>
            <a:ext cx="1445458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Buy license Safe boot McAfee for Encryption HDD for all laptop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6877050" y="1963219"/>
            <a:ext cx="2129083" cy="1003544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and install  encryption HDD free tool (for local managers above) </a:t>
            </a:r>
          </a:p>
        </p:txBody>
      </p:sp>
      <p:sp>
        <p:nvSpPr>
          <p:cNvPr id="68" name="Explosion 1 67"/>
          <p:cNvSpPr/>
          <p:nvPr/>
        </p:nvSpPr>
        <p:spPr>
          <a:xfrm>
            <a:off x="4667104" y="3598043"/>
            <a:ext cx="4248295" cy="216243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Easily control ,free 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follow ISM Rule.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1717F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 t="42847" r="27467" b="28706"/>
          <a:stretch/>
        </p:blipFill>
        <p:spPr>
          <a:xfrm>
            <a:off x="288900" y="1905386"/>
            <a:ext cx="2225700" cy="161343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197890" y="4165184"/>
            <a:ext cx="3840710" cy="805615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Pay license and service fee every year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 2 hours when upgrade 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17" y="1991292"/>
            <a:ext cx="2129083" cy="1159256"/>
          </a:xfrm>
          <a:prstGeom prst="rect">
            <a:avLst/>
          </a:prstGeom>
        </p:spPr>
      </p:pic>
      <p:sp>
        <p:nvSpPr>
          <p:cNvPr id="30" name="AutoShape 6">
            <a:extLst>
              <a:ext uri="{FF2B5EF4-FFF2-40B4-BE49-F238E27FC236}">
                <a16:creationId xmlns:a16="http://schemas.microsoft.com/office/drawing/2014/main" id="{28B95066-5AC1-42D9-9828-4F77EEFA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Mar</a:t>
            </a:r>
          </a:p>
        </p:txBody>
      </p:sp>
    </p:spTree>
    <p:extLst>
      <p:ext uri="{BB962C8B-B14F-4D97-AF65-F5344CB8AC3E}">
        <p14:creationId xmlns:p14="http://schemas.microsoft.com/office/powerpoint/2010/main" val="10598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times: 300h/month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Automatic, Accuracy data 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Reduce: 90h*4$*12m = 4,320$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SAP Team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4,320 $/Y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Apr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New End of Month Process Physical Inventory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new Inventory operation flow</a:t>
            </a:r>
          </a:p>
        </p:txBody>
      </p:sp>
      <p:sp>
        <p:nvSpPr>
          <p:cNvPr id="26" name="Rectangle 59">
            <a:extLst>
              <a:ext uri="{FF2B5EF4-FFF2-40B4-BE49-F238E27FC236}">
                <a16:creationId xmlns:a16="http://schemas.microsoft.com/office/drawing/2014/main" id="{1E435FAE-B63A-49B4-B61F-DBB9AE24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3/7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17BCCD-FA2F-4F55-9BF5-30C6B1870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9"/>
          <a:stretch/>
        </p:blipFill>
        <p:spPr>
          <a:xfrm>
            <a:off x="76198" y="1793308"/>
            <a:ext cx="4267202" cy="31096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B1AE57-6DC8-4128-A000-E5CE9E2E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734" y="2033527"/>
            <a:ext cx="2226554" cy="279094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48CA62-2D97-48A9-AEF2-2686520C5612}"/>
              </a:ext>
            </a:extLst>
          </p:cNvPr>
          <p:cNvSpPr/>
          <p:nvPr/>
        </p:nvSpPr>
        <p:spPr>
          <a:xfrm>
            <a:off x="5619750" y="2301494"/>
            <a:ext cx="27762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en-US" sz="1300" dirty="0">
                <a:solidFill>
                  <a:sysClr val="windowText" lastClr="000000"/>
                </a:solidFill>
                <a:latin typeface="Arial" charset="0"/>
                <a:ea typeface="ＭＳ Ｐゴシック" pitchFamily="50" charset="-128"/>
              </a:rPr>
              <a:t>SAP System </a:t>
            </a:r>
            <a:r>
              <a:rPr kumimoji="1" lang="en-US" sz="1300" b="1" dirty="0">
                <a:solidFill>
                  <a:sysClr val="windowText" lastClr="000000"/>
                </a:solidFill>
                <a:latin typeface="Arial" charset="0"/>
                <a:ea typeface="ＭＳ Ｐゴシック" pitchFamily="50" charset="-128"/>
              </a:rPr>
              <a:t>synchronization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7606E-24D3-4348-A43D-0B620B1A9F4F}"/>
              </a:ext>
            </a:extLst>
          </p:cNvPr>
          <p:cNvSpPr/>
          <p:nvPr/>
        </p:nvSpPr>
        <p:spPr>
          <a:xfrm>
            <a:off x="5848734" y="2743079"/>
            <a:ext cx="286969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en-US" sz="1300" dirty="0">
                <a:solidFill>
                  <a:sysClr val="windowText" lastClr="000000"/>
                </a:solidFill>
                <a:latin typeface="Arial" charset="0"/>
                <a:ea typeface="ＭＳ Ｐゴシック" pitchFamily="50" charset="-128"/>
              </a:rPr>
              <a:t>Cut down data storing on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8452C8-920E-465F-9F26-868A06B498E8}"/>
              </a:ext>
            </a:extLst>
          </p:cNvPr>
          <p:cNvSpPr/>
          <p:nvPr/>
        </p:nvSpPr>
        <p:spPr>
          <a:xfrm>
            <a:off x="6530005" y="3552004"/>
            <a:ext cx="215475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en-US" sz="1300" dirty="0">
                <a:solidFill>
                  <a:sysClr val="windowText" lastClr="000000"/>
                </a:solidFill>
                <a:latin typeface="Arial" charset="0"/>
                <a:ea typeface="ＭＳ Ｐゴシック" pitchFamily="50" charset="-128"/>
              </a:rPr>
              <a:t>Shorten Inventory 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F73F2-5972-4D19-B540-753B7142AE3B}"/>
              </a:ext>
            </a:extLst>
          </p:cNvPr>
          <p:cNvSpPr/>
          <p:nvPr/>
        </p:nvSpPr>
        <p:spPr>
          <a:xfrm>
            <a:off x="6235756" y="3141618"/>
            <a:ext cx="23391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en-US" sz="1300" dirty="0">
                <a:solidFill>
                  <a:sysClr val="windowText" lastClr="000000"/>
                </a:solidFill>
                <a:latin typeface="Arial" charset="0"/>
                <a:ea typeface="ＭＳ Ｐゴシック" pitchFamily="50" charset="-128"/>
              </a:rPr>
              <a:t>Eliminate human mistake</a:t>
            </a:r>
          </a:p>
        </p:txBody>
      </p:sp>
      <p:sp>
        <p:nvSpPr>
          <p:cNvPr id="27" name="Rounded Rectangle 103">
            <a:extLst>
              <a:ext uri="{FF2B5EF4-FFF2-40B4-BE49-F238E27FC236}">
                <a16:creationId xmlns:a16="http://schemas.microsoft.com/office/drawing/2014/main" id="{4870EC54-D3EB-43C0-A1EF-A01FED041231}"/>
              </a:ext>
            </a:extLst>
          </p:cNvPr>
          <p:cNvSpPr/>
          <p:nvPr/>
        </p:nvSpPr>
        <p:spPr>
          <a:xfrm>
            <a:off x="4561983" y="4902957"/>
            <a:ext cx="4458405" cy="80254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Total time saving: ~ </a:t>
            </a:r>
            <a:r>
              <a:rPr kumimoji="1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90</a:t>
            </a: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h/month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Shorten: from</a:t>
            </a:r>
            <a:r>
              <a:rPr kumimoji="1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7 </a:t>
            </a: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steps to </a:t>
            </a:r>
            <a:r>
              <a:rPr kumimoji="1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</a:t>
            </a: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Step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Release memories (Server + PC): cut down </a:t>
            </a:r>
            <a:r>
              <a:rPr kumimoji="1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49.28</a:t>
            </a:r>
            <a:r>
              <a:rPr kumimoji="1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MB </a:t>
            </a:r>
          </a:p>
        </p:txBody>
      </p:sp>
      <p:sp>
        <p:nvSpPr>
          <p:cNvPr id="29" name="Rectangular Callout 26">
            <a:extLst>
              <a:ext uri="{FF2B5EF4-FFF2-40B4-BE49-F238E27FC236}">
                <a16:creationId xmlns:a16="http://schemas.microsoft.com/office/drawing/2014/main" id="{67FF4A23-FA19-4B47-BEB6-00DC1F55DE7E}"/>
              </a:ext>
            </a:extLst>
          </p:cNvPr>
          <p:cNvSpPr/>
          <p:nvPr/>
        </p:nvSpPr>
        <p:spPr>
          <a:xfrm>
            <a:off x="126333" y="4770956"/>
            <a:ext cx="4217067" cy="968276"/>
          </a:xfrm>
          <a:prstGeom prst="wedgeRectCallout">
            <a:avLst>
              <a:gd name="adj1" fmla="val -31688"/>
              <a:gd name="adj2" fmla="val -3638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steps (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steps</a:t>
            </a:r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operations for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users with 300 </a:t>
            </a:r>
            <a:r>
              <a:rPr lang="en-US" sz="13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S.loc</a:t>
            </a:r>
            <a:endParaRPr lang="en-US" sz="1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error come </a:t>
            </a:r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monthly with other software</a:t>
            </a:r>
          </a:p>
        </p:txBody>
      </p:sp>
    </p:spTree>
    <p:extLst>
      <p:ext uri="{BB962C8B-B14F-4D97-AF65-F5344CB8AC3E}">
        <p14:creationId xmlns:p14="http://schemas.microsoft.com/office/powerpoint/2010/main" val="35762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buy Software to control , cost: 65 K$/Y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altLang="ja-JP" sz="1200" dirty="0">
                <a:solidFill>
                  <a:srgbClr val="1717F7"/>
                </a:solidFill>
              </a:rPr>
              <a:t>Set default Disable USB Storage Ports, control Strictly USB Storage Registration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GB" altLang="ja-JP" sz="1200" dirty="0">
                <a:solidFill>
                  <a:srgbClr val="1717F7"/>
                </a:solidFill>
              </a:rPr>
              <a:t>Labour cost: 3h*24d*6m*8$= 3,456$  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GB" altLang="ja-JP" sz="1200" dirty="0">
                <a:solidFill>
                  <a:srgbClr val="1717F7"/>
                </a:solidFill>
              </a:rPr>
              <a:t>=&gt; Saving: 65K$ - 3.5K$  = 61.5K$</a:t>
            </a:r>
            <a:endParaRPr lang="en-US" sz="1200" dirty="0">
              <a:solidFill>
                <a:srgbClr val="1717F7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Nguyen Van Chung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61,500$/Y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May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Prevent USB STORAGE Plug IN to FACTORY PC</a:t>
            </a:r>
            <a:endParaRPr lang="en-US" altLang="ja-JP" b="0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software for using in PSNV Factory PC</a:t>
            </a:r>
          </a:p>
        </p:txBody>
      </p:sp>
      <p:sp>
        <p:nvSpPr>
          <p:cNvPr id="26" name="Rectangle 59">
            <a:extLst>
              <a:ext uri="{FF2B5EF4-FFF2-40B4-BE49-F238E27FC236}">
                <a16:creationId xmlns:a16="http://schemas.microsoft.com/office/drawing/2014/main" id="{1E435FAE-B63A-49B4-B61F-DBB9AE24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4/7</a:t>
            </a:r>
          </a:p>
        </p:txBody>
      </p:sp>
      <p:sp>
        <p:nvSpPr>
          <p:cNvPr id="27" name="AutoShape 57">
            <a:extLst>
              <a:ext uri="{FF2B5EF4-FFF2-40B4-BE49-F238E27FC236}">
                <a16:creationId xmlns:a16="http://schemas.microsoft.com/office/drawing/2014/main" id="{41677A1C-8C14-493E-BCFD-9AD1A16B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76" y="4798448"/>
            <a:ext cx="2357555" cy="990599"/>
          </a:xfrm>
          <a:prstGeom prst="cloudCallout">
            <a:avLst>
              <a:gd name="adj1" fmla="val 23111"/>
              <a:gd name="adj2" fmla="val -84903"/>
            </a:avLst>
          </a:prstGeom>
          <a:gradFill rotWithShape="1">
            <a:gsLst>
              <a:gs pos="0">
                <a:srgbClr val="FFFFFF"/>
              </a:gs>
              <a:gs pos="100000">
                <a:srgbClr val="FF99FF"/>
              </a:gs>
            </a:gsLst>
            <a:path path="rect">
              <a:fillToRect l="50000" t="50000" r="50000" b="50000"/>
            </a:path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algn="ctr" eaLnBrk="1" hangingPunct="1"/>
            <a:r>
              <a:rPr lang="en-US" altLang="ja-JP" sz="1600">
                <a:solidFill>
                  <a:srgbClr val="000000"/>
                </a:solidFill>
                <a:latin typeface="MS UI Gothic" pitchFamily="50" charset="-128"/>
              </a:rPr>
              <a:t>Too expensive!</a:t>
            </a:r>
            <a:endParaRPr lang="ja-JP" altLang="ja-JP" sz="1600" dirty="0">
              <a:solidFill>
                <a:srgbClr val="000000"/>
              </a:solidFill>
              <a:latin typeface="MS UI Gothic" pitchFamily="50" charset="-128"/>
            </a:endParaRPr>
          </a:p>
        </p:txBody>
      </p:sp>
      <p:sp>
        <p:nvSpPr>
          <p:cNvPr id="29" name="Rectangle 125">
            <a:extLst>
              <a:ext uri="{FF2B5EF4-FFF2-40B4-BE49-F238E27FC236}">
                <a16:creationId xmlns:a16="http://schemas.microsoft.com/office/drawing/2014/main" id="{4E02E435-1515-4C19-BA14-87F12825B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02" y="1833501"/>
            <a:ext cx="4043597" cy="575961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algn="ctr"/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Buying “</a:t>
            </a:r>
            <a:r>
              <a:rPr lang="en-US" sz="1400" b="1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Device protector</a:t>
            </a: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” Software to prevent USB Storage connecting to PC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E34C187-D0F4-4F1E-88AB-6B9C6D43C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793437"/>
            <a:ext cx="2016684" cy="10945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FC70BB-13C1-4D87-A84E-CEE5DCBDD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96" y="2616828"/>
            <a:ext cx="1721863" cy="1285442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9461DC35-D3F2-4354-B53F-B63134F2F94A}"/>
              </a:ext>
            </a:extLst>
          </p:cNvPr>
          <p:cNvSpPr/>
          <p:nvPr/>
        </p:nvSpPr>
        <p:spPr>
          <a:xfrm>
            <a:off x="2060575" y="3242266"/>
            <a:ext cx="377825" cy="264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131">
            <a:extLst>
              <a:ext uri="{FF2B5EF4-FFF2-40B4-BE49-F238E27FC236}">
                <a16:creationId xmlns:a16="http://schemas.microsoft.com/office/drawing/2014/main" id="{DC09B487-D35E-48CD-BD2B-58105578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4077479"/>
            <a:ext cx="4343402" cy="634341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3D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GB" altLang="ja-JP" sz="1400" b="1" i="1" dirty="0">
                <a:solidFill>
                  <a:srgbClr val="000000"/>
                </a:solidFill>
                <a:latin typeface="MS UI Gothic" pitchFamily="50" charset="-128"/>
              </a:rPr>
              <a:t>50 KUSD/1,000 PC/Y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GB" altLang="ja-JP" sz="1400" b="1" i="1" dirty="0">
                <a:solidFill>
                  <a:srgbClr val="000000"/>
                </a:solidFill>
                <a:latin typeface="MS UI Gothic" pitchFamily="50" charset="-128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(</a:t>
            </a:r>
            <a:r>
              <a:rPr lang="en-GB" altLang="ja-JP" sz="1400" b="1" i="1" dirty="0">
                <a:solidFill>
                  <a:srgbClr val="000000"/>
                </a:solidFill>
                <a:latin typeface="MS UI Gothic" pitchFamily="50" charset="-128"/>
              </a:rPr>
              <a:t>PSNV </a:t>
            </a:r>
            <a:r>
              <a:rPr lang="en-GB" altLang="ja-JP" sz="1400" b="1" i="1" dirty="0">
                <a:solidFill>
                  <a:srgbClr val="FF0000"/>
                </a:solidFill>
                <a:latin typeface="MS UI Gothic" pitchFamily="50" charset="-128"/>
              </a:rPr>
              <a:t>Factory PC </a:t>
            </a:r>
            <a:r>
              <a:rPr lang="en-GB" altLang="ja-JP" sz="1400" b="1" i="1" dirty="0">
                <a:solidFill>
                  <a:srgbClr val="000000"/>
                </a:solidFill>
                <a:latin typeface="MS UI Gothic" pitchFamily="50" charset="-128"/>
              </a:rPr>
              <a:t>total:</a:t>
            </a:r>
            <a:r>
              <a:rPr lang="en-US" sz="1400" b="1" dirty="0">
                <a:solidFill>
                  <a:srgbClr val="00206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~ </a:t>
            </a:r>
            <a:r>
              <a:rPr lang="en-US" sz="1400" b="1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65 K$</a:t>
            </a:r>
            <a:r>
              <a:rPr lang="en-US" sz="1400" b="1" dirty="0">
                <a:solidFill>
                  <a:srgbClr val="00206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/1,303 F. PC)</a:t>
            </a:r>
            <a:endParaRPr lang="en-GB" altLang="ja-JP" sz="1400" b="1" i="1" dirty="0">
              <a:solidFill>
                <a:srgbClr val="000000"/>
              </a:solidFill>
              <a:latin typeface="MS UI Gothic" pitchFamily="50" charset="-128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altLang="ja-JP" sz="1400" b="1" i="1" dirty="0">
              <a:solidFill>
                <a:srgbClr val="000000"/>
              </a:solidFill>
              <a:latin typeface="MS UI Gothic" pitchFamily="50" charset="-128"/>
            </a:endParaRPr>
          </a:p>
        </p:txBody>
      </p:sp>
      <p:sp>
        <p:nvSpPr>
          <p:cNvPr id="39" name="Rectangle 126">
            <a:extLst>
              <a:ext uri="{FF2B5EF4-FFF2-40B4-BE49-F238E27FC236}">
                <a16:creationId xmlns:a16="http://schemas.microsoft.com/office/drawing/2014/main" id="{D564F7BC-2F2F-4394-9CCB-52DCF3CB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93" y="1824942"/>
            <a:ext cx="4420781" cy="575961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algn="ctr"/>
            <a:r>
              <a:rPr lang="en-GB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Develop Media Device Security Software to prevent USB Storage  Plug-in Voluntarily</a:t>
            </a:r>
            <a:endParaRPr lang="en-US" sz="14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E820A9-BBC2-4FA7-81C6-0C2938BCD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45" y="2432340"/>
            <a:ext cx="2091870" cy="8211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C9CCDAF-7F59-4312-ADD1-7318BFF72D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 b="3451"/>
          <a:stretch/>
        </p:blipFill>
        <p:spPr>
          <a:xfrm>
            <a:off x="4710112" y="2491025"/>
            <a:ext cx="1126882" cy="75124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99FE193F-2247-4645-AAC7-CD6D71A8FEF7}"/>
              </a:ext>
            </a:extLst>
          </p:cNvPr>
          <p:cNvGrpSpPr/>
          <p:nvPr/>
        </p:nvGrpSpPr>
        <p:grpSpPr>
          <a:xfrm>
            <a:off x="4558393" y="3284895"/>
            <a:ext cx="4461995" cy="2430106"/>
            <a:chOff x="4563960" y="2796267"/>
            <a:chExt cx="4864316" cy="289513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318D56D-2953-44F8-BE81-4D902477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3960" y="2796267"/>
              <a:ext cx="4864316" cy="2895137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3A9EDD9-95A4-4D7E-A3C4-C65D5FD8CFD5}"/>
                </a:ext>
              </a:extLst>
            </p:cNvPr>
            <p:cNvSpPr/>
            <p:nvPr/>
          </p:nvSpPr>
          <p:spPr bwMode="auto">
            <a:xfrm>
              <a:off x="5427677" y="3307879"/>
              <a:ext cx="520116" cy="449130"/>
            </a:xfrm>
            <a:prstGeom prst="ellipse">
              <a:avLst/>
            </a:prstGeom>
            <a:noFill/>
            <a:ln w="25400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22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 time: 15.9h/ month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: </a:t>
            </a:r>
            <a:r>
              <a:rPr lang="en-US" altLang="ja-JP" sz="1200" dirty="0">
                <a:solidFill>
                  <a:srgbClr val="0000FF"/>
                </a:solidFill>
              </a:rPr>
              <a:t>15.9h * 12 month = 191 hour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cost: 191 * 2.5 = 478 $/ Year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200" dirty="0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478$/Y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角丸四角形 7"/>
          <p:cNvSpPr/>
          <p:nvPr/>
        </p:nvSpPr>
        <p:spPr>
          <a:xfrm>
            <a:off x="4659983" y="2262645"/>
            <a:ext cx="4255417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function with just 1 click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May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b="0" dirty="0"/>
              <a:t>TIMESHEET CHECK SHEET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function making timesheet check sheet for all employee with one click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B0E2C-A853-4A41-BA49-75D03B2E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1" y="2895600"/>
            <a:ext cx="4102789" cy="1747907"/>
          </a:xfrm>
          <a:prstGeom prst="rect">
            <a:avLst/>
          </a:prstGeom>
        </p:spPr>
      </p:pic>
      <p:pic>
        <p:nvPicPr>
          <p:cNvPr id="1028" name="Picture 4" descr="Káº¿t quáº£ hÃ¬nh áº£nh cho copy and paste">
            <a:extLst>
              <a:ext uri="{FF2B5EF4-FFF2-40B4-BE49-F238E27FC236}">
                <a16:creationId xmlns:a16="http://schemas.microsoft.com/office/drawing/2014/main" id="{849E97AF-45FC-455A-B0FD-802A42384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44119" r="10881" b="8262"/>
          <a:stretch/>
        </p:blipFill>
        <p:spPr bwMode="auto">
          <a:xfrm>
            <a:off x="485345" y="2057400"/>
            <a:ext cx="1371601" cy="7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triped Right Arrow 55">
            <a:extLst>
              <a:ext uri="{FF2B5EF4-FFF2-40B4-BE49-F238E27FC236}">
                <a16:creationId xmlns:a16="http://schemas.microsoft.com/office/drawing/2014/main" id="{AF400DFD-E43A-4CE8-A798-9E649B55777B}"/>
              </a:ext>
            </a:extLst>
          </p:cNvPr>
          <p:cNvSpPr/>
          <p:nvPr/>
        </p:nvSpPr>
        <p:spPr>
          <a:xfrm>
            <a:off x="2057400" y="2227793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616EF-4A2C-4801-9FA9-A17F249B8412}"/>
              </a:ext>
            </a:extLst>
          </p:cNvPr>
          <p:cNvSpPr/>
          <p:nvPr/>
        </p:nvSpPr>
        <p:spPr>
          <a:xfrm>
            <a:off x="2513386" y="2057400"/>
            <a:ext cx="1741803" cy="7386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Copy and Paste format for all employee list</a:t>
            </a:r>
          </a:p>
        </p:txBody>
      </p:sp>
      <p:sp>
        <p:nvSpPr>
          <p:cNvPr id="32" name="Rectangular Callout 26">
            <a:extLst>
              <a:ext uri="{FF2B5EF4-FFF2-40B4-BE49-F238E27FC236}">
                <a16:creationId xmlns:a16="http://schemas.microsoft.com/office/drawing/2014/main" id="{F43C6E43-D77B-45B5-9028-8E3393A4D298}"/>
              </a:ext>
            </a:extLst>
          </p:cNvPr>
          <p:cNvSpPr/>
          <p:nvPr/>
        </p:nvSpPr>
        <p:spPr>
          <a:xfrm>
            <a:off x="327995" y="4800600"/>
            <a:ext cx="3863005" cy="968276"/>
          </a:xfrm>
          <a:prstGeom prst="wedgeRectCallout">
            <a:avLst>
              <a:gd name="adj1" fmla="val -31688"/>
              <a:gd name="adj2" fmla="val -3638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Take time: 15.9h/ month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Make mistake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Receive claim from related department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F446A-3FA3-43F5-8E74-DC30FB94AF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03"/>
          <a:stretch/>
        </p:blipFill>
        <p:spPr>
          <a:xfrm>
            <a:off x="4659983" y="2895600"/>
            <a:ext cx="4331617" cy="1747907"/>
          </a:xfrm>
          <a:prstGeom prst="rect">
            <a:avLst/>
          </a:prstGeom>
        </p:spPr>
      </p:pic>
      <p:sp>
        <p:nvSpPr>
          <p:cNvPr id="35" name="Rectangular Callout 26">
            <a:extLst>
              <a:ext uri="{FF2B5EF4-FFF2-40B4-BE49-F238E27FC236}">
                <a16:creationId xmlns:a16="http://schemas.microsoft.com/office/drawing/2014/main" id="{6F3FC02B-0476-419B-AFB3-95E764B697E2}"/>
              </a:ext>
            </a:extLst>
          </p:cNvPr>
          <p:cNvSpPr/>
          <p:nvPr/>
        </p:nvSpPr>
        <p:spPr>
          <a:xfrm>
            <a:off x="4823795" y="4834854"/>
            <a:ext cx="3863005" cy="968276"/>
          </a:xfrm>
          <a:prstGeom prst="wedgeRectCallout">
            <a:avLst>
              <a:gd name="adj1" fmla="val -31425"/>
              <a:gd name="adj2" fmla="val -3113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Take time: 5min/ month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 mistake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 claim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0CDEA-7960-4995-82D4-C792AAC8636F}"/>
              </a:ext>
            </a:extLst>
          </p:cNvPr>
          <p:cNvSpPr/>
          <p:nvPr/>
        </p:nvSpPr>
        <p:spPr>
          <a:xfrm>
            <a:off x="6135611" y="2829404"/>
            <a:ext cx="1027189" cy="300299"/>
          </a:xfrm>
          <a:prstGeom prst="rect">
            <a:avLst/>
          </a:prstGeom>
          <a:noFill/>
          <a:ln w="28575"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9">
            <a:extLst>
              <a:ext uri="{FF2B5EF4-FFF2-40B4-BE49-F238E27FC236}">
                <a16:creationId xmlns:a16="http://schemas.microsoft.com/office/drawing/2014/main" id="{1E435FAE-B63A-49B4-B61F-DBB9AE24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558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 time:  0.5h * 4per * 2 = 4h/ day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: 0.5h * 4per * 2 = 4hour / day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cost: 12 * 4 * 2.5 * 2 = 240$ / 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240 $/Y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角丸四角形 7"/>
          <p:cNvSpPr/>
          <p:nvPr/>
        </p:nvSpPr>
        <p:spPr>
          <a:xfrm>
            <a:off x="4724400" y="2086722"/>
            <a:ext cx="4022336" cy="290717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function to remove blank with just 1 click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May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5S .NET CODING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6/7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function for remove blank rows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616EF-4A2C-4801-9FA9-A17F249B8412}"/>
              </a:ext>
            </a:extLst>
          </p:cNvPr>
          <p:cNvSpPr/>
          <p:nvPr/>
        </p:nvSpPr>
        <p:spPr>
          <a:xfrm>
            <a:off x="392184" y="2057400"/>
            <a:ext cx="3863005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Removal once by once</a:t>
            </a:r>
          </a:p>
        </p:txBody>
      </p:sp>
      <p:sp>
        <p:nvSpPr>
          <p:cNvPr id="32" name="Rectangular Callout 26">
            <a:extLst>
              <a:ext uri="{FF2B5EF4-FFF2-40B4-BE49-F238E27FC236}">
                <a16:creationId xmlns:a16="http://schemas.microsoft.com/office/drawing/2014/main" id="{F43C6E43-D77B-45B5-9028-8E3393A4D298}"/>
              </a:ext>
            </a:extLst>
          </p:cNvPr>
          <p:cNvSpPr/>
          <p:nvPr/>
        </p:nvSpPr>
        <p:spPr>
          <a:xfrm>
            <a:off x="327995" y="4800600"/>
            <a:ext cx="3863005" cy="838200"/>
          </a:xfrm>
          <a:prstGeom prst="wedgeRectCallout">
            <a:avLst>
              <a:gd name="adj1" fmla="val -33003"/>
              <a:gd name="adj2" fmla="val -454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Take time for duplicate operation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Lost time: 30’ / person/ day</a:t>
            </a:r>
          </a:p>
        </p:txBody>
      </p:sp>
      <p:sp>
        <p:nvSpPr>
          <p:cNvPr id="35" name="Rectangular Callout 26">
            <a:extLst>
              <a:ext uri="{FF2B5EF4-FFF2-40B4-BE49-F238E27FC236}">
                <a16:creationId xmlns:a16="http://schemas.microsoft.com/office/drawing/2014/main" id="{6F3FC02B-0476-419B-AFB3-95E764B697E2}"/>
              </a:ext>
            </a:extLst>
          </p:cNvPr>
          <p:cNvSpPr/>
          <p:nvPr/>
        </p:nvSpPr>
        <p:spPr>
          <a:xfrm>
            <a:off x="4823795" y="4834854"/>
            <a:ext cx="3863005" cy="803946"/>
          </a:xfrm>
          <a:prstGeom prst="wedgeRectCallout">
            <a:avLst>
              <a:gd name="adj1" fmla="val -32214"/>
              <a:gd name="adj2" fmla="val -4687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Reduce operation to 2 second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Save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AFCCC-D76C-446F-AB57-F26ED58EC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61"/>
          <a:stretch/>
        </p:blipFill>
        <p:spPr>
          <a:xfrm>
            <a:off x="299993" y="2526405"/>
            <a:ext cx="3967207" cy="2142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19E8AB-A5BB-4FCF-B70A-F4CA8581F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234" b="43941"/>
          <a:stretch/>
        </p:blipFill>
        <p:spPr>
          <a:xfrm>
            <a:off x="4724400" y="2773278"/>
            <a:ext cx="4125647" cy="17225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CC077D-B423-4F06-9EEA-C117DE7B3AF2}"/>
              </a:ext>
            </a:extLst>
          </p:cNvPr>
          <p:cNvSpPr/>
          <p:nvPr/>
        </p:nvSpPr>
        <p:spPr>
          <a:xfrm>
            <a:off x="6897611" y="3423920"/>
            <a:ext cx="1027189" cy="300299"/>
          </a:xfrm>
          <a:prstGeom prst="rect">
            <a:avLst/>
          </a:prstGeom>
          <a:noFill/>
          <a:ln w="28575"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289104-F593-473D-96C0-A2D4D4873D38}"/>
              </a:ext>
            </a:extLst>
          </p:cNvPr>
          <p:cNvSpPr/>
          <p:nvPr/>
        </p:nvSpPr>
        <p:spPr>
          <a:xfrm>
            <a:off x="740580" y="3246585"/>
            <a:ext cx="3450420" cy="137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BC190-D98A-4048-BFE8-30400C3A04DF}"/>
              </a:ext>
            </a:extLst>
          </p:cNvPr>
          <p:cNvSpPr/>
          <p:nvPr/>
        </p:nvSpPr>
        <p:spPr>
          <a:xfrm>
            <a:off x="740580" y="3672243"/>
            <a:ext cx="3450420" cy="137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A85EE7-8C49-49D6-A0A6-85BB689756F7}"/>
              </a:ext>
            </a:extLst>
          </p:cNvPr>
          <p:cNvSpPr/>
          <p:nvPr/>
        </p:nvSpPr>
        <p:spPr>
          <a:xfrm>
            <a:off x="740580" y="4104522"/>
            <a:ext cx="3450420" cy="137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A379BC-F52B-4E29-8DF9-3D57F0000502}"/>
              </a:ext>
            </a:extLst>
          </p:cNvPr>
          <p:cNvSpPr/>
          <p:nvPr/>
        </p:nvSpPr>
        <p:spPr>
          <a:xfrm>
            <a:off x="740580" y="4374434"/>
            <a:ext cx="3450420" cy="137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9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52745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39"/>
            <a:ext cx="4576516" cy="52745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Nguyen </a:t>
              </a: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Nhu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 Minh	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Quality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Jun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UPGRADE PC INVENTORY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quality for PC inventory software</a:t>
            </a:r>
          </a:p>
        </p:txBody>
      </p:sp>
      <p:sp>
        <p:nvSpPr>
          <p:cNvPr id="32" name="Rectangular Callout 26">
            <a:extLst>
              <a:ext uri="{FF2B5EF4-FFF2-40B4-BE49-F238E27FC236}">
                <a16:creationId xmlns:a16="http://schemas.microsoft.com/office/drawing/2014/main" id="{F43C6E43-D77B-45B5-9028-8E3393A4D298}"/>
              </a:ext>
            </a:extLst>
          </p:cNvPr>
          <p:cNvSpPr/>
          <p:nvPr/>
        </p:nvSpPr>
        <p:spPr>
          <a:xfrm>
            <a:off x="327995" y="5585699"/>
            <a:ext cx="3863005" cy="1043701"/>
          </a:xfrm>
          <a:prstGeom prst="wedgeRectCallout">
            <a:avLst>
              <a:gd name="adj1" fmla="val -33003"/>
              <a:gd name="adj2" fmla="val -454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User manual input location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Make mistake when inputting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Must to view on 2 report separate </a:t>
            </a:r>
          </a:p>
        </p:txBody>
      </p:sp>
      <p:sp>
        <p:nvSpPr>
          <p:cNvPr id="35" name="Rectangular Callout 26">
            <a:extLst>
              <a:ext uri="{FF2B5EF4-FFF2-40B4-BE49-F238E27FC236}">
                <a16:creationId xmlns:a16="http://schemas.microsoft.com/office/drawing/2014/main" id="{6F3FC02B-0476-419B-AFB3-95E764B697E2}"/>
              </a:ext>
            </a:extLst>
          </p:cNvPr>
          <p:cNvSpPr/>
          <p:nvPr/>
        </p:nvSpPr>
        <p:spPr>
          <a:xfrm>
            <a:off x="4724400" y="5562600"/>
            <a:ext cx="4191000" cy="1002008"/>
          </a:xfrm>
          <a:prstGeom prst="wedgeRectCallout">
            <a:avLst>
              <a:gd name="adj1" fmla="val -32214"/>
              <a:gd name="adj2" fmla="val -4687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Easily to check latest PC’s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 mistake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Button transfer to famous department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One report with full information available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51024B-0684-4419-92C8-DFC6C7707D21}"/>
              </a:ext>
            </a:extLst>
          </p:cNvPr>
          <p:cNvSpPr/>
          <p:nvPr/>
        </p:nvSpPr>
        <p:spPr>
          <a:xfrm>
            <a:off x="7410691" y="2725679"/>
            <a:ext cx="1027189" cy="3002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970D8A-B7A7-46D8-8D46-92DCE24B4C3C}"/>
              </a:ext>
            </a:extLst>
          </p:cNvPr>
          <p:cNvGrpSpPr/>
          <p:nvPr/>
        </p:nvGrpSpPr>
        <p:grpSpPr>
          <a:xfrm>
            <a:off x="5580837" y="1981200"/>
            <a:ext cx="2343963" cy="2419864"/>
            <a:chOff x="5619749" y="1842170"/>
            <a:chExt cx="1967305" cy="190473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CC95D53-0703-4CFC-916E-02B6BF93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49" y="1842170"/>
              <a:ext cx="1967305" cy="1904731"/>
            </a:xfrm>
            <a:prstGeom prst="rect">
              <a:avLst/>
            </a:prstGeom>
          </p:spPr>
        </p:pic>
        <p:sp>
          <p:nvSpPr>
            <p:cNvPr id="27" name="Rounded Rectangle 40">
              <a:extLst>
                <a:ext uri="{FF2B5EF4-FFF2-40B4-BE49-F238E27FC236}">
                  <a16:creationId xmlns:a16="http://schemas.microsoft.com/office/drawing/2014/main" id="{42BD1888-A797-44F0-960A-9F1D9C4E51DA}"/>
                </a:ext>
              </a:extLst>
            </p:cNvPr>
            <p:cNvSpPr/>
            <p:nvPr/>
          </p:nvSpPr>
          <p:spPr>
            <a:xfrm>
              <a:off x="5715001" y="3250725"/>
              <a:ext cx="1295400" cy="178275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40">
              <a:extLst>
                <a:ext uri="{FF2B5EF4-FFF2-40B4-BE49-F238E27FC236}">
                  <a16:creationId xmlns:a16="http://schemas.microsoft.com/office/drawing/2014/main" id="{4577A936-90C7-4C15-8711-88F5887F48FE}"/>
                </a:ext>
              </a:extLst>
            </p:cNvPr>
            <p:cNvSpPr/>
            <p:nvPr/>
          </p:nvSpPr>
          <p:spPr>
            <a:xfrm>
              <a:off x="5922074" y="2618455"/>
              <a:ext cx="1588779" cy="618208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99730-F07E-4BCB-A42B-99D76EF77E06}"/>
              </a:ext>
            </a:extLst>
          </p:cNvPr>
          <p:cNvGrpSpPr/>
          <p:nvPr/>
        </p:nvGrpSpPr>
        <p:grpSpPr>
          <a:xfrm>
            <a:off x="1066800" y="1905000"/>
            <a:ext cx="2305049" cy="2461500"/>
            <a:chOff x="1066800" y="1905000"/>
            <a:chExt cx="2305049" cy="24615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92510EE-37FB-4E4C-872F-48E2B71C0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1905000"/>
              <a:ext cx="2305049" cy="24615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FDCA75-C9F4-4FF6-AA88-3A3B1A7261F1}"/>
                </a:ext>
              </a:extLst>
            </p:cNvPr>
            <p:cNvSpPr/>
            <p:nvPr/>
          </p:nvSpPr>
          <p:spPr>
            <a:xfrm>
              <a:off x="1673878" y="3048000"/>
              <a:ext cx="1602722" cy="275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593CC-03E0-46EE-86DB-DCEE88812F94}"/>
              </a:ext>
            </a:extLst>
          </p:cNvPr>
          <p:cNvGrpSpPr/>
          <p:nvPr/>
        </p:nvGrpSpPr>
        <p:grpSpPr>
          <a:xfrm>
            <a:off x="152400" y="4572000"/>
            <a:ext cx="4151960" cy="885116"/>
            <a:chOff x="191440" y="3804529"/>
            <a:chExt cx="4275785" cy="88511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4A4A089-4F29-451A-97E7-A0D38CDDD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705"/>
            <a:stretch/>
          </p:blipFill>
          <p:spPr>
            <a:xfrm>
              <a:off x="191440" y="3808228"/>
              <a:ext cx="2528563" cy="88141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50DAED4-8C09-471C-89E3-976128F01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9064"/>
            <a:stretch/>
          </p:blipFill>
          <p:spPr>
            <a:xfrm>
              <a:off x="2720004" y="3804529"/>
              <a:ext cx="1747221" cy="88511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4A978A-22C9-4F56-AABA-7E606D82CBF7}"/>
              </a:ext>
            </a:extLst>
          </p:cNvPr>
          <p:cNvGrpSpPr/>
          <p:nvPr/>
        </p:nvGrpSpPr>
        <p:grpSpPr>
          <a:xfrm>
            <a:off x="4624300" y="4572000"/>
            <a:ext cx="4381500" cy="790804"/>
            <a:chOff x="4624300" y="3962400"/>
            <a:chExt cx="4381500" cy="7908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D5DD7D-E5C3-4790-9C88-2987083BCD9A}"/>
                </a:ext>
              </a:extLst>
            </p:cNvPr>
            <p:cNvGrpSpPr/>
            <p:nvPr/>
          </p:nvGrpSpPr>
          <p:grpSpPr>
            <a:xfrm>
              <a:off x="4624300" y="3962400"/>
              <a:ext cx="4268258" cy="785994"/>
              <a:chOff x="4624300" y="3785137"/>
              <a:chExt cx="4268258" cy="785994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2F3DB28-F824-4FE3-810E-FE8C8334A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54248"/>
              <a:stretch/>
            </p:blipFill>
            <p:spPr>
              <a:xfrm>
                <a:off x="5638800" y="4068364"/>
                <a:ext cx="3224351" cy="44951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94423246-B3E9-49CE-9A81-26E7B1718C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49706"/>
              <a:stretch/>
            </p:blipFill>
            <p:spPr>
              <a:xfrm>
                <a:off x="4637062" y="4085726"/>
                <a:ext cx="938297" cy="485405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A839445-20B4-49C1-8448-CDAF9518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4300" y="3785137"/>
                <a:ext cx="1090699" cy="316619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253863C7-02E5-43E0-8F98-D148F41C0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96193" y="3796956"/>
                <a:ext cx="3296365" cy="304800"/>
              </a:xfrm>
              <a:prstGeom prst="rect">
                <a:avLst/>
              </a:prstGeom>
            </p:spPr>
          </p:pic>
        </p:grpSp>
        <p:sp>
          <p:nvSpPr>
            <p:cNvPr id="45" name="Rounded Rectangle 40">
              <a:extLst>
                <a:ext uri="{FF2B5EF4-FFF2-40B4-BE49-F238E27FC236}">
                  <a16:creationId xmlns:a16="http://schemas.microsoft.com/office/drawing/2014/main" id="{1987ED2F-682D-4A45-A76A-5E9615C6DAB0}"/>
                </a:ext>
              </a:extLst>
            </p:cNvPr>
            <p:cNvSpPr/>
            <p:nvPr/>
          </p:nvSpPr>
          <p:spPr>
            <a:xfrm>
              <a:off x="7848600" y="4033431"/>
              <a:ext cx="1157200" cy="71977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59">
            <a:extLst>
              <a:ext uri="{FF2B5EF4-FFF2-40B4-BE49-F238E27FC236}">
                <a16:creationId xmlns:a16="http://schemas.microsoft.com/office/drawing/2014/main" id="{1B70A6CF-8AC9-4401-9749-82B5CA0A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90432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949" y="2286000"/>
            <a:ext cx="8610600" cy="1371600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 algn="ctr">
              <a:lnSpc>
                <a:spcPct val="90000"/>
              </a:lnSpc>
            </a:pPr>
            <a:r>
              <a:rPr lang="en-US" altLang="ja-JP" sz="2800" b="1" cap="all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listening.</a:t>
            </a:r>
            <a:endParaRPr lang="en-US" altLang="en-US" sz="2800" b="1" cap="all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2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884</Words>
  <Application>Microsoft Office PowerPoint</Application>
  <PresentationFormat>On-screen Show (4:3)</PresentationFormat>
  <Paragraphs>155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HGP創英角ｺﾞｼｯｸUB</vt:lpstr>
      <vt:lpstr>Meiryo UI</vt:lpstr>
      <vt:lpstr>ＭＳ Ｐゴシック</vt:lpstr>
      <vt:lpstr>MS UI 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Chung Nguyen Van</cp:lastModifiedBy>
  <cp:revision>1190</cp:revision>
  <cp:lastPrinted>2019-05-27T02:21:44Z</cp:lastPrinted>
  <dcterms:created xsi:type="dcterms:W3CDTF">2015-08-13T02:08:13Z</dcterms:created>
  <dcterms:modified xsi:type="dcterms:W3CDTF">2019-07-25T01:33:38Z</dcterms:modified>
</cp:coreProperties>
</file>