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5" r:id="rId2"/>
    <p:sldId id="331" r:id="rId3"/>
    <p:sldId id="341" r:id="rId4"/>
    <p:sldId id="330" r:id="rId5"/>
    <p:sldId id="340" r:id="rId6"/>
    <p:sldId id="342" r:id="rId7"/>
    <p:sldId id="303" r:id="rId8"/>
  </p:sldIdLst>
  <p:sldSz cx="9144000" cy="6858000" type="screen4x3"/>
  <p:notesSz cx="9939338" cy="14368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F7"/>
    <a:srgbClr val="003399"/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2865" autoAdjust="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AF92F7A4-090D-4C55-BF4A-08F54540FAD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E8334EB3-34BA-4035-B171-8DDDA074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881FCB6B-5C4C-4A10-8D61-75E4605029D7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7950" y="1077913"/>
            <a:ext cx="7183438" cy="5386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881" tIns="66440" rIns="132881" bIns="664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470" y="6825826"/>
            <a:ext cx="7952399" cy="6465119"/>
          </a:xfrm>
          <a:prstGeom prst="rect">
            <a:avLst/>
          </a:prstGeom>
        </p:spPr>
        <p:txBody>
          <a:bodyPr vert="horz" lIns="132881" tIns="66440" rIns="132881" bIns="664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838585CC-6A4B-4F0F-8BB8-75C07CEB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 everyone, My name is Dai, I come from ISG department, I’m very happy when stay here for explaining about ISG improvement result from Jan to now.</a:t>
            </a:r>
          </a:p>
          <a:p>
            <a:r>
              <a:rPr lang="en-US" dirty="0"/>
              <a:t>Today, I would like to share 5 themes. With total cost saved about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585CC-6A4B-4F0F-8BB8-75C07CEB25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5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15406">
              <a:buFontTx/>
              <a:buNone/>
              <a:defRPr/>
            </a:pPr>
            <a:endParaRPr lang="en-US" dirty="0"/>
          </a:p>
          <a:p>
            <a:pPr marL="0" indent="0" defTabSz="915406">
              <a:buFontTx/>
              <a:buNone/>
              <a:defRPr/>
            </a:pPr>
            <a:r>
              <a:rPr lang="en-US" dirty="0"/>
              <a:t>DFS: Distributed File System</a:t>
            </a:r>
          </a:p>
          <a:p>
            <a:pPr marL="0" indent="0" defTabSz="915406">
              <a:buFontTx/>
              <a:buNone/>
              <a:defRPr/>
            </a:pPr>
            <a:r>
              <a:rPr lang="en-US" dirty="0"/>
              <a:t>Firstly, I would like to show you about implement server file backup at HCM city side</a:t>
            </a:r>
          </a:p>
          <a:p>
            <a:pPr marL="0" indent="0" defTabSz="915406">
              <a:buFontTx/>
              <a:buNone/>
              <a:defRPr/>
            </a:pPr>
            <a:endParaRPr lang="en-US" dirty="0"/>
          </a:p>
          <a:p>
            <a:pPr marL="0" indent="0" defTabSz="915406"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585CC-6A4B-4F0F-8BB8-75C07CEB25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03">
              <a:defRPr/>
            </a:pPr>
            <a:r>
              <a:rPr kumimoji="1" lang="en-US" altLang="ja-JP" b="0" dirty="0"/>
              <a:t>Secondly, That is ISM awareness </a:t>
            </a:r>
            <a:r>
              <a:rPr kumimoji="1" lang="en-US" altLang="ja-JP" b="0" dirty="0" err="1"/>
              <a:t>impovement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86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03">
              <a:defRPr/>
            </a:pPr>
            <a:r>
              <a:rPr kumimoji="1" lang="en-US" altLang="ja-JP" b="0" dirty="0"/>
              <a:t>Thirdly, This is improvement from Khuong san, SAP team.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90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Next theme, this is database daily checking improved by development team.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10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03">
              <a:defRPr/>
            </a:pPr>
            <a:r>
              <a:rPr kumimoji="1" lang="en-US" altLang="ja-JP" b="0" dirty="0"/>
              <a:t>Last theme, that is ISG member checking purchase process IT devices for all of groups.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0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585CC-6A4B-4F0F-8BB8-75C07CEB25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33387" y="304800"/>
            <a:ext cx="8424863" cy="2370137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ja-JP" sz="2800" dirty="0"/>
              <a:t> IMPROVEMENT RESULT REPORT JUN 2020</a:t>
            </a:r>
          </a:p>
          <a:p>
            <a:pPr algn="ctr"/>
            <a:endParaRPr lang="en-US" altLang="ja-JP" sz="2800" dirty="0"/>
          </a:p>
          <a:p>
            <a:pPr algn="ctr"/>
            <a:r>
              <a:rPr lang="en-US" altLang="en-US" dirty="0"/>
              <a:t>Information System Group</a:t>
            </a:r>
            <a:endParaRPr lang="ja-JP" altLang="en-US" dirty="0"/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5257800" y="6010275"/>
            <a:ext cx="3600450" cy="838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solidFill>
                  <a:srgbClr val="000000"/>
                </a:solidFill>
                <a:latin typeface="Times New Roman" pitchFamily="18" charset="0"/>
                <a:ea typeface="HGP創英角ｺﾞｼｯｸUB"/>
                <a:cs typeface="Times New Roman" pitchFamily="18" charset="0"/>
              </a:rPr>
              <a:t>Presented by: Vu Ngoc Dai</a:t>
            </a:r>
          </a:p>
        </p:txBody>
      </p:sp>
      <p:sp>
        <p:nvSpPr>
          <p:cNvPr id="8" name="AutoShape 54"/>
          <p:cNvSpPr>
            <a:spLocks noChangeArrowheads="1"/>
          </p:cNvSpPr>
          <p:nvPr/>
        </p:nvSpPr>
        <p:spPr bwMode="gray">
          <a:xfrm>
            <a:off x="1676400" y="3352800"/>
            <a:ext cx="5583610" cy="174060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Font typeface="Wingdings" panose="05000000000000000000" pitchFamily="2" charset="2"/>
              <a:buChar char="q"/>
              <a:tabLst>
                <a:tab pos="2293938" algn="l"/>
              </a:tabLst>
              <a:defRPr/>
            </a:pPr>
            <a:r>
              <a:rPr kumimoji="1" lang="en-US" altLang="ja-JP" sz="2000" b="1" dirty="0">
                <a:solidFill>
                  <a:srgbClr val="000099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Total themes	:  	5 themes</a:t>
            </a: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2293938" algn="l"/>
              </a:tabLst>
              <a:defRPr/>
            </a:pPr>
            <a:r>
              <a:rPr kumimoji="1" lang="en-US" altLang="ja-JP" sz="2000" b="1" dirty="0">
                <a:solidFill>
                  <a:srgbClr val="000099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5S, ISM	: 	2 themes</a:t>
            </a:r>
            <a:endParaRPr kumimoji="1" lang="en-US" altLang="ja-JP" sz="2000" dirty="0">
              <a:solidFill>
                <a:srgbClr val="000099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  <a:tabLst>
                <a:tab pos="2336800" algn="l"/>
              </a:tabLst>
              <a:defRPr/>
            </a:pPr>
            <a:r>
              <a:rPr kumimoji="1" lang="en-US" altLang="ja-JP" sz="2000" b="1" dirty="0">
                <a:solidFill>
                  <a:srgbClr val="000099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Cost saving	:  	NMK USD/Year</a:t>
            </a:r>
          </a:p>
        </p:txBody>
      </p:sp>
    </p:spTree>
    <p:extLst>
      <p:ext uri="{BB962C8B-B14F-4D97-AF65-F5344CB8AC3E}">
        <p14:creationId xmlns:p14="http://schemas.microsoft.com/office/powerpoint/2010/main" val="244722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9559"/>
            <a:ext cx="4352925" cy="4060032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79686" y="1321579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9111"/>
            <a:ext cx="4519613" cy="405413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543006" y="1321579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After </a:t>
            </a:r>
            <a:endParaRPr kumimoji="1" lang="en-US" altLang="ja-JP" sz="2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  <a:ea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46038" y="5638101"/>
            <a:ext cx="4372705" cy="1143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Currently, file server is backup in only PV’s server room 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06913" y="5638101"/>
            <a:ext cx="4527550" cy="1143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Enhancement File Server – Improve Quality</a:t>
            </a:r>
          </a:p>
          <a:p>
            <a:r>
              <a:rPr lang="en-GB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Reduce downtime service if happened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981D0E-8EF4-4965-8B28-71973CBC6DE8}"/>
              </a:ext>
            </a:extLst>
          </p:cNvPr>
          <p:cNvGrpSpPr/>
          <p:nvPr/>
        </p:nvGrpSpPr>
        <p:grpSpPr>
          <a:xfrm>
            <a:off x="94541" y="1807158"/>
            <a:ext cx="4303445" cy="3370934"/>
            <a:chOff x="104878" y="1514640"/>
            <a:chExt cx="4303445" cy="337093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D94CFD-6B56-46E5-A726-2B50B85D29CB}"/>
                </a:ext>
              </a:extLst>
            </p:cNvPr>
            <p:cNvSpPr/>
            <p:nvPr/>
          </p:nvSpPr>
          <p:spPr bwMode="auto">
            <a:xfrm>
              <a:off x="125285" y="1514640"/>
              <a:ext cx="4283038" cy="29874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Osaka" charset="-12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543B76-4254-4DCC-987E-F7CAB98E49CC}"/>
                </a:ext>
              </a:extLst>
            </p:cNvPr>
            <p:cNvSpPr txBox="1"/>
            <p:nvPr/>
          </p:nvSpPr>
          <p:spPr>
            <a:xfrm>
              <a:off x="1535759" y="1558812"/>
              <a:ext cx="1063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400" b="1" u="sng" dirty="0">
                  <a:solidFill>
                    <a:srgbClr val="000000"/>
                  </a:solidFill>
                  <a:latin typeface="Arial" panose="020B0604020202020204" pitchFamily="34" charset="0"/>
                  <a:ea typeface="Osaka" charset="-128"/>
                </a:rPr>
                <a:t>CURRENT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05CF8EA-9407-4FDE-BF26-778E07A64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932" y="1916832"/>
              <a:ext cx="582664" cy="671875"/>
            </a:xfrm>
            <a:prstGeom prst="rect">
              <a:avLst/>
            </a:prstGeom>
          </p:spPr>
        </p:pic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99E142BF-69CB-481D-927B-1540B2406D42}"/>
                </a:ext>
              </a:extLst>
            </p:cNvPr>
            <p:cNvSpPr/>
            <p:nvPr/>
          </p:nvSpPr>
          <p:spPr bwMode="auto">
            <a:xfrm>
              <a:off x="1869621" y="2617855"/>
              <a:ext cx="204986" cy="523113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sz="1600" b="0" dirty="0">
                <a:solidFill>
                  <a:srgbClr val="000000"/>
                </a:solidFill>
                <a:ea typeface="ＭＳ Ｐゴシック" pitchFamily="34" charset="-128"/>
                <a:cs typeface="Osaka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39CE11-8202-45C4-8217-BB06AD0A0450}"/>
                </a:ext>
              </a:extLst>
            </p:cNvPr>
            <p:cNvSpPr txBox="1"/>
            <p:nvPr/>
          </p:nvSpPr>
          <p:spPr>
            <a:xfrm>
              <a:off x="2058878" y="2743206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Osaka" charset="-128"/>
                </a:rPr>
                <a:t>Backup</a:t>
              </a:r>
            </a:p>
          </p:txBody>
        </p:sp>
        <p:sp>
          <p:nvSpPr>
            <p:cNvPr id="28" name="Content Placeholder 4">
              <a:extLst>
                <a:ext uri="{FF2B5EF4-FFF2-40B4-BE49-F238E27FC236}">
                  <a16:creationId xmlns:a16="http://schemas.microsoft.com/office/drawing/2014/main" id="{1F8F831C-DD0C-4033-87ED-7DFEFAE8E6F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878" y="4238886"/>
              <a:ext cx="4275339" cy="6466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177800" indent="-177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338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95350" indent="-17462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58888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708150" indent="-2698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165350" indent="-269875" algn="l" rtl="0" fontAlgn="base"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622550" indent="-269875" algn="l" rtl="0" fontAlgn="base"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079750" indent="-269875" algn="l" rtl="0" fontAlgn="base"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536950" indent="-269875" algn="l" rtl="0" fontAlgn="base"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sz="1600" kern="0" dirty="0">
                  <a:solidFill>
                    <a:srgbClr val="FFFFFF"/>
                  </a:solidFill>
                </a:rPr>
                <a:t>Low availability, Long time to recover server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4910C7B-8E18-4FAB-B7B1-5F54F77FC521}"/>
                </a:ext>
              </a:extLst>
            </p:cNvPr>
            <p:cNvSpPr/>
            <p:nvPr/>
          </p:nvSpPr>
          <p:spPr bwMode="auto">
            <a:xfrm>
              <a:off x="268782" y="2031181"/>
              <a:ext cx="705898" cy="425762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>
                  <a:solidFill>
                    <a:srgbClr val="000099"/>
                  </a:solidFill>
                  <a:latin typeface="Arial" charset="0"/>
                  <a:ea typeface="ＭＳ Ｐゴシック" pitchFamily="34" charset="-128"/>
                  <a:cs typeface="Osaka" charset="-128"/>
                </a:rPr>
                <a:t>Users</a:t>
              </a:r>
            </a:p>
          </p:txBody>
        </p:sp>
        <p:sp>
          <p:nvSpPr>
            <p:cNvPr id="31" name="Arrow: Left-Right 30">
              <a:extLst>
                <a:ext uri="{FF2B5EF4-FFF2-40B4-BE49-F238E27FC236}">
                  <a16:creationId xmlns:a16="http://schemas.microsoft.com/office/drawing/2014/main" id="{EDBD3702-2D0C-4678-A68B-0AF59F6B26F3}"/>
                </a:ext>
              </a:extLst>
            </p:cNvPr>
            <p:cNvSpPr/>
            <p:nvPr/>
          </p:nvSpPr>
          <p:spPr bwMode="auto">
            <a:xfrm>
              <a:off x="1008347" y="2160071"/>
              <a:ext cx="705898" cy="185395"/>
            </a:xfrm>
            <a:prstGeom prst="left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sz="1600" b="0" dirty="0">
                <a:solidFill>
                  <a:srgbClr val="000000"/>
                </a:solidFill>
                <a:ea typeface="ＭＳ Ｐゴシック" pitchFamily="34" charset="-128"/>
                <a:cs typeface="Osaka" charset="-128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93568B-4C3F-4AEA-9449-07E0919E8C5B}"/>
                </a:ext>
              </a:extLst>
            </p:cNvPr>
            <p:cNvSpPr txBox="1"/>
            <p:nvPr/>
          </p:nvSpPr>
          <p:spPr>
            <a:xfrm>
              <a:off x="2414177" y="2038876"/>
              <a:ext cx="1337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200" b="0" dirty="0">
                  <a:solidFill>
                    <a:srgbClr val="000000"/>
                  </a:solidFill>
                  <a:latin typeface="Arial" panose="020B0604020202020204" pitchFamily="34" charset="0"/>
                  <a:ea typeface="Osaka" charset="-128"/>
                </a:rPr>
                <a:t>File server at HN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4AC8D8-1EBA-4858-8F29-8A26E3B1742D}"/>
                </a:ext>
              </a:extLst>
            </p:cNvPr>
            <p:cNvSpPr txBox="1"/>
            <p:nvPr/>
          </p:nvSpPr>
          <p:spPr>
            <a:xfrm>
              <a:off x="2199334" y="3296017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Osaka" charset="-128"/>
                </a:rPr>
                <a:t>NAS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64DDF82-FFFE-4F5C-8E92-9ECB38F67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2946" y="3154802"/>
              <a:ext cx="519201" cy="51920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B542D9-5FD3-4271-86FF-F00F197909D9}"/>
              </a:ext>
            </a:extLst>
          </p:cNvPr>
          <p:cNvGrpSpPr/>
          <p:nvPr/>
        </p:nvGrpSpPr>
        <p:grpSpPr>
          <a:xfrm>
            <a:off x="4514851" y="1772971"/>
            <a:ext cx="4476749" cy="3399594"/>
            <a:chOff x="4701270" y="1514640"/>
            <a:chExt cx="4333644" cy="33609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AD7D7C4-6125-4C08-8B00-EB5075EBA346}"/>
                </a:ext>
              </a:extLst>
            </p:cNvPr>
            <p:cNvSpPr/>
            <p:nvPr/>
          </p:nvSpPr>
          <p:spPr bwMode="auto">
            <a:xfrm>
              <a:off x="4751876" y="1514640"/>
              <a:ext cx="4283038" cy="298108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Osaka" charset="-128"/>
              </a:endParaRP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BED597FD-32BF-438A-8735-615D4FBEE490}"/>
                </a:ext>
              </a:extLst>
            </p:cNvPr>
            <p:cNvSpPr/>
            <p:nvPr/>
          </p:nvSpPr>
          <p:spPr bwMode="auto">
            <a:xfrm rot="16200000">
              <a:off x="8016164" y="2837889"/>
              <a:ext cx="204986" cy="523114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sz="1600" b="0" dirty="0">
                <a:solidFill>
                  <a:srgbClr val="000000"/>
                </a:solidFill>
                <a:ea typeface="ＭＳ Ｐゴシック" pitchFamily="34" charset="-128"/>
                <a:cs typeface="Osaka" charset="-128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42ADD7-2465-4F9D-874B-40EB22266D12}"/>
                </a:ext>
              </a:extLst>
            </p:cNvPr>
            <p:cNvSpPr txBox="1"/>
            <p:nvPr/>
          </p:nvSpPr>
          <p:spPr>
            <a:xfrm>
              <a:off x="6624474" y="1569691"/>
              <a:ext cx="729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400" b="1" u="sng" dirty="0">
                  <a:solidFill>
                    <a:srgbClr val="000000"/>
                  </a:solidFill>
                  <a:latin typeface="Arial" panose="020B0604020202020204" pitchFamily="34" charset="0"/>
                  <a:ea typeface="Osaka" charset="-128"/>
                </a:rPr>
                <a:t>TO BE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ACEE9E-7289-42F2-BA00-5B8BFB0BAB40}"/>
                </a:ext>
              </a:extLst>
            </p:cNvPr>
            <p:cNvSpPr txBox="1"/>
            <p:nvPr/>
          </p:nvSpPr>
          <p:spPr>
            <a:xfrm>
              <a:off x="6116417" y="3208910"/>
              <a:ext cx="861537" cy="304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400" dirty="0">
                  <a:solidFill>
                    <a:srgbClr val="0000FF"/>
                  </a:solidFill>
                  <a:latin typeface="Arial" panose="020B0604020202020204" pitchFamily="34" charset="0"/>
                  <a:ea typeface="Osaka" charset="-128"/>
                </a:rPr>
                <a:t>Mirroring</a:t>
              </a:r>
              <a:endParaRPr lang="en-US" sz="1400" b="0" dirty="0">
                <a:solidFill>
                  <a:srgbClr val="0000FF"/>
                </a:solidFill>
                <a:latin typeface="Arial" panose="020B0604020202020204" pitchFamily="34" charset="0"/>
                <a:ea typeface="Osaka" charset="-128"/>
              </a:endParaRPr>
            </a:p>
          </p:txBody>
        </p:sp>
        <p:sp>
          <p:nvSpPr>
            <p:cNvPr id="41" name="Content Placeholder 4">
              <a:extLst>
                <a:ext uri="{FF2B5EF4-FFF2-40B4-BE49-F238E27FC236}">
                  <a16:creationId xmlns:a16="http://schemas.microsoft.com/office/drawing/2014/main" id="{002E23E3-AA8E-4F6F-9FF0-30D07FBF60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59405" y="4251972"/>
              <a:ext cx="4275339" cy="623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177800" indent="-177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338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895350" indent="-17462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258888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708150" indent="-269875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165350" indent="-269875" algn="l" rtl="0" fontAlgn="base"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622550" indent="-269875" algn="l" rtl="0" fontAlgn="base"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079750" indent="-269875" algn="l" rtl="0" fontAlgn="base"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536950" indent="-269875" algn="l" rtl="0" fontAlgn="base">
                <a:spcBef>
                  <a:spcPct val="2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endParaRPr lang="en-US" sz="1600" kern="0" dirty="0">
                <a:solidFill>
                  <a:srgbClr val="FFFFFF"/>
                </a:solidFill>
              </a:endParaRPr>
            </a:p>
            <a:p>
              <a:pPr>
                <a:buFontTx/>
                <a:buChar char="-"/>
              </a:pPr>
              <a:r>
                <a:rPr lang="en-US" sz="1600" kern="0" dirty="0">
                  <a:solidFill>
                    <a:srgbClr val="FFFFFF"/>
                  </a:solidFill>
                </a:rPr>
                <a:t>High availability</a:t>
              </a:r>
            </a:p>
            <a:p>
              <a:pPr>
                <a:buFontTx/>
                <a:buChar char="-"/>
              </a:pPr>
              <a:r>
                <a:rPr lang="en-US" sz="1600" kern="0" dirty="0">
                  <a:solidFill>
                    <a:srgbClr val="FFFFFF"/>
                  </a:solidFill>
                </a:rPr>
                <a:t>Disaster recovery server &amp; backup in HCM</a:t>
              </a:r>
            </a:p>
            <a:p>
              <a:pPr marL="0" indent="0">
                <a:buNone/>
              </a:pPr>
              <a:endParaRPr lang="en-US" sz="1600" kern="0" dirty="0">
                <a:solidFill>
                  <a:srgbClr val="FFFFFF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CB9BDA2-B300-4B97-9107-3CCFA113B211}"/>
                </a:ext>
              </a:extLst>
            </p:cNvPr>
            <p:cNvSpPr/>
            <p:nvPr/>
          </p:nvSpPr>
          <p:spPr bwMode="auto">
            <a:xfrm>
              <a:off x="4862823" y="2080464"/>
              <a:ext cx="705898" cy="439944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>
                  <a:solidFill>
                    <a:srgbClr val="000099"/>
                  </a:solidFill>
                  <a:latin typeface="Arial" charset="0"/>
                  <a:ea typeface="ＭＳ Ｐゴシック" pitchFamily="34" charset="-128"/>
                  <a:cs typeface="Osaka" charset="-128"/>
                </a:rPr>
                <a:t>Users</a:t>
              </a:r>
            </a:p>
          </p:txBody>
        </p:sp>
        <p:sp>
          <p:nvSpPr>
            <p:cNvPr id="43" name="Arrow: Left-Right 42">
              <a:extLst>
                <a:ext uri="{FF2B5EF4-FFF2-40B4-BE49-F238E27FC236}">
                  <a16:creationId xmlns:a16="http://schemas.microsoft.com/office/drawing/2014/main" id="{21E89F3C-2FF8-4861-923D-15F7B0F92EC3}"/>
                </a:ext>
              </a:extLst>
            </p:cNvPr>
            <p:cNvSpPr/>
            <p:nvPr/>
          </p:nvSpPr>
          <p:spPr bwMode="auto">
            <a:xfrm>
              <a:off x="5594841" y="2207739"/>
              <a:ext cx="705898" cy="185395"/>
            </a:xfrm>
            <a:prstGeom prst="left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sz="1600" b="0" dirty="0">
                <a:solidFill>
                  <a:srgbClr val="000000"/>
                </a:solidFill>
                <a:ea typeface="ＭＳ Ｐゴシック" pitchFamily="34" charset="-128"/>
                <a:cs typeface="Osaka" charset="-128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365F39-DA4F-4DB4-BCD4-2165455F3332}"/>
                </a:ext>
              </a:extLst>
            </p:cNvPr>
            <p:cNvSpPr txBox="1"/>
            <p:nvPr/>
          </p:nvSpPr>
          <p:spPr>
            <a:xfrm>
              <a:off x="4701270" y="3577937"/>
              <a:ext cx="1691730" cy="517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hangingPunct="1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ea typeface="Osaka" charset="-128"/>
                </a:rPr>
                <a:t>File server at HCM</a:t>
              </a:r>
            </a:p>
            <a:p>
              <a:pPr algn="ctr" eaLnBrk="1" hangingPunct="1"/>
              <a:r>
                <a:rPr lang="en-US" sz="1400" b="1" dirty="0">
                  <a:solidFill>
                    <a:srgbClr val="0000FF"/>
                  </a:solidFill>
                  <a:ea typeface="Osaka" charset="-128"/>
                </a:rPr>
                <a:t>(Standby)</a:t>
              </a:r>
              <a:endParaRPr lang="en-US" sz="1400" b="1" dirty="0">
                <a:solidFill>
                  <a:srgbClr val="0000FF"/>
                </a:solidFill>
                <a:latin typeface="Arial" panose="020B0604020202020204" pitchFamily="34" charset="0"/>
                <a:ea typeface="Osaka" charset="-128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11BB28-F739-49AC-B0B6-DCBB95524312}"/>
                </a:ext>
              </a:extLst>
            </p:cNvPr>
            <p:cNvSpPr txBox="1"/>
            <p:nvPr/>
          </p:nvSpPr>
          <p:spPr>
            <a:xfrm>
              <a:off x="6758674" y="3469615"/>
              <a:ext cx="1337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hangingPunct="1"/>
              <a:r>
                <a:rPr lang="en-US" sz="1200" b="0" dirty="0">
                  <a:solidFill>
                    <a:srgbClr val="000000"/>
                  </a:solidFill>
                  <a:latin typeface="Arial" panose="020B0604020202020204" pitchFamily="34" charset="0"/>
                  <a:ea typeface="Osaka" charset="-128"/>
                </a:rPr>
                <a:t>File server at HN</a:t>
              </a:r>
            </a:p>
            <a:p>
              <a:pPr algn="ctr" eaLnBrk="1" hangingPunct="1"/>
              <a:r>
                <a:rPr lang="en-US" sz="1200" dirty="0">
                  <a:solidFill>
                    <a:srgbClr val="000000"/>
                  </a:solidFill>
                  <a:ea typeface="Osaka" charset="-128"/>
                </a:rPr>
                <a:t>(</a:t>
              </a:r>
              <a:r>
                <a:rPr lang="en-US" sz="1200" dirty="0">
                  <a:solidFill>
                    <a:srgbClr val="1717F7"/>
                  </a:solidFill>
                  <a:ea typeface="Osaka" charset="-128"/>
                </a:rPr>
                <a:t>Active</a:t>
              </a:r>
              <a:r>
                <a:rPr lang="en-US" sz="1200" dirty="0">
                  <a:solidFill>
                    <a:srgbClr val="000000"/>
                  </a:solidFill>
                  <a:ea typeface="Osaka" charset="-128"/>
                </a:rPr>
                <a:t>)</a:t>
              </a:r>
              <a:endParaRPr lang="en-US" sz="1200" b="0" dirty="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3D889F-FC61-4DFA-8543-1152C81CB1D5}"/>
                </a:ext>
              </a:extLst>
            </p:cNvPr>
            <p:cNvSpPr txBox="1"/>
            <p:nvPr/>
          </p:nvSpPr>
          <p:spPr>
            <a:xfrm>
              <a:off x="6911067" y="2002048"/>
              <a:ext cx="1353447" cy="517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400" b="0" dirty="0">
                  <a:solidFill>
                    <a:srgbClr val="0000FF"/>
                  </a:solidFill>
                  <a:latin typeface="Arial" panose="020B0604020202020204" pitchFamily="34" charset="0"/>
                  <a:ea typeface="Osaka" charset="-128"/>
                </a:rPr>
                <a:t>Load balancing</a:t>
              </a:r>
            </a:p>
            <a:p>
              <a:pPr eaLnBrk="1" hangingPunct="1"/>
              <a:r>
                <a:rPr lang="en-US" sz="1400" b="0" dirty="0">
                  <a:solidFill>
                    <a:srgbClr val="0000FF"/>
                  </a:solidFill>
                  <a:latin typeface="Arial" panose="020B0604020202020204" pitchFamily="34" charset="0"/>
                  <a:ea typeface="Osaka" charset="-128"/>
                </a:rPr>
                <a:t>DFS server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0982EB-D205-458F-BDA7-D148286989CD}"/>
                </a:ext>
              </a:extLst>
            </p:cNvPr>
            <p:cNvSpPr txBox="1"/>
            <p:nvPr/>
          </p:nvSpPr>
          <p:spPr>
            <a:xfrm>
              <a:off x="7735201" y="2700214"/>
              <a:ext cx="757571" cy="304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Osaka" charset="-128"/>
                </a:rPr>
                <a:t>Backup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386EA77-907B-4B63-8620-4DDC28A8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571" y="1932440"/>
              <a:ext cx="582664" cy="6718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0FF89-5B0F-4104-ABFC-00F5E52B2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190" y="2831127"/>
              <a:ext cx="582664" cy="67187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9E4B7C8-BBD1-43B4-BF3F-947F11EDE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0640" y="2810332"/>
              <a:ext cx="582664" cy="671875"/>
            </a:xfrm>
            <a:prstGeom prst="rect">
              <a:avLst/>
            </a:prstGeom>
          </p:spPr>
        </p:pic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46E3F320-FC53-4A9D-879F-C322ECEC5B6B}"/>
                </a:ext>
              </a:extLst>
            </p:cNvPr>
            <p:cNvSpPr/>
            <p:nvPr/>
          </p:nvSpPr>
          <p:spPr bwMode="auto">
            <a:xfrm>
              <a:off x="5811249" y="3011860"/>
              <a:ext cx="1375596" cy="203935"/>
            </a:xfrm>
            <a:prstGeom prst="left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sz="1600" b="0" dirty="0">
                <a:solidFill>
                  <a:srgbClr val="000000"/>
                </a:solidFill>
                <a:ea typeface="ＭＳ Ｐゴシック" pitchFamily="34" charset="-128"/>
                <a:cs typeface="Osaka" charset="-128"/>
              </a:endParaRPr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E5512F00-E3D0-4B0E-AD5C-99CD5249A60A}"/>
                </a:ext>
              </a:extLst>
            </p:cNvPr>
            <p:cNvSpPr/>
            <p:nvPr/>
          </p:nvSpPr>
          <p:spPr bwMode="auto">
            <a:xfrm rot="10800000">
              <a:off x="6382332" y="2636912"/>
              <a:ext cx="204986" cy="523113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sz="1600" b="0" dirty="0">
                <a:solidFill>
                  <a:srgbClr val="000000"/>
                </a:solidFill>
                <a:ea typeface="ＭＳ Ｐゴシック" pitchFamily="34" charset="-128"/>
                <a:cs typeface="Osaka" charset="-12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981CC14-C16F-4D5C-AE54-D22E02F65301}"/>
                </a:ext>
              </a:extLst>
            </p:cNvPr>
            <p:cNvSpPr txBox="1"/>
            <p:nvPr/>
          </p:nvSpPr>
          <p:spPr>
            <a:xfrm>
              <a:off x="8444331" y="3258779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Osaka" charset="-128"/>
                </a:rPr>
                <a:t>NAS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878C3C8-BCFC-4037-9C04-B802E2C56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4668" y="2797581"/>
              <a:ext cx="519201" cy="519201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FBB799-DA30-4D24-A630-6FC9ADF27965}"/>
              </a:ext>
            </a:extLst>
          </p:cNvPr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56" name="AutoShape 6">
              <a:extLst>
                <a:ext uri="{FF2B5EF4-FFF2-40B4-BE49-F238E27FC236}">
                  <a16:creationId xmlns:a16="http://schemas.microsoft.com/office/drawing/2014/main" id="{C172A44C-2708-4B24-839B-0D0B546F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PISCVN &amp; PSNV Infra Team</a:t>
              </a:r>
            </a:p>
          </p:txBody>
        </p:sp>
        <p:sp>
          <p:nvSpPr>
            <p:cNvPr id="57" name="AutoShape 6">
              <a:extLst>
                <a:ext uri="{FF2B5EF4-FFF2-40B4-BE49-F238E27FC236}">
                  <a16:creationId xmlns:a16="http://schemas.microsoft.com/office/drawing/2014/main" id="{53C1A2EA-20DE-4AAE-B3AA-7F59149F9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Expn: N/A</a:t>
              </a:r>
            </a:p>
          </p:txBody>
        </p:sp>
        <p:sp>
          <p:nvSpPr>
            <p:cNvPr id="58" name="AutoShape 6">
              <a:extLst>
                <a:ext uri="{FF2B5EF4-FFF2-40B4-BE49-F238E27FC236}">
                  <a16:creationId xmlns:a16="http://schemas.microsoft.com/office/drawing/2014/main" id="{83509787-7B09-4E8E-8BAA-7DF3D5DF8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QUALITY</a:t>
              </a: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9" name="AutoShape 6">
            <a:extLst>
              <a:ext uri="{FF2B5EF4-FFF2-40B4-BE49-F238E27FC236}">
                <a16:creationId xmlns:a16="http://schemas.microsoft.com/office/drawing/2014/main" id="{6E375508-E03F-4474-AC2E-022FC3A2A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 11/2019</a:t>
            </a: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5903EC6B-E4CE-413E-8E13-4D7CB802E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Migration data from intermediate server to High Availability Server	</a:t>
            </a:r>
          </a:p>
        </p:txBody>
      </p:sp>
      <p:sp>
        <p:nvSpPr>
          <p:cNvPr id="61" name="Text Box 2">
            <a:extLst>
              <a:ext uri="{FF2B5EF4-FFF2-40B4-BE49-F238E27FC236}">
                <a16:creationId xmlns:a16="http://schemas.microsoft.com/office/drawing/2014/main" id="{8CD8863D-436C-4C38-874A-DD8A419D0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altLang="ja-JP" dirty="0">
                <a:solidFill>
                  <a:schemeClr val="bg1">
                    <a:lumMod val="95000"/>
                  </a:schemeClr>
                </a:solidFill>
                <a:ea typeface="ＭＳ Ｐゴシック" pitchFamily="50" charset="-128"/>
              </a:rPr>
              <a:t>IMPLEMENT server file backup at HCM CITY SIDE </a:t>
            </a:r>
            <a:endParaRPr kumimoji="0" lang="en-US" altLang="ja-JP" sz="2000" b="1" i="0" u="none" strike="noStrike" kern="1200" cap="all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86075B97-BEA8-45C5-9424-77DFBE6BC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19760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8735CF-77B6-485F-B410-2711128D9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66" t="12637" r="40047" b="37168"/>
          <a:stretch/>
        </p:blipFill>
        <p:spPr>
          <a:xfrm>
            <a:off x="196028" y="2051189"/>
            <a:ext cx="3956986" cy="37595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Some Vietnamese mis-understand about  the meaning.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0" indent="0">
              <a:spcBef>
                <a:spcPct val="20000"/>
              </a:spcBef>
            </a:pPr>
            <a:r>
              <a:rPr lang="en-GB" sz="1600" dirty="0">
                <a:solidFill>
                  <a:srgbClr val="0000FF"/>
                </a:solidFill>
              </a:rPr>
              <a:t>-   Improve ISM awareness for all employee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ISG ISM Team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QUALITY</a:t>
              </a: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 08/2020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1200" cap="all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ISM AWARENESS IMPROVEMENT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Translate AP ISM Guidelines English Documents to Vietnamese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51024B-0684-4419-92C8-DFC6C7707D21}"/>
              </a:ext>
            </a:extLst>
          </p:cNvPr>
          <p:cNvSpPr/>
          <p:nvPr/>
        </p:nvSpPr>
        <p:spPr>
          <a:xfrm>
            <a:off x="7410691" y="2725679"/>
            <a:ext cx="1027189" cy="3002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35B4C-1A5E-411E-BC21-3F06AA34C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06" t="16070" r="53378" b="22995"/>
          <a:stretch/>
        </p:blipFill>
        <p:spPr>
          <a:xfrm>
            <a:off x="4740532" y="2101147"/>
            <a:ext cx="4010640" cy="37595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C56112-D69F-41F9-BEFD-A6BA8DACF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378" y="1999914"/>
            <a:ext cx="35941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4658D2-C951-4127-8FD2-AED4E062D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00" y="2051189"/>
            <a:ext cx="3049560" cy="9144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60616EF-4A2C-4801-9FA9-A17F249B8412}"/>
              </a:ext>
            </a:extLst>
          </p:cNvPr>
          <p:cNvSpPr/>
          <p:nvPr/>
        </p:nvSpPr>
        <p:spPr>
          <a:xfrm>
            <a:off x="171094" y="1728710"/>
            <a:ext cx="3863005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ISM Guide Line Standard English Version</a:t>
            </a:r>
          </a:p>
        </p:txBody>
      </p:sp>
      <p:sp>
        <p:nvSpPr>
          <p:cNvPr id="29" name="Explosion 1 67">
            <a:extLst>
              <a:ext uri="{FF2B5EF4-FFF2-40B4-BE49-F238E27FC236}">
                <a16:creationId xmlns:a16="http://schemas.microsoft.com/office/drawing/2014/main" id="{48CBAF40-D3F1-48BE-84E2-33E68261886E}"/>
              </a:ext>
            </a:extLst>
          </p:cNvPr>
          <p:cNvSpPr/>
          <p:nvPr/>
        </p:nvSpPr>
        <p:spPr>
          <a:xfrm>
            <a:off x="6249888" y="3015547"/>
            <a:ext cx="2762233" cy="1848572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717F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Understand, more clearly</a:t>
            </a:r>
          </a:p>
        </p:txBody>
      </p:sp>
      <p:sp>
        <p:nvSpPr>
          <p:cNvPr id="59" name="角丸四角形 7"/>
          <p:cNvSpPr/>
          <p:nvPr/>
        </p:nvSpPr>
        <p:spPr>
          <a:xfrm>
            <a:off x="4887234" y="1744766"/>
            <a:ext cx="3799566" cy="290717"/>
          </a:xfrm>
          <a:prstGeom prst="roundRect">
            <a:avLst>
              <a:gd name="adj" fmla="val 8130"/>
            </a:avLst>
          </a:prstGeom>
          <a:ln>
            <a:solidFill>
              <a:srgbClr val="1717F7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717F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ISM Guide Line Vietnamese version</a:t>
            </a:r>
          </a:p>
        </p:txBody>
      </p:sp>
      <p:sp>
        <p:nvSpPr>
          <p:cNvPr id="24" name="Rectangle 59">
            <a:extLst>
              <a:ext uri="{FF2B5EF4-FFF2-40B4-BE49-F238E27FC236}">
                <a16:creationId xmlns:a16="http://schemas.microsoft.com/office/drawing/2014/main" id="{7B63F809-BBF4-445D-96CA-5CD565663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82642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3380629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3380629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4921064"/>
            <a:ext cx="4343399" cy="18702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14313" indent="-214313">
              <a:buFont typeface="Wingdings" pitchFamily="2" charset="2"/>
              <a:buChar char="v"/>
            </a:pPr>
            <a:r>
              <a:rPr lang="en-US" alt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Current condition: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>
                <a:latin typeface="Arial" pitchFamily="34" charset="0"/>
                <a:ea typeface="Tahoma" pitchFamily="34" charset="0"/>
                <a:cs typeface="Arial" pitchFamily="34" charset="0"/>
              </a:rPr>
              <a:t>Need to declare all the header of display report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>
                <a:latin typeface="Arial" pitchFamily="34" charset="0"/>
                <a:ea typeface="Tahoma" pitchFamily="34" charset="0"/>
                <a:cs typeface="Arial" pitchFamily="34" charset="0"/>
              </a:rPr>
              <a:t>Take many time if the report has many column.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>
                <a:latin typeface="Arial" pitchFamily="34" charset="0"/>
                <a:ea typeface="Tahoma" pitchFamily="34" charset="0"/>
                <a:cs typeface="Arial" pitchFamily="34" charset="0"/>
              </a:rPr>
              <a:t>Slowly while coding and running</a:t>
            </a:r>
            <a:r>
              <a:rPr lang="en-GB" sz="1200" dirty="0">
                <a:solidFill>
                  <a:srgbClr val="FF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4921064"/>
            <a:ext cx="4552950" cy="18721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>
              <a:buFont typeface="Wingdings" pitchFamily="2" charset="2"/>
              <a:buChar char="v"/>
            </a:pPr>
            <a:r>
              <a:rPr lang="en-US" alt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pPr marL="0" eaLnBrk="1" hangingPunct="1"/>
            <a:r>
              <a:rPr lang="en-US" altLang="ja-JP" sz="1200" b="0" dirty="0">
                <a:latin typeface="Arial" pitchFamily="34" charset="0"/>
                <a:ea typeface="Tahoma" pitchFamily="34" charset="0"/>
                <a:cs typeface="Arial" pitchFamily="34" charset="0"/>
              </a:rPr>
              <a:t>New display ALV method:</a:t>
            </a:r>
            <a:br>
              <a:rPr lang="en-US" altLang="ja-JP" sz="1200" b="0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ja-JP" sz="1200" b="0" dirty="0">
                <a:latin typeface="Arial" pitchFamily="34" charset="0"/>
                <a:ea typeface="Tahoma" pitchFamily="34" charset="0"/>
                <a:cs typeface="Arial" pitchFamily="34" charset="0"/>
              </a:rPr>
              <a:t>1. Automation getting column’s header.</a:t>
            </a:r>
          </a:p>
          <a:p>
            <a:pPr marL="0" eaLnBrk="1" hangingPunct="1"/>
            <a:r>
              <a:rPr lang="en-US" altLang="ja-JP" sz="1200" b="0" dirty="0">
                <a:latin typeface="Arial" pitchFamily="34" charset="0"/>
                <a:ea typeface="Tahoma" pitchFamily="34" charset="0"/>
                <a:cs typeface="Arial" pitchFamily="34" charset="0"/>
              </a:rPr>
              <a:t>2. Faster while coding and running report.</a:t>
            </a:r>
          </a:p>
          <a:p>
            <a:pPr marL="0" eaLnBrk="1" hangingPunct="1"/>
            <a:r>
              <a:rPr lang="en-US" altLang="ja-JP" sz="1200" b="0" dirty="0">
                <a:latin typeface="Arial" pitchFamily="34" charset="0"/>
                <a:ea typeface="Tahoma" pitchFamily="34" charset="0"/>
                <a:cs typeface="Arial" pitchFamily="34" charset="0"/>
              </a:rPr>
              <a:t>3. Easy to use.</a:t>
            </a:r>
          </a:p>
          <a:p>
            <a:pPr marL="0" eaLnBrk="1" hangingPunct="1"/>
            <a:r>
              <a:rPr lang="en-US" altLang="ja-JP" sz="1200" b="0" dirty="0">
                <a:latin typeface="Arial" pitchFamily="34" charset="0"/>
                <a:ea typeface="Tahoma" pitchFamily="34" charset="0"/>
                <a:cs typeface="Arial" pitchFamily="34" charset="0"/>
              </a:rPr>
              <a:t>4. Cost down: (7min * 90user x 30day x 12month) / 60 * 2.5 = 9450USD</a:t>
            </a:r>
          </a:p>
          <a:p>
            <a:pPr marL="0" eaLnBrk="1" hangingPunct="1"/>
            <a:r>
              <a:rPr lang="en-US" altLang="ja-JP" sz="1200" b="0" dirty="0">
                <a:latin typeface="Arial" pitchFamily="34" charset="0"/>
                <a:ea typeface="Tahoma" pitchFamily="34" charset="0"/>
                <a:cs typeface="Arial" pitchFamily="34" charset="0"/>
              </a:rPr>
              <a:t>5. Reduce coding time: (10min * 30program)/ 60 * 2.5 = 12.5USD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</a:t>
              </a:r>
              <a:r>
                <a:rPr lang="en-US" altLang="ja-JP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MS UI Gothic" pitchFamily="50" charset="-128"/>
                  <a:cs typeface="Arial" panose="020B0604020202020204" pitchFamily="34" charset="0"/>
                </a:rPr>
                <a:t>Khuong san</a:t>
              </a:r>
              <a:endPara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endParaRP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</a:t>
              </a:r>
              <a:r>
                <a:rPr lang="en-GB" altLang="ja-JP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MS UI Gothic" pitchFamily="50" charset="-128"/>
                  <a:cs typeface="Arial" panose="020B0604020202020204" pitchFamily="34" charset="0"/>
                </a:rPr>
                <a:t>9.5K$</a:t>
              </a:r>
              <a:endPara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endParaRP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IMPROVE TIME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</a:t>
            </a: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Jul/2020</a:t>
            </a:r>
            <a:endParaRPr kumimoji="1" lang="en-US" altLang="ja-JP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sym typeface="Wingdings" pitchFamily="2" charset="2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  <a:latin typeface="Arial" charset="0"/>
                <a:ea typeface="MS Mincho" pitchFamily="49" charset="-128"/>
              </a:rPr>
              <a:t> Display ALV report using class CL_SALV_TABLE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ja-JP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59">
            <a:extLst>
              <a:ext uri="{FF2B5EF4-FFF2-40B4-BE49-F238E27FC236}">
                <a16:creationId xmlns:a16="http://schemas.microsoft.com/office/drawing/2014/main" id="{1E435FAE-B63A-49B4-B61F-DBB9AE24F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3/7</a:t>
            </a:r>
          </a:p>
        </p:txBody>
      </p:sp>
      <p:sp>
        <p:nvSpPr>
          <p:cNvPr id="18" name="Rounded Rectangle 68">
            <a:extLst>
              <a:ext uri="{FF2B5EF4-FFF2-40B4-BE49-F238E27FC236}">
                <a16:creationId xmlns:a16="http://schemas.microsoft.com/office/drawing/2014/main" id="{B8F28618-66A1-4F77-BD4F-2B3442F5A999}"/>
              </a:ext>
            </a:extLst>
          </p:cNvPr>
          <p:cNvSpPr/>
          <p:nvPr/>
        </p:nvSpPr>
        <p:spPr>
          <a:xfrm>
            <a:off x="110032" y="103044"/>
            <a:ext cx="1121569" cy="2583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200" b="1" dirty="0">
                <a:latin typeface="Arial" charset="0"/>
              </a:rPr>
              <a:t>Time</a:t>
            </a:r>
            <a:endParaRPr lang="vi-VN" altLang="vi-VN" sz="1200" b="1" dirty="0">
              <a:latin typeface="Arial" charset="0"/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E27E7FF3-8A2D-4153-9418-34156BD88A67}"/>
              </a:ext>
            </a:extLst>
          </p:cNvPr>
          <p:cNvSpPr/>
          <p:nvPr/>
        </p:nvSpPr>
        <p:spPr>
          <a:xfrm>
            <a:off x="384795" y="1710039"/>
            <a:ext cx="4005874" cy="5759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Display ALV using </a:t>
            </a:r>
            <a:r>
              <a:rPr lang="en-US" sz="1200" dirty="0" err="1">
                <a:solidFill>
                  <a:srgbClr val="0000FF"/>
                </a:solidFill>
              </a:rPr>
              <a:t>REUSE_ALV_GRID_DISPLAY</a:t>
            </a:r>
            <a:r>
              <a:rPr lang="en-US" sz="1200" dirty="0">
                <a:solidFill>
                  <a:srgbClr val="0000FF"/>
                </a:solidFill>
              </a:rPr>
              <a:t> function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D5CDEB-D868-4D9D-9FC0-CA298422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2253865"/>
            <a:ext cx="3429000" cy="25088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3EC7D3-4477-4612-AAA2-D8B02A386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1" y="2157133"/>
            <a:ext cx="3520504" cy="2480356"/>
          </a:xfrm>
          <a:prstGeom prst="rect">
            <a:avLst/>
          </a:prstGeom>
        </p:spPr>
      </p:pic>
      <p:sp>
        <p:nvSpPr>
          <p:cNvPr id="22" name="Rounded Rectangle 24">
            <a:extLst>
              <a:ext uri="{FF2B5EF4-FFF2-40B4-BE49-F238E27FC236}">
                <a16:creationId xmlns:a16="http://schemas.microsoft.com/office/drawing/2014/main" id="{0BC30B20-87D7-4B1E-B8AB-562F7DB1CC1A}"/>
              </a:ext>
            </a:extLst>
          </p:cNvPr>
          <p:cNvSpPr/>
          <p:nvPr/>
        </p:nvSpPr>
        <p:spPr>
          <a:xfrm>
            <a:off x="5105400" y="1750724"/>
            <a:ext cx="2929955" cy="430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Display ALV using </a:t>
            </a:r>
            <a:r>
              <a:rPr lang="en-US" sz="1200" dirty="0" err="1">
                <a:solidFill>
                  <a:srgbClr val="0000FF"/>
                </a:solidFill>
              </a:rPr>
              <a:t>CL_SALV_TABLE</a:t>
            </a:r>
            <a:r>
              <a:rPr lang="en-US" sz="1200" dirty="0">
                <a:solidFill>
                  <a:srgbClr val="0000FF"/>
                </a:solidFill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14022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1" y="913353"/>
            <a:ext cx="8915400" cy="321492"/>
            <a:chOff x="2132003" y="961572"/>
            <a:chExt cx="6882348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Development team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9058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32620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1411.3 $/Y</a:t>
              </a: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55" y="913353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36562"/>
            <a:ext cx="909468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ea typeface="ＭＳ Ｐゴシック" panose="020B0600070205080204" pitchFamily="34" charset="-128"/>
              </a:rPr>
              <a:t>MAKE FUNTION DAILY CHECKING DATABASE IN PSNV</a:t>
            </a:r>
            <a:endParaRPr kumimoji="0" lang="en-US" altLang="ja-JP" sz="2000" b="1" i="0" u="none" strike="noStrike" kern="1200" cap="all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4/7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4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Making</a:t>
            </a:r>
            <a:r>
              <a:rPr kumimoji="0" lang="en-US" altLang="ja-JP" sz="1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morning checking Database using excel VBA</a:t>
            </a:r>
            <a:endParaRPr kumimoji="0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41240"/>
              </p:ext>
            </p:extLst>
          </p:nvPr>
        </p:nvGraphicFramePr>
        <p:xfrm>
          <a:off x="351768" y="1905000"/>
          <a:ext cx="3792264" cy="3702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1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  <a:r>
                        <a:rPr lang="en-US" baseline="0" dirty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1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</a:t>
                      </a:r>
                      <a:r>
                        <a:rPr lang="en-US" baseline="0" dirty="0"/>
                        <a:t> DB 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18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Excel</a:t>
                      </a:r>
                      <a:r>
                        <a:rPr lang="en-US" baseline="0" dirty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1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Report</a:t>
                      </a:r>
                      <a:r>
                        <a:rPr lang="en-US" baseline="0" dirty="0"/>
                        <a:t> Sum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58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Check DB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18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time</a:t>
                      </a:r>
                      <a:r>
                        <a:rPr lang="en-US" b="1" baseline="0" dirty="0"/>
                        <a:t> repeat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60s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83894"/>
              </p:ext>
            </p:extLst>
          </p:nvPr>
        </p:nvGraphicFramePr>
        <p:xfrm>
          <a:off x="4906976" y="1875039"/>
          <a:ext cx="3792264" cy="2468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1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file Macro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1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file</a:t>
                      </a:r>
                      <a:r>
                        <a:rPr lang="en-US" baseline="0" dirty="0"/>
                        <a:t>  &amp; wait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2 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18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</a:t>
                      </a:r>
                      <a:r>
                        <a:rPr lang="en-US" b="1" dirty="0"/>
                        <a:t>Total 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5m15s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273" y="4384032"/>
            <a:ext cx="3986309" cy="127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2" y="595757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Save time : </a:t>
            </a:r>
            <a:r>
              <a:rPr lang="en-US" sz="1200" noProof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1.96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  <a:cs typeface="Arial" charset="0"/>
              </a:rPr>
              <a:t>h * </a:t>
            </a:r>
            <a:r>
              <a:rPr lang="en-US" altLang="ja-JP" sz="1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24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  <a:cs typeface="Arial" charset="0"/>
              </a:rPr>
              <a:t> days</a:t>
            </a:r>
            <a:r>
              <a:rPr kumimoji="0" lang="en-US" altLang="ja-JP" sz="12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  <a:cs typeface="Arial" charset="0"/>
              </a:rPr>
              <a:t>  * 12 months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  <a:cs typeface="Arial" charset="0"/>
              </a:rPr>
              <a:t>= 564.5 hour</a:t>
            </a: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Save cost: </a:t>
            </a:r>
            <a:r>
              <a:rPr lang="en-US" sz="1200" dirty="0">
                <a:solidFill>
                  <a:srgbClr val="0000FF"/>
                </a:solidFill>
              </a:rPr>
              <a:t>564.5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* 2.5 = 1411.3 $/ Year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958591"/>
            <a:ext cx="4343399" cy="82320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14313" indent="-214313">
              <a:buFont typeface="Wingdings" pitchFamily="2" charset="2"/>
              <a:buChar char="v"/>
            </a:pPr>
            <a:r>
              <a:rPr lang="en-US" sz="1200" b="1" dirty="0">
                <a:solidFill>
                  <a:srgbClr val="161FCC"/>
                </a:solidFill>
              </a:rPr>
              <a:t>Lost Time:</a:t>
            </a:r>
            <a:r>
              <a:rPr lang="en-US" sz="1200" b="1" dirty="0">
                <a:solidFill>
                  <a:srgbClr val="161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161FCC"/>
                </a:solidFill>
              </a:rPr>
              <a:t>(60s x 61 DB)x 2 Servers  + 5’ = 123’ ( 2hours 3’)/ 1 day</a:t>
            </a:r>
          </a:p>
        </p:txBody>
      </p:sp>
    </p:spTree>
    <p:extLst>
      <p:ext uri="{BB962C8B-B14F-4D97-AF65-F5344CB8AC3E}">
        <p14:creationId xmlns:p14="http://schemas.microsoft.com/office/powerpoint/2010/main" val="152083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01666" y="1514482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18693"/>
            <a:ext cx="4343399" cy="87263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20000"/>
              </a:spcBef>
            </a:pPr>
            <a:r>
              <a:rPr lang="en-GB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Lost time: </a:t>
            </a:r>
          </a:p>
          <a:p>
            <a:pPr eaLnBrk="0" hangingPunct="0">
              <a:spcBef>
                <a:spcPct val="20000"/>
              </a:spcBef>
            </a:pPr>
            <a:r>
              <a:rPr lang="en-US" sz="1200" dirty="0"/>
              <a:t>-</a:t>
            </a:r>
            <a:r>
              <a:rPr lang="en-US" sz="1000" b="1" dirty="0">
                <a:latin typeface="Arial" charset="0"/>
                <a:cs typeface="Arial" charset="0"/>
              </a:rPr>
              <a:t>hard copy check</a:t>
            </a:r>
            <a:r>
              <a:rPr lang="en-GB" altLang="ja-JP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 item*15 page* 30s *24 day =86.400s(24h/month)</a:t>
            </a:r>
          </a:p>
          <a:p>
            <a:pPr eaLnBrk="0" hangingPunct="0">
              <a:spcBef>
                <a:spcPct val="20000"/>
              </a:spcBef>
            </a:pPr>
            <a:r>
              <a:rPr lang="en-US" sz="1000" dirty="0"/>
              <a:t>-</a:t>
            </a:r>
            <a:r>
              <a:rPr lang="en-US" sz="1000" b="1" dirty="0">
                <a:latin typeface="Arial" charset="0"/>
                <a:cs typeface="Arial" charset="0"/>
              </a:rPr>
              <a:t>check PDF file</a:t>
            </a:r>
            <a:r>
              <a:rPr lang="en-US" sz="1000" dirty="0"/>
              <a:t>: </a:t>
            </a:r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item* 10 file* 15s *24 day=28.800s (8h/month)</a:t>
            </a:r>
            <a:endParaRPr lang="en-US" sz="1000" dirty="0"/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20619"/>
            <a:ext cx="4552950" cy="87263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20000"/>
              </a:spcBef>
            </a:pPr>
            <a:endParaRPr lang="en-GB" sz="1200" dirty="0">
              <a:solidFill>
                <a:srgbClr val="0000FF"/>
              </a:solidFill>
            </a:endParaRPr>
          </a:p>
          <a:p>
            <a:pPr marL="0" indent="0">
              <a:spcBef>
                <a:spcPct val="20000"/>
              </a:spcBef>
            </a:pPr>
            <a:r>
              <a:rPr lang="en-GB" sz="1200" dirty="0">
                <a:solidFill>
                  <a:srgbClr val="0000FF"/>
                </a:solidFill>
              </a:rPr>
              <a:t>Save time: </a:t>
            </a:r>
          </a:p>
          <a:p>
            <a:pPr>
              <a:spcBef>
                <a:spcPct val="20000"/>
              </a:spcBef>
              <a:buFontTx/>
              <a:buChar char="-"/>
            </a:pPr>
            <a:r>
              <a:rPr lang="en-US" sz="1000" dirty="0"/>
              <a:t>hard copy check</a:t>
            </a:r>
            <a:r>
              <a:rPr lang="en-GB" altLang="ja-JP" sz="1000" dirty="0">
                <a:solidFill>
                  <a:srgbClr val="0000FF"/>
                </a:solidFill>
              </a:rPr>
              <a:t>:0</a:t>
            </a:r>
          </a:p>
          <a:p>
            <a:pPr>
              <a:spcBef>
                <a:spcPct val="20000"/>
              </a:spcBef>
              <a:buFontTx/>
              <a:buChar char="-"/>
            </a:pPr>
            <a:r>
              <a:rPr lang="en-GB" altLang="ja-JP" sz="1000" dirty="0"/>
              <a:t>Check file control information</a:t>
            </a:r>
            <a:r>
              <a:rPr lang="en-GB" altLang="ja-JP" sz="1000" dirty="0">
                <a:solidFill>
                  <a:srgbClr val="0000FF"/>
                </a:solidFill>
              </a:rPr>
              <a:t>:10 time*15s* 24 day=3600s (1h/m)</a:t>
            </a:r>
          </a:p>
          <a:p>
            <a:pPr>
              <a:spcBef>
                <a:spcPct val="20000"/>
              </a:spcBef>
              <a:buFontTx/>
              <a:buChar char="-"/>
            </a:pPr>
            <a:r>
              <a:rPr lang="en-US" sz="1000" dirty="0"/>
              <a:t>check PDF file: </a:t>
            </a:r>
            <a:r>
              <a:rPr lang="en-US" sz="1000" dirty="0">
                <a:solidFill>
                  <a:srgbClr val="0000FF"/>
                </a:solidFill>
              </a:rPr>
              <a:t>8 item* 10 file*5s*24 day=9.600s(~2,6h/m)</a:t>
            </a:r>
          </a:p>
          <a:p>
            <a:pPr marL="0" indent="0">
              <a:spcBef>
                <a:spcPct val="20000"/>
              </a:spcBef>
            </a:pPr>
            <a:endParaRPr lang="en-US" sz="1200" dirty="0">
              <a:solidFill>
                <a:srgbClr val="0000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LE THI HAI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Apply:01/06/2020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sz="1600" dirty="0" err="1"/>
              <a:t>CheckING</a:t>
            </a:r>
            <a:r>
              <a:rPr lang="en-US" altLang="ja-JP" sz="1600" dirty="0"/>
              <a:t> PURCHASE PROCESS it DEVICES FOR ALL OF GROUPS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5/7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information by soft documents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BFB1C3-F2C4-4BED-8B7C-017D260FD40A}"/>
              </a:ext>
            </a:extLst>
          </p:cNvPr>
          <p:cNvSpPr/>
          <p:nvPr/>
        </p:nvSpPr>
        <p:spPr>
          <a:xfrm>
            <a:off x="4521161" y="1879452"/>
            <a:ext cx="1322146" cy="9361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Manage data by soft copy (enter information into the file to manage request items with MRO)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53422-77CB-4A03-87BC-18EE1396A784}"/>
              </a:ext>
            </a:extLst>
          </p:cNvPr>
          <p:cNvSpPr/>
          <p:nvPr/>
        </p:nvSpPr>
        <p:spPr>
          <a:xfrm>
            <a:off x="166354" y="2434219"/>
            <a:ext cx="1966798" cy="425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Find and check data PO and delivery with hard copies / PDF files in a shared drive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9042F6-C474-4E5F-B441-E5D600308874}"/>
              </a:ext>
            </a:extLst>
          </p:cNvPr>
          <p:cNvSpPr/>
          <p:nvPr/>
        </p:nvSpPr>
        <p:spPr>
          <a:xfrm>
            <a:off x="4556183" y="2859669"/>
            <a:ext cx="1287124" cy="13294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Use hyperlinks to automatically update the storage path for files, and with just one click, you can access the files of each item in the shared drive.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03C777-B3F6-45FC-9C21-C219C37CB479}"/>
              </a:ext>
            </a:extLst>
          </p:cNvPr>
          <p:cNvSpPr/>
          <p:nvPr/>
        </p:nvSpPr>
        <p:spPr>
          <a:xfrm>
            <a:off x="167326" y="3127462"/>
            <a:ext cx="1986814" cy="7416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Step by step  the path W: \ 11.Voucher \ 00 Voucher \ FY2020 / go to the file to save data if need to find information / print data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5A17C8-5F64-4411-8F30-A38286A1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14" y="3688283"/>
            <a:ext cx="1370591" cy="6738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072911F-548C-4D46-B5A7-DFCE216D5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716" y="3707321"/>
            <a:ext cx="747500" cy="285610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D047175-FE4C-40D7-823E-5E57D26A6F9C}"/>
              </a:ext>
            </a:extLst>
          </p:cNvPr>
          <p:cNvGrpSpPr/>
          <p:nvPr/>
        </p:nvGrpSpPr>
        <p:grpSpPr>
          <a:xfrm>
            <a:off x="2442129" y="2061508"/>
            <a:ext cx="1639138" cy="1318145"/>
            <a:chOff x="1419767" y="-356944"/>
            <a:chExt cx="2632654" cy="31997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9A82DBB-C6CC-4E32-852A-70D0C47AB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9767" y="-356944"/>
              <a:ext cx="2632654" cy="3199746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2308238-CF3D-4B31-957C-7B16ABA711F6}"/>
                </a:ext>
              </a:extLst>
            </p:cNvPr>
            <p:cNvGrpSpPr/>
            <p:nvPr/>
          </p:nvGrpSpPr>
          <p:grpSpPr>
            <a:xfrm>
              <a:off x="1479348" y="607994"/>
              <a:ext cx="2498234" cy="1685058"/>
              <a:chOff x="1479348" y="607994"/>
              <a:chExt cx="2498234" cy="168505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3C32D8-F9DD-4E75-8E4D-906999C78853}"/>
                  </a:ext>
                </a:extLst>
              </p:cNvPr>
              <p:cNvSpPr/>
              <p:nvPr/>
            </p:nvSpPr>
            <p:spPr>
              <a:xfrm>
                <a:off x="1479348" y="1899481"/>
                <a:ext cx="1491985" cy="393571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54F70AE-6600-4744-B161-2B6EC599D8BC}"/>
                  </a:ext>
                </a:extLst>
              </p:cNvPr>
              <p:cNvSpPr/>
              <p:nvPr/>
            </p:nvSpPr>
            <p:spPr>
              <a:xfrm>
                <a:off x="3581400" y="607994"/>
                <a:ext cx="396182" cy="393571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DB73D09-D1BB-4AF2-81B1-E3C6CE16A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515" y="4806609"/>
            <a:ext cx="1491444" cy="583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8C9BE4C-CE59-4596-A486-7D87A21B9326}"/>
              </a:ext>
            </a:extLst>
          </p:cNvPr>
          <p:cNvGrpSpPr/>
          <p:nvPr/>
        </p:nvGrpSpPr>
        <p:grpSpPr>
          <a:xfrm>
            <a:off x="3055198" y="4380015"/>
            <a:ext cx="1026069" cy="1204365"/>
            <a:chOff x="3921489" y="2300793"/>
            <a:chExt cx="3355911" cy="364390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4AAC3E5-9A74-4336-90BA-7B81A771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21489" y="2300793"/>
              <a:ext cx="3355911" cy="364390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0622F-3DD8-4E17-BF8A-7BB6CC8CC119}"/>
                </a:ext>
              </a:extLst>
            </p:cNvPr>
            <p:cNvSpPr/>
            <p:nvPr/>
          </p:nvSpPr>
          <p:spPr>
            <a:xfrm>
              <a:off x="5709530" y="2439172"/>
              <a:ext cx="1399969" cy="75013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2F9C17E2-8E95-4249-B0C1-F3078A7DD1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6919" y="1855642"/>
            <a:ext cx="3181263" cy="3630757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C8D765-5D27-478A-903C-E484CB377578}"/>
              </a:ext>
            </a:extLst>
          </p:cNvPr>
          <p:cNvCxnSpPr>
            <a:cxnSpLocks/>
          </p:cNvCxnSpPr>
          <p:nvPr/>
        </p:nvCxnSpPr>
        <p:spPr>
          <a:xfrm>
            <a:off x="5726726" y="2266139"/>
            <a:ext cx="1969474" cy="44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733629E-1798-4BC1-99EA-8E9F9E67A4AE}"/>
              </a:ext>
            </a:extLst>
          </p:cNvPr>
          <p:cNvCxnSpPr>
            <a:cxnSpLocks/>
            <a:stCxn id="51" idx="0"/>
            <a:endCxn id="34" idx="2"/>
          </p:cNvCxnSpPr>
          <p:nvPr/>
        </p:nvCxnSpPr>
        <p:spPr>
          <a:xfrm flipV="1">
            <a:off x="3901264" y="2621150"/>
            <a:ext cx="10072" cy="1074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92E73-6AED-4884-9428-FEAD702AB4C8}"/>
              </a:ext>
            </a:extLst>
          </p:cNvPr>
          <p:cNvSpPr/>
          <p:nvPr/>
        </p:nvSpPr>
        <p:spPr>
          <a:xfrm>
            <a:off x="2127717" y="3706151"/>
            <a:ext cx="1353815" cy="673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A77D91-5B73-472B-A755-FDCD79D08DD5}"/>
              </a:ext>
            </a:extLst>
          </p:cNvPr>
          <p:cNvSpPr/>
          <p:nvPr/>
        </p:nvSpPr>
        <p:spPr>
          <a:xfrm>
            <a:off x="3489146" y="3695525"/>
            <a:ext cx="824235" cy="309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8350FE-F288-4DA5-8A27-D4E24558C934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2568959" y="4549717"/>
            <a:ext cx="1032932" cy="548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0B0939-FD00-4398-80CA-45A8306A2E7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843307" y="3183205"/>
            <a:ext cx="2919693" cy="341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B2AE4FA-0068-4945-BCEF-46F7596B2F7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801910" y="3053977"/>
            <a:ext cx="210622" cy="634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56F82962-3D7D-4EDE-B4AB-5D4A04A095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5324" y="4221226"/>
            <a:ext cx="1874900" cy="124993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4F30DB8-4160-49F9-8AA5-82671F2F12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2109" y="5565918"/>
            <a:ext cx="2170529" cy="141837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C7049A-32F7-4E8E-8A81-5FCD80402ADE}"/>
              </a:ext>
            </a:extLst>
          </p:cNvPr>
          <p:cNvCxnSpPr>
            <a:cxnSpLocks/>
            <a:stCxn id="22" idx="3"/>
            <a:endCxn id="54" idx="0"/>
          </p:cNvCxnSpPr>
          <p:nvPr/>
        </p:nvCxnSpPr>
        <p:spPr>
          <a:xfrm>
            <a:off x="5843307" y="3524387"/>
            <a:ext cx="1009467" cy="69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1F5E11-0DF6-477C-B6C3-CBC4CAE221B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843307" y="3524387"/>
            <a:ext cx="959801" cy="2064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34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949" y="2286000"/>
            <a:ext cx="8610600" cy="1371600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/>
          <a:p>
            <a:pPr algn="ctr">
              <a:lnSpc>
                <a:spcPct val="90000"/>
              </a:lnSpc>
            </a:pPr>
            <a:r>
              <a:rPr lang="en-US" altLang="ja-JP" sz="2800" b="1" cap="all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listening.</a:t>
            </a:r>
            <a:endParaRPr lang="en-US" altLang="en-US" sz="2800" b="1" cap="all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2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7416</TotalTime>
  <Words>769</Words>
  <Application>Microsoft Office PowerPoint</Application>
  <PresentationFormat>On-screen Show (4:3)</PresentationFormat>
  <Paragraphs>158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Meiryo UI</vt:lpstr>
      <vt:lpstr>ＭＳ Ｐゴシック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Nguyen Van</dc:creator>
  <cp:lastModifiedBy>Dai Vu Ngoc</cp:lastModifiedBy>
  <cp:revision>1222</cp:revision>
  <cp:lastPrinted>2019-05-27T02:21:44Z</cp:lastPrinted>
  <dcterms:created xsi:type="dcterms:W3CDTF">2015-08-13T02:08:13Z</dcterms:created>
  <dcterms:modified xsi:type="dcterms:W3CDTF">2020-06-22T03:31:02Z</dcterms:modified>
</cp:coreProperties>
</file>