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5" r:id="rId2"/>
    <p:sldId id="257" r:id="rId3"/>
    <p:sldId id="256" r:id="rId4"/>
    <p:sldId id="268" r:id="rId5"/>
    <p:sldId id="259" r:id="rId6"/>
    <p:sldId id="267" r:id="rId7"/>
    <p:sldId id="262" r:id="rId8"/>
  </p:sldIdLst>
  <p:sldSz cx="9144000" cy="6858000" type="screen4x3"/>
  <p:notesSz cx="9939338" cy="14368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20" autoAdjust="0"/>
  </p:normalViewPr>
  <p:slideViewPr>
    <p:cSldViewPr snapToGrid="0">
      <p:cViewPr varScale="1">
        <p:scale>
          <a:sx n="87" d="100"/>
          <a:sy n="87" d="100"/>
        </p:scale>
        <p:origin x="23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4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4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42" name="PlaceHolder 5"/>
          <p:cNvSpPr>
            <a:spLocks noGrp="1"/>
          </p:cNvSpPr>
          <p:nvPr>
            <p:ph type="sldNum"/>
          </p:nvPr>
        </p:nvSpPr>
        <p:spPr>
          <a:xfrm>
            <a:off x="4399200" y="9555480"/>
            <a:ext cx="3372840" cy="502560"/>
          </a:xfrm>
          <a:prstGeom prst="rect">
            <a:avLst/>
          </a:prstGeom>
        </p:spPr>
        <p:txBody>
          <a:bodyPr lIns="0" tIns="0" rIns="0" bIns="0" anchor="b"/>
          <a:lstStyle/>
          <a:p>
            <a:pPr algn="r"/>
            <a:fld id="{5D81628E-7727-4E50-9CDA-38B83CA40CAB}"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6461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7950" y="1077913"/>
            <a:ext cx="7183438" cy="5386387"/>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morning every one!</a:t>
            </a:r>
            <a:r>
              <a:rPr lang="en-GB"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name is Minh ,member of IT</a:t>
            </a:r>
            <a:r>
              <a:rPr lang="en-US" baseline="0" dirty="0"/>
              <a:t> department.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Today, I’m delighted to be here to tell you about B&amp;A report.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presentation have to </a:t>
            </a:r>
            <a:r>
              <a:rPr lang="en-US" b="1" dirty="0"/>
              <a:t>5 topics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cost: </a:t>
            </a:r>
            <a:r>
              <a:rPr lang="en-US" b="1" dirty="0"/>
              <a:t>7 point 8 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time: </a:t>
            </a:r>
            <a:r>
              <a:rPr lang="en-US" b="1" dirty="0"/>
              <a:t>More than one thousand hour</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a:p>
            <a:endParaRPr lang="en-GB" dirty="0"/>
          </a:p>
        </p:txBody>
      </p:sp>
      <p:sp>
        <p:nvSpPr>
          <p:cNvPr id="4" name="Slide Number Placeholder 3"/>
          <p:cNvSpPr>
            <a:spLocks noGrp="1"/>
          </p:cNvSpPr>
          <p:nvPr>
            <p:ph type="sldNum" sz="quarter" idx="10"/>
          </p:nvPr>
        </p:nvSpPr>
        <p:spPr/>
        <p:txBody>
          <a:bodyPr/>
          <a:lstStyle/>
          <a:p>
            <a:fld id="{838585CC-6A4B-4F0F-8BB8-75C07CEB259B}" type="slidenum">
              <a:rPr lang="en-US" smtClean="0"/>
              <a:t>1</a:t>
            </a:fld>
            <a:endParaRPr lang="en-US"/>
          </a:p>
        </p:txBody>
      </p:sp>
    </p:spTree>
    <p:extLst>
      <p:ext uri="{BB962C8B-B14F-4D97-AF65-F5344CB8AC3E}">
        <p14:creationId xmlns:p14="http://schemas.microsoft.com/office/powerpoint/2010/main" val="137763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993600" y="6825960"/>
            <a:ext cx="7951680" cy="6464520"/>
          </a:xfrm>
          <a:prstGeom prst="rect">
            <a:avLst/>
          </a:prstGeom>
        </p:spPr>
        <p:txBody>
          <a:bodyPr lIns="132840" tIns="66600" rIns="132840" bIns="66600"/>
          <a:lstStyle/>
          <a:p>
            <a:r>
              <a:rPr lang="en-GB" sz="2000" b="0" strike="noStrike" spc="-1" dirty="0">
                <a:solidFill>
                  <a:srgbClr val="000000"/>
                </a:solidFill>
                <a:uFill>
                  <a:solidFill>
                    <a:srgbClr val="FFFFFF"/>
                  </a:solidFill>
                </a:uFill>
                <a:latin typeface="+mn-lt"/>
              </a:rPr>
              <a:t>First topic, I would like to introduce about: </a:t>
            </a:r>
            <a:r>
              <a:rPr lang="en-GB" sz="2000" b="1" strike="noStrike" spc="-1" dirty="0">
                <a:solidFill>
                  <a:srgbClr val="000000"/>
                </a:solidFill>
                <a:uFill>
                  <a:solidFill>
                    <a:srgbClr val="FFFFFF"/>
                  </a:solidFill>
                </a:uFill>
                <a:latin typeface="+mn-lt"/>
              </a:rPr>
              <a:t>Add QR Code label on Shipment station</a:t>
            </a:r>
          </a:p>
          <a:p>
            <a:r>
              <a:rPr lang="en-GB" sz="2000" b="1" strike="noStrike" spc="-1" dirty="0">
                <a:solidFill>
                  <a:srgbClr val="000000"/>
                </a:solidFill>
                <a:uFill>
                  <a:solidFill>
                    <a:srgbClr val="FFFFFF"/>
                  </a:solidFill>
                </a:uFill>
                <a:latin typeface="+mn-lt"/>
              </a:rPr>
              <a:t>Before kaizen:</a:t>
            </a:r>
          </a:p>
          <a:p>
            <a:r>
              <a:rPr lang="en-GB" sz="2000" b="0" strike="noStrike" spc="-1" dirty="0">
                <a:solidFill>
                  <a:srgbClr val="000000"/>
                </a:solidFill>
                <a:uFill>
                  <a:solidFill>
                    <a:srgbClr val="FFFFFF"/>
                  </a:solidFill>
                </a:uFill>
                <a:latin typeface="+mn-lt"/>
              </a:rPr>
              <a:t>User need prepare data on excel, Print out, manual compare data actual and </a:t>
            </a:r>
            <a:r>
              <a:rPr lang="en-GB" sz="2000" b="0" strike="noStrike" spc="-1" dirty="0" err="1">
                <a:solidFill>
                  <a:srgbClr val="000000"/>
                </a:solidFill>
                <a:uFill>
                  <a:solidFill>
                    <a:srgbClr val="FFFFFF"/>
                  </a:solidFill>
                </a:uFill>
                <a:latin typeface="+mn-lt"/>
              </a:rPr>
              <a:t>checksheet</a:t>
            </a:r>
            <a:r>
              <a:rPr lang="en-GB" sz="2000" b="0" strike="noStrike" spc="-1" dirty="0">
                <a:solidFill>
                  <a:srgbClr val="000000"/>
                </a:solidFill>
                <a:uFill>
                  <a:solidFill>
                    <a:srgbClr val="FFFFFF"/>
                  </a:solidFill>
                </a:uFill>
                <a:latin typeface="+mn-lt"/>
              </a:rPr>
              <a:t> on excel file </a:t>
            </a:r>
            <a:r>
              <a:rPr lang="en-GB" sz="2000" b="0" i="1" strike="noStrike" spc="-1" dirty="0">
                <a:solidFill>
                  <a:srgbClr val="000000"/>
                </a:solidFill>
                <a:uFill>
                  <a:solidFill>
                    <a:srgbClr val="FFFFFF"/>
                  </a:solidFill>
                </a:uFill>
                <a:latin typeface="+mn-lt"/>
              </a:rPr>
              <a:t>( </a:t>
            </a:r>
            <a:r>
              <a:rPr lang="en-GB" sz="2000" b="0" i="1" strike="noStrike" spc="-1" dirty="0" err="1">
                <a:solidFill>
                  <a:srgbClr val="000000"/>
                </a:solidFill>
                <a:uFill>
                  <a:solidFill>
                    <a:srgbClr val="FFFFFF"/>
                  </a:solidFill>
                </a:uFill>
                <a:latin typeface="+mn-lt"/>
              </a:rPr>
              <a:t>chỉ</a:t>
            </a:r>
            <a:r>
              <a:rPr lang="en-GB" sz="2000" b="0" i="1" strike="noStrike" spc="-1" dirty="0">
                <a:solidFill>
                  <a:srgbClr val="000000"/>
                </a:solidFill>
                <a:uFill>
                  <a:solidFill>
                    <a:srgbClr val="FFFFFF"/>
                  </a:solidFill>
                </a:uFill>
                <a:latin typeface="+mn-lt"/>
              </a:rPr>
              <a:t> </a:t>
            </a:r>
            <a:r>
              <a:rPr lang="en-GB" sz="2000" b="0" i="1" strike="noStrike" spc="-1" dirty="0" err="1">
                <a:solidFill>
                  <a:srgbClr val="000000"/>
                </a:solidFill>
                <a:uFill>
                  <a:solidFill>
                    <a:srgbClr val="FFFFFF"/>
                  </a:solidFill>
                </a:uFill>
                <a:latin typeface="+mn-lt"/>
              </a:rPr>
              <a:t>bút</a:t>
            </a:r>
            <a:r>
              <a:rPr lang="en-GB" sz="2000" b="1" strike="noStrike" spc="-1" dirty="0">
                <a:solidFill>
                  <a:srgbClr val="000000"/>
                </a:solidFill>
                <a:uFill>
                  <a:solidFill>
                    <a:srgbClr val="FFFFFF"/>
                  </a:solidFill>
                </a:uFill>
                <a:latin typeface="+mn-lt"/>
              </a:rPr>
              <a:t>)</a:t>
            </a:r>
          </a:p>
          <a:p>
            <a:r>
              <a:rPr lang="en-GB" sz="2000" b="0" strike="noStrike" spc="-1" dirty="0">
                <a:solidFill>
                  <a:srgbClr val="000000"/>
                </a:solidFill>
                <a:uFill>
                  <a:solidFill>
                    <a:srgbClr val="FFFFFF"/>
                  </a:solidFill>
                </a:uFill>
                <a:latin typeface="+mn-lt"/>
              </a:rPr>
              <a:t>This ways, production easy make mistake and lost time</a:t>
            </a:r>
          </a:p>
          <a:p>
            <a:r>
              <a:rPr lang="en-GB" sz="2000" b="1" strike="noStrike" spc="-1" dirty="0">
                <a:solidFill>
                  <a:srgbClr val="000000"/>
                </a:solidFill>
                <a:uFill>
                  <a:solidFill>
                    <a:srgbClr val="FFFFFF"/>
                  </a:solidFill>
                </a:uFill>
                <a:latin typeface="+mn-lt"/>
              </a:rPr>
              <a:t>After kaizen:</a:t>
            </a:r>
          </a:p>
          <a:p>
            <a:r>
              <a:rPr lang="en-GB" sz="2000" b="0" strike="noStrike" spc="-1" dirty="0">
                <a:solidFill>
                  <a:srgbClr val="000000"/>
                </a:solidFill>
                <a:uFill>
                  <a:solidFill>
                    <a:srgbClr val="FFFFFF"/>
                  </a:solidFill>
                </a:uFill>
                <a:latin typeface="+mn-lt"/>
              </a:rPr>
              <a:t>We make new software: automatic print </a:t>
            </a:r>
            <a:r>
              <a:rPr lang="en-GB" sz="2000" b="0" strike="noStrike" spc="-1" dirty="0" err="1">
                <a:solidFill>
                  <a:srgbClr val="000000"/>
                </a:solidFill>
                <a:uFill>
                  <a:solidFill>
                    <a:srgbClr val="FFFFFF"/>
                  </a:solidFill>
                </a:uFill>
                <a:latin typeface="+mn-lt"/>
              </a:rPr>
              <a:t>Checksheet</a:t>
            </a:r>
            <a:r>
              <a:rPr lang="en-GB" sz="2000" b="0" strike="noStrike" spc="-1" dirty="0">
                <a:solidFill>
                  <a:srgbClr val="000000"/>
                </a:solidFill>
                <a:uFill>
                  <a:solidFill>
                    <a:srgbClr val="FFFFFF"/>
                  </a:solidFill>
                </a:uFill>
                <a:latin typeface="+mn-lt"/>
              </a:rPr>
              <a:t>, </a:t>
            </a:r>
            <a:r>
              <a:rPr lang="en-GB" sz="2000" b="1" strike="noStrike" spc="-1" dirty="0">
                <a:solidFill>
                  <a:srgbClr val="000000"/>
                </a:solidFill>
                <a:uFill>
                  <a:solidFill>
                    <a:srgbClr val="FFFFFF"/>
                  </a:solidFill>
                </a:uFill>
                <a:latin typeface="+mn-lt"/>
              </a:rPr>
              <a:t>Add QR Code here.</a:t>
            </a:r>
            <a:r>
              <a:rPr lang="en-GB" sz="2000" b="0" i="1" strike="noStrike" spc="-1" dirty="0">
                <a:solidFill>
                  <a:srgbClr val="000000"/>
                </a:solidFill>
                <a:uFill>
                  <a:solidFill>
                    <a:srgbClr val="FFFFFF"/>
                  </a:solidFill>
                </a:uFill>
                <a:latin typeface="+mn-lt"/>
              </a:rPr>
              <a:t>( </a:t>
            </a:r>
            <a:r>
              <a:rPr lang="en-GB" sz="2000" b="0" i="1" strike="noStrike" spc="-1" dirty="0" err="1">
                <a:solidFill>
                  <a:srgbClr val="000000"/>
                </a:solidFill>
                <a:uFill>
                  <a:solidFill>
                    <a:srgbClr val="FFFFFF"/>
                  </a:solidFill>
                </a:uFill>
                <a:latin typeface="+mn-lt"/>
              </a:rPr>
              <a:t>chỉ</a:t>
            </a:r>
            <a:r>
              <a:rPr lang="en-GB" sz="2000" b="0" i="1" strike="noStrike" spc="-1" dirty="0">
                <a:solidFill>
                  <a:srgbClr val="000000"/>
                </a:solidFill>
                <a:uFill>
                  <a:solidFill>
                    <a:srgbClr val="FFFFFF"/>
                  </a:solidFill>
                </a:uFill>
                <a:latin typeface="+mn-lt"/>
              </a:rPr>
              <a:t> </a:t>
            </a:r>
            <a:r>
              <a:rPr lang="en-GB" sz="2000" b="0" i="1" strike="noStrike" spc="-1" dirty="0" err="1">
                <a:solidFill>
                  <a:srgbClr val="000000"/>
                </a:solidFill>
                <a:uFill>
                  <a:solidFill>
                    <a:srgbClr val="FFFFFF"/>
                  </a:solidFill>
                </a:uFill>
                <a:latin typeface="+mn-lt"/>
              </a:rPr>
              <a:t>bút</a:t>
            </a:r>
            <a:r>
              <a:rPr lang="en-GB" sz="2000" b="0" i="1" strike="noStrike" spc="-1" dirty="0">
                <a:solidFill>
                  <a:srgbClr val="000000"/>
                </a:solidFill>
                <a:uFill>
                  <a:solidFill>
                    <a:srgbClr val="FFFFFF"/>
                  </a:solidFill>
                </a:uFill>
                <a:latin typeface="+mn-lt"/>
              </a:rPr>
              <a:t>)</a:t>
            </a:r>
          </a:p>
          <a:p>
            <a:r>
              <a:rPr lang="en-GB" sz="2000" b="0" strike="noStrike" spc="-1" dirty="0">
                <a:solidFill>
                  <a:srgbClr val="000000"/>
                </a:solidFill>
                <a:uFill>
                  <a:solidFill>
                    <a:srgbClr val="FFFFFF"/>
                  </a:solidFill>
                </a:uFill>
                <a:latin typeface="+mn-lt"/>
              </a:rPr>
              <a:t>Automatic compare and together use on: Weight check, Pallet ID and Shipment.</a:t>
            </a:r>
          </a:p>
          <a:p>
            <a:r>
              <a:rPr lang="en-GB" sz="2000" b="0" strike="noStrike" spc="-1" dirty="0">
                <a:solidFill>
                  <a:srgbClr val="000000"/>
                </a:solidFill>
                <a:uFill>
                  <a:solidFill>
                    <a:srgbClr val="FFFFFF"/>
                  </a:solidFill>
                </a:uFill>
                <a:latin typeface="+mn-lt"/>
              </a:rPr>
              <a:t>With new software, No mistake and reduce cost 7.8K$</a:t>
            </a:r>
          </a:p>
        </p:txBody>
      </p:sp>
      <p:sp>
        <p:nvSpPr>
          <p:cNvPr id="616" name="CustomShape 2"/>
          <p:cNvSpPr/>
          <p:nvPr/>
        </p:nvSpPr>
        <p:spPr>
          <a:xfrm>
            <a:off x="5628960" y="13646880"/>
            <a:ext cx="4307400" cy="718560"/>
          </a:xfrm>
          <a:prstGeom prst="rect">
            <a:avLst/>
          </a:prstGeom>
          <a:noFill/>
          <a:ln>
            <a:noFill/>
          </a:ln>
        </p:spPr>
        <p:style>
          <a:lnRef idx="0">
            <a:scrgbClr r="0" g="0" b="0"/>
          </a:lnRef>
          <a:fillRef idx="0">
            <a:scrgbClr r="0" g="0" b="0"/>
          </a:fillRef>
          <a:effectRef idx="0">
            <a:scrgbClr r="0" g="0" b="0"/>
          </a:effectRef>
          <a:fontRef idx="minor"/>
        </p:style>
        <p:txBody>
          <a:bodyPr lIns="132840" tIns="66600" rIns="132840" bIns="66600" anchor="b"/>
          <a:lstStyle/>
          <a:p>
            <a:pPr algn="r">
              <a:lnSpc>
                <a:spcPct val="100000"/>
              </a:lnSpc>
            </a:pPr>
            <a:fld id="{B3CA0F3B-2692-4AF3-8733-1ECDB6F33D69}" type="slidenum">
              <a:rPr lang="en-US" sz="1700" b="0" strike="noStrike" spc="-1">
                <a:solidFill>
                  <a:srgbClr val="000000"/>
                </a:solidFill>
                <a:uFill>
                  <a:solidFill>
                    <a:srgbClr val="FFFFFF"/>
                  </a:solidFill>
                </a:uFill>
                <a:latin typeface="Calibri"/>
                <a:ea typeface="+mn-ea"/>
              </a:rPr>
              <a:t>2</a:t>
            </a:fld>
            <a:endParaRPr lang="en-US" sz="17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3418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993600" y="6825960"/>
            <a:ext cx="7951680" cy="6464520"/>
          </a:xfrm>
          <a:prstGeom prst="rect">
            <a:avLst/>
          </a:prstGeom>
        </p:spPr>
        <p:txBody>
          <a:bodyPr lIns="132840" tIns="66600" rIns="132840" bIns="66600"/>
          <a:lstStyle/>
          <a:p>
            <a:r>
              <a:rPr lang="en-GB" sz="2000" b="0" strike="noStrike" spc="-1" dirty="0">
                <a:solidFill>
                  <a:srgbClr val="000000"/>
                </a:solidFill>
                <a:uFill>
                  <a:solidFill>
                    <a:srgbClr val="FFFFFF"/>
                  </a:solidFill>
                </a:uFill>
                <a:latin typeface="+mn-lt"/>
              </a:rPr>
              <a:t>Next is: Add new function for input Serial number into Serial outer</a:t>
            </a:r>
          </a:p>
          <a:p>
            <a:r>
              <a:rPr lang="en-GB" sz="2000" b="0" strike="noStrike" spc="-1" dirty="0">
                <a:solidFill>
                  <a:srgbClr val="000000"/>
                </a:solidFill>
                <a:uFill>
                  <a:solidFill>
                    <a:srgbClr val="FFFFFF"/>
                  </a:solidFill>
                </a:uFill>
                <a:latin typeface="+mn-lt"/>
              </a:rPr>
              <a:t>Weight check will detect if have any error and Line will be stop.</a:t>
            </a:r>
          </a:p>
          <a:p>
            <a:r>
              <a:rPr lang="en-GB" sz="2000" b="0" strike="noStrike" spc="-1" dirty="0">
                <a:solidFill>
                  <a:srgbClr val="000000"/>
                </a:solidFill>
                <a:uFill>
                  <a:solidFill>
                    <a:srgbClr val="FFFFFF"/>
                  </a:solidFill>
                </a:uFill>
                <a:latin typeface="+mn-lt"/>
              </a:rPr>
              <a:t>Line leader contact to IT &amp; PE to check data and support.</a:t>
            </a:r>
          </a:p>
          <a:p>
            <a:r>
              <a:rPr lang="en-GB" sz="2000" b="0" strike="noStrike" spc="-1" dirty="0">
                <a:solidFill>
                  <a:srgbClr val="000000"/>
                </a:solidFill>
                <a:uFill>
                  <a:solidFill>
                    <a:srgbClr val="FFFFFF"/>
                  </a:solidFill>
                </a:uFill>
                <a:latin typeface="+mn-lt"/>
              </a:rPr>
              <a:t>Kaizen:</a:t>
            </a:r>
          </a:p>
          <a:p>
            <a:r>
              <a:rPr lang="en-GB" sz="2000" b="0" strike="noStrike" spc="-1" dirty="0">
                <a:solidFill>
                  <a:srgbClr val="000000"/>
                </a:solidFill>
                <a:uFill>
                  <a:solidFill>
                    <a:srgbClr val="FFFFFF"/>
                  </a:solidFill>
                </a:uFill>
                <a:latin typeface="+mn-lt"/>
              </a:rPr>
              <a:t>User </a:t>
            </a:r>
            <a:r>
              <a:rPr lang="en-GB" sz="2000" b="1" strike="noStrike" spc="-1" dirty="0">
                <a:solidFill>
                  <a:srgbClr val="000000"/>
                </a:solidFill>
                <a:uFill>
                  <a:solidFill>
                    <a:srgbClr val="FFFFFF"/>
                  </a:solidFill>
                </a:uFill>
                <a:latin typeface="+mn-lt"/>
              </a:rPr>
              <a:t>just take out NG product for later check </a:t>
            </a:r>
            <a:r>
              <a:rPr lang="en-GB" sz="2000" b="0" strike="noStrike" spc="-1" dirty="0">
                <a:solidFill>
                  <a:srgbClr val="000000"/>
                </a:solidFill>
                <a:uFill>
                  <a:solidFill>
                    <a:srgbClr val="FFFFFF"/>
                  </a:solidFill>
                </a:uFill>
                <a:latin typeface="+mn-lt"/>
              </a:rPr>
              <a:t>and </a:t>
            </a:r>
            <a:r>
              <a:rPr lang="en-GB" sz="2000" b="1" strike="noStrike" spc="-1" dirty="0">
                <a:solidFill>
                  <a:srgbClr val="000000"/>
                </a:solidFill>
                <a:uFill>
                  <a:solidFill>
                    <a:srgbClr val="FFFFFF"/>
                  </a:solidFill>
                </a:uFill>
                <a:latin typeface="+mn-lt"/>
              </a:rPr>
              <a:t>finished Carton box.</a:t>
            </a:r>
          </a:p>
          <a:p>
            <a:r>
              <a:rPr lang="en-GB" sz="2000" b="0" strike="noStrike" spc="-1" dirty="0">
                <a:solidFill>
                  <a:srgbClr val="000000"/>
                </a:solidFill>
                <a:uFill>
                  <a:solidFill>
                    <a:srgbClr val="FFFFFF"/>
                  </a:solidFill>
                </a:uFill>
                <a:latin typeface="+mn-lt"/>
              </a:rPr>
              <a:t>On Shrink system, Adding Serial number into Serial outer.</a:t>
            </a:r>
          </a:p>
          <a:p>
            <a:r>
              <a:rPr lang="en-GB" sz="2000" b="0" strike="noStrike" spc="-1" dirty="0">
                <a:solidFill>
                  <a:srgbClr val="000000"/>
                </a:solidFill>
                <a:uFill>
                  <a:solidFill>
                    <a:srgbClr val="FFFFFF"/>
                  </a:solidFill>
                </a:uFill>
                <a:latin typeface="+mn-lt"/>
              </a:rPr>
              <a:t>Save time IT support: 630h per year</a:t>
            </a:r>
          </a:p>
          <a:p>
            <a:endParaRPr lang="en-GB" sz="2000" b="0" strike="noStrike" spc="-1" dirty="0">
              <a:solidFill>
                <a:srgbClr val="000000"/>
              </a:solidFill>
              <a:uFill>
                <a:solidFill>
                  <a:srgbClr val="FFFFFF"/>
                </a:solidFill>
              </a:uFill>
              <a:latin typeface="+mn-lt"/>
            </a:endParaRPr>
          </a:p>
          <a:p>
            <a:endParaRPr lang="en-GB" sz="2000" b="0" strike="noStrike" spc="-1" dirty="0">
              <a:solidFill>
                <a:srgbClr val="000000"/>
              </a:solidFill>
              <a:uFill>
                <a:solidFill>
                  <a:srgbClr val="FFFFFF"/>
                </a:solidFill>
              </a:uFill>
              <a:latin typeface="+mn-lt"/>
            </a:endParaRPr>
          </a:p>
          <a:p>
            <a:r>
              <a:rPr lang="en-GB" sz="2000" b="0" strike="noStrike" spc="-1" dirty="0">
                <a:solidFill>
                  <a:srgbClr val="000000"/>
                </a:solidFill>
                <a:uFill>
                  <a:solidFill>
                    <a:srgbClr val="FFFFFF"/>
                  </a:solidFill>
                </a:uFill>
                <a:latin typeface="+mn-lt"/>
              </a:rPr>
              <a:t>--------------------------------------------------------</a:t>
            </a:r>
          </a:p>
          <a:p>
            <a:r>
              <a:rPr lang="en-GB" sz="2000" b="0" strike="noStrike" spc="-1" dirty="0">
                <a:solidFill>
                  <a:srgbClr val="000000"/>
                </a:solidFill>
                <a:uFill>
                  <a:solidFill>
                    <a:srgbClr val="FFFFFF"/>
                  </a:solidFill>
                </a:uFill>
                <a:latin typeface="+mn-lt"/>
              </a:rPr>
              <a:t>As you know, The  first product goes through the checker machine to check all functions by software. there are many functions to check and is written to csv file to save history.</a:t>
            </a:r>
            <a:r>
              <a:rPr lang="en-GB" sz="2000" b="0" strike="noStrike" spc="-1" baseline="0" dirty="0">
                <a:solidFill>
                  <a:srgbClr val="000000"/>
                </a:solidFill>
                <a:uFill>
                  <a:solidFill>
                    <a:srgbClr val="FFFFFF"/>
                  </a:solidFill>
                </a:uFill>
                <a:latin typeface="+mn-lt"/>
              </a:rPr>
              <a:t> </a:t>
            </a:r>
            <a:r>
              <a:rPr lang="en-GB" sz="2000" b="0" strike="noStrike" spc="-1" dirty="0">
                <a:solidFill>
                  <a:srgbClr val="000000"/>
                </a:solidFill>
                <a:uFill>
                  <a:solidFill>
                    <a:srgbClr val="FFFFFF"/>
                  </a:solidFill>
                </a:uFill>
                <a:latin typeface="+mn-lt"/>
              </a:rPr>
              <a:t>if one of them is NG </a:t>
            </a:r>
            <a:r>
              <a:rPr lang="en-GB" sz="2000" b="0" strike="noStrike" spc="-1" baseline="0" dirty="0">
                <a:solidFill>
                  <a:srgbClr val="000000"/>
                </a:solidFill>
                <a:uFill>
                  <a:solidFill>
                    <a:srgbClr val="FFFFFF"/>
                  </a:solidFill>
                </a:uFill>
                <a:latin typeface="+mn-lt"/>
              </a:rPr>
              <a:t> it not pass.</a:t>
            </a:r>
            <a:endParaRPr lang="en-GB" sz="2000" b="0" strike="noStrike" spc="-1" dirty="0">
              <a:solidFill>
                <a:srgbClr val="000000"/>
              </a:solidFill>
              <a:uFill>
                <a:solidFill>
                  <a:srgbClr val="FFFFFF"/>
                </a:solidFill>
              </a:u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strike="noStrike" spc="-1" dirty="0">
                <a:solidFill>
                  <a:srgbClr val="000000"/>
                </a:solidFill>
                <a:uFill>
                  <a:solidFill>
                    <a:srgbClr val="FFFFFF"/>
                  </a:solidFill>
                </a:uFill>
                <a:latin typeface="+mn-lt"/>
              </a:rPr>
              <a:t>At the end of</a:t>
            </a:r>
            <a:r>
              <a:rPr lang="en-GB" sz="2000" b="0" strike="noStrike" spc="-1" baseline="0" dirty="0">
                <a:solidFill>
                  <a:srgbClr val="000000"/>
                </a:solidFill>
                <a:uFill>
                  <a:solidFill>
                    <a:srgbClr val="FFFFFF"/>
                  </a:solidFill>
                </a:uFill>
                <a:latin typeface="+mn-lt"/>
              </a:rPr>
              <a:t> product line ,</a:t>
            </a:r>
            <a:r>
              <a:rPr lang="en-GB" sz="2000" b="0" strike="noStrike" spc="-1" dirty="0">
                <a:solidFill>
                  <a:srgbClr val="000000"/>
                </a:solidFill>
                <a:uFill>
                  <a:solidFill>
                    <a:srgbClr val="FFFFFF"/>
                  </a:solidFill>
                </a:uFill>
                <a:latin typeface="+mn-lt"/>
              </a:rPr>
              <a:t> weight check stage</a:t>
            </a:r>
            <a:r>
              <a:rPr lang="en-GB" sz="2000" b="0" strike="noStrike" spc="-1" baseline="0" dirty="0">
                <a:solidFill>
                  <a:srgbClr val="000000"/>
                </a:solidFill>
                <a:uFill>
                  <a:solidFill>
                    <a:srgbClr val="FFFFFF"/>
                  </a:solidFill>
                </a:uFill>
                <a:latin typeface="+mn-lt"/>
              </a:rPr>
              <a:t> </a:t>
            </a:r>
            <a:r>
              <a:rPr lang="en-US" sz="2000" b="1" strike="noStrike" spc="-1" dirty="0">
                <a:solidFill>
                  <a:srgbClr val="000000"/>
                </a:solidFill>
                <a:uFill>
                  <a:solidFill>
                    <a:srgbClr val="FFFFFF"/>
                  </a:solidFill>
                </a:uFill>
                <a:latin typeface="Calibri"/>
                <a:ea typeface="Arial Unicode MS"/>
              </a:rPr>
              <a:t>Detect error </a:t>
            </a:r>
            <a:r>
              <a:rPr lang="en-US" sz="2000" b="0" strike="noStrike" spc="-1" dirty="0">
                <a:solidFill>
                  <a:srgbClr val="000000"/>
                </a:solidFill>
                <a:uFill>
                  <a:solidFill>
                    <a:srgbClr val="FFFFFF"/>
                  </a:solidFill>
                </a:uFill>
                <a:latin typeface="Calibri"/>
                <a:ea typeface="Arial Unicode MS"/>
              </a:rPr>
              <a:t>in case NG product Stop line</a:t>
            </a:r>
            <a:r>
              <a:rPr lang="en-US" sz="2000" b="0" strike="noStrike" spc="-1" dirty="0">
                <a:solidFill>
                  <a:srgbClr val="FF0000"/>
                </a:solidFill>
                <a:uFill>
                  <a:solidFill>
                    <a:srgbClr val="FFFFFF"/>
                  </a:solidFill>
                </a:uFill>
                <a:latin typeface="Calibri"/>
                <a:ea typeface="Arial Unicode MS"/>
              </a:rPr>
              <a:t>.</a:t>
            </a:r>
            <a:endParaRPr lang="en-GB" sz="2000" b="0" strike="noStrike" spc="-1" dirty="0">
              <a:solidFill>
                <a:srgbClr val="000000"/>
              </a:solidFill>
              <a:uFill>
                <a:solidFill>
                  <a:srgbClr val="FFFFFF"/>
                </a:solidFill>
              </a:uFill>
              <a:latin typeface="+mn-lt"/>
            </a:endParaRPr>
          </a:p>
          <a:p>
            <a:r>
              <a:rPr lang="en-GB" sz="2000" b="0" strike="noStrike" spc="-1" dirty="0">
                <a:solidFill>
                  <a:srgbClr val="000000"/>
                </a:solidFill>
                <a:uFill>
                  <a:solidFill>
                    <a:srgbClr val="FFFFFF"/>
                  </a:solidFill>
                </a:uFill>
                <a:latin typeface="+mn-lt"/>
              </a:rPr>
              <a:t>The user will contact IT and PE member to check data in log file and support until the product is ok, then continue running again at product line.</a:t>
            </a:r>
            <a:endParaRPr lang="en-US" sz="2000" b="0" strike="noStrike" spc="-1" dirty="0">
              <a:solidFill>
                <a:srgbClr val="000000"/>
              </a:solidFill>
              <a:uFill>
                <a:solidFill>
                  <a:srgbClr val="FFFFFF"/>
                </a:solidFill>
              </a:uFill>
              <a:latin typeface="Arial"/>
            </a:endParaRPr>
          </a:p>
        </p:txBody>
      </p:sp>
      <p:sp>
        <p:nvSpPr>
          <p:cNvPr id="614" name="CustomShape 2"/>
          <p:cNvSpPr/>
          <p:nvPr/>
        </p:nvSpPr>
        <p:spPr>
          <a:xfrm>
            <a:off x="5628960" y="13646880"/>
            <a:ext cx="4307400" cy="718560"/>
          </a:xfrm>
          <a:prstGeom prst="rect">
            <a:avLst/>
          </a:prstGeom>
          <a:noFill/>
          <a:ln>
            <a:noFill/>
          </a:ln>
        </p:spPr>
        <p:style>
          <a:lnRef idx="0">
            <a:scrgbClr r="0" g="0" b="0"/>
          </a:lnRef>
          <a:fillRef idx="0">
            <a:scrgbClr r="0" g="0" b="0"/>
          </a:fillRef>
          <a:effectRef idx="0">
            <a:scrgbClr r="0" g="0" b="0"/>
          </a:effectRef>
          <a:fontRef idx="minor"/>
        </p:style>
        <p:txBody>
          <a:bodyPr lIns="132840" tIns="66600" rIns="132840" bIns="66600" anchor="b"/>
          <a:lstStyle/>
          <a:p>
            <a:pPr algn="r">
              <a:lnSpc>
                <a:spcPct val="100000"/>
              </a:lnSpc>
            </a:pPr>
            <a:fld id="{92A1667E-36F8-4E15-B7E9-F71ABC23508C}" type="slidenum">
              <a:rPr lang="en-US" sz="1700" b="0" strike="noStrike" spc="-1">
                <a:solidFill>
                  <a:srgbClr val="000000"/>
                </a:solidFill>
                <a:uFill>
                  <a:solidFill>
                    <a:srgbClr val="FFFFFF"/>
                  </a:solidFill>
                </a:uFill>
                <a:latin typeface="Calibri"/>
                <a:ea typeface="+mn-ea"/>
              </a:rPr>
              <a:t>3</a:t>
            </a:fld>
            <a:endParaRPr lang="en-US" sz="17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2630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993600" y="6825960"/>
            <a:ext cx="7951680" cy="6464520"/>
          </a:xfrm>
          <a:prstGeom prst="rect">
            <a:avLst/>
          </a:prstGeom>
        </p:spPr>
        <p:txBody>
          <a:bodyPr lIns="132840" tIns="66600" rIns="132840" bIns="66600"/>
          <a:lstStyle/>
          <a:p>
            <a:r>
              <a:rPr lang="en-US" sz="2000" b="0" strike="noStrike" spc="-1" dirty="0">
                <a:solidFill>
                  <a:srgbClr val="000000"/>
                </a:solidFill>
                <a:uFill>
                  <a:solidFill>
                    <a:srgbClr val="FFFFFF"/>
                  </a:solidFill>
                </a:uFill>
                <a:latin typeface="Arial"/>
              </a:rPr>
              <a:t>Next, I introduce about: </a:t>
            </a:r>
            <a:r>
              <a:rPr lang="en-US" sz="2000" b="1" strike="noStrike" spc="-1" dirty="0">
                <a:solidFill>
                  <a:srgbClr val="000000"/>
                </a:solidFill>
                <a:uFill>
                  <a:solidFill>
                    <a:srgbClr val="FFFFFF"/>
                  </a:solidFill>
                </a:uFill>
                <a:latin typeface="Arial"/>
              </a:rPr>
              <a:t>Download serial number for SCM</a:t>
            </a:r>
          </a:p>
          <a:p>
            <a:r>
              <a:rPr lang="en-US" sz="2000" b="0" strike="noStrike" spc="-1" dirty="0">
                <a:solidFill>
                  <a:srgbClr val="000000"/>
                </a:solidFill>
                <a:uFill>
                  <a:solidFill>
                    <a:srgbClr val="FFFFFF"/>
                  </a:solidFill>
                </a:uFill>
                <a:latin typeface="Arial"/>
              </a:rPr>
              <a:t>For Customer request and traceability, SCM need to download by shipment list</a:t>
            </a:r>
          </a:p>
          <a:p>
            <a:r>
              <a:rPr lang="en-US" sz="2000" b="0" strike="noStrike" spc="-1" dirty="0">
                <a:solidFill>
                  <a:srgbClr val="000000"/>
                </a:solidFill>
                <a:uFill>
                  <a:solidFill>
                    <a:srgbClr val="FFFFFF"/>
                  </a:solidFill>
                </a:uFill>
                <a:latin typeface="Arial"/>
              </a:rPr>
              <a:t>Currently, we only download 1 by 1 shipment</a:t>
            </a:r>
          </a:p>
          <a:p>
            <a:r>
              <a:rPr lang="en-US" sz="2000" b="0" strike="noStrike" spc="-1" dirty="0">
                <a:solidFill>
                  <a:srgbClr val="000000"/>
                </a:solidFill>
                <a:uFill>
                  <a:solidFill>
                    <a:srgbClr val="FFFFFF"/>
                  </a:solidFill>
                </a:uFill>
                <a:latin typeface="Arial"/>
              </a:rPr>
              <a:t>We improve:  download list of pallet ID.</a:t>
            </a:r>
          </a:p>
          <a:p>
            <a:r>
              <a:rPr lang="en-US" sz="2000" b="0" strike="noStrike" spc="-1" dirty="0">
                <a:solidFill>
                  <a:srgbClr val="000000"/>
                </a:solidFill>
                <a:uFill>
                  <a:solidFill>
                    <a:srgbClr val="FFFFFF"/>
                  </a:solidFill>
                </a:uFill>
                <a:latin typeface="Arial"/>
              </a:rPr>
              <a:t>Save time: 360 hour per year</a:t>
            </a:r>
          </a:p>
        </p:txBody>
      </p:sp>
      <p:sp>
        <p:nvSpPr>
          <p:cNvPr id="616" name="CustomShape 2"/>
          <p:cNvSpPr/>
          <p:nvPr/>
        </p:nvSpPr>
        <p:spPr>
          <a:xfrm>
            <a:off x="5628960" y="13646880"/>
            <a:ext cx="4307400" cy="718560"/>
          </a:xfrm>
          <a:prstGeom prst="rect">
            <a:avLst/>
          </a:prstGeom>
          <a:noFill/>
          <a:ln>
            <a:noFill/>
          </a:ln>
        </p:spPr>
        <p:style>
          <a:lnRef idx="0">
            <a:scrgbClr r="0" g="0" b="0"/>
          </a:lnRef>
          <a:fillRef idx="0">
            <a:scrgbClr r="0" g="0" b="0"/>
          </a:fillRef>
          <a:effectRef idx="0">
            <a:scrgbClr r="0" g="0" b="0"/>
          </a:effectRef>
          <a:fontRef idx="minor"/>
        </p:style>
        <p:txBody>
          <a:bodyPr lIns="132840" tIns="66600" rIns="132840" bIns="66600" anchor="b"/>
          <a:lstStyle/>
          <a:p>
            <a:pPr algn="r">
              <a:lnSpc>
                <a:spcPct val="100000"/>
              </a:lnSpc>
            </a:pPr>
            <a:fld id="{B3CA0F3B-2692-4AF3-8733-1ECDB6F33D69}" type="slidenum">
              <a:rPr lang="en-US" sz="1700" b="0" strike="noStrike" spc="-1">
                <a:solidFill>
                  <a:srgbClr val="000000"/>
                </a:solidFill>
                <a:uFill>
                  <a:solidFill>
                    <a:srgbClr val="FFFFFF"/>
                  </a:solidFill>
                </a:uFill>
                <a:latin typeface="Calibri"/>
                <a:ea typeface="+mn-ea"/>
              </a:rPr>
              <a:t>4</a:t>
            </a:fld>
            <a:endParaRPr lang="en-US" sz="17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7310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993600" y="6825960"/>
            <a:ext cx="7951680" cy="6464520"/>
          </a:xfrm>
          <a:prstGeom prst="rect">
            <a:avLst/>
          </a:prstGeom>
        </p:spPr>
        <p:txBody>
          <a:bodyPr lIns="132840" tIns="66600" rIns="132840" bIns="66600"/>
          <a:lstStyle/>
          <a:p>
            <a:r>
              <a:rPr lang="en-GB" sz="2000" b="0" strike="noStrike" spc="-1" dirty="0">
                <a:solidFill>
                  <a:srgbClr val="000000"/>
                </a:solidFill>
                <a:uFill>
                  <a:solidFill>
                    <a:srgbClr val="FFFFFF"/>
                  </a:solidFill>
                </a:uFill>
                <a:latin typeface="Arial"/>
              </a:rPr>
              <a:t>Next is Reduce time for support user inventory</a:t>
            </a:r>
          </a:p>
          <a:p>
            <a:r>
              <a:rPr lang="en-GB" sz="2000" b="0" strike="noStrike" spc="-1" dirty="0">
                <a:solidFill>
                  <a:srgbClr val="000000"/>
                </a:solidFill>
                <a:uFill>
                  <a:solidFill>
                    <a:srgbClr val="FFFFFF"/>
                  </a:solidFill>
                </a:uFill>
                <a:latin typeface="Arial"/>
              </a:rPr>
              <a:t>We have about 90 storage in SAP.</a:t>
            </a:r>
          </a:p>
          <a:p>
            <a:r>
              <a:rPr lang="en-GB" sz="2000" b="0" strike="noStrike" spc="-1" dirty="0">
                <a:solidFill>
                  <a:srgbClr val="000000"/>
                </a:solidFill>
                <a:uFill>
                  <a:solidFill>
                    <a:srgbClr val="FFFFFF"/>
                  </a:solidFill>
                </a:uFill>
                <a:latin typeface="Arial"/>
              </a:rPr>
              <a:t>Take time to execute for each material type. </a:t>
            </a:r>
            <a:r>
              <a:rPr lang="en-GB" sz="2000" b="0" i="1" strike="noStrike" spc="-1" dirty="0">
                <a:solidFill>
                  <a:srgbClr val="000000"/>
                </a:solidFill>
                <a:uFill>
                  <a:solidFill>
                    <a:srgbClr val="FFFFFF"/>
                  </a:solidFill>
                </a:uFill>
                <a:latin typeface="Arial"/>
              </a:rPr>
              <a:t>( </a:t>
            </a:r>
            <a:r>
              <a:rPr lang="en-GB" sz="2000" b="0" i="1" strike="noStrike" spc="-1" dirty="0" err="1">
                <a:solidFill>
                  <a:srgbClr val="000000"/>
                </a:solidFill>
                <a:uFill>
                  <a:solidFill>
                    <a:srgbClr val="FFFFFF"/>
                  </a:solidFill>
                </a:uFill>
                <a:latin typeface="Arial"/>
              </a:rPr>
              <a:t>chỉ</a:t>
            </a:r>
            <a:r>
              <a:rPr lang="en-GB" sz="2000" b="0" i="1" strike="noStrike" spc="-1" dirty="0">
                <a:solidFill>
                  <a:srgbClr val="000000"/>
                </a:solidFill>
                <a:uFill>
                  <a:solidFill>
                    <a:srgbClr val="FFFFFF"/>
                  </a:solidFill>
                </a:uFill>
                <a:latin typeface="Arial"/>
              </a:rPr>
              <a:t> </a:t>
            </a:r>
            <a:r>
              <a:rPr lang="en-GB" sz="2000" b="0" i="1" strike="noStrike" spc="-1" dirty="0" err="1">
                <a:solidFill>
                  <a:srgbClr val="000000"/>
                </a:solidFill>
                <a:uFill>
                  <a:solidFill>
                    <a:srgbClr val="FFFFFF"/>
                  </a:solidFill>
                </a:uFill>
                <a:latin typeface="Arial"/>
              </a:rPr>
              <a:t>bút</a:t>
            </a:r>
            <a:r>
              <a:rPr lang="en-GB" sz="2000" b="0" i="1" strike="noStrike" spc="-1" dirty="0">
                <a:solidFill>
                  <a:srgbClr val="000000"/>
                </a:solidFill>
                <a:uFill>
                  <a:solidFill>
                    <a:srgbClr val="FFFFFF"/>
                  </a:solidFill>
                </a:uFill>
                <a:latin typeface="Arial"/>
              </a:rPr>
              <a:t>)</a:t>
            </a:r>
          </a:p>
          <a:p>
            <a:r>
              <a:rPr lang="en-GB" sz="2000" b="0" strike="noStrike" spc="-1" dirty="0">
                <a:solidFill>
                  <a:srgbClr val="000000"/>
                </a:solidFill>
                <a:uFill>
                  <a:solidFill>
                    <a:srgbClr val="FFFFFF"/>
                  </a:solidFill>
                </a:uFill>
                <a:latin typeface="Arial"/>
              </a:rPr>
              <a:t>We Kaizen: Just input all material type 1 time.</a:t>
            </a:r>
          </a:p>
          <a:p>
            <a:endParaRPr lang="en-US" sz="2000" b="0" strike="noStrike" spc="-1" dirty="0">
              <a:solidFill>
                <a:srgbClr val="000000"/>
              </a:solidFill>
              <a:uFill>
                <a:solidFill>
                  <a:srgbClr val="FFFFFF"/>
                </a:solidFill>
              </a:uFill>
              <a:latin typeface="Arial"/>
            </a:endParaRPr>
          </a:p>
        </p:txBody>
      </p:sp>
      <p:sp>
        <p:nvSpPr>
          <p:cNvPr id="620" name="CustomShape 2"/>
          <p:cNvSpPr/>
          <p:nvPr/>
        </p:nvSpPr>
        <p:spPr>
          <a:xfrm>
            <a:off x="5628960" y="13646880"/>
            <a:ext cx="4307400" cy="718560"/>
          </a:xfrm>
          <a:prstGeom prst="rect">
            <a:avLst/>
          </a:prstGeom>
          <a:noFill/>
          <a:ln>
            <a:noFill/>
          </a:ln>
        </p:spPr>
        <p:style>
          <a:lnRef idx="0">
            <a:scrgbClr r="0" g="0" b="0"/>
          </a:lnRef>
          <a:fillRef idx="0">
            <a:scrgbClr r="0" g="0" b="0"/>
          </a:fillRef>
          <a:effectRef idx="0">
            <a:scrgbClr r="0" g="0" b="0"/>
          </a:effectRef>
          <a:fontRef idx="minor"/>
        </p:style>
        <p:txBody>
          <a:bodyPr lIns="132840" tIns="66600" rIns="132840" bIns="66600" anchor="b"/>
          <a:lstStyle/>
          <a:p>
            <a:pPr algn="r">
              <a:lnSpc>
                <a:spcPct val="100000"/>
              </a:lnSpc>
            </a:pPr>
            <a:fld id="{7468C79B-603D-4B02-817A-5C08F11A86E9}" type="slidenum">
              <a:rPr lang="en-US" sz="1700" b="0" strike="noStrike" spc="-1">
                <a:solidFill>
                  <a:srgbClr val="000000"/>
                </a:solidFill>
                <a:uFill>
                  <a:solidFill>
                    <a:srgbClr val="FFFFFF"/>
                  </a:solidFill>
                </a:uFill>
                <a:latin typeface="+mn-lt"/>
                <a:ea typeface="+mn-ea"/>
              </a:rPr>
              <a:t>5</a:t>
            </a:fld>
            <a:endParaRPr lang="en-US" sz="17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9677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7950" y="1077913"/>
            <a:ext cx="7183438" cy="5386387"/>
          </a:xfrm>
          <a:prstGeom prst="rect">
            <a:avLst/>
          </a:prstGeo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GB" altLang="ja-JP" b="0" dirty="0"/>
              <a:t>Last one, I introduce about: visualize system development project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GB" altLang="ja-JP" b="0" baseline="0" dirty="0"/>
              <a:t>On ISM document, system flow not clear step by step. </a:t>
            </a:r>
            <a:r>
              <a:rPr kumimoji="1" lang="en-GB" altLang="ja-JP" b="0" i="1" baseline="0" dirty="0"/>
              <a:t>(</a:t>
            </a:r>
            <a:r>
              <a:rPr kumimoji="1" lang="en-GB" altLang="ja-JP" b="0" i="1" baseline="0" dirty="0" err="1"/>
              <a:t>chỉ</a:t>
            </a:r>
            <a:r>
              <a:rPr kumimoji="1" lang="en-GB" altLang="ja-JP" b="0" i="1" baseline="0" dirty="0"/>
              <a:t> </a:t>
            </a:r>
            <a:r>
              <a:rPr kumimoji="1" lang="en-GB" altLang="ja-JP" b="0" i="1" baseline="0" dirty="0" err="1"/>
              <a:t>bút</a:t>
            </a:r>
            <a:r>
              <a:rPr kumimoji="1" lang="en-GB" altLang="ja-JP" b="0" i="1"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GB" altLang="ja-JP" b="0" baseline="0" dirty="0"/>
              <a:t>We change: add flow chart and content. </a:t>
            </a:r>
            <a:r>
              <a:rPr kumimoji="1" lang="en-GB" altLang="ja-JP" b="0" i="1" baseline="0" dirty="0"/>
              <a:t>(</a:t>
            </a:r>
            <a:r>
              <a:rPr kumimoji="1" lang="en-GB" altLang="ja-JP" b="0" i="1" baseline="0" dirty="0" err="1"/>
              <a:t>chỉ</a:t>
            </a:r>
            <a:r>
              <a:rPr kumimoji="1" lang="en-GB" altLang="ja-JP" b="0" i="1" baseline="0" dirty="0"/>
              <a:t> </a:t>
            </a:r>
            <a:r>
              <a:rPr kumimoji="1" lang="en-GB" altLang="ja-JP" b="0" i="1" baseline="0" dirty="0" err="1"/>
              <a:t>bút</a:t>
            </a:r>
            <a:r>
              <a:rPr kumimoji="1" lang="en-GB" altLang="ja-JP" b="0" i="1"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GB" altLang="ja-JP" b="0" baseline="0" dirty="0"/>
              <a:t>For easy understanding.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GB" altLang="ja-JP"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GB" altLang="ja-JP" b="0" baseline="0" dirty="0"/>
              <a:t>That all my report.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GB" altLang="ja-JP" b="0" baseline="0" dirty="0"/>
              <a:t>Thanks for listening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63D9F5-3C90-4369-9CBE-C43D848BDAB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109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57982-22C4-41F5-9168-7C92E33687A3}" type="slidenum">
              <a:rPr lang="en-US" altLang="ja-JP"/>
              <a:pPr/>
              <a:t>7</a:t>
            </a:fld>
            <a:endParaRPr lang="en-US" altLang="ja-JP"/>
          </a:p>
        </p:txBody>
      </p:sp>
      <p:sp>
        <p:nvSpPr>
          <p:cNvPr id="3610626" name="Rectangle 2"/>
          <p:cNvSpPr>
            <a:spLocks noGrp="1" noRot="1" noChangeAspect="1" noChangeArrowheads="1" noTextEdit="1"/>
          </p:cNvSpPr>
          <p:nvPr>
            <p:ph type="sldImg"/>
          </p:nvPr>
        </p:nvSpPr>
        <p:spPr>
          <a:xfrm>
            <a:off x="1762125" y="447675"/>
            <a:ext cx="3209925" cy="2406650"/>
          </a:xfrm>
          <a:prstGeom prst="rect">
            <a:avLst/>
          </a:prstGeom>
          <a:ln/>
        </p:spPr>
      </p:sp>
      <p:sp>
        <p:nvSpPr>
          <p:cNvPr id="3610627" name="Rectangle 3"/>
          <p:cNvSpPr>
            <a:spLocks noGrp="1" noChangeArrowheads="1"/>
          </p:cNvSpPr>
          <p:nvPr>
            <p:ph type="body" idx="1"/>
          </p:nvPr>
        </p:nvSpPr>
        <p:spPr>
          <a:xfrm>
            <a:off x="163513" y="3000375"/>
            <a:ext cx="6470650" cy="6645275"/>
          </a:xfrm>
        </p:spPr>
        <p:txBody>
          <a:bodyPr/>
          <a:lstStyle/>
          <a:p>
            <a:pPr>
              <a:lnSpc>
                <a:spcPct val="90000"/>
              </a:lnSpc>
            </a:pPr>
            <a:endParaRPr lang="en-US" altLang="en-US" sz="1400"/>
          </a:p>
        </p:txBody>
      </p:sp>
    </p:spTree>
    <p:extLst>
      <p:ext uri="{BB962C8B-B14F-4D97-AF65-F5344CB8AC3E}">
        <p14:creationId xmlns:p14="http://schemas.microsoft.com/office/powerpoint/2010/main" val="155103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wmf"/><Relationship Id="rId11" Type="http://schemas.openxmlformats.org/officeDocument/2006/relationships/image" Target="../media/image18.jpeg"/><Relationship Id="rId5" Type="http://schemas.openxmlformats.org/officeDocument/2006/relationships/image" Target="../media/image12.png"/><Relationship Id="rId15" Type="http://schemas.openxmlformats.org/officeDocument/2006/relationships/image" Target="../media/image21.wmf"/><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61122" y="304801"/>
            <a:ext cx="8424863" cy="1905000"/>
          </a:xfrm>
          <a:prstGeom prst="rect">
            <a:avLst/>
          </a:prstGeom>
          <a:solidFill>
            <a:srgbClr val="000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0069" tIns="20035" rIns="40069" bIns="20035" anchor="ctr" anchorCtr="1"/>
          <a:lstStyle>
            <a:defPPr>
              <a:defRPr lang="en-US"/>
            </a:defPPr>
            <a:lvl1pPr>
              <a:lnSpc>
                <a:spcPct val="90000"/>
              </a:lnSpc>
              <a:defRPr sz="2000" b="1" cap="all">
                <a:solidFill>
                  <a:prstClr val="white">
                    <a:lumMod val="95000"/>
                  </a:prstClr>
                </a:solidFill>
                <a:latin typeface="Arial" panose="020B0604020202020204" pitchFamily="34" charset="0"/>
                <a:cs typeface="Arial" panose="020B0604020202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altLang="ja-JP" sz="2800" dirty="0"/>
              <a:t> IMPROVEMENT RESULT REPORT </a:t>
            </a:r>
          </a:p>
          <a:p>
            <a:pPr algn="ctr"/>
            <a:r>
              <a:rPr lang="en-US" altLang="ja-JP" sz="2800" dirty="0"/>
              <a:t>May.2022</a:t>
            </a:r>
          </a:p>
        </p:txBody>
      </p:sp>
      <p:sp>
        <p:nvSpPr>
          <p:cNvPr id="8" name="AutoShape 54"/>
          <p:cNvSpPr>
            <a:spLocks noChangeArrowheads="1"/>
          </p:cNvSpPr>
          <p:nvPr/>
        </p:nvSpPr>
        <p:spPr bwMode="gray">
          <a:xfrm>
            <a:off x="1752600" y="2895600"/>
            <a:ext cx="5583610" cy="2743200"/>
          </a:xfrm>
          <a:prstGeom prst="roundRect">
            <a:avLst>
              <a:gd name="adj" fmla="val 16667"/>
            </a:avLst>
          </a:prstGeom>
          <a:gradFill rotWithShape="1">
            <a:gsLst>
              <a:gs pos="0">
                <a:srgbClr val="FFFF99"/>
              </a:gs>
              <a:gs pos="50000">
                <a:schemeClr val="bg1"/>
              </a:gs>
              <a:gs pos="100000">
                <a:srgbClr val="FFFF99"/>
              </a:gs>
            </a:gsLst>
            <a:lin ang="2700000" scaled="1"/>
          </a:gradFill>
          <a:ln w="25400">
            <a:solidFill>
              <a:schemeClr val="tx1"/>
            </a:solidFill>
            <a:miter lim="800000"/>
            <a:headEnd/>
            <a:tailEnd/>
          </a:ln>
          <a:effectLst/>
        </p:spPr>
        <p:txBody>
          <a:bodyPr wrap="none" anchor="ctr"/>
          <a:lstStyle/>
          <a:p>
            <a:pPr marL="342900" indent="-342900">
              <a:lnSpc>
                <a:spcPct val="150000"/>
              </a:lnSpc>
              <a:buFont typeface="Wingdings" panose="05000000000000000000" pitchFamily="2" charset="2"/>
              <a:buChar char="q"/>
              <a:tabLst>
                <a:tab pos="2293938" algn="l"/>
              </a:tabLst>
              <a:defRPr/>
            </a:pPr>
            <a:r>
              <a:rPr lang="en-US" altLang="en-US" sz="2000" b="1" dirty="0">
                <a:solidFill>
                  <a:srgbClr val="1717F7"/>
                </a:solidFill>
                <a:latin typeface="Arial" panose="020B0604020202020204" pitchFamily="34" charset="0"/>
                <a:cs typeface="Arial" panose="020B0604020202020204" pitchFamily="34" charset="0"/>
              </a:rPr>
              <a:t>Department	:    	Information System</a:t>
            </a:r>
            <a:endParaRPr lang="ja-JP" altLang="en-US" sz="2000" b="1" dirty="0">
              <a:solidFill>
                <a:srgbClr val="1717F7"/>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tabLst>
                <a:tab pos="2293938" algn="l"/>
              </a:tabLst>
              <a:defRPr/>
            </a:pPr>
            <a:r>
              <a:rPr lang="en-US" altLang="ja-JP" sz="2000" b="1" dirty="0">
                <a:solidFill>
                  <a:srgbClr val="1717F7"/>
                </a:solidFill>
                <a:latin typeface="Arial" panose="020B0604020202020204" pitchFamily="34" charset="0"/>
                <a:ea typeface="HGP創英角ｺﾞｼｯｸUB"/>
                <a:cs typeface="Arial" panose="020B0604020202020204" pitchFamily="34" charset="0"/>
              </a:rPr>
              <a:t>Presenter	:  	Nguyen Nhu Minh</a:t>
            </a:r>
          </a:p>
          <a:p>
            <a:pPr marL="342900" indent="-342900">
              <a:lnSpc>
                <a:spcPct val="150000"/>
              </a:lnSpc>
              <a:buFont typeface="Wingdings" panose="05000000000000000000" pitchFamily="2" charset="2"/>
              <a:buChar char="q"/>
              <a:tabLst>
                <a:tab pos="2293938" algn="l"/>
              </a:tabLst>
              <a:defRPr/>
            </a:pPr>
            <a:r>
              <a:rPr kumimoji="1" lang="en-US" altLang="ja-JP" sz="2000" b="1" dirty="0">
                <a:solidFill>
                  <a:srgbClr val="1717F7"/>
                </a:solidFill>
                <a:latin typeface="Arial" panose="020B0604020202020204" pitchFamily="34" charset="0"/>
                <a:ea typeface="HGP創英角ｺﾞｼｯｸUB" pitchFamily="50" charset="-128"/>
                <a:cs typeface="Arial" panose="020B0604020202020204" pitchFamily="34" charset="0"/>
              </a:rPr>
              <a:t>Total topics	:	5 Topics</a:t>
            </a:r>
          </a:p>
          <a:p>
            <a:pPr marL="342900" indent="-342900">
              <a:lnSpc>
                <a:spcPct val="150000"/>
              </a:lnSpc>
              <a:buFont typeface="Wingdings" panose="05000000000000000000" pitchFamily="2" charset="2"/>
              <a:buChar char="q"/>
              <a:tabLst>
                <a:tab pos="2336800" algn="l"/>
              </a:tabLst>
              <a:defRPr/>
            </a:pPr>
            <a:r>
              <a:rPr kumimoji="1" lang="en-US" altLang="ja-JP" sz="2000" b="1" dirty="0">
                <a:solidFill>
                  <a:srgbClr val="1717F7"/>
                </a:solidFill>
                <a:latin typeface="Arial" panose="020B0604020202020204" pitchFamily="34" charset="0"/>
                <a:ea typeface="HGP創英角ｺﾞｼｯｸUB" pitchFamily="50" charset="-128"/>
                <a:cs typeface="Arial" panose="020B0604020202020204" pitchFamily="34" charset="0"/>
              </a:rPr>
              <a:t>Save cost	:  	7.8K$/Year</a:t>
            </a:r>
          </a:p>
          <a:p>
            <a:pPr marL="342900" indent="-342900">
              <a:lnSpc>
                <a:spcPct val="150000"/>
              </a:lnSpc>
              <a:buFont typeface="Wingdings" panose="05000000000000000000" pitchFamily="2" charset="2"/>
              <a:buChar char="q"/>
              <a:tabLst>
                <a:tab pos="2336800" algn="l"/>
              </a:tabLst>
              <a:defRPr/>
            </a:pPr>
            <a:r>
              <a:rPr kumimoji="1" lang="en-GB" altLang="ja-JP" sz="2000" b="1" dirty="0">
                <a:solidFill>
                  <a:srgbClr val="1717F7"/>
                </a:solidFill>
                <a:latin typeface="Arial" panose="020B0604020202020204" pitchFamily="34" charset="0"/>
                <a:ea typeface="HGP創英角ｺﾞｼｯｸUB" pitchFamily="50" charset="-128"/>
                <a:cs typeface="Arial" panose="020B0604020202020204" pitchFamily="34" charset="0"/>
              </a:rPr>
              <a:t>Save time	:	1,046h/Year</a:t>
            </a:r>
            <a:endParaRPr kumimoji="1" lang="en-US" altLang="ja-JP" sz="2000" b="1" dirty="0">
              <a:solidFill>
                <a:srgbClr val="1717F7"/>
              </a:solidFill>
              <a:latin typeface="Arial" panose="020B0604020202020204" pitchFamily="34" charset="0"/>
              <a:ea typeface="HGP創英角ｺﾞｼｯｸUB" pitchFamily="50" charset="-128"/>
              <a:cs typeface="Arial" panose="020B0604020202020204" pitchFamily="34" charset="0"/>
            </a:endParaRPr>
          </a:p>
        </p:txBody>
      </p:sp>
    </p:spTree>
    <p:extLst>
      <p:ext uri="{BB962C8B-B14F-4D97-AF65-F5344CB8AC3E}">
        <p14:creationId xmlns:p14="http://schemas.microsoft.com/office/powerpoint/2010/main" val="4262876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5880" y="1507320"/>
            <a:ext cx="4361400" cy="3368880"/>
          </a:xfrm>
          <a:prstGeom prst="roundRect">
            <a:avLst>
              <a:gd name="adj" fmla="val 5551"/>
            </a:avLst>
          </a:prstGeom>
          <a:noFill/>
          <a:ln w="28440">
            <a:solidFill>
              <a:srgbClr val="FF0000"/>
            </a:solidFill>
            <a:round/>
          </a:ln>
        </p:spPr>
        <p:style>
          <a:lnRef idx="0">
            <a:scrgbClr r="0" g="0" b="0"/>
          </a:lnRef>
          <a:fillRef idx="0">
            <a:scrgbClr r="0" g="0" b="0"/>
          </a:fillRef>
          <a:effectRef idx="0">
            <a:scrgbClr r="0" g="0" b="0"/>
          </a:effectRef>
          <a:fontRef idx="minor"/>
        </p:style>
      </p:sp>
      <p:sp>
        <p:nvSpPr>
          <p:cNvPr id="150" name="CustomShape 2"/>
          <p:cNvSpPr/>
          <p:nvPr/>
        </p:nvSpPr>
        <p:spPr>
          <a:xfrm>
            <a:off x="1491840" y="1315800"/>
            <a:ext cx="1627920" cy="394920"/>
          </a:xfrm>
          <a:prstGeom prst="rect">
            <a:avLst/>
          </a:prstGeom>
          <a:solidFill>
            <a:srgbClr val="FF0000"/>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ＭＳ Ｐゴシック"/>
              </a:rPr>
              <a:t>◆Before</a:t>
            </a:r>
            <a:endParaRPr lang="en-US" sz="2000" b="0" strike="noStrike" spc="-1">
              <a:solidFill>
                <a:srgbClr val="000000"/>
              </a:solidFill>
              <a:uFill>
                <a:solidFill>
                  <a:srgbClr val="FFFFFF"/>
                </a:solidFill>
              </a:uFill>
              <a:latin typeface="Arial"/>
            </a:endParaRPr>
          </a:p>
        </p:txBody>
      </p:sp>
      <p:sp>
        <p:nvSpPr>
          <p:cNvPr id="151" name="CustomShape 3"/>
          <p:cNvSpPr/>
          <p:nvPr/>
        </p:nvSpPr>
        <p:spPr>
          <a:xfrm>
            <a:off x="4514760" y="1507320"/>
            <a:ext cx="4575960" cy="3368880"/>
          </a:xfrm>
          <a:prstGeom prst="roundRect">
            <a:avLst>
              <a:gd name="adj" fmla="val 5551"/>
            </a:avLst>
          </a:prstGeom>
          <a:noFill/>
          <a:ln w="28440">
            <a:solidFill>
              <a:srgbClr val="0000FF"/>
            </a:solidFill>
            <a:round/>
          </a:ln>
        </p:spPr>
        <p:style>
          <a:lnRef idx="0">
            <a:scrgbClr r="0" g="0" b="0"/>
          </a:lnRef>
          <a:fillRef idx="0">
            <a:scrgbClr r="0" g="0" b="0"/>
          </a:fillRef>
          <a:effectRef idx="0">
            <a:scrgbClr r="0" g="0" b="0"/>
          </a:effectRef>
          <a:fontRef idx="minor"/>
        </p:style>
      </p:sp>
      <p:sp>
        <p:nvSpPr>
          <p:cNvPr id="152" name="CustomShape 4"/>
          <p:cNvSpPr/>
          <p:nvPr/>
        </p:nvSpPr>
        <p:spPr>
          <a:xfrm>
            <a:off x="5936040" y="1315800"/>
            <a:ext cx="1539000" cy="394920"/>
          </a:xfrm>
          <a:prstGeom prst="rect">
            <a:avLst/>
          </a:prstGeom>
          <a:solidFill>
            <a:srgbClr val="0000FF"/>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ＭＳ Ｐゴシック"/>
              </a:rPr>
              <a:t>◆ After </a:t>
            </a:r>
            <a:endParaRPr lang="en-US" sz="2000" b="0" strike="noStrike" spc="-1">
              <a:solidFill>
                <a:srgbClr val="000000"/>
              </a:solidFill>
              <a:uFill>
                <a:solidFill>
                  <a:srgbClr val="FFFFFF"/>
                </a:solidFill>
              </a:uFill>
              <a:latin typeface="Arial"/>
            </a:endParaRPr>
          </a:p>
        </p:txBody>
      </p:sp>
      <p:sp>
        <p:nvSpPr>
          <p:cNvPr id="153" name="CustomShape 5"/>
          <p:cNvSpPr/>
          <p:nvPr/>
        </p:nvSpPr>
        <p:spPr>
          <a:xfrm>
            <a:off x="113730" y="891960"/>
            <a:ext cx="27565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ＭＳ Ｐゴシック"/>
              </a:rPr>
              <a:t>Developer: Develop team </a:t>
            </a:r>
            <a:endParaRPr lang="en-US" sz="1100" b="0" strike="noStrike" spc="-1">
              <a:solidFill>
                <a:srgbClr val="000000"/>
              </a:solidFill>
              <a:uFill>
                <a:solidFill>
                  <a:srgbClr val="FFFFFF"/>
                </a:solidFill>
              </a:uFill>
              <a:latin typeface="Arial"/>
            </a:endParaRPr>
          </a:p>
        </p:txBody>
      </p:sp>
      <p:sp>
        <p:nvSpPr>
          <p:cNvPr id="154" name="CustomShape 6"/>
          <p:cNvSpPr/>
          <p:nvPr/>
        </p:nvSpPr>
        <p:spPr>
          <a:xfrm>
            <a:off x="4788135" y="897360"/>
            <a:ext cx="12067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ＭＳ Ｐゴシック"/>
              </a:rPr>
              <a:t>Expn: 0</a:t>
            </a:r>
            <a:endParaRPr lang="en-US" sz="1100" b="0" strike="noStrike" spc="-1">
              <a:solidFill>
                <a:srgbClr val="000000"/>
              </a:solidFill>
              <a:uFill>
                <a:solidFill>
                  <a:srgbClr val="FFFFFF"/>
                </a:solidFill>
              </a:uFill>
              <a:latin typeface="Arial"/>
            </a:endParaRPr>
          </a:p>
        </p:txBody>
      </p:sp>
      <p:sp>
        <p:nvSpPr>
          <p:cNvPr id="155" name="CustomShape 7"/>
          <p:cNvSpPr/>
          <p:nvPr/>
        </p:nvSpPr>
        <p:spPr>
          <a:xfrm>
            <a:off x="6061425" y="894480"/>
            <a:ext cx="2954880" cy="31968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spcBef>
                <a:spcPts val="300"/>
              </a:spcBef>
            </a:pPr>
            <a:r>
              <a:rPr lang="en-US" sz="1500" b="1" strike="noStrike" spc="-1" dirty="0">
                <a:solidFill>
                  <a:srgbClr val="00CC00"/>
                </a:solidFill>
                <a:uFill>
                  <a:solidFill>
                    <a:srgbClr val="FFFFFF"/>
                  </a:solidFill>
                </a:uFill>
                <a:latin typeface="Arial"/>
                <a:ea typeface="DejaVu Sans"/>
              </a:rPr>
              <a:t>Save time: 7,8K$ /Y</a:t>
            </a:r>
            <a:endParaRPr lang="en-US" sz="1500" b="0" strike="noStrike" spc="-1" dirty="0">
              <a:solidFill>
                <a:srgbClr val="000000"/>
              </a:solidFill>
              <a:uFill>
                <a:solidFill>
                  <a:srgbClr val="FFFFFF"/>
                </a:solidFill>
              </a:uFill>
              <a:latin typeface="Arial"/>
            </a:endParaRPr>
          </a:p>
        </p:txBody>
      </p:sp>
      <p:sp>
        <p:nvSpPr>
          <p:cNvPr id="156" name="CustomShape 8"/>
          <p:cNvSpPr/>
          <p:nvPr/>
        </p:nvSpPr>
        <p:spPr>
          <a:xfrm>
            <a:off x="2927100" y="897720"/>
            <a:ext cx="1823040" cy="32076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000000"/>
                </a:solidFill>
                <a:uFill>
                  <a:solidFill>
                    <a:srgbClr val="FFFFFF"/>
                  </a:solidFill>
                </a:uFill>
                <a:latin typeface="Calibri"/>
                <a:ea typeface="ＭＳ Ｐゴシック"/>
              </a:rPr>
              <a:t>Apply: </a:t>
            </a:r>
            <a:r>
              <a:rPr lang="en-US" sz="1100" spc="-1" dirty="0">
                <a:solidFill>
                  <a:srgbClr val="000000"/>
                </a:solidFill>
                <a:uFill>
                  <a:solidFill>
                    <a:srgbClr val="FFFFFF"/>
                  </a:solidFill>
                </a:uFill>
                <a:latin typeface="Calibri"/>
                <a:ea typeface="ＭＳ Ｐゴシック"/>
              </a:rPr>
              <a:t>Jan</a:t>
            </a:r>
            <a:r>
              <a:rPr lang="en-US" sz="1100" b="0" strike="noStrike" spc="-1" dirty="0">
                <a:solidFill>
                  <a:srgbClr val="000000"/>
                </a:solidFill>
                <a:uFill>
                  <a:solidFill>
                    <a:srgbClr val="FFFFFF"/>
                  </a:solidFill>
                </a:uFill>
                <a:latin typeface="Calibri"/>
                <a:ea typeface="ＭＳ Ｐゴシック"/>
              </a:rPr>
              <a:t>.2022</a:t>
            </a:r>
            <a:endParaRPr lang="en-US" sz="1100" b="0" strike="noStrike" spc="-1" dirty="0">
              <a:solidFill>
                <a:srgbClr val="000000"/>
              </a:solidFill>
              <a:uFill>
                <a:solidFill>
                  <a:srgbClr val="FFFFFF"/>
                </a:solidFill>
              </a:uFill>
              <a:latin typeface="Arial"/>
            </a:endParaRPr>
          </a:p>
        </p:txBody>
      </p:sp>
      <p:sp>
        <p:nvSpPr>
          <p:cNvPr id="157" name="CustomShape 9"/>
          <p:cNvSpPr/>
          <p:nvPr/>
        </p:nvSpPr>
        <p:spPr>
          <a:xfrm>
            <a:off x="-3240" y="-11106"/>
            <a:ext cx="9146520" cy="451803"/>
          </a:xfrm>
          <a:prstGeom prst="rect">
            <a:avLst/>
          </a:prstGeom>
          <a:solidFill>
            <a:srgbClr val="0000B4"/>
          </a:solidFill>
          <a:ln>
            <a:noFill/>
          </a:ln>
        </p:spPr>
        <p:style>
          <a:lnRef idx="0">
            <a:scrgbClr r="0" g="0" b="0"/>
          </a:lnRef>
          <a:fillRef idx="0">
            <a:scrgbClr r="0" g="0" b="0"/>
          </a:fillRef>
          <a:effectRef idx="0">
            <a:scrgbClr r="0" g="0" b="0"/>
          </a:effectRef>
          <a:fontRef idx="minor"/>
        </p:style>
        <p:txBody>
          <a:bodyPr lIns="39960" tIns="20160" rIns="39960" bIns="20160" anchor="ctr" anchorCtr="1"/>
          <a:lstStyle/>
          <a:p>
            <a:pPr>
              <a:lnSpc>
                <a:spcPct val="90000"/>
              </a:lnSpc>
            </a:pPr>
            <a:r>
              <a:rPr lang="en-US" sz="1600" b="1" strike="noStrike" cap="all" spc="-1" dirty="0">
                <a:solidFill>
                  <a:srgbClr val="FFFFFF"/>
                </a:solidFill>
                <a:uFill>
                  <a:solidFill>
                    <a:srgbClr val="FFFFFF"/>
                  </a:solidFill>
                </a:uFill>
                <a:latin typeface="Arial"/>
                <a:ea typeface="DejaVu Sans"/>
              </a:rPr>
              <a:t>ADD MORE QR CODE LABEL FOR SHIPMENT STATION</a:t>
            </a:r>
            <a:endParaRPr lang="en-US" sz="1600" b="0" strike="noStrike" spc="-1" dirty="0">
              <a:solidFill>
                <a:srgbClr val="000000"/>
              </a:solidFill>
              <a:uFill>
                <a:solidFill>
                  <a:srgbClr val="FFFFFF"/>
                </a:solidFill>
              </a:uFill>
              <a:latin typeface="Arial"/>
            </a:endParaRPr>
          </a:p>
        </p:txBody>
      </p:sp>
      <p:sp>
        <p:nvSpPr>
          <p:cNvPr id="158" name="CustomShape 10"/>
          <p:cNvSpPr/>
          <p:nvPr/>
        </p:nvSpPr>
        <p:spPr>
          <a:xfrm>
            <a:off x="50400" y="4937760"/>
            <a:ext cx="4376880" cy="1892880"/>
          </a:xfrm>
          <a:prstGeom prst="roundRect">
            <a:avLst>
              <a:gd name="adj" fmla="val 16667"/>
            </a:avLst>
          </a:prstGeom>
          <a:solidFill>
            <a:srgbClr val="FFFF99"/>
          </a:solidFill>
          <a:ln w="28440">
            <a:solidFill>
              <a:srgbClr val="FF0000"/>
            </a:solidFill>
            <a:round/>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281"/>
              </a:spcBef>
              <a:buClr>
                <a:srgbClr val="000000"/>
              </a:buClr>
              <a:buFont typeface="Wingdings" charset="2"/>
              <a:buChar char=""/>
            </a:pPr>
            <a:r>
              <a:rPr lang="en-US" sz="1400" b="1" strike="noStrike" spc="-1" dirty="0">
                <a:solidFill>
                  <a:srgbClr val="000000"/>
                </a:solidFill>
                <a:uFill>
                  <a:solidFill>
                    <a:srgbClr val="FFFFFF"/>
                  </a:solidFill>
                </a:uFill>
                <a:latin typeface="Arial"/>
                <a:ea typeface="Tahoma"/>
              </a:rPr>
              <a:t>Currently :</a:t>
            </a:r>
            <a:endParaRPr lang="en-US" sz="1400" b="0" strike="noStrike" spc="-1" dirty="0">
              <a:solidFill>
                <a:srgbClr val="000000"/>
              </a:solidFill>
              <a:uFill>
                <a:solidFill>
                  <a:srgbClr val="FFFFFF"/>
                </a:solidFill>
              </a:uFill>
              <a:latin typeface="Arial"/>
            </a:endParaRPr>
          </a:p>
          <a:p>
            <a:pPr marL="171360" indent="-170640">
              <a:lnSpc>
                <a:spcPct val="100000"/>
              </a:lnSpc>
              <a:spcBef>
                <a:spcPts val="201"/>
              </a:spcBef>
              <a:buClr>
                <a:srgbClr val="000000"/>
              </a:buClr>
              <a:buFont typeface="Wingdings" charset="2"/>
              <a:buChar char=""/>
            </a:pPr>
            <a:r>
              <a:rPr lang="en-US" sz="1000" b="0" strike="noStrike" spc="-1" dirty="0">
                <a:solidFill>
                  <a:srgbClr val="000000"/>
                </a:solidFill>
                <a:uFill>
                  <a:solidFill>
                    <a:srgbClr val="FFFFFF"/>
                  </a:solidFill>
                </a:uFill>
                <a:latin typeface="Arial"/>
                <a:ea typeface="Tahoma"/>
              </a:rPr>
              <a:t>Manual data excel to print bar-code serial -&gt; Easy mistake, not control serial inner.</a:t>
            </a:r>
            <a:endParaRPr lang="en-US" sz="1000" b="0" strike="noStrike" spc="-1" dirty="0">
              <a:solidFill>
                <a:srgbClr val="000000"/>
              </a:solidFill>
              <a:uFill>
                <a:solidFill>
                  <a:srgbClr val="FFFFFF"/>
                </a:solidFill>
              </a:uFill>
              <a:latin typeface="Arial"/>
            </a:endParaRPr>
          </a:p>
          <a:p>
            <a:pPr marL="171360" indent="-170640">
              <a:lnSpc>
                <a:spcPct val="100000"/>
              </a:lnSpc>
              <a:spcBef>
                <a:spcPts val="201"/>
              </a:spcBef>
              <a:buClr>
                <a:srgbClr val="000000"/>
              </a:buClr>
              <a:buFont typeface="Wingdings" charset="2"/>
              <a:buChar char=""/>
            </a:pPr>
            <a:r>
              <a:rPr lang="en-US" sz="1000" b="0" strike="noStrike" spc="-1" dirty="0">
                <a:solidFill>
                  <a:srgbClr val="000000"/>
                </a:solidFill>
                <a:uFill>
                  <a:solidFill>
                    <a:srgbClr val="FFFFFF"/>
                  </a:solidFill>
                </a:uFill>
                <a:latin typeface="Arial"/>
                <a:ea typeface="Tahoma"/>
              </a:rPr>
              <a:t>Weight check not detect  when scan wrong serial inner of another one carton. (Affect to quality )</a:t>
            </a:r>
            <a:endParaRPr lang="en-US" sz="1000" b="0" strike="noStrike" spc="-1" dirty="0">
              <a:solidFill>
                <a:srgbClr val="000000"/>
              </a:solidFill>
              <a:uFill>
                <a:solidFill>
                  <a:srgbClr val="FFFFFF"/>
                </a:solidFill>
              </a:uFill>
              <a:latin typeface="Arial"/>
            </a:endParaRPr>
          </a:p>
          <a:p>
            <a:pPr marL="171360" indent="-170640">
              <a:lnSpc>
                <a:spcPct val="100000"/>
              </a:lnSpc>
              <a:spcBef>
                <a:spcPts val="201"/>
              </a:spcBef>
              <a:buClr>
                <a:srgbClr val="000000"/>
              </a:buClr>
              <a:buFont typeface="Wingdings" charset="2"/>
              <a:buChar char=""/>
            </a:pPr>
            <a:r>
              <a:rPr lang="en-US" sz="1000" b="0" strike="noStrike" spc="-1" dirty="0">
                <a:solidFill>
                  <a:srgbClr val="000000"/>
                </a:solidFill>
                <a:uFill>
                  <a:solidFill>
                    <a:srgbClr val="FFFFFF"/>
                  </a:solidFill>
                </a:uFill>
                <a:latin typeface="Arial"/>
                <a:ea typeface="Tahoma"/>
              </a:rPr>
              <a:t>Shrink system: Confirm serial one by one → lost time (250s/box)</a:t>
            </a:r>
            <a:endParaRPr lang="en-US" sz="1000" b="0" strike="noStrike" spc="-1" dirty="0">
              <a:solidFill>
                <a:srgbClr val="000000"/>
              </a:solidFill>
              <a:uFill>
                <a:solidFill>
                  <a:srgbClr val="FFFFFF"/>
                </a:solidFill>
              </a:uFill>
              <a:latin typeface="Arial"/>
            </a:endParaRPr>
          </a:p>
          <a:p>
            <a:pPr>
              <a:lnSpc>
                <a:spcPct val="100000"/>
              </a:lnSpc>
              <a:spcBef>
                <a:spcPts val="241"/>
              </a:spcBef>
            </a:pPr>
            <a:r>
              <a:rPr lang="en-US" sz="1000" b="0" strike="noStrike" spc="-1" dirty="0">
                <a:solidFill>
                  <a:srgbClr val="000000"/>
                </a:solidFill>
                <a:uFill>
                  <a:solidFill>
                    <a:srgbClr val="FFFFFF"/>
                  </a:solidFill>
                </a:uFill>
                <a:latin typeface="Arial"/>
                <a:ea typeface="Tahoma"/>
              </a:rPr>
              <a:t>When shipment station: Confirm serial one by one → lost time (250s/box)</a:t>
            </a:r>
            <a:endParaRPr lang="en-US" sz="1000" b="0" strike="noStrike" spc="-1" dirty="0">
              <a:solidFill>
                <a:srgbClr val="000000"/>
              </a:solidFill>
              <a:uFill>
                <a:solidFill>
                  <a:srgbClr val="FFFFFF"/>
                </a:solidFill>
              </a:uFill>
              <a:latin typeface="Arial"/>
            </a:endParaRPr>
          </a:p>
          <a:p>
            <a:pPr marL="171360" indent="-170640">
              <a:lnSpc>
                <a:spcPct val="100000"/>
              </a:lnSpc>
              <a:spcBef>
                <a:spcPts val="241"/>
              </a:spcBef>
              <a:buClr>
                <a:srgbClr val="FF0000"/>
              </a:buClr>
              <a:buFont typeface="Arial"/>
              <a:buChar char="•"/>
            </a:pPr>
            <a:r>
              <a:rPr lang="en-US" sz="1200" b="1" strike="noStrike" spc="-1" dirty="0">
                <a:solidFill>
                  <a:srgbClr val="FF0000"/>
                </a:solidFill>
                <a:uFill>
                  <a:solidFill>
                    <a:srgbClr val="FFFFFF"/>
                  </a:solidFill>
                </a:uFill>
                <a:latin typeface="Calibri"/>
                <a:ea typeface="Tahoma"/>
              </a:rPr>
              <a:t>Plan : 28,800 box/ Year  Loss : 2K hour ~ 4K USD  (FA&amp;SCM)</a:t>
            </a:r>
            <a:endParaRPr lang="en-US" sz="1200" b="0" strike="noStrike" spc="-1" dirty="0">
              <a:solidFill>
                <a:srgbClr val="000000"/>
              </a:solidFill>
              <a:uFill>
                <a:solidFill>
                  <a:srgbClr val="FFFFFF"/>
                </a:solidFill>
              </a:uFill>
              <a:latin typeface="Arial"/>
            </a:endParaRPr>
          </a:p>
          <a:p>
            <a:pPr>
              <a:lnSpc>
                <a:spcPct val="100000"/>
              </a:lnSpc>
              <a:spcBef>
                <a:spcPts val="261"/>
              </a:spcBef>
            </a:pPr>
            <a:endParaRPr lang="en-US" sz="1200" b="0" strike="noStrike" spc="-1" dirty="0">
              <a:solidFill>
                <a:srgbClr val="000000"/>
              </a:solidFill>
              <a:uFill>
                <a:solidFill>
                  <a:srgbClr val="FFFFFF"/>
                </a:solidFill>
              </a:uFill>
              <a:latin typeface="Arial"/>
            </a:endParaRPr>
          </a:p>
        </p:txBody>
      </p:sp>
      <p:sp>
        <p:nvSpPr>
          <p:cNvPr id="159" name="CustomShape 11"/>
          <p:cNvSpPr/>
          <p:nvPr/>
        </p:nvSpPr>
        <p:spPr>
          <a:xfrm>
            <a:off x="4514760" y="4937760"/>
            <a:ext cx="4575960" cy="183132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buClr>
                <a:srgbClr val="0000FF"/>
              </a:buClr>
              <a:buFont typeface="Wingdings" charset="2"/>
              <a:buChar char=""/>
            </a:pPr>
            <a:r>
              <a:rPr lang="en-US" sz="1400" b="1" strike="noStrike" spc="-1" dirty="0">
                <a:solidFill>
                  <a:srgbClr val="0000FF"/>
                </a:solidFill>
                <a:uFill>
                  <a:solidFill>
                    <a:srgbClr val="FFFFFF"/>
                  </a:solidFill>
                </a:uFill>
                <a:latin typeface="Arial"/>
                <a:ea typeface="inherit"/>
              </a:rPr>
              <a:t>Improve :</a:t>
            </a:r>
            <a:endParaRPr lang="en-US" sz="1400" b="0" strike="noStrike" spc="-1" dirty="0">
              <a:solidFill>
                <a:srgbClr val="000000"/>
              </a:solidFill>
              <a:uFill>
                <a:solidFill>
                  <a:srgbClr val="FFFFFF"/>
                </a:solidFill>
              </a:uFill>
              <a:latin typeface="Arial"/>
            </a:endParaRPr>
          </a:p>
          <a:p>
            <a:pPr marL="171360" indent="-170640">
              <a:lnSpc>
                <a:spcPct val="100000"/>
              </a:lnSpc>
              <a:buClr>
                <a:srgbClr val="000000"/>
              </a:buClr>
              <a:buFont typeface="Wingdings" charset="2"/>
              <a:buChar char=""/>
            </a:pPr>
            <a:r>
              <a:rPr lang="en-US" sz="1000" b="0" strike="noStrike" spc="-1" dirty="0">
                <a:solidFill>
                  <a:srgbClr val="000000"/>
                </a:solidFill>
                <a:uFill>
                  <a:solidFill>
                    <a:srgbClr val="FFFFFF"/>
                  </a:solidFill>
                </a:uFill>
                <a:latin typeface="+mj-lt"/>
                <a:ea typeface="inherit"/>
              </a:rPr>
              <a:t>Printing label automatic generate and control. Easy manage operation and history -&gt; Ensure quality</a:t>
            </a:r>
            <a:endParaRPr lang="en-US" sz="1000" b="0" strike="noStrike" spc="-1" dirty="0">
              <a:solidFill>
                <a:srgbClr val="000000"/>
              </a:solidFill>
              <a:uFill>
                <a:solidFill>
                  <a:srgbClr val="FFFFFF"/>
                </a:solidFill>
              </a:uFill>
              <a:latin typeface="+mj-lt"/>
            </a:endParaRPr>
          </a:p>
          <a:p>
            <a:pPr marL="171360" indent="-170640">
              <a:lnSpc>
                <a:spcPct val="100000"/>
              </a:lnSpc>
              <a:buClr>
                <a:srgbClr val="0000FF"/>
              </a:buClr>
              <a:buFont typeface="Wingdings" charset="2"/>
              <a:buChar char=""/>
            </a:pPr>
            <a:r>
              <a:rPr lang="en-US" sz="1050" b="1" spc="-1" dirty="0">
                <a:solidFill>
                  <a:srgbClr val="0000FF"/>
                </a:solidFill>
                <a:uFill>
                  <a:solidFill>
                    <a:srgbClr val="FFFFFF"/>
                  </a:solidFill>
                </a:uFill>
                <a:latin typeface="Arial"/>
                <a:ea typeface="DejaVu Sans"/>
              </a:rPr>
              <a:t>Weight check </a:t>
            </a:r>
            <a:r>
              <a:rPr lang="en-US" sz="1000" b="0" strike="noStrike" spc="-1" dirty="0">
                <a:solidFill>
                  <a:srgbClr val="000000"/>
                </a:solidFill>
                <a:uFill>
                  <a:solidFill>
                    <a:srgbClr val="FFFFFF"/>
                  </a:solidFill>
                </a:uFill>
                <a:latin typeface="Arial"/>
                <a:ea typeface="inherit"/>
              </a:rPr>
              <a:t>auto compare serial inner with serial outer. </a:t>
            </a:r>
            <a:endParaRPr lang="en-US" sz="1000" b="0" strike="noStrike" spc="-1" dirty="0">
              <a:solidFill>
                <a:srgbClr val="000000"/>
              </a:solidFill>
              <a:uFill>
                <a:solidFill>
                  <a:srgbClr val="FFFFFF"/>
                </a:solidFill>
              </a:uFill>
              <a:latin typeface="Arial"/>
            </a:endParaRPr>
          </a:p>
          <a:p>
            <a:pPr marL="171360" indent="-170640">
              <a:lnSpc>
                <a:spcPct val="100000"/>
              </a:lnSpc>
              <a:buClr>
                <a:srgbClr val="0000FF"/>
              </a:buClr>
              <a:buFont typeface="Wingdings" charset="2"/>
              <a:buChar char=""/>
            </a:pPr>
            <a:r>
              <a:rPr lang="en-US" sz="1050" b="1" spc="-1" dirty="0">
                <a:solidFill>
                  <a:srgbClr val="0000FF"/>
                </a:solidFill>
                <a:uFill>
                  <a:solidFill>
                    <a:srgbClr val="FFFFFF"/>
                  </a:solidFill>
                </a:uFill>
                <a:latin typeface="Arial"/>
                <a:ea typeface="DejaVu Sans"/>
              </a:rPr>
              <a:t>Shrink system</a:t>
            </a:r>
            <a:r>
              <a:rPr lang="en-US" sz="1000" b="0" strike="noStrike" spc="-1" dirty="0">
                <a:solidFill>
                  <a:srgbClr val="000000"/>
                </a:solidFill>
                <a:uFill>
                  <a:solidFill>
                    <a:srgbClr val="FFFFFF"/>
                  </a:solidFill>
                </a:uFill>
                <a:latin typeface="Arial"/>
                <a:ea typeface="inherit"/>
              </a:rPr>
              <a:t>: confirm by serial No. by scan QR code only (5s/box)</a:t>
            </a:r>
            <a:endParaRPr lang="en-US" sz="1000" b="0" strike="noStrike" spc="-1" dirty="0">
              <a:solidFill>
                <a:srgbClr val="000000"/>
              </a:solidFill>
              <a:uFill>
                <a:solidFill>
                  <a:srgbClr val="FFFFFF"/>
                </a:solidFill>
              </a:uFill>
              <a:latin typeface="Arial"/>
            </a:endParaRPr>
          </a:p>
          <a:p>
            <a:pPr marL="171360" indent="-170640">
              <a:lnSpc>
                <a:spcPct val="100000"/>
              </a:lnSpc>
              <a:buClr>
                <a:srgbClr val="000000"/>
              </a:buClr>
              <a:buFont typeface="Wingdings" charset="2"/>
              <a:buChar char=""/>
            </a:pPr>
            <a:r>
              <a:rPr lang="en-US" sz="1050" b="1" spc="-1" dirty="0">
                <a:solidFill>
                  <a:srgbClr val="0000FF"/>
                </a:solidFill>
                <a:uFill>
                  <a:solidFill>
                    <a:srgbClr val="FFFFFF"/>
                  </a:solidFill>
                </a:uFill>
                <a:latin typeface="Arial"/>
                <a:ea typeface="DejaVu Sans"/>
              </a:rPr>
              <a:t>When shipment station</a:t>
            </a:r>
            <a:r>
              <a:rPr lang="en-US" sz="1000" b="0" strike="noStrike" spc="-1" dirty="0">
                <a:solidFill>
                  <a:srgbClr val="000000"/>
                </a:solidFill>
                <a:uFill>
                  <a:solidFill>
                    <a:srgbClr val="FFFFFF"/>
                  </a:solidFill>
                </a:uFill>
                <a:latin typeface="Arial"/>
                <a:ea typeface="inherit"/>
              </a:rPr>
              <a:t>: Confirm serial No. by reading QR code only (5s/box)</a:t>
            </a:r>
            <a:endParaRPr lang="en-US" sz="1000" b="0" strike="noStrike" spc="-1" dirty="0">
              <a:solidFill>
                <a:srgbClr val="000000"/>
              </a:solidFill>
              <a:uFill>
                <a:solidFill>
                  <a:srgbClr val="FFFFFF"/>
                </a:solidFill>
              </a:uFill>
              <a:latin typeface="Arial"/>
            </a:endParaRPr>
          </a:p>
          <a:p>
            <a:pPr marL="171360" indent="-170640">
              <a:lnSpc>
                <a:spcPct val="100000"/>
              </a:lnSpc>
              <a:spcBef>
                <a:spcPts val="201"/>
              </a:spcBef>
              <a:buClr>
                <a:srgbClr val="0000FF"/>
              </a:buClr>
              <a:buFont typeface="Arial"/>
              <a:buChar char="•"/>
            </a:pPr>
            <a:r>
              <a:rPr lang="en-US" sz="1000" b="1" strike="noStrike" spc="-1" dirty="0">
                <a:solidFill>
                  <a:srgbClr val="0000FF"/>
                </a:solidFill>
                <a:uFill>
                  <a:solidFill>
                    <a:srgbClr val="FFFFFF"/>
                  </a:solidFill>
                </a:uFill>
                <a:latin typeface="Calibri"/>
                <a:ea typeface="inherit"/>
              </a:rPr>
              <a:t>Plan : 28,800 box/ Year </a:t>
            </a:r>
            <a:r>
              <a:rPr lang="en-US" sz="1000" b="1" strike="noStrike" spc="-1" dirty="0">
                <a:solidFill>
                  <a:srgbClr val="0000FF"/>
                </a:solidFill>
                <a:uFill>
                  <a:solidFill>
                    <a:srgbClr val="FFFFFF"/>
                  </a:solidFill>
                </a:uFill>
                <a:latin typeface="Wingdings"/>
                <a:ea typeface="inherit"/>
              </a:rPr>
              <a:t> </a:t>
            </a:r>
            <a:r>
              <a:rPr lang="en-US" sz="1000" b="1" strike="noStrike" spc="-1" dirty="0">
                <a:solidFill>
                  <a:srgbClr val="0000FF"/>
                </a:solidFill>
                <a:uFill>
                  <a:solidFill>
                    <a:srgbClr val="FFFFFF"/>
                  </a:solidFill>
                </a:uFill>
                <a:latin typeface="Calibri"/>
                <a:ea typeface="inherit"/>
              </a:rPr>
              <a:t> Loss cost: ~ 0.08K USD</a:t>
            </a:r>
            <a:endParaRPr lang="en-US" sz="1000" b="0" strike="noStrike" spc="-1" dirty="0">
              <a:solidFill>
                <a:srgbClr val="000000"/>
              </a:solidFill>
              <a:uFill>
                <a:solidFill>
                  <a:srgbClr val="FFFFFF"/>
                </a:solidFill>
              </a:uFill>
              <a:latin typeface="Arial"/>
            </a:endParaRPr>
          </a:p>
          <a:p>
            <a:pPr marL="171360" indent="-170640">
              <a:lnSpc>
                <a:spcPct val="100000"/>
              </a:lnSpc>
              <a:spcBef>
                <a:spcPts val="221"/>
              </a:spcBef>
              <a:buClr>
                <a:srgbClr val="0000FF"/>
              </a:buClr>
              <a:buFont typeface="Arial"/>
              <a:buChar char="•"/>
            </a:pPr>
            <a:r>
              <a:rPr lang="en-US" sz="1100" b="1" strike="noStrike" spc="-1" dirty="0">
                <a:solidFill>
                  <a:srgbClr val="0000FF"/>
                </a:solidFill>
                <a:uFill>
                  <a:solidFill>
                    <a:srgbClr val="FFFFFF"/>
                  </a:solidFill>
                </a:uFill>
                <a:latin typeface="Calibri"/>
                <a:ea typeface="inherit"/>
              </a:rPr>
              <a:t>SAVE COST: = 7,8K USD/Year</a:t>
            </a:r>
            <a:endParaRPr lang="en-US" sz="1100" b="0" strike="noStrike" spc="-1" dirty="0">
              <a:solidFill>
                <a:srgbClr val="000000"/>
              </a:solidFill>
              <a:uFill>
                <a:solidFill>
                  <a:srgbClr val="FFFFFF"/>
                </a:solidFill>
              </a:uFill>
              <a:latin typeface="Arial"/>
            </a:endParaRPr>
          </a:p>
        </p:txBody>
      </p:sp>
      <p:pic>
        <p:nvPicPr>
          <p:cNvPr id="160" name="Picture 181"/>
          <p:cNvPicPr/>
          <p:nvPr/>
        </p:nvPicPr>
        <p:blipFill>
          <a:blip r:embed="rId3"/>
          <a:stretch/>
        </p:blipFill>
        <p:spPr>
          <a:xfrm>
            <a:off x="428040" y="1971000"/>
            <a:ext cx="492480" cy="506880"/>
          </a:xfrm>
          <a:prstGeom prst="rect">
            <a:avLst/>
          </a:prstGeom>
          <a:ln>
            <a:noFill/>
          </a:ln>
        </p:spPr>
      </p:pic>
      <p:pic>
        <p:nvPicPr>
          <p:cNvPr id="161" name="Picture 183"/>
          <p:cNvPicPr/>
          <p:nvPr/>
        </p:nvPicPr>
        <p:blipFill>
          <a:blip r:embed="rId4"/>
          <a:stretch/>
        </p:blipFill>
        <p:spPr>
          <a:xfrm>
            <a:off x="1653480" y="1952640"/>
            <a:ext cx="635040" cy="516600"/>
          </a:xfrm>
          <a:prstGeom prst="rect">
            <a:avLst/>
          </a:prstGeom>
          <a:ln>
            <a:noFill/>
          </a:ln>
        </p:spPr>
      </p:pic>
      <p:pic>
        <p:nvPicPr>
          <p:cNvPr id="162" name="Picture 186"/>
          <p:cNvPicPr/>
          <p:nvPr/>
        </p:nvPicPr>
        <p:blipFill>
          <a:blip r:embed="rId5"/>
          <a:srcRect l="879" t="1614" r="1054" b="1700"/>
          <a:stretch/>
        </p:blipFill>
        <p:spPr>
          <a:xfrm>
            <a:off x="428040" y="2973600"/>
            <a:ext cx="1303200" cy="1116720"/>
          </a:xfrm>
          <a:prstGeom prst="rect">
            <a:avLst/>
          </a:prstGeom>
          <a:ln>
            <a:noFill/>
          </a:ln>
        </p:spPr>
      </p:pic>
      <p:sp>
        <p:nvSpPr>
          <p:cNvPr id="163" name="CustomShape 12"/>
          <p:cNvSpPr/>
          <p:nvPr/>
        </p:nvSpPr>
        <p:spPr>
          <a:xfrm rot="16652400" flipH="1">
            <a:off x="493920" y="3722760"/>
            <a:ext cx="156240" cy="218520"/>
          </a:xfrm>
          <a:prstGeom prst="triangle">
            <a:avLst>
              <a:gd name="adj" fmla="val 50000"/>
            </a:avLst>
          </a:prstGeom>
          <a:solidFill>
            <a:srgbClr val="FF6600">
              <a:alpha val="51000"/>
            </a:srgbClr>
          </a:solidFill>
          <a:ln w="9360">
            <a:solidFill>
              <a:srgbClr val="FF6600"/>
            </a:solidFill>
            <a:miter/>
          </a:ln>
        </p:spPr>
        <p:style>
          <a:lnRef idx="0">
            <a:scrgbClr r="0" g="0" b="0"/>
          </a:lnRef>
          <a:fillRef idx="0">
            <a:scrgbClr r="0" g="0" b="0"/>
          </a:fillRef>
          <a:effectRef idx="0">
            <a:scrgbClr r="0" g="0" b="0"/>
          </a:effectRef>
          <a:fontRef idx="minor"/>
        </p:style>
      </p:sp>
      <p:sp>
        <p:nvSpPr>
          <p:cNvPr id="164" name="CustomShape 13"/>
          <p:cNvSpPr/>
          <p:nvPr/>
        </p:nvSpPr>
        <p:spPr>
          <a:xfrm rot="1447200" flipH="1">
            <a:off x="324360" y="3781440"/>
            <a:ext cx="97920" cy="395640"/>
          </a:xfrm>
          <a:prstGeom prst="can">
            <a:avLst>
              <a:gd name="adj" fmla="val 33333"/>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sp>
      <p:sp>
        <p:nvSpPr>
          <p:cNvPr id="165" name="CustomShape 14"/>
          <p:cNvSpPr/>
          <p:nvPr/>
        </p:nvSpPr>
        <p:spPr>
          <a:xfrm rot="452400" flipH="1">
            <a:off x="342360" y="3756240"/>
            <a:ext cx="214200" cy="131760"/>
          </a:xfrm>
          <a:prstGeom prst="flowChartDelay">
            <a:avLst/>
          </a:prstGeom>
          <a:solidFill>
            <a:srgbClr val="FFC000"/>
          </a:solidFill>
          <a:ln w="9360">
            <a:solidFill>
              <a:schemeClr val="tx1"/>
            </a:solidFill>
            <a:miter/>
          </a:ln>
        </p:spPr>
        <p:style>
          <a:lnRef idx="0">
            <a:scrgbClr r="0" g="0" b="0"/>
          </a:lnRef>
          <a:fillRef idx="0">
            <a:scrgbClr r="0" g="0" b="0"/>
          </a:fillRef>
          <a:effectRef idx="0">
            <a:scrgbClr r="0" g="0" b="0"/>
          </a:effectRef>
          <a:fontRef idx="minor"/>
        </p:style>
      </p:sp>
      <p:sp>
        <p:nvSpPr>
          <p:cNvPr id="166" name="CustomShape 15"/>
          <p:cNvSpPr/>
          <p:nvPr/>
        </p:nvSpPr>
        <p:spPr>
          <a:xfrm>
            <a:off x="335520" y="4152960"/>
            <a:ext cx="2284200" cy="646920"/>
          </a:xfrm>
          <a:prstGeom prst="wedgeRectCallout">
            <a:avLst>
              <a:gd name="adj1" fmla="val -23747"/>
              <a:gd name="adj2" fmla="val -86194"/>
            </a:avLst>
          </a:prstGeom>
          <a:solidFill>
            <a:schemeClr val="bg1"/>
          </a:solidFill>
          <a:ln w="28440">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000" b="0" strike="noStrike" spc="-1">
                <a:solidFill>
                  <a:srgbClr val="FF0000"/>
                </a:solidFill>
                <a:uFill>
                  <a:solidFill>
                    <a:srgbClr val="FFFFFF"/>
                  </a:solidFill>
                </a:uFill>
                <a:latin typeface="Calibri"/>
                <a:ea typeface="DejaVu Sans"/>
              </a:rPr>
              <a:t>In Shipment Station : Confirm Serial No.</a:t>
            </a:r>
            <a:endParaRPr lang="en-US" sz="1000" b="0" strike="noStrike" spc="-1">
              <a:solidFill>
                <a:srgbClr val="000000"/>
              </a:solidFill>
              <a:uFill>
                <a:solidFill>
                  <a:srgbClr val="FFFFFF"/>
                </a:solidFill>
              </a:uFill>
              <a:latin typeface="Arial"/>
            </a:endParaRPr>
          </a:p>
          <a:p>
            <a:pPr algn="ctr">
              <a:lnSpc>
                <a:spcPct val="100000"/>
              </a:lnSpc>
            </a:pPr>
            <a:r>
              <a:rPr lang="en-US" sz="1000" b="0" strike="noStrike" spc="-1">
                <a:solidFill>
                  <a:srgbClr val="FF0000"/>
                </a:solidFill>
                <a:uFill>
                  <a:solidFill>
                    <a:srgbClr val="FFFFFF"/>
                  </a:solidFill>
                </a:uFill>
                <a:latin typeface="Calibri"/>
                <a:ea typeface="DejaVu Sans"/>
              </a:rPr>
              <a:t>One by one scan serial (Loss time)</a:t>
            </a:r>
            <a:endParaRPr lang="en-US" sz="1000" b="0" strike="noStrike" spc="-1">
              <a:solidFill>
                <a:srgbClr val="000000"/>
              </a:solidFill>
              <a:uFill>
                <a:solidFill>
                  <a:srgbClr val="FFFFFF"/>
                </a:solidFill>
              </a:uFill>
              <a:latin typeface="Arial"/>
            </a:endParaRPr>
          </a:p>
        </p:txBody>
      </p:sp>
      <p:sp>
        <p:nvSpPr>
          <p:cNvPr id="168" name="CustomShape 16"/>
          <p:cNvSpPr/>
          <p:nvPr/>
        </p:nvSpPr>
        <p:spPr>
          <a:xfrm>
            <a:off x="2843640" y="4139782"/>
            <a:ext cx="1518840" cy="646920"/>
          </a:xfrm>
          <a:prstGeom prst="wedgeRectCallout">
            <a:avLst>
              <a:gd name="adj1" fmla="val 30396"/>
              <a:gd name="adj2" fmla="val -74288"/>
            </a:avLst>
          </a:prstGeom>
          <a:solidFill>
            <a:schemeClr val="bg1"/>
          </a:solidFill>
          <a:ln w="28440">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000" b="0" strike="noStrike" spc="-1" dirty="0">
                <a:solidFill>
                  <a:srgbClr val="FF0000"/>
                </a:solidFill>
                <a:uFill>
                  <a:solidFill>
                    <a:srgbClr val="FFFFFF"/>
                  </a:solidFill>
                </a:uFill>
                <a:latin typeface="Calibri"/>
                <a:ea typeface="DejaVu Sans"/>
              </a:rPr>
              <a:t>Weight check not control quantity serial inner on carton box</a:t>
            </a:r>
            <a:endParaRPr lang="en-US" sz="1000" b="0" strike="noStrike" spc="-1" dirty="0">
              <a:solidFill>
                <a:srgbClr val="000000"/>
              </a:solidFill>
              <a:uFill>
                <a:solidFill>
                  <a:srgbClr val="FFFFFF"/>
                </a:solidFill>
              </a:uFill>
              <a:latin typeface="Arial"/>
            </a:endParaRPr>
          </a:p>
        </p:txBody>
      </p:sp>
      <p:pic>
        <p:nvPicPr>
          <p:cNvPr id="169" name="Picture 2"/>
          <p:cNvPicPr/>
          <p:nvPr/>
        </p:nvPicPr>
        <p:blipFill>
          <a:blip r:embed="rId6"/>
          <a:stretch/>
        </p:blipFill>
        <p:spPr>
          <a:xfrm>
            <a:off x="3103380" y="1876402"/>
            <a:ext cx="999360" cy="585259"/>
          </a:xfrm>
          <a:prstGeom prst="rect">
            <a:avLst/>
          </a:prstGeom>
          <a:ln>
            <a:noFill/>
          </a:ln>
        </p:spPr>
      </p:pic>
      <p:sp>
        <p:nvSpPr>
          <p:cNvPr id="170" name="CustomShape 17"/>
          <p:cNvSpPr/>
          <p:nvPr/>
        </p:nvSpPr>
        <p:spPr>
          <a:xfrm>
            <a:off x="990720" y="2286000"/>
            <a:ext cx="532800" cy="360"/>
          </a:xfrm>
          <a:custGeom>
            <a:avLst/>
            <a:gdLst/>
            <a:ahLst/>
            <a:cxnLst/>
            <a:rect l="l" t="t" r="r" b="b"/>
            <a:pathLst>
              <a:path w="21600" h="21600">
                <a:moveTo>
                  <a:pt x="0" y="0"/>
                </a:moveTo>
                <a:lnTo>
                  <a:pt x="21600" y="21600"/>
                </a:lnTo>
              </a:path>
            </a:pathLst>
          </a:custGeom>
          <a:noFill/>
          <a:ln w="28575">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71" name="CustomShape 18"/>
          <p:cNvSpPr/>
          <p:nvPr/>
        </p:nvSpPr>
        <p:spPr>
          <a:xfrm>
            <a:off x="2418840" y="2286000"/>
            <a:ext cx="404280" cy="360"/>
          </a:xfrm>
          <a:custGeom>
            <a:avLst/>
            <a:gdLst/>
            <a:ahLst/>
            <a:cxnLst/>
            <a:rect l="l" t="t" r="r" b="b"/>
            <a:pathLst>
              <a:path w="21600" h="21600">
                <a:moveTo>
                  <a:pt x="0" y="0"/>
                </a:moveTo>
                <a:lnTo>
                  <a:pt x="21600" y="21600"/>
                </a:lnTo>
              </a:path>
            </a:pathLst>
          </a:custGeom>
          <a:noFill/>
          <a:ln w="28575">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72" name="CustomShape 19"/>
          <p:cNvSpPr/>
          <p:nvPr/>
        </p:nvSpPr>
        <p:spPr>
          <a:xfrm>
            <a:off x="3606840" y="2751720"/>
            <a:ext cx="360" cy="392400"/>
          </a:xfrm>
          <a:custGeom>
            <a:avLst/>
            <a:gdLst/>
            <a:ahLst/>
            <a:cxnLst/>
            <a:rect l="l" t="t" r="r" b="b"/>
            <a:pathLst>
              <a:path w="21600" h="21600">
                <a:moveTo>
                  <a:pt x="0" y="0"/>
                </a:moveTo>
                <a:lnTo>
                  <a:pt x="21600" y="21600"/>
                </a:lnTo>
              </a:path>
            </a:pathLst>
          </a:custGeom>
          <a:noFill/>
          <a:ln w="28575">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37" name="CustomShape 6"/>
          <p:cNvSpPr/>
          <p:nvPr/>
        </p:nvSpPr>
        <p:spPr>
          <a:xfrm>
            <a:off x="0" y="457418"/>
            <a:ext cx="9144000" cy="386676"/>
          </a:xfrm>
          <a:prstGeom prst="rect">
            <a:avLst/>
          </a:prstGeom>
          <a:gradFill>
            <a:gsLst>
              <a:gs pos="0">
                <a:srgbClr val="FFFF99"/>
              </a:gs>
              <a:gs pos="50000">
                <a:schemeClr val="bg1"/>
              </a:gs>
              <a:gs pos="100000">
                <a:srgbClr val="FFFF99"/>
              </a:gs>
            </a:gsLst>
            <a:lin ang="2700000"/>
          </a:gradFill>
          <a:ln w="255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spcBef>
                <a:spcPts val="300"/>
              </a:spcBef>
            </a:pPr>
            <a:r>
              <a:rPr lang="en-US" sz="1500" b="1" strike="noStrike" spc="-1" dirty="0">
                <a:solidFill>
                  <a:srgbClr val="0000FF"/>
                </a:solidFill>
                <a:uFill>
                  <a:solidFill>
                    <a:srgbClr val="FFFFFF"/>
                  </a:solidFill>
                </a:uFill>
                <a:latin typeface="Calibri"/>
                <a:ea typeface="DejaVu Sans"/>
              </a:rPr>
              <a:t>Reduce time and operation for FA, SCM department by add QR label outer carton.</a:t>
            </a:r>
            <a:endParaRPr lang="en-US" sz="15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7"/>
          <a:stretch>
            <a:fillRect/>
          </a:stretch>
        </p:blipFill>
        <p:spPr>
          <a:xfrm>
            <a:off x="2565696" y="3163200"/>
            <a:ext cx="1773561" cy="816060"/>
          </a:xfrm>
          <a:prstGeom prst="rect">
            <a:avLst/>
          </a:prstGeom>
        </p:spPr>
      </p:pic>
      <p:cxnSp>
        <p:nvCxnSpPr>
          <p:cNvPr id="4" name="Straight Arrow Connector 3"/>
          <p:cNvCxnSpPr/>
          <p:nvPr/>
        </p:nvCxnSpPr>
        <p:spPr>
          <a:xfrm flipH="1">
            <a:off x="1911485" y="3571230"/>
            <a:ext cx="48969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7359" y="2494601"/>
            <a:ext cx="742926" cy="17415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file</a:t>
            </a:r>
            <a:endParaRPr lang="en-US" sz="1000" dirty="0">
              <a:solidFill>
                <a:schemeClr val="tx1"/>
              </a:solidFill>
            </a:endParaRPr>
          </a:p>
        </p:txBody>
      </p:sp>
      <p:sp>
        <p:nvSpPr>
          <p:cNvPr id="50" name="Rectangle 49"/>
          <p:cNvSpPr/>
          <p:nvPr/>
        </p:nvSpPr>
        <p:spPr>
          <a:xfrm>
            <a:off x="1598862" y="2508578"/>
            <a:ext cx="742926" cy="17415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Printing</a:t>
            </a:r>
            <a:endParaRPr lang="en-US" sz="1000" dirty="0">
              <a:solidFill>
                <a:schemeClr val="tx1"/>
              </a:solidFill>
            </a:endParaRPr>
          </a:p>
        </p:txBody>
      </p:sp>
      <p:sp>
        <p:nvSpPr>
          <p:cNvPr id="51" name="Rectangle 50"/>
          <p:cNvSpPr/>
          <p:nvPr/>
        </p:nvSpPr>
        <p:spPr>
          <a:xfrm>
            <a:off x="3117296" y="2519108"/>
            <a:ext cx="978453" cy="16362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Check sheet</a:t>
            </a:r>
            <a:endParaRPr lang="en-US" sz="1000" dirty="0">
              <a:solidFill>
                <a:schemeClr val="tx1"/>
              </a:solidFill>
            </a:endParaRPr>
          </a:p>
        </p:txBody>
      </p:sp>
      <p:pic>
        <p:nvPicPr>
          <p:cNvPr id="14" name="Picture 13"/>
          <p:cNvPicPr>
            <a:picLocks noChangeAspect="1"/>
          </p:cNvPicPr>
          <p:nvPr/>
        </p:nvPicPr>
        <p:blipFill>
          <a:blip r:embed="rId8"/>
          <a:stretch>
            <a:fillRect/>
          </a:stretch>
        </p:blipFill>
        <p:spPr>
          <a:xfrm>
            <a:off x="4619517" y="1718474"/>
            <a:ext cx="4025295" cy="2107399"/>
          </a:xfrm>
          <a:prstGeom prst="rect">
            <a:avLst/>
          </a:prstGeom>
        </p:spPr>
      </p:pic>
      <p:sp>
        <p:nvSpPr>
          <p:cNvPr id="15" name="Explosion 1 14"/>
          <p:cNvSpPr/>
          <p:nvPr/>
        </p:nvSpPr>
        <p:spPr>
          <a:xfrm>
            <a:off x="5160240" y="1732525"/>
            <a:ext cx="1621582" cy="720073"/>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rgbClr val="FF0000"/>
                </a:solidFill>
                <a:latin typeface="+mj-lt"/>
              </a:rPr>
              <a:t>New soft printing label</a:t>
            </a:r>
            <a:endParaRPr lang="en-US" sz="1000" dirty="0">
              <a:solidFill>
                <a:srgbClr val="FF0000"/>
              </a:solidFill>
              <a:latin typeface="+mj-lt"/>
            </a:endParaRPr>
          </a:p>
        </p:txBody>
      </p:sp>
      <p:sp>
        <p:nvSpPr>
          <p:cNvPr id="16" name="Rectangle 15"/>
          <p:cNvSpPr/>
          <p:nvPr/>
        </p:nvSpPr>
        <p:spPr>
          <a:xfrm>
            <a:off x="5566230" y="3191760"/>
            <a:ext cx="857250" cy="18033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ustomShape 31"/>
          <p:cNvSpPr/>
          <p:nvPr/>
        </p:nvSpPr>
        <p:spPr>
          <a:xfrm>
            <a:off x="4635991" y="4068172"/>
            <a:ext cx="1268240" cy="541928"/>
          </a:xfrm>
          <a:prstGeom prst="borderCallout1">
            <a:avLst>
              <a:gd name="adj1" fmla="val 3658"/>
              <a:gd name="adj2" fmla="val -982"/>
              <a:gd name="adj3" fmla="val -122860"/>
              <a:gd name="adj4" fmla="val 74771"/>
            </a:avLst>
          </a:prstGeom>
          <a:solidFill>
            <a:srgbClr val="FFFF99"/>
          </a:solidFill>
          <a:ln w="28440">
            <a:solidFill>
              <a:srgbClr val="1717F7"/>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spcBef>
                <a:spcPts val="210"/>
              </a:spcBef>
            </a:pPr>
            <a:r>
              <a:rPr lang="en-US" sz="1000" b="1" strike="noStrike" spc="-1" dirty="0">
                <a:solidFill>
                  <a:srgbClr val="0000FF"/>
                </a:solidFill>
                <a:uFill>
                  <a:solidFill>
                    <a:srgbClr val="FFFFFF"/>
                  </a:solidFill>
                </a:uFill>
                <a:latin typeface="Arial"/>
                <a:ea typeface="DejaVu Sans"/>
              </a:rPr>
              <a:t>Choose Model </a:t>
            </a:r>
            <a:endParaRPr lang="en-US" sz="1000" b="0" strike="noStrike" spc="-1" dirty="0">
              <a:solidFill>
                <a:srgbClr val="000000"/>
              </a:solidFill>
              <a:uFill>
                <a:solidFill>
                  <a:srgbClr val="FFFFFF"/>
                </a:solidFill>
              </a:uFill>
              <a:latin typeface="Arial"/>
            </a:endParaRPr>
          </a:p>
          <a:p>
            <a:pPr>
              <a:lnSpc>
                <a:spcPct val="100000"/>
              </a:lnSpc>
              <a:spcBef>
                <a:spcPts val="210"/>
              </a:spcBef>
            </a:pPr>
            <a:r>
              <a:rPr lang="en-US" sz="1000" b="1" strike="noStrike" spc="-1" dirty="0">
                <a:solidFill>
                  <a:srgbClr val="0000FF"/>
                </a:solidFill>
                <a:uFill>
                  <a:solidFill>
                    <a:srgbClr val="FFFFFF"/>
                  </a:solidFill>
                </a:uFill>
                <a:latin typeface="Wingdings"/>
                <a:ea typeface="DejaVu Sans"/>
              </a:rPr>
              <a:t></a:t>
            </a:r>
            <a:r>
              <a:rPr lang="en-US" sz="1000" b="1" spc="-1" dirty="0">
                <a:solidFill>
                  <a:srgbClr val="0000FF"/>
                </a:solidFill>
                <a:uFill>
                  <a:solidFill>
                    <a:srgbClr val="FFFFFF"/>
                  </a:solidFill>
                </a:uFill>
              </a:rPr>
              <a:t> Auto </a:t>
            </a:r>
            <a:r>
              <a:rPr lang="en-US" sz="1000" b="1" strike="noStrike" spc="-1" dirty="0">
                <a:solidFill>
                  <a:srgbClr val="0000FF"/>
                </a:solidFill>
                <a:uFill>
                  <a:solidFill>
                    <a:srgbClr val="FFFFFF"/>
                  </a:solidFill>
                </a:uFill>
                <a:latin typeface="Arial"/>
                <a:ea typeface="DejaVu Sans"/>
              </a:rPr>
              <a:t>Get serial number continue</a:t>
            </a:r>
            <a:endParaRPr lang="en-US" sz="1000" b="0" strike="noStrike" spc="-1" dirty="0">
              <a:solidFill>
                <a:srgbClr val="000000"/>
              </a:solidFill>
              <a:uFill>
                <a:solidFill>
                  <a:srgbClr val="FFFFFF"/>
                </a:solidFill>
              </a:uFill>
              <a:latin typeface="Arial"/>
            </a:endParaRPr>
          </a:p>
        </p:txBody>
      </p:sp>
      <p:sp>
        <p:nvSpPr>
          <p:cNvPr id="60" name="CustomShape 23"/>
          <p:cNvSpPr/>
          <p:nvPr/>
        </p:nvSpPr>
        <p:spPr>
          <a:xfrm rot="15448578" flipH="1">
            <a:off x="7523947" y="3494606"/>
            <a:ext cx="121680" cy="298800"/>
          </a:xfrm>
          <a:prstGeom prst="triangle">
            <a:avLst>
              <a:gd name="adj" fmla="val 50000"/>
            </a:avLst>
          </a:prstGeom>
          <a:solidFill>
            <a:srgbClr val="FF6600">
              <a:alpha val="51000"/>
            </a:srgbClr>
          </a:solidFill>
          <a:ln w="9360">
            <a:solidFill>
              <a:srgbClr val="FF6600"/>
            </a:solidFill>
            <a:miter/>
          </a:ln>
        </p:spPr>
        <p:style>
          <a:lnRef idx="0">
            <a:scrgbClr r="0" g="0" b="0"/>
          </a:lnRef>
          <a:fillRef idx="0">
            <a:scrgbClr r="0" g="0" b="0"/>
          </a:fillRef>
          <a:effectRef idx="0">
            <a:scrgbClr r="0" g="0" b="0"/>
          </a:effectRef>
          <a:fontRef idx="minor"/>
        </p:style>
      </p:sp>
      <p:sp>
        <p:nvSpPr>
          <p:cNvPr id="61" name="CustomShape 24"/>
          <p:cNvSpPr/>
          <p:nvPr/>
        </p:nvSpPr>
        <p:spPr>
          <a:xfrm rot="9339978" flipH="1">
            <a:off x="7394162" y="3704634"/>
            <a:ext cx="106920" cy="315720"/>
          </a:xfrm>
          <a:prstGeom prst="can">
            <a:avLst>
              <a:gd name="adj" fmla="val 33333"/>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sp>
      <p:sp>
        <p:nvSpPr>
          <p:cNvPr id="62" name="CustomShape 25"/>
          <p:cNvSpPr/>
          <p:nvPr/>
        </p:nvSpPr>
        <p:spPr>
          <a:xfrm rot="20848578" flipH="1">
            <a:off x="7245842" y="3664314"/>
            <a:ext cx="238680" cy="102600"/>
          </a:xfrm>
          <a:prstGeom prst="flowChartDelay">
            <a:avLst/>
          </a:prstGeom>
          <a:solidFill>
            <a:srgbClr val="FFC000"/>
          </a:solidFill>
          <a:ln w="9360">
            <a:solidFill>
              <a:schemeClr val="tx1"/>
            </a:solidFill>
            <a:miter/>
          </a:ln>
        </p:spPr>
        <p:style>
          <a:lnRef idx="0">
            <a:scrgbClr r="0" g="0" b="0"/>
          </a:lnRef>
          <a:fillRef idx="0">
            <a:scrgbClr r="0" g="0" b="0"/>
          </a:fillRef>
          <a:effectRef idx="0">
            <a:scrgbClr r="0" g="0" b="0"/>
          </a:effectRef>
          <a:fontRef idx="minor"/>
        </p:style>
      </p:sp>
      <p:pic>
        <p:nvPicPr>
          <p:cNvPr id="63" name="Picture 8"/>
          <p:cNvPicPr/>
          <p:nvPr/>
        </p:nvPicPr>
        <p:blipFill>
          <a:blip r:embed="rId9"/>
          <a:stretch/>
        </p:blipFill>
        <p:spPr>
          <a:xfrm>
            <a:off x="8105594" y="4073970"/>
            <a:ext cx="539218" cy="437564"/>
          </a:xfrm>
          <a:prstGeom prst="rect">
            <a:avLst/>
          </a:prstGeom>
          <a:ln>
            <a:noFill/>
          </a:ln>
        </p:spPr>
      </p:pic>
      <p:sp>
        <p:nvSpPr>
          <p:cNvPr id="65" name="Rectangle 64"/>
          <p:cNvSpPr/>
          <p:nvPr/>
        </p:nvSpPr>
        <p:spPr>
          <a:xfrm>
            <a:off x="8022577" y="4608344"/>
            <a:ext cx="1040747" cy="17835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Weight check</a:t>
            </a:r>
            <a:endParaRPr lang="en-US" sz="1000" dirty="0">
              <a:solidFill>
                <a:schemeClr val="tx1"/>
              </a:solidFill>
            </a:endParaRPr>
          </a:p>
        </p:txBody>
      </p:sp>
      <p:pic>
        <p:nvPicPr>
          <p:cNvPr id="20" name="Picture 19"/>
          <p:cNvPicPr>
            <a:picLocks noChangeAspect="1"/>
          </p:cNvPicPr>
          <p:nvPr/>
        </p:nvPicPr>
        <p:blipFill>
          <a:blip r:embed="rId10"/>
          <a:stretch>
            <a:fillRect/>
          </a:stretch>
        </p:blipFill>
        <p:spPr>
          <a:xfrm>
            <a:off x="6176555" y="3880882"/>
            <a:ext cx="848344" cy="674302"/>
          </a:xfrm>
          <a:prstGeom prst="rect">
            <a:avLst/>
          </a:prstGeom>
        </p:spPr>
      </p:pic>
      <p:sp>
        <p:nvSpPr>
          <p:cNvPr id="21" name="Rounded Rectangular Callout 20"/>
          <p:cNvSpPr/>
          <p:nvPr/>
        </p:nvSpPr>
        <p:spPr>
          <a:xfrm>
            <a:off x="6340248" y="2611413"/>
            <a:ext cx="1765345" cy="503357"/>
          </a:xfrm>
          <a:prstGeom prst="wedgeRoundRectCallout">
            <a:avLst>
              <a:gd name="adj1" fmla="val 34613"/>
              <a:gd name="adj2" fmla="val 137418"/>
              <a:gd name="adj3" fmla="val 16667"/>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spc="-1" dirty="0">
                <a:solidFill>
                  <a:srgbClr val="0000FF"/>
                </a:solidFill>
                <a:uFill>
                  <a:solidFill>
                    <a:srgbClr val="FFFFFF"/>
                  </a:solidFill>
                </a:uFill>
                <a:latin typeface="Arial"/>
                <a:ea typeface="DejaVu Sans"/>
              </a:rPr>
              <a:t>New functions: Confirm all serial product by scan QR code only</a:t>
            </a:r>
            <a:endParaRPr lang="en-US" sz="1050" b="1" spc="-1" dirty="0">
              <a:solidFill>
                <a:srgbClr val="0000FF"/>
              </a:solidFill>
              <a:uFill>
                <a:solidFill>
                  <a:srgbClr val="FFFFFF"/>
                </a:solidFill>
              </a:uFill>
              <a:latin typeface="Arial"/>
              <a:ea typeface="DejaVu Sans"/>
            </a:endParaRPr>
          </a:p>
        </p:txBody>
      </p:sp>
      <p:sp>
        <p:nvSpPr>
          <p:cNvPr id="68" name="Rectangle 67"/>
          <p:cNvSpPr/>
          <p:nvPr/>
        </p:nvSpPr>
        <p:spPr>
          <a:xfrm>
            <a:off x="6063894" y="4619625"/>
            <a:ext cx="719171" cy="16707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Shipment</a:t>
            </a:r>
            <a:endParaRPr lang="en-US" sz="1000" dirty="0">
              <a:solidFill>
                <a:schemeClr val="tx1"/>
              </a:solidFill>
            </a:endParaRPr>
          </a:p>
        </p:txBody>
      </p:sp>
      <p:pic>
        <p:nvPicPr>
          <p:cNvPr id="22" name="Picture 21"/>
          <p:cNvPicPr>
            <a:picLocks noChangeAspect="1"/>
          </p:cNvPicPr>
          <p:nvPr/>
        </p:nvPicPr>
        <p:blipFill>
          <a:blip r:embed="rId11"/>
          <a:stretch>
            <a:fillRect/>
          </a:stretch>
        </p:blipFill>
        <p:spPr>
          <a:xfrm>
            <a:off x="7219974" y="3958875"/>
            <a:ext cx="764312" cy="586110"/>
          </a:xfrm>
          <a:prstGeom prst="rect">
            <a:avLst/>
          </a:prstGeom>
        </p:spPr>
      </p:pic>
      <p:sp>
        <p:nvSpPr>
          <p:cNvPr id="70" name="Rectangle 69"/>
          <p:cNvSpPr/>
          <p:nvPr/>
        </p:nvSpPr>
        <p:spPr>
          <a:xfrm>
            <a:off x="6889739" y="4609436"/>
            <a:ext cx="1046743" cy="1904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Shrink pallet ID</a:t>
            </a:r>
            <a:endParaRPr lang="en-US" sz="1000" dirty="0">
              <a:solidFill>
                <a:schemeClr val="tx1"/>
              </a:solidFill>
            </a:endParaRPr>
          </a:p>
        </p:txBody>
      </p:sp>
      <p:cxnSp>
        <p:nvCxnSpPr>
          <p:cNvPr id="24" name="Straight Arrow Connector 23"/>
          <p:cNvCxnSpPr/>
          <p:nvPr/>
        </p:nvCxnSpPr>
        <p:spPr>
          <a:xfrm flipV="1">
            <a:off x="6918282" y="3715614"/>
            <a:ext cx="620583" cy="2982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0"/>
          </p:cNvCxnSpPr>
          <p:nvPr/>
        </p:nvCxnSpPr>
        <p:spPr>
          <a:xfrm flipV="1">
            <a:off x="7602130" y="3729104"/>
            <a:ext cx="141695" cy="2297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795287" y="3747952"/>
            <a:ext cx="171212" cy="1681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CustomShape 26"/>
          <p:cNvSpPr/>
          <p:nvPr/>
        </p:nvSpPr>
        <p:spPr>
          <a:xfrm>
            <a:off x="8022577" y="3372090"/>
            <a:ext cx="993729" cy="663342"/>
          </a:xfrm>
          <a:prstGeom prst="rect">
            <a:avLst/>
          </a:prstGeom>
          <a:solidFill>
            <a:srgbClr val="66FFC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800" b="0" strike="noStrike" spc="-1" dirty="0">
                <a:solidFill>
                  <a:srgbClr val="0000FF"/>
                </a:solidFill>
                <a:uFill>
                  <a:solidFill>
                    <a:srgbClr val="FFFFFF"/>
                  </a:solidFill>
                </a:uFill>
                <a:latin typeface="Arial"/>
                <a:ea typeface="DejaVu Sans"/>
              </a:rPr>
              <a:t>In line production: Weight check process will scan one by one serial &amp; link to QR code</a:t>
            </a:r>
            <a:endParaRPr lang="en-US" sz="800" b="0" strike="noStrike" spc="-1" dirty="0">
              <a:solidFill>
                <a:srgbClr val="000000"/>
              </a:solidFill>
              <a:uFill>
                <a:solidFill>
                  <a:srgbClr val="FFFFFF"/>
                </a:solidFill>
              </a:uFill>
              <a:latin typeface="Arial"/>
            </a:endParaRPr>
          </a:p>
        </p:txBody>
      </p:sp>
      <p:sp>
        <p:nvSpPr>
          <p:cNvPr id="52" name="CustomShape 27">
            <a:extLst>
              <a:ext uri="{FF2B5EF4-FFF2-40B4-BE49-F238E27FC236}">
                <a16:creationId xmlns:a16="http://schemas.microsoft.com/office/drawing/2014/main" xmlns="" id="{2E82497B-FAB3-44B7-AD84-1BDF75305217}"/>
              </a:ext>
            </a:extLst>
          </p:cNvPr>
          <p:cNvSpPr/>
          <p:nvPr/>
        </p:nvSpPr>
        <p:spPr>
          <a:xfrm>
            <a:off x="8148960" y="102460"/>
            <a:ext cx="870480" cy="270360"/>
          </a:xfrm>
          <a:prstGeom prst="rect">
            <a:avLst/>
          </a:prstGeom>
          <a:solidFill>
            <a:srgbClr val="000099"/>
          </a:solidFill>
          <a:ln w="28440">
            <a:solidFill>
              <a:schemeClr val="bg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pc="-1" dirty="0">
                <a:solidFill>
                  <a:srgbClr val="FFFFFF"/>
                </a:solidFill>
                <a:uFill>
                  <a:solidFill>
                    <a:srgbClr val="FFFFFF"/>
                  </a:solidFill>
                </a:uFill>
                <a:latin typeface="Arial"/>
                <a:ea typeface="DejaVu Sans"/>
              </a:rPr>
              <a:t>1</a:t>
            </a:r>
            <a:r>
              <a:rPr lang="en-US" sz="1400" b="1" strike="noStrike" spc="-1" dirty="0">
                <a:solidFill>
                  <a:srgbClr val="FFFFFF"/>
                </a:solidFill>
                <a:uFill>
                  <a:solidFill>
                    <a:srgbClr val="FFFFFF"/>
                  </a:solidFill>
                </a:uFill>
                <a:latin typeface="Arial"/>
                <a:ea typeface="DejaVu Sans"/>
              </a:rPr>
              <a:t>/5</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65880" y="1507320"/>
            <a:ext cx="4361400" cy="3368880"/>
          </a:xfrm>
          <a:prstGeom prst="roundRect">
            <a:avLst>
              <a:gd name="adj" fmla="val 5551"/>
            </a:avLst>
          </a:prstGeom>
          <a:noFill/>
          <a:ln w="28440">
            <a:solidFill>
              <a:srgbClr val="FF0000"/>
            </a:solidFill>
            <a:round/>
          </a:ln>
        </p:spPr>
        <p:style>
          <a:lnRef idx="0">
            <a:scrgbClr r="0" g="0" b="0"/>
          </a:lnRef>
          <a:fillRef idx="0">
            <a:scrgbClr r="0" g="0" b="0"/>
          </a:fillRef>
          <a:effectRef idx="0">
            <a:scrgbClr r="0" g="0" b="0"/>
          </a:effectRef>
          <a:fontRef idx="minor"/>
        </p:style>
      </p:sp>
      <p:sp>
        <p:nvSpPr>
          <p:cNvPr id="44" name="CustomShape 2"/>
          <p:cNvSpPr/>
          <p:nvPr/>
        </p:nvSpPr>
        <p:spPr>
          <a:xfrm>
            <a:off x="1491840" y="1315800"/>
            <a:ext cx="1627920" cy="394920"/>
          </a:xfrm>
          <a:prstGeom prst="rect">
            <a:avLst/>
          </a:prstGeom>
          <a:solidFill>
            <a:srgbClr val="FF0000"/>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ＭＳ Ｐゴシック"/>
              </a:rPr>
              <a:t>◆Before</a:t>
            </a:r>
            <a:endParaRPr lang="en-US" sz="2000" b="0" strike="noStrike" spc="-1">
              <a:solidFill>
                <a:srgbClr val="000000"/>
              </a:solidFill>
              <a:uFill>
                <a:solidFill>
                  <a:srgbClr val="FFFFFF"/>
                </a:solidFill>
              </a:uFill>
              <a:latin typeface="Arial"/>
            </a:endParaRPr>
          </a:p>
        </p:txBody>
      </p:sp>
      <p:sp>
        <p:nvSpPr>
          <p:cNvPr id="45" name="CustomShape 3"/>
          <p:cNvSpPr/>
          <p:nvPr/>
        </p:nvSpPr>
        <p:spPr>
          <a:xfrm>
            <a:off x="4514760" y="1507320"/>
            <a:ext cx="4575960" cy="3368880"/>
          </a:xfrm>
          <a:prstGeom prst="roundRect">
            <a:avLst>
              <a:gd name="adj" fmla="val 5551"/>
            </a:avLst>
          </a:prstGeom>
          <a:noFill/>
          <a:ln w="28440">
            <a:solidFill>
              <a:srgbClr val="0000FF"/>
            </a:solidFill>
            <a:round/>
          </a:ln>
        </p:spPr>
        <p:style>
          <a:lnRef idx="0">
            <a:scrgbClr r="0" g="0" b="0"/>
          </a:lnRef>
          <a:fillRef idx="0">
            <a:scrgbClr r="0" g="0" b="0"/>
          </a:fillRef>
          <a:effectRef idx="0">
            <a:scrgbClr r="0" g="0" b="0"/>
          </a:effectRef>
          <a:fontRef idx="minor"/>
        </p:style>
      </p:sp>
      <p:sp>
        <p:nvSpPr>
          <p:cNvPr id="46" name="CustomShape 4"/>
          <p:cNvSpPr/>
          <p:nvPr/>
        </p:nvSpPr>
        <p:spPr>
          <a:xfrm>
            <a:off x="5936040" y="1315800"/>
            <a:ext cx="1539000" cy="394920"/>
          </a:xfrm>
          <a:prstGeom prst="rect">
            <a:avLst/>
          </a:prstGeom>
          <a:solidFill>
            <a:srgbClr val="0000FF"/>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ＭＳ Ｐゴシック"/>
              </a:rPr>
              <a:t>◆ After </a:t>
            </a:r>
            <a:endParaRPr lang="en-US" sz="2000" b="0" strike="noStrike" spc="-1">
              <a:solidFill>
                <a:srgbClr val="000000"/>
              </a:solidFill>
              <a:uFill>
                <a:solidFill>
                  <a:srgbClr val="FFFFFF"/>
                </a:solidFill>
              </a:uFill>
              <a:latin typeface="Arial"/>
            </a:endParaRPr>
          </a:p>
        </p:txBody>
      </p:sp>
      <p:sp>
        <p:nvSpPr>
          <p:cNvPr id="47" name="CustomShape 5"/>
          <p:cNvSpPr/>
          <p:nvPr/>
        </p:nvSpPr>
        <p:spPr>
          <a:xfrm>
            <a:off x="94680" y="891960"/>
            <a:ext cx="27565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ＭＳ Ｐゴシック"/>
              </a:rPr>
              <a:t>Developer: Nguyen Nhu Minh</a:t>
            </a:r>
            <a:endParaRPr lang="en-US" sz="1100" b="0" strike="noStrike" spc="-1">
              <a:solidFill>
                <a:srgbClr val="000000"/>
              </a:solidFill>
              <a:uFill>
                <a:solidFill>
                  <a:srgbClr val="FFFFFF"/>
                </a:solidFill>
              </a:uFill>
              <a:latin typeface="Arial"/>
            </a:endParaRPr>
          </a:p>
        </p:txBody>
      </p:sp>
      <p:sp>
        <p:nvSpPr>
          <p:cNvPr id="48" name="CustomShape 6"/>
          <p:cNvSpPr/>
          <p:nvPr/>
        </p:nvSpPr>
        <p:spPr>
          <a:xfrm>
            <a:off x="4759560" y="897360"/>
            <a:ext cx="12067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ＭＳ Ｐゴシック"/>
              </a:rPr>
              <a:t>Expn: 0</a:t>
            </a:r>
            <a:endParaRPr lang="en-US" sz="1100" b="0" strike="noStrike" spc="-1">
              <a:solidFill>
                <a:srgbClr val="000000"/>
              </a:solidFill>
              <a:uFill>
                <a:solidFill>
                  <a:srgbClr val="FFFFFF"/>
                </a:solidFill>
              </a:uFill>
              <a:latin typeface="Arial"/>
            </a:endParaRPr>
          </a:p>
        </p:txBody>
      </p:sp>
      <p:sp>
        <p:nvSpPr>
          <p:cNvPr id="49" name="CustomShape 7"/>
          <p:cNvSpPr/>
          <p:nvPr/>
        </p:nvSpPr>
        <p:spPr>
          <a:xfrm>
            <a:off x="6013800" y="894480"/>
            <a:ext cx="2954880" cy="31968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spcBef>
                <a:spcPts val="300"/>
              </a:spcBef>
            </a:pPr>
            <a:r>
              <a:rPr lang="en-US" sz="1500" b="1" strike="noStrike" spc="-1" dirty="0">
                <a:solidFill>
                  <a:srgbClr val="00CC00"/>
                </a:solidFill>
                <a:uFill>
                  <a:solidFill>
                    <a:srgbClr val="FFFFFF"/>
                  </a:solidFill>
                </a:uFill>
                <a:latin typeface="Arial"/>
                <a:ea typeface="DejaVu Sans"/>
              </a:rPr>
              <a:t>Save time: </a:t>
            </a:r>
            <a:r>
              <a:rPr lang="en-US" sz="1500" b="1" spc="-1" dirty="0">
                <a:solidFill>
                  <a:srgbClr val="00CC00"/>
                </a:solidFill>
                <a:uFill>
                  <a:solidFill>
                    <a:srgbClr val="FFFFFF"/>
                  </a:solidFill>
                </a:uFill>
                <a:latin typeface="Arial"/>
                <a:ea typeface="DejaVu Sans"/>
              </a:rPr>
              <a:t>630h</a:t>
            </a:r>
            <a:r>
              <a:rPr lang="en-US" sz="1500" b="1" strike="noStrike" spc="-1" dirty="0">
                <a:solidFill>
                  <a:srgbClr val="00CC00"/>
                </a:solidFill>
                <a:uFill>
                  <a:solidFill>
                    <a:srgbClr val="FFFFFF"/>
                  </a:solidFill>
                </a:uFill>
                <a:latin typeface="Arial"/>
                <a:ea typeface="DejaVu Sans"/>
              </a:rPr>
              <a:t>/Y</a:t>
            </a:r>
            <a:endParaRPr lang="en-US" sz="1500" b="0" strike="noStrike" spc="-1" dirty="0">
              <a:solidFill>
                <a:srgbClr val="000000"/>
              </a:solidFill>
              <a:uFill>
                <a:solidFill>
                  <a:srgbClr val="FFFFFF"/>
                </a:solidFill>
              </a:uFill>
              <a:latin typeface="Arial"/>
            </a:endParaRPr>
          </a:p>
        </p:txBody>
      </p:sp>
      <p:sp>
        <p:nvSpPr>
          <p:cNvPr id="50" name="CustomShape 8"/>
          <p:cNvSpPr/>
          <p:nvPr/>
        </p:nvSpPr>
        <p:spPr>
          <a:xfrm>
            <a:off x="2889000" y="897720"/>
            <a:ext cx="1823040" cy="32076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000000"/>
                </a:solidFill>
                <a:uFill>
                  <a:solidFill>
                    <a:srgbClr val="FFFFFF"/>
                  </a:solidFill>
                </a:uFill>
                <a:latin typeface="Calibri"/>
                <a:ea typeface="ＭＳ Ｐゴシック"/>
              </a:rPr>
              <a:t>Apply: Mar.2022</a:t>
            </a:r>
            <a:endParaRPr lang="en-US" sz="1100" b="0" strike="noStrike" spc="-1" dirty="0">
              <a:solidFill>
                <a:srgbClr val="000000"/>
              </a:solidFill>
              <a:uFill>
                <a:solidFill>
                  <a:srgbClr val="FFFFFF"/>
                </a:solidFill>
              </a:uFill>
              <a:latin typeface="Arial"/>
            </a:endParaRPr>
          </a:p>
        </p:txBody>
      </p:sp>
      <p:sp>
        <p:nvSpPr>
          <p:cNvPr id="51" name="CustomShape 9"/>
          <p:cNvSpPr/>
          <p:nvPr/>
        </p:nvSpPr>
        <p:spPr>
          <a:xfrm>
            <a:off x="-3240" y="555"/>
            <a:ext cx="9146520" cy="423720"/>
          </a:xfrm>
          <a:prstGeom prst="rect">
            <a:avLst/>
          </a:prstGeom>
          <a:solidFill>
            <a:srgbClr val="0000B4"/>
          </a:solidFill>
          <a:ln>
            <a:noFill/>
          </a:ln>
        </p:spPr>
        <p:style>
          <a:lnRef idx="0">
            <a:scrgbClr r="0" g="0" b="0"/>
          </a:lnRef>
          <a:fillRef idx="0">
            <a:scrgbClr r="0" g="0" b="0"/>
          </a:fillRef>
          <a:effectRef idx="0">
            <a:scrgbClr r="0" g="0" b="0"/>
          </a:effectRef>
          <a:fontRef idx="minor"/>
        </p:style>
        <p:txBody>
          <a:bodyPr lIns="39960" tIns="20160" rIns="39960" bIns="20160" anchor="ctr" anchorCtr="1"/>
          <a:lstStyle/>
          <a:p>
            <a:pPr>
              <a:lnSpc>
                <a:spcPct val="90000"/>
              </a:lnSpc>
            </a:pPr>
            <a:r>
              <a:rPr lang="en-US" sz="1600" b="1" strike="noStrike" cap="all" spc="-1" dirty="0">
                <a:solidFill>
                  <a:srgbClr val="FFFFFF"/>
                </a:solidFill>
                <a:uFill>
                  <a:solidFill>
                    <a:srgbClr val="FFFFFF"/>
                  </a:solidFill>
                </a:uFill>
                <a:latin typeface="Arial"/>
                <a:ea typeface="DejaVu Sans"/>
              </a:rPr>
              <a:t>Input serial product into serial outer for sound biz</a:t>
            </a:r>
            <a:endParaRPr lang="en-US" sz="1600" b="0" strike="noStrike" spc="-1" dirty="0">
              <a:solidFill>
                <a:srgbClr val="000000"/>
              </a:solidFill>
              <a:uFill>
                <a:solidFill>
                  <a:srgbClr val="FFFFFF"/>
                </a:solidFill>
              </a:uFill>
              <a:latin typeface="Arial"/>
            </a:endParaRPr>
          </a:p>
        </p:txBody>
      </p:sp>
      <p:pic>
        <p:nvPicPr>
          <p:cNvPr id="52" name="Picture 15"/>
          <p:cNvPicPr/>
          <p:nvPr/>
        </p:nvPicPr>
        <p:blipFill>
          <a:blip r:embed="rId3"/>
          <a:stretch/>
        </p:blipFill>
        <p:spPr>
          <a:xfrm>
            <a:off x="6463440" y="1905390"/>
            <a:ext cx="2470680" cy="2149200"/>
          </a:xfrm>
          <a:prstGeom prst="rect">
            <a:avLst/>
          </a:prstGeom>
          <a:ln>
            <a:noFill/>
          </a:ln>
        </p:spPr>
      </p:pic>
      <p:sp>
        <p:nvSpPr>
          <p:cNvPr id="53" name="CustomShape 10"/>
          <p:cNvSpPr/>
          <p:nvPr/>
        </p:nvSpPr>
        <p:spPr>
          <a:xfrm>
            <a:off x="203400" y="2100240"/>
            <a:ext cx="3567960" cy="46764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p:style>
      </p:sp>
      <p:sp>
        <p:nvSpPr>
          <p:cNvPr id="54" name="CustomShape 11"/>
          <p:cNvSpPr/>
          <p:nvPr/>
        </p:nvSpPr>
        <p:spPr>
          <a:xfrm rot="11152800" flipH="1">
            <a:off x="2191320" y="2528280"/>
            <a:ext cx="4212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5" name="CustomShape 12"/>
          <p:cNvSpPr/>
          <p:nvPr/>
        </p:nvSpPr>
        <p:spPr>
          <a:xfrm rot="11152800">
            <a:off x="2468520" y="2538360"/>
            <a:ext cx="4716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6" name="CustomShape 13"/>
          <p:cNvSpPr/>
          <p:nvPr/>
        </p:nvSpPr>
        <p:spPr>
          <a:xfrm rot="12609000">
            <a:off x="2422440" y="2642400"/>
            <a:ext cx="84600" cy="13032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7" name="CustomShape 14"/>
          <p:cNvSpPr/>
          <p:nvPr/>
        </p:nvSpPr>
        <p:spPr>
          <a:xfrm rot="20251200">
            <a:off x="2194200" y="2630880"/>
            <a:ext cx="83520" cy="14148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8" name="CustomShape 15"/>
          <p:cNvSpPr/>
          <p:nvPr/>
        </p:nvSpPr>
        <p:spPr>
          <a:xfrm>
            <a:off x="2214360" y="2666880"/>
            <a:ext cx="250920" cy="157320"/>
          </a:xfrm>
          <a:prstGeom prst="ellips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9" name="CustomShape 16"/>
          <p:cNvSpPr/>
          <p:nvPr/>
        </p:nvSpPr>
        <p:spPr>
          <a:xfrm>
            <a:off x="2271600" y="2645280"/>
            <a:ext cx="135000" cy="156240"/>
          </a:xfrm>
          <a:prstGeom prst="ellipse">
            <a:avLst/>
          </a:prstGeom>
          <a:solidFill>
            <a:schemeClr val="bg1">
              <a:lumMod val="95000"/>
            </a:schemeClr>
          </a:solidFill>
          <a:ln w="324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p:style>
      </p:sp>
      <p:pic>
        <p:nvPicPr>
          <p:cNvPr id="60" name="Picture 2"/>
          <p:cNvPicPr/>
          <p:nvPr/>
        </p:nvPicPr>
        <p:blipFill>
          <a:blip r:embed="rId4"/>
          <a:stretch/>
        </p:blipFill>
        <p:spPr>
          <a:xfrm>
            <a:off x="2421000" y="2436840"/>
            <a:ext cx="174600" cy="290880"/>
          </a:xfrm>
          <a:prstGeom prst="rect">
            <a:avLst/>
          </a:prstGeom>
          <a:ln>
            <a:noFill/>
          </a:ln>
        </p:spPr>
      </p:pic>
      <p:pic>
        <p:nvPicPr>
          <p:cNvPr id="61" name="Picture 3"/>
          <p:cNvPicPr/>
          <p:nvPr/>
        </p:nvPicPr>
        <p:blipFill>
          <a:blip r:embed="rId5"/>
          <a:stretch/>
        </p:blipFill>
        <p:spPr>
          <a:xfrm>
            <a:off x="2161800" y="2400840"/>
            <a:ext cx="107280" cy="222120"/>
          </a:xfrm>
          <a:prstGeom prst="rect">
            <a:avLst/>
          </a:prstGeom>
          <a:ln>
            <a:noFill/>
          </a:ln>
        </p:spPr>
      </p:pic>
      <p:sp>
        <p:nvSpPr>
          <p:cNvPr id="62" name="CustomShape 17"/>
          <p:cNvSpPr/>
          <p:nvPr/>
        </p:nvSpPr>
        <p:spPr>
          <a:xfrm rot="5400000">
            <a:off x="2314080" y="2593080"/>
            <a:ext cx="54360" cy="105840"/>
          </a:xfrm>
          <a:prstGeom prst="moon">
            <a:avLst>
              <a:gd name="adj" fmla="val 50000"/>
            </a:avLst>
          </a:prstGeom>
          <a:solidFill>
            <a:srgbClr val="FF9966"/>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3" name="CustomShape 18"/>
          <p:cNvSpPr/>
          <p:nvPr/>
        </p:nvSpPr>
        <p:spPr>
          <a:xfrm rot="16200000">
            <a:off x="2289600" y="2684520"/>
            <a:ext cx="92520" cy="77760"/>
          </a:xfrm>
          <a:prstGeom prst="ellipse">
            <a:avLst/>
          </a:prstGeom>
          <a:solidFill>
            <a:schemeClr val="accent6">
              <a:lumMod val="60000"/>
              <a:lumOff val="4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4" name="CustomShape 19"/>
          <p:cNvSpPr/>
          <p:nvPr/>
        </p:nvSpPr>
        <p:spPr>
          <a:xfrm rot="11152800" flipH="1">
            <a:off x="2825280" y="2528280"/>
            <a:ext cx="4212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5" name="CustomShape 20"/>
          <p:cNvSpPr/>
          <p:nvPr/>
        </p:nvSpPr>
        <p:spPr>
          <a:xfrm rot="11152800">
            <a:off x="3102480" y="2538360"/>
            <a:ext cx="4716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6" name="CustomShape 21"/>
          <p:cNvSpPr/>
          <p:nvPr/>
        </p:nvSpPr>
        <p:spPr>
          <a:xfrm rot="12609000">
            <a:off x="3056400" y="2642400"/>
            <a:ext cx="84600" cy="13032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7" name="CustomShape 22"/>
          <p:cNvSpPr/>
          <p:nvPr/>
        </p:nvSpPr>
        <p:spPr>
          <a:xfrm rot="20251200">
            <a:off x="2828160" y="2630880"/>
            <a:ext cx="83520" cy="14148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8" name="CustomShape 23"/>
          <p:cNvSpPr/>
          <p:nvPr/>
        </p:nvSpPr>
        <p:spPr>
          <a:xfrm>
            <a:off x="2848320" y="2666880"/>
            <a:ext cx="250920" cy="157320"/>
          </a:xfrm>
          <a:prstGeom prst="ellips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9" name="CustomShape 24"/>
          <p:cNvSpPr/>
          <p:nvPr/>
        </p:nvSpPr>
        <p:spPr>
          <a:xfrm>
            <a:off x="2905920" y="2645280"/>
            <a:ext cx="135000" cy="156240"/>
          </a:xfrm>
          <a:prstGeom prst="ellipse">
            <a:avLst/>
          </a:prstGeom>
          <a:solidFill>
            <a:schemeClr val="bg1">
              <a:lumMod val="95000"/>
            </a:schemeClr>
          </a:solidFill>
          <a:ln w="324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p:style>
      </p:sp>
      <p:pic>
        <p:nvPicPr>
          <p:cNvPr id="70" name="Picture 2"/>
          <p:cNvPicPr/>
          <p:nvPr/>
        </p:nvPicPr>
        <p:blipFill>
          <a:blip r:embed="rId4"/>
          <a:stretch/>
        </p:blipFill>
        <p:spPr>
          <a:xfrm>
            <a:off x="3054960" y="2436840"/>
            <a:ext cx="174600" cy="290880"/>
          </a:xfrm>
          <a:prstGeom prst="rect">
            <a:avLst/>
          </a:prstGeom>
          <a:ln>
            <a:noFill/>
          </a:ln>
        </p:spPr>
      </p:pic>
      <p:pic>
        <p:nvPicPr>
          <p:cNvPr id="71" name="Picture 3"/>
          <p:cNvPicPr/>
          <p:nvPr/>
        </p:nvPicPr>
        <p:blipFill>
          <a:blip r:embed="rId5"/>
          <a:stretch/>
        </p:blipFill>
        <p:spPr>
          <a:xfrm>
            <a:off x="2795760" y="2400840"/>
            <a:ext cx="107280" cy="222120"/>
          </a:xfrm>
          <a:prstGeom prst="rect">
            <a:avLst/>
          </a:prstGeom>
          <a:ln>
            <a:noFill/>
          </a:ln>
        </p:spPr>
      </p:pic>
      <p:sp>
        <p:nvSpPr>
          <p:cNvPr id="72" name="CustomShape 25"/>
          <p:cNvSpPr/>
          <p:nvPr/>
        </p:nvSpPr>
        <p:spPr>
          <a:xfrm rot="5400000">
            <a:off x="2948040" y="2593080"/>
            <a:ext cx="54360" cy="105840"/>
          </a:xfrm>
          <a:prstGeom prst="moon">
            <a:avLst>
              <a:gd name="adj" fmla="val 50000"/>
            </a:avLst>
          </a:prstGeom>
          <a:solidFill>
            <a:srgbClr val="FF9966"/>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3" name="CustomShape 26"/>
          <p:cNvSpPr/>
          <p:nvPr/>
        </p:nvSpPr>
        <p:spPr>
          <a:xfrm rot="16200000">
            <a:off x="2923560" y="2684520"/>
            <a:ext cx="92520" cy="77760"/>
          </a:xfrm>
          <a:prstGeom prst="ellipse">
            <a:avLst/>
          </a:prstGeom>
          <a:solidFill>
            <a:schemeClr val="accent6">
              <a:lumMod val="60000"/>
              <a:lumOff val="4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4" name="CustomShape 27"/>
          <p:cNvSpPr/>
          <p:nvPr/>
        </p:nvSpPr>
        <p:spPr>
          <a:xfrm rot="11152800" flipH="1">
            <a:off x="3343680" y="2528280"/>
            <a:ext cx="4212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5" name="CustomShape 28"/>
          <p:cNvSpPr/>
          <p:nvPr/>
        </p:nvSpPr>
        <p:spPr>
          <a:xfrm rot="11152800">
            <a:off x="3621240" y="2538360"/>
            <a:ext cx="4716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6" name="CustomShape 29"/>
          <p:cNvSpPr/>
          <p:nvPr/>
        </p:nvSpPr>
        <p:spPr>
          <a:xfrm rot="12609000">
            <a:off x="3574800" y="2642400"/>
            <a:ext cx="84600" cy="13032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7" name="CustomShape 30"/>
          <p:cNvSpPr/>
          <p:nvPr/>
        </p:nvSpPr>
        <p:spPr>
          <a:xfrm rot="20251200">
            <a:off x="3346560" y="2630880"/>
            <a:ext cx="83520" cy="14148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8" name="CustomShape 31"/>
          <p:cNvSpPr/>
          <p:nvPr/>
        </p:nvSpPr>
        <p:spPr>
          <a:xfrm>
            <a:off x="3367080" y="2666880"/>
            <a:ext cx="250920" cy="157320"/>
          </a:xfrm>
          <a:prstGeom prst="ellips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9" name="CustomShape 32"/>
          <p:cNvSpPr/>
          <p:nvPr/>
        </p:nvSpPr>
        <p:spPr>
          <a:xfrm>
            <a:off x="3424320" y="2645280"/>
            <a:ext cx="135000" cy="156240"/>
          </a:xfrm>
          <a:prstGeom prst="ellipse">
            <a:avLst/>
          </a:prstGeom>
          <a:solidFill>
            <a:schemeClr val="bg1">
              <a:lumMod val="95000"/>
            </a:schemeClr>
          </a:solidFill>
          <a:ln w="324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p:style>
      </p:sp>
      <p:pic>
        <p:nvPicPr>
          <p:cNvPr id="80" name="Picture 2"/>
          <p:cNvPicPr/>
          <p:nvPr/>
        </p:nvPicPr>
        <p:blipFill>
          <a:blip r:embed="rId4"/>
          <a:stretch/>
        </p:blipFill>
        <p:spPr>
          <a:xfrm>
            <a:off x="3573360" y="2436840"/>
            <a:ext cx="174600" cy="290880"/>
          </a:xfrm>
          <a:prstGeom prst="rect">
            <a:avLst/>
          </a:prstGeom>
          <a:ln>
            <a:noFill/>
          </a:ln>
        </p:spPr>
      </p:pic>
      <p:pic>
        <p:nvPicPr>
          <p:cNvPr id="81" name="Picture 3"/>
          <p:cNvPicPr/>
          <p:nvPr/>
        </p:nvPicPr>
        <p:blipFill>
          <a:blip r:embed="rId5"/>
          <a:stretch/>
        </p:blipFill>
        <p:spPr>
          <a:xfrm>
            <a:off x="3314160" y="2400840"/>
            <a:ext cx="107280" cy="222120"/>
          </a:xfrm>
          <a:prstGeom prst="rect">
            <a:avLst/>
          </a:prstGeom>
          <a:ln>
            <a:noFill/>
          </a:ln>
        </p:spPr>
      </p:pic>
      <p:sp>
        <p:nvSpPr>
          <p:cNvPr id="82" name="CustomShape 33"/>
          <p:cNvSpPr/>
          <p:nvPr/>
        </p:nvSpPr>
        <p:spPr>
          <a:xfrm rot="5400000">
            <a:off x="3466440" y="2593080"/>
            <a:ext cx="54360" cy="105840"/>
          </a:xfrm>
          <a:prstGeom prst="moon">
            <a:avLst>
              <a:gd name="adj" fmla="val 50000"/>
            </a:avLst>
          </a:prstGeom>
          <a:solidFill>
            <a:srgbClr val="FF9966"/>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3" name="CustomShape 34"/>
          <p:cNvSpPr/>
          <p:nvPr/>
        </p:nvSpPr>
        <p:spPr>
          <a:xfrm rot="16200000">
            <a:off x="3441960" y="2684520"/>
            <a:ext cx="92520" cy="77760"/>
          </a:xfrm>
          <a:prstGeom prst="ellipse">
            <a:avLst/>
          </a:prstGeom>
          <a:solidFill>
            <a:schemeClr val="accent6">
              <a:lumMod val="60000"/>
              <a:lumOff val="4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4" name="CustomShape 35"/>
          <p:cNvSpPr/>
          <p:nvPr/>
        </p:nvSpPr>
        <p:spPr>
          <a:xfrm rot="1607400">
            <a:off x="3718080" y="2397600"/>
            <a:ext cx="15480" cy="103680"/>
          </a:xfrm>
          <a:prstGeom prst="rect">
            <a:avLst/>
          </a:prstGeom>
          <a:solidFill>
            <a:srgbClr val="FFFF99"/>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85" name="CustomShape 36"/>
          <p:cNvSpPr/>
          <p:nvPr/>
        </p:nvSpPr>
        <p:spPr>
          <a:xfrm>
            <a:off x="3749400" y="2396160"/>
            <a:ext cx="38160" cy="432360"/>
          </a:xfrm>
          <a:prstGeom prst="rect">
            <a:avLst/>
          </a:prstGeom>
          <a:solidFill>
            <a:srgbClr val="FFFF99"/>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86" name="CustomShape 37"/>
          <p:cNvSpPr/>
          <p:nvPr/>
        </p:nvSpPr>
        <p:spPr>
          <a:xfrm>
            <a:off x="4130280" y="2720160"/>
            <a:ext cx="36000" cy="108360"/>
          </a:xfrm>
          <a:prstGeom prst="rect">
            <a:avLst/>
          </a:prstGeom>
          <a:solidFill>
            <a:srgbClr val="FFFF99"/>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87" name="CustomShape 38"/>
          <p:cNvSpPr/>
          <p:nvPr/>
        </p:nvSpPr>
        <p:spPr>
          <a:xfrm>
            <a:off x="3788640" y="2720160"/>
            <a:ext cx="40320" cy="108360"/>
          </a:xfrm>
          <a:prstGeom prst="rect">
            <a:avLst/>
          </a:prstGeom>
          <a:solidFill>
            <a:srgbClr val="FFFF99"/>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88" name="CustomShape 39"/>
          <p:cNvSpPr/>
          <p:nvPr/>
        </p:nvSpPr>
        <p:spPr>
          <a:xfrm>
            <a:off x="3922920" y="2410200"/>
            <a:ext cx="298440" cy="145440"/>
          </a:xfrm>
          <a:prstGeom prst="rect">
            <a:avLst/>
          </a:prstGeom>
          <a:solidFill>
            <a:schemeClr val="tx1">
              <a:lumMod val="50000"/>
              <a:lumOff val="5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9" name="CustomShape 40"/>
          <p:cNvSpPr/>
          <p:nvPr/>
        </p:nvSpPr>
        <p:spPr>
          <a:xfrm>
            <a:off x="4054320" y="2557800"/>
            <a:ext cx="33840" cy="128520"/>
          </a:xfrm>
          <a:prstGeom prst="rect">
            <a:avLst/>
          </a:prstGeom>
          <a:solidFill>
            <a:schemeClr val="bg1">
              <a:lumMod val="75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90" name="CustomShape 41"/>
          <p:cNvSpPr/>
          <p:nvPr/>
        </p:nvSpPr>
        <p:spPr>
          <a:xfrm>
            <a:off x="3942360" y="2421720"/>
            <a:ext cx="256320" cy="123840"/>
          </a:xfrm>
          <a:prstGeom prst="rect">
            <a:avLst/>
          </a:prstGeom>
          <a:solidFill>
            <a:srgbClr val="0000FF"/>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91" name="CustomShape 42"/>
          <p:cNvSpPr/>
          <p:nvPr/>
        </p:nvSpPr>
        <p:spPr>
          <a:xfrm>
            <a:off x="3672000" y="2042640"/>
            <a:ext cx="362160" cy="21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830" b="0" strike="noStrike" spc="-1">
                <a:solidFill>
                  <a:srgbClr val="FFFFFF"/>
                </a:solidFill>
                <a:uFill>
                  <a:solidFill>
                    <a:srgbClr val="FFFFFF"/>
                  </a:solidFill>
                </a:uFill>
                <a:latin typeface="Arial"/>
                <a:ea typeface="DejaVu Sans"/>
              </a:rPr>
              <a:t>OK</a:t>
            </a:r>
            <a:endParaRPr lang="en-US" sz="830" b="0" strike="noStrike" spc="-1">
              <a:solidFill>
                <a:srgbClr val="000000"/>
              </a:solidFill>
              <a:uFill>
                <a:solidFill>
                  <a:srgbClr val="FFFFFF"/>
                </a:solidFill>
              </a:uFill>
              <a:latin typeface="Arial"/>
            </a:endParaRPr>
          </a:p>
        </p:txBody>
      </p:sp>
      <p:sp>
        <p:nvSpPr>
          <p:cNvPr id="92" name="CustomShape 43"/>
          <p:cNvSpPr/>
          <p:nvPr/>
        </p:nvSpPr>
        <p:spPr>
          <a:xfrm>
            <a:off x="3967920" y="2554560"/>
            <a:ext cx="35640" cy="140040"/>
          </a:xfrm>
          <a:prstGeom prst="rect">
            <a:avLst/>
          </a:prstGeom>
          <a:solidFill>
            <a:srgbClr val="FFFF99"/>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93" name="CustomShape 44"/>
          <p:cNvSpPr/>
          <p:nvPr/>
        </p:nvSpPr>
        <p:spPr>
          <a:xfrm>
            <a:off x="3820680" y="2390400"/>
            <a:ext cx="496800" cy="21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830" b="0" strike="noStrike" spc="-1">
                <a:solidFill>
                  <a:srgbClr val="FFFFFF"/>
                </a:solidFill>
                <a:uFill>
                  <a:solidFill>
                    <a:srgbClr val="FFFFFF"/>
                  </a:solidFill>
                </a:uFill>
                <a:latin typeface="Arial"/>
                <a:ea typeface="DejaVu Sans"/>
              </a:rPr>
              <a:t>5kg</a:t>
            </a:r>
            <a:endParaRPr lang="en-US" sz="830" b="0" strike="noStrike" spc="-1">
              <a:solidFill>
                <a:srgbClr val="000000"/>
              </a:solidFill>
              <a:uFill>
                <a:solidFill>
                  <a:srgbClr val="FFFFFF"/>
                </a:solidFill>
              </a:uFill>
              <a:latin typeface="Arial"/>
            </a:endParaRPr>
          </a:p>
        </p:txBody>
      </p:sp>
      <p:sp>
        <p:nvSpPr>
          <p:cNvPr id="94" name="CustomShape 45"/>
          <p:cNvSpPr/>
          <p:nvPr/>
        </p:nvSpPr>
        <p:spPr>
          <a:xfrm>
            <a:off x="3965760" y="2726280"/>
            <a:ext cx="40320" cy="107280"/>
          </a:xfrm>
          <a:prstGeom prst="rect">
            <a:avLst/>
          </a:prstGeom>
          <a:solidFill>
            <a:srgbClr val="FFFF99"/>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95" name="CustomShape 46"/>
          <p:cNvSpPr/>
          <p:nvPr/>
        </p:nvSpPr>
        <p:spPr>
          <a:xfrm>
            <a:off x="3818520" y="2687760"/>
            <a:ext cx="351720" cy="36360"/>
          </a:xfrm>
          <a:prstGeom prst="rect">
            <a:avLst/>
          </a:prstGeom>
          <a:solidFill>
            <a:schemeClr val="bg1">
              <a:lumMod val="50000"/>
            </a:schemeClr>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96" name="CustomShape 47"/>
          <p:cNvSpPr/>
          <p:nvPr/>
        </p:nvSpPr>
        <p:spPr>
          <a:xfrm>
            <a:off x="2172240" y="2189880"/>
            <a:ext cx="392040" cy="26964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97" name="CustomShape 48"/>
          <p:cNvSpPr/>
          <p:nvPr/>
        </p:nvSpPr>
        <p:spPr>
          <a:xfrm>
            <a:off x="2791080" y="2198880"/>
            <a:ext cx="392040" cy="26964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98" name="CustomShape 49"/>
          <p:cNvSpPr/>
          <p:nvPr/>
        </p:nvSpPr>
        <p:spPr>
          <a:xfrm>
            <a:off x="3285000" y="2190960"/>
            <a:ext cx="392040" cy="26964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99" name="CustomShape 50"/>
          <p:cNvSpPr/>
          <p:nvPr/>
        </p:nvSpPr>
        <p:spPr>
          <a:xfrm>
            <a:off x="166320" y="2825640"/>
            <a:ext cx="1117800" cy="242640"/>
          </a:xfrm>
          <a:prstGeom prst="rect">
            <a:avLst/>
          </a:prstGeom>
          <a:solidFill>
            <a:srgbClr val="FFFF00"/>
          </a:solidFill>
          <a:ln w="9360">
            <a:solidFill>
              <a:schemeClr val="bg1">
                <a:lumMod val="50000"/>
              </a:schemeClr>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spcBef>
                <a:spcPts val="499"/>
              </a:spcBef>
            </a:pPr>
            <a:r>
              <a:rPr lang="en-US" sz="1000" b="0" strike="noStrike" spc="-1">
                <a:solidFill>
                  <a:srgbClr val="C00000"/>
                </a:solidFill>
                <a:uFill>
                  <a:solidFill>
                    <a:srgbClr val="FFFFFF"/>
                  </a:solidFill>
                </a:uFill>
                <a:latin typeface="Arial"/>
                <a:ea typeface="DejaVu Sans"/>
              </a:rPr>
              <a:t>Shipping set up</a:t>
            </a:r>
            <a:endParaRPr lang="en-US" sz="1000" b="0" strike="noStrike" spc="-1">
              <a:solidFill>
                <a:srgbClr val="000000"/>
              </a:solidFill>
              <a:uFill>
                <a:solidFill>
                  <a:srgbClr val="FFFFFF"/>
                </a:solidFill>
              </a:uFill>
              <a:latin typeface="Arial"/>
            </a:endParaRPr>
          </a:p>
        </p:txBody>
      </p:sp>
      <p:pic>
        <p:nvPicPr>
          <p:cNvPr id="100" name="Picture 6"/>
          <p:cNvPicPr/>
          <p:nvPr/>
        </p:nvPicPr>
        <p:blipFill>
          <a:blip r:embed="rId6"/>
          <a:stretch/>
        </p:blipFill>
        <p:spPr>
          <a:xfrm>
            <a:off x="737280" y="1984680"/>
            <a:ext cx="583920" cy="569160"/>
          </a:xfrm>
          <a:prstGeom prst="rect">
            <a:avLst/>
          </a:prstGeom>
          <a:ln>
            <a:noFill/>
          </a:ln>
        </p:spPr>
      </p:pic>
      <p:pic>
        <p:nvPicPr>
          <p:cNvPr id="101" name="Picture 73"/>
          <p:cNvPicPr/>
          <p:nvPr/>
        </p:nvPicPr>
        <p:blipFill>
          <a:blip r:embed="rId7"/>
          <a:stretch/>
        </p:blipFill>
        <p:spPr>
          <a:xfrm>
            <a:off x="211320" y="1904400"/>
            <a:ext cx="699480" cy="642600"/>
          </a:xfrm>
          <a:prstGeom prst="rect">
            <a:avLst/>
          </a:prstGeom>
          <a:ln>
            <a:noFill/>
          </a:ln>
        </p:spPr>
      </p:pic>
      <p:sp>
        <p:nvSpPr>
          <p:cNvPr id="102" name="CustomShape 51"/>
          <p:cNvSpPr/>
          <p:nvPr/>
        </p:nvSpPr>
        <p:spPr>
          <a:xfrm rot="11152800" flipH="1">
            <a:off x="509400" y="2528280"/>
            <a:ext cx="4212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3" name="CustomShape 52"/>
          <p:cNvSpPr/>
          <p:nvPr/>
        </p:nvSpPr>
        <p:spPr>
          <a:xfrm rot="11152800">
            <a:off x="786600" y="2538360"/>
            <a:ext cx="47160" cy="133200"/>
          </a:xfrm>
          <a:prstGeom prst="flowChartOnlineStorage">
            <a:avLst/>
          </a:prstGeom>
          <a:solidFill>
            <a:srgbClr val="DEC878"/>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4" name="CustomShape 53"/>
          <p:cNvSpPr/>
          <p:nvPr/>
        </p:nvSpPr>
        <p:spPr>
          <a:xfrm rot="12609000">
            <a:off x="740160" y="2642400"/>
            <a:ext cx="84600" cy="13032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5" name="CustomShape 54"/>
          <p:cNvSpPr/>
          <p:nvPr/>
        </p:nvSpPr>
        <p:spPr>
          <a:xfrm rot="20251200">
            <a:off x="512280" y="2630880"/>
            <a:ext cx="83520" cy="141480"/>
          </a:xfrm>
          <a:prstGeom prst="flowChartOnlineStorag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6" name="CustomShape 55"/>
          <p:cNvSpPr/>
          <p:nvPr/>
        </p:nvSpPr>
        <p:spPr>
          <a:xfrm>
            <a:off x="532440" y="2666880"/>
            <a:ext cx="250920" cy="157320"/>
          </a:xfrm>
          <a:prstGeom prst="ellipse">
            <a:avLst/>
          </a:prstGeom>
          <a:solidFill>
            <a:schemeClr val="accent5">
              <a:lumMod val="40000"/>
              <a:lumOff val="6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7" name="CustomShape 56"/>
          <p:cNvSpPr/>
          <p:nvPr/>
        </p:nvSpPr>
        <p:spPr>
          <a:xfrm>
            <a:off x="589680" y="2645280"/>
            <a:ext cx="135000" cy="156240"/>
          </a:xfrm>
          <a:prstGeom prst="ellipse">
            <a:avLst/>
          </a:prstGeom>
          <a:solidFill>
            <a:schemeClr val="bg1">
              <a:lumMod val="95000"/>
            </a:schemeClr>
          </a:solidFill>
          <a:ln w="324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p:style>
      </p:sp>
      <p:pic>
        <p:nvPicPr>
          <p:cNvPr id="108" name="Picture 2"/>
          <p:cNvPicPr/>
          <p:nvPr/>
        </p:nvPicPr>
        <p:blipFill>
          <a:blip r:embed="rId4"/>
          <a:stretch/>
        </p:blipFill>
        <p:spPr>
          <a:xfrm>
            <a:off x="739080" y="2436840"/>
            <a:ext cx="174600" cy="290880"/>
          </a:xfrm>
          <a:prstGeom prst="rect">
            <a:avLst/>
          </a:prstGeom>
          <a:ln>
            <a:noFill/>
          </a:ln>
        </p:spPr>
      </p:pic>
      <p:pic>
        <p:nvPicPr>
          <p:cNvPr id="109" name="Picture 3"/>
          <p:cNvPicPr/>
          <p:nvPr/>
        </p:nvPicPr>
        <p:blipFill>
          <a:blip r:embed="rId5"/>
          <a:stretch/>
        </p:blipFill>
        <p:spPr>
          <a:xfrm>
            <a:off x="479880" y="2400840"/>
            <a:ext cx="107280" cy="222120"/>
          </a:xfrm>
          <a:prstGeom prst="rect">
            <a:avLst/>
          </a:prstGeom>
          <a:ln>
            <a:noFill/>
          </a:ln>
        </p:spPr>
      </p:pic>
      <p:sp>
        <p:nvSpPr>
          <p:cNvPr id="110" name="CustomShape 57"/>
          <p:cNvSpPr/>
          <p:nvPr/>
        </p:nvSpPr>
        <p:spPr>
          <a:xfrm rot="5400000">
            <a:off x="632160" y="2593080"/>
            <a:ext cx="54360" cy="105840"/>
          </a:xfrm>
          <a:prstGeom prst="moon">
            <a:avLst>
              <a:gd name="adj" fmla="val 50000"/>
            </a:avLst>
          </a:prstGeom>
          <a:solidFill>
            <a:srgbClr val="FF9966"/>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11" name="CustomShape 58"/>
          <p:cNvSpPr/>
          <p:nvPr/>
        </p:nvSpPr>
        <p:spPr>
          <a:xfrm rot="16200000">
            <a:off x="607320" y="2684520"/>
            <a:ext cx="92520" cy="77760"/>
          </a:xfrm>
          <a:prstGeom prst="ellipse">
            <a:avLst/>
          </a:prstGeom>
          <a:solidFill>
            <a:schemeClr val="accent6">
              <a:lumMod val="60000"/>
              <a:lumOff val="40000"/>
            </a:schemeClr>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12" name="CustomShape 59"/>
          <p:cNvSpPr/>
          <p:nvPr/>
        </p:nvSpPr>
        <p:spPr>
          <a:xfrm>
            <a:off x="2099880" y="1836360"/>
            <a:ext cx="1020240" cy="217080"/>
          </a:xfrm>
          <a:prstGeom prst="rect">
            <a:avLst/>
          </a:prstGeom>
          <a:solidFill>
            <a:srgbClr val="FFFF00"/>
          </a:solidFill>
          <a:ln>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Calibri"/>
                <a:ea typeface="DejaVu Sans"/>
              </a:rPr>
              <a:t>S/N Link</a:t>
            </a:r>
            <a:endParaRPr lang="en-US" sz="1200" b="0" strike="noStrike" spc="-1">
              <a:solidFill>
                <a:srgbClr val="000000"/>
              </a:solidFill>
              <a:uFill>
                <a:solidFill>
                  <a:srgbClr val="FFFFFF"/>
                </a:solidFill>
              </a:uFill>
              <a:latin typeface="Arial"/>
            </a:endParaRPr>
          </a:p>
        </p:txBody>
      </p:sp>
      <p:sp>
        <p:nvSpPr>
          <p:cNvPr id="113" name="CustomShape 60"/>
          <p:cNvSpPr/>
          <p:nvPr/>
        </p:nvSpPr>
        <p:spPr>
          <a:xfrm>
            <a:off x="146880" y="1770480"/>
            <a:ext cx="1198800" cy="144720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4" name="CustomShape 61"/>
          <p:cNvSpPr/>
          <p:nvPr/>
        </p:nvSpPr>
        <p:spPr>
          <a:xfrm>
            <a:off x="3256920" y="1973160"/>
            <a:ext cx="1076040" cy="1244520"/>
          </a:xfrm>
          <a:prstGeom prst="rect">
            <a:avLst/>
          </a:prstGeom>
          <a:noFill/>
          <a:ln w="38160">
            <a:solidFill>
              <a:srgbClr val="00B050"/>
            </a:solidFill>
            <a:round/>
          </a:ln>
        </p:spPr>
        <p:style>
          <a:lnRef idx="2">
            <a:schemeClr val="accent1">
              <a:shade val="50000"/>
            </a:schemeClr>
          </a:lnRef>
          <a:fillRef idx="1">
            <a:schemeClr val="accent1"/>
          </a:fillRef>
          <a:effectRef idx="0">
            <a:schemeClr val="accent1"/>
          </a:effectRef>
          <a:fontRef idx="minor"/>
        </p:style>
      </p:sp>
      <p:sp>
        <p:nvSpPr>
          <p:cNvPr id="115" name="CustomShape 62"/>
          <p:cNvSpPr/>
          <p:nvPr/>
        </p:nvSpPr>
        <p:spPr>
          <a:xfrm>
            <a:off x="731520" y="3420000"/>
            <a:ext cx="1257346" cy="422640"/>
          </a:xfrm>
          <a:prstGeom prst="wedgeRectCallout">
            <a:avLst>
              <a:gd name="adj1" fmla="val 13124"/>
              <a:gd name="adj2" fmla="val -190248"/>
            </a:avLst>
          </a:prstGeom>
          <a:solidFill>
            <a:schemeClr val="bg1">
              <a:lumMod val="95000"/>
            </a:schemeClr>
          </a:solidFill>
          <a:ln w="19080">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100" b="0" strike="noStrike" spc="-1" dirty="0">
                <a:solidFill>
                  <a:srgbClr val="000000"/>
                </a:solidFill>
                <a:uFill>
                  <a:solidFill>
                    <a:srgbClr val="FFFFFF"/>
                  </a:solidFill>
                </a:uFill>
                <a:latin typeface="Calibri"/>
                <a:ea typeface="Arial Unicode MS"/>
              </a:rPr>
              <a:t>Case NG product (Affect to quality)</a:t>
            </a:r>
            <a:r>
              <a:rPr lang="en-US" sz="1100" b="0" strike="noStrike" spc="-1" dirty="0">
                <a:solidFill>
                  <a:srgbClr val="FF0000"/>
                </a:solidFill>
                <a:uFill>
                  <a:solidFill>
                    <a:srgbClr val="FFFFFF"/>
                  </a:solidFill>
                </a:uFill>
                <a:latin typeface="Calibri"/>
                <a:ea typeface="Arial Unicode MS"/>
              </a:rPr>
              <a:t> </a:t>
            </a:r>
            <a:endParaRPr lang="en-US" sz="1100" b="0" strike="noStrike" spc="-1" dirty="0">
              <a:solidFill>
                <a:srgbClr val="000000"/>
              </a:solidFill>
              <a:uFill>
                <a:solidFill>
                  <a:srgbClr val="FFFFFF"/>
                </a:solidFill>
              </a:uFill>
              <a:latin typeface="Arial"/>
            </a:endParaRPr>
          </a:p>
        </p:txBody>
      </p:sp>
      <p:pic>
        <p:nvPicPr>
          <p:cNvPr id="116" name="Picture 139"/>
          <p:cNvPicPr/>
          <p:nvPr/>
        </p:nvPicPr>
        <p:blipFill>
          <a:blip r:embed="rId8"/>
          <a:stretch/>
        </p:blipFill>
        <p:spPr>
          <a:xfrm>
            <a:off x="1874159" y="2868840"/>
            <a:ext cx="1299960" cy="521280"/>
          </a:xfrm>
          <a:prstGeom prst="rect">
            <a:avLst/>
          </a:prstGeom>
          <a:ln>
            <a:noFill/>
          </a:ln>
        </p:spPr>
      </p:pic>
      <p:pic>
        <p:nvPicPr>
          <p:cNvPr id="117" name="Picture 140"/>
          <p:cNvPicPr/>
          <p:nvPr/>
        </p:nvPicPr>
        <p:blipFill>
          <a:blip r:embed="rId9"/>
          <a:stretch/>
        </p:blipFill>
        <p:spPr>
          <a:xfrm>
            <a:off x="1395360" y="2212920"/>
            <a:ext cx="432360" cy="304200"/>
          </a:xfrm>
          <a:prstGeom prst="rect">
            <a:avLst/>
          </a:prstGeom>
          <a:ln>
            <a:noFill/>
          </a:ln>
        </p:spPr>
      </p:pic>
      <p:pic>
        <p:nvPicPr>
          <p:cNvPr id="118" name="Picture 809"/>
          <p:cNvPicPr/>
          <p:nvPr/>
        </p:nvPicPr>
        <p:blipFill>
          <a:blip r:embed="rId10"/>
          <a:stretch/>
        </p:blipFill>
        <p:spPr>
          <a:xfrm>
            <a:off x="1216440" y="2584080"/>
            <a:ext cx="568080" cy="214920"/>
          </a:xfrm>
          <a:prstGeom prst="rect">
            <a:avLst/>
          </a:prstGeom>
          <a:ln>
            <a:noFill/>
          </a:ln>
        </p:spPr>
      </p:pic>
      <p:pic>
        <p:nvPicPr>
          <p:cNvPr id="119" name="図 13"/>
          <p:cNvPicPr/>
          <p:nvPr/>
        </p:nvPicPr>
        <p:blipFill>
          <a:blip r:embed="rId11"/>
          <a:stretch/>
        </p:blipFill>
        <p:spPr>
          <a:xfrm>
            <a:off x="1865160" y="2530440"/>
            <a:ext cx="239760" cy="264240"/>
          </a:xfrm>
          <a:prstGeom prst="rect">
            <a:avLst/>
          </a:prstGeom>
          <a:ln>
            <a:noFill/>
          </a:ln>
        </p:spPr>
      </p:pic>
      <p:sp>
        <p:nvSpPr>
          <p:cNvPr id="120" name="CustomShape 63"/>
          <p:cNvSpPr/>
          <p:nvPr/>
        </p:nvSpPr>
        <p:spPr>
          <a:xfrm rot="5400000">
            <a:off x="1790280" y="2552040"/>
            <a:ext cx="151920" cy="178560"/>
          </a:xfrm>
          <a:prstGeom prst="triangle">
            <a:avLst>
              <a:gd name="adj" fmla="val 50000"/>
            </a:avLst>
          </a:prstGeom>
          <a:solidFill>
            <a:srgbClr val="FFFF00">
              <a:alpha val="51000"/>
            </a:srgbClr>
          </a:solidFill>
          <a:ln w="9360">
            <a:solidFill>
              <a:srgbClr val="000000"/>
            </a:solidFill>
            <a:round/>
          </a:ln>
          <a:effectLst>
            <a:outerShdw dist="35921" dir="2700000" algn="ctr" rotWithShape="0">
              <a:srgbClr val="808080"/>
            </a:outerShdw>
          </a:effectLst>
        </p:spPr>
        <p:style>
          <a:lnRef idx="0">
            <a:scrgbClr r="0" g="0" b="0"/>
          </a:lnRef>
          <a:fillRef idx="0">
            <a:scrgbClr r="0" g="0" b="0"/>
          </a:fillRef>
          <a:effectRef idx="0">
            <a:scrgbClr r="0" g="0" b="0"/>
          </a:effectRef>
          <a:fontRef idx="minor"/>
        </p:style>
      </p:sp>
      <p:sp>
        <p:nvSpPr>
          <p:cNvPr id="121" name="CustomShape 64"/>
          <p:cNvSpPr/>
          <p:nvPr/>
        </p:nvSpPr>
        <p:spPr>
          <a:xfrm>
            <a:off x="2926080" y="3474720"/>
            <a:ext cx="1415160" cy="456840"/>
          </a:xfrm>
          <a:prstGeom prst="wedgeRectCallout">
            <a:avLst>
              <a:gd name="adj1" fmla="val 20035"/>
              <a:gd name="adj2" fmla="val -178599"/>
            </a:avLst>
          </a:prstGeom>
          <a:solidFill>
            <a:schemeClr val="bg1">
              <a:lumMod val="95000"/>
            </a:schemeClr>
          </a:solidFill>
          <a:ln w="19080">
            <a:solidFill>
              <a:srgbClr val="3366FF"/>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100" b="1" strike="noStrike" spc="-1" dirty="0">
                <a:solidFill>
                  <a:srgbClr val="000000"/>
                </a:solidFill>
                <a:uFill>
                  <a:solidFill>
                    <a:srgbClr val="FFFFFF"/>
                  </a:solidFill>
                </a:uFill>
                <a:latin typeface="Calibri"/>
                <a:ea typeface="Arial Unicode MS"/>
              </a:rPr>
              <a:t>Detect error </a:t>
            </a:r>
            <a:r>
              <a:rPr lang="en-US" sz="1100" b="0" strike="noStrike" spc="-1" dirty="0">
                <a:solidFill>
                  <a:srgbClr val="000000"/>
                </a:solidFill>
                <a:uFill>
                  <a:solidFill>
                    <a:srgbClr val="FFFFFF"/>
                  </a:solidFill>
                </a:uFill>
                <a:latin typeface="Calibri"/>
                <a:ea typeface="Arial Unicode MS"/>
              </a:rPr>
              <a:t>in case NG product Stop line</a:t>
            </a:r>
            <a:r>
              <a:rPr lang="en-US" sz="1100" b="0" strike="noStrike" spc="-1" dirty="0">
                <a:solidFill>
                  <a:srgbClr val="FF0000"/>
                </a:solidFill>
                <a:uFill>
                  <a:solidFill>
                    <a:srgbClr val="FFFFFF"/>
                  </a:solidFill>
                </a:uFill>
                <a:latin typeface="Calibri"/>
                <a:ea typeface="Arial Unicode MS"/>
              </a:rPr>
              <a:t> </a:t>
            </a:r>
            <a:endParaRPr lang="en-US" sz="1100" b="0" strike="noStrike" spc="-1" dirty="0">
              <a:solidFill>
                <a:srgbClr val="000000"/>
              </a:solidFill>
              <a:uFill>
                <a:solidFill>
                  <a:srgbClr val="FFFFFF"/>
                </a:solidFill>
              </a:uFill>
              <a:latin typeface="Arial"/>
            </a:endParaRPr>
          </a:p>
        </p:txBody>
      </p:sp>
      <p:sp>
        <p:nvSpPr>
          <p:cNvPr id="122" name="CustomShape 65"/>
          <p:cNvSpPr/>
          <p:nvPr/>
        </p:nvSpPr>
        <p:spPr>
          <a:xfrm>
            <a:off x="3408480" y="1558440"/>
            <a:ext cx="831600" cy="394920"/>
          </a:xfrm>
          <a:prstGeom prst="rect">
            <a:avLst/>
          </a:prstGeom>
          <a:solidFill>
            <a:srgbClr val="FFFF00"/>
          </a:solidFill>
          <a:ln w="9360">
            <a:solidFill>
              <a:schemeClr val="bg1">
                <a:lumMod val="50000"/>
              </a:schemeClr>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spcBef>
                <a:spcPts val="499"/>
              </a:spcBef>
            </a:pPr>
            <a:r>
              <a:rPr lang="en-US" sz="1000" b="0" strike="noStrike" spc="-1">
                <a:solidFill>
                  <a:srgbClr val="C00000"/>
                </a:solidFill>
                <a:uFill>
                  <a:solidFill>
                    <a:srgbClr val="FFFFFF"/>
                  </a:solidFill>
                </a:uFill>
                <a:latin typeface="Arial"/>
                <a:ea typeface="DejaVu Sans"/>
              </a:rPr>
              <a:t>Weight check</a:t>
            </a:r>
            <a:endParaRPr lang="en-US" sz="1000" b="0" strike="noStrike" spc="-1">
              <a:solidFill>
                <a:srgbClr val="000000"/>
              </a:solidFill>
              <a:uFill>
                <a:solidFill>
                  <a:srgbClr val="FFFFFF"/>
                </a:solidFill>
              </a:uFill>
              <a:latin typeface="Arial"/>
            </a:endParaRPr>
          </a:p>
        </p:txBody>
      </p:sp>
      <p:pic>
        <p:nvPicPr>
          <p:cNvPr id="123" name="Picture 147"/>
          <p:cNvPicPr/>
          <p:nvPr/>
        </p:nvPicPr>
        <p:blipFill>
          <a:blip r:embed="rId12"/>
          <a:stretch/>
        </p:blipFill>
        <p:spPr>
          <a:xfrm>
            <a:off x="2161800" y="4114800"/>
            <a:ext cx="592200" cy="604440"/>
          </a:xfrm>
          <a:prstGeom prst="rect">
            <a:avLst/>
          </a:prstGeom>
          <a:ln>
            <a:noFill/>
          </a:ln>
        </p:spPr>
      </p:pic>
      <p:sp>
        <p:nvSpPr>
          <p:cNvPr id="124" name="CustomShape 66"/>
          <p:cNvSpPr/>
          <p:nvPr/>
        </p:nvSpPr>
        <p:spPr>
          <a:xfrm>
            <a:off x="1991520" y="3842640"/>
            <a:ext cx="938880" cy="2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000" b="1" strike="noStrike" spc="-1">
                <a:solidFill>
                  <a:srgbClr val="000000"/>
                </a:solidFill>
                <a:uFill>
                  <a:solidFill>
                    <a:srgbClr val="FFFFFF"/>
                  </a:solidFill>
                </a:uFill>
                <a:latin typeface="Calibri"/>
                <a:ea typeface="DejaVu Sans"/>
              </a:rPr>
              <a:t>IT,PE support</a:t>
            </a:r>
            <a:endParaRPr lang="en-US" sz="1000" b="0" strike="noStrike" spc="-1">
              <a:solidFill>
                <a:srgbClr val="000000"/>
              </a:solidFill>
              <a:uFill>
                <a:solidFill>
                  <a:srgbClr val="FFFFFF"/>
                </a:solidFill>
              </a:uFill>
              <a:latin typeface="Arial"/>
            </a:endParaRPr>
          </a:p>
        </p:txBody>
      </p:sp>
      <p:sp>
        <p:nvSpPr>
          <p:cNvPr id="125" name="Line 67"/>
          <p:cNvSpPr/>
          <p:nvPr/>
        </p:nvSpPr>
        <p:spPr>
          <a:xfrm>
            <a:off x="3727440" y="4088520"/>
            <a:ext cx="360" cy="393120"/>
          </a:xfrm>
          <a:prstGeom prst="line">
            <a:avLst/>
          </a:prstGeom>
          <a:ln w="38160">
            <a:solidFill>
              <a:srgbClr val="200FF7"/>
            </a:solidFill>
            <a:round/>
          </a:ln>
        </p:spPr>
        <p:style>
          <a:lnRef idx="1">
            <a:schemeClr val="accent1"/>
          </a:lnRef>
          <a:fillRef idx="0">
            <a:schemeClr val="accent1"/>
          </a:fillRef>
          <a:effectRef idx="0">
            <a:schemeClr val="accent1"/>
          </a:effectRef>
          <a:fontRef idx="minor"/>
        </p:style>
      </p:sp>
      <p:sp>
        <p:nvSpPr>
          <p:cNvPr id="126" name="CustomShape 68"/>
          <p:cNvSpPr/>
          <p:nvPr/>
        </p:nvSpPr>
        <p:spPr>
          <a:xfrm flipH="1">
            <a:off x="2999520" y="4481640"/>
            <a:ext cx="747720" cy="360"/>
          </a:xfrm>
          <a:custGeom>
            <a:avLst/>
            <a:gdLst/>
            <a:ahLst/>
            <a:cxnLst/>
            <a:rect l="l" t="t" r="r" b="b"/>
            <a:pathLst>
              <a:path w="21600" h="21600">
                <a:moveTo>
                  <a:pt x="0" y="0"/>
                </a:moveTo>
                <a:lnTo>
                  <a:pt x="21600" y="21600"/>
                </a:lnTo>
              </a:path>
            </a:pathLst>
          </a:custGeom>
          <a:noFill/>
          <a:ln w="38160">
            <a:solidFill>
              <a:srgbClr val="200FF7"/>
            </a:solidFill>
            <a:round/>
            <a:tailEnd type="triangle" w="med" len="med"/>
          </a:ln>
        </p:spPr>
        <p:style>
          <a:lnRef idx="1">
            <a:schemeClr val="accent1"/>
          </a:lnRef>
          <a:fillRef idx="0">
            <a:schemeClr val="accent1"/>
          </a:fillRef>
          <a:effectRef idx="0">
            <a:schemeClr val="accent1"/>
          </a:effectRef>
          <a:fontRef idx="minor"/>
        </p:style>
      </p:sp>
      <p:sp>
        <p:nvSpPr>
          <p:cNvPr id="127" name="Line 69"/>
          <p:cNvSpPr/>
          <p:nvPr/>
        </p:nvSpPr>
        <p:spPr>
          <a:xfrm>
            <a:off x="654120" y="4481640"/>
            <a:ext cx="1280880" cy="360"/>
          </a:xfrm>
          <a:prstGeom prst="line">
            <a:avLst/>
          </a:prstGeom>
          <a:ln w="38160">
            <a:solidFill>
              <a:srgbClr val="200FF7"/>
            </a:solidFill>
            <a:round/>
          </a:ln>
        </p:spPr>
        <p:style>
          <a:lnRef idx="1">
            <a:schemeClr val="accent1"/>
          </a:lnRef>
          <a:fillRef idx="0">
            <a:schemeClr val="accent1"/>
          </a:fillRef>
          <a:effectRef idx="0">
            <a:schemeClr val="accent1"/>
          </a:effectRef>
          <a:fontRef idx="minor"/>
        </p:style>
      </p:sp>
      <p:sp>
        <p:nvSpPr>
          <p:cNvPr id="128" name="CustomShape 70"/>
          <p:cNvSpPr/>
          <p:nvPr/>
        </p:nvSpPr>
        <p:spPr>
          <a:xfrm flipV="1">
            <a:off x="654480" y="3217680"/>
            <a:ext cx="360" cy="1276560"/>
          </a:xfrm>
          <a:custGeom>
            <a:avLst/>
            <a:gdLst/>
            <a:ahLst/>
            <a:cxnLst/>
            <a:rect l="l" t="t" r="r" b="b"/>
            <a:pathLst>
              <a:path w="21600" h="21600">
                <a:moveTo>
                  <a:pt x="0" y="0"/>
                </a:moveTo>
                <a:lnTo>
                  <a:pt x="21600" y="21600"/>
                </a:lnTo>
              </a:path>
            </a:pathLst>
          </a:custGeom>
          <a:noFill/>
          <a:ln w="38160">
            <a:solidFill>
              <a:srgbClr val="200FF7"/>
            </a:solidFill>
            <a:round/>
            <a:tailEnd type="triangle" w="med" len="med"/>
          </a:ln>
        </p:spPr>
        <p:style>
          <a:lnRef idx="1">
            <a:schemeClr val="accent1"/>
          </a:lnRef>
          <a:fillRef idx="0">
            <a:schemeClr val="accent1"/>
          </a:fillRef>
          <a:effectRef idx="0">
            <a:schemeClr val="accent1"/>
          </a:effectRef>
          <a:fontRef idx="minor"/>
        </p:style>
      </p:sp>
      <p:sp>
        <p:nvSpPr>
          <p:cNvPr id="129" name="CustomShape 71"/>
          <p:cNvSpPr/>
          <p:nvPr/>
        </p:nvSpPr>
        <p:spPr>
          <a:xfrm>
            <a:off x="50400" y="4971960"/>
            <a:ext cx="4376880" cy="1797120"/>
          </a:xfrm>
          <a:prstGeom prst="roundRect">
            <a:avLst>
              <a:gd name="adj" fmla="val 16667"/>
            </a:avLst>
          </a:prstGeom>
          <a:solidFill>
            <a:srgbClr val="FFFF99"/>
          </a:solidFill>
          <a:ln w="28440">
            <a:solidFill>
              <a:srgbClr val="FF0000"/>
            </a:solidFill>
            <a:round/>
          </a:ln>
        </p:spPr>
        <p:style>
          <a:lnRef idx="0">
            <a:scrgbClr r="0" g="0" b="0"/>
          </a:lnRef>
          <a:fillRef idx="0">
            <a:scrgbClr r="0" g="0" b="0"/>
          </a:fillRef>
          <a:effectRef idx="0">
            <a:scrgbClr r="0" g="0" b="0"/>
          </a:effectRef>
          <a:fontRef idx="minor"/>
        </p:style>
        <p:txBody>
          <a:bodyPr lIns="90000" tIns="45000" rIns="90000" bIns="45000" anchor="ctr"/>
          <a:lstStyle/>
          <a:p>
            <a:pPr marL="285840" indent="-285120">
              <a:spcBef>
                <a:spcPts val="281"/>
              </a:spcBef>
              <a:buClr>
                <a:srgbClr val="000000"/>
              </a:buClr>
              <a:buFont typeface="Wingdings" charset="2"/>
              <a:buChar char=""/>
            </a:pPr>
            <a:r>
              <a:rPr lang="en-US" sz="1400" b="1" strike="noStrike" spc="-1" dirty="0">
                <a:solidFill>
                  <a:srgbClr val="000000"/>
                </a:solidFill>
                <a:uFill>
                  <a:solidFill>
                    <a:srgbClr val="FFFFFF"/>
                  </a:solidFill>
                </a:uFill>
                <a:latin typeface="Arial"/>
                <a:ea typeface="Tahoma"/>
              </a:rPr>
              <a:t>Currently :</a:t>
            </a:r>
            <a:endParaRPr lang="en-US" sz="1400" b="0" strike="noStrike" spc="-1" dirty="0">
              <a:solidFill>
                <a:srgbClr val="000000"/>
              </a:solidFill>
              <a:uFill>
                <a:solidFill>
                  <a:srgbClr val="FFFFFF"/>
                </a:solidFill>
              </a:uFill>
              <a:latin typeface="Arial"/>
            </a:endParaRPr>
          </a:p>
          <a:p>
            <a:pPr>
              <a:spcBef>
                <a:spcPts val="201"/>
              </a:spcBef>
            </a:pPr>
            <a:r>
              <a:rPr lang="en-US" sz="1000" b="0" strike="noStrike" spc="-1" dirty="0">
                <a:solidFill>
                  <a:srgbClr val="000000"/>
                </a:solidFill>
                <a:uFill>
                  <a:solidFill>
                    <a:srgbClr val="FFFFFF"/>
                  </a:solidFill>
                </a:uFill>
                <a:latin typeface="Arial"/>
                <a:ea typeface="Tahoma"/>
              </a:rPr>
              <a:t>Take long time when NG product -&gt; IT, PE check log file shipment and solve problem.</a:t>
            </a:r>
            <a:endParaRPr lang="en-US" sz="1000" b="0" strike="noStrike" spc="-1" dirty="0">
              <a:solidFill>
                <a:srgbClr val="000000"/>
              </a:solidFill>
              <a:uFill>
                <a:solidFill>
                  <a:srgbClr val="FFFFFF"/>
                </a:solidFill>
              </a:uFill>
              <a:latin typeface="Arial"/>
            </a:endParaRPr>
          </a:p>
          <a:p>
            <a:pPr marL="171360" indent="-170640">
              <a:spcBef>
                <a:spcPts val="241"/>
              </a:spcBef>
              <a:buClr>
                <a:srgbClr val="FF0000"/>
              </a:buClr>
              <a:buFont typeface="Wingdings" charset="2"/>
              <a:buChar char=""/>
            </a:pPr>
            <a:r>
              <a:rPr lang="en-US" sz="1200" strike="noStrike" spc="-1" dirty="0">
                <a:solidFill>
                  <a:srgbClr val="FF0000"/>
                </a:solidFill>
                <a:uFill>
                  <a:solidFill>
                    <a:srgbClr val="FFFFFF"/>
                  </a:solidFill>
                </a:uFill>
                <a:latin typeface="Arial"/>
                <a:ea typeface="Tahoma"/>
              </a:rPr>
              <a:t>Take time: 1serial / 5 minutes </a:t>
            </a:r>
            <a:endParaRPr lang="en-US" sz="1200" strike="noStrike" spc="-1" dirty="0">
              <a:solidFill>
                <a:srgbClr val="000000"/>
              </a:solidFill>
              <a:uFill>
                <a:solidFill>
                  <a:srgbClr val="FFFFFF"/>
                </a:solidFill>
              </a:uFill>
              <a:latin typeface="Arial"/>
            </a:endParaRPr>
          </a:p>
          <a:p>
            <a:pPr marL="171360" indent="-170640">
              <a:spcBef>
                <a:spcPts val="241"/>
              </a:spcBef>
              <a:buClr>
                <a:srgbClr val="FF0000"/>
              </a:buClr>
              <a:buFont typeface="Wingdings" charset="2"/>
              <a:buChar char=""/>
            </a:pPr>
            <a:r>
              <a:rPr lang="en-US" sz="1200" strike="noStrike" spc="-1" dirty="0">
                <a:solidFill>
                  <a:srgbClr val="FF0000"/>
                </a:solidFill>
                <a:uFill>
                  <a:solidFill>
                    <a:srgbClr val="FFFFFF"/>
                  </a:solidFill>
                </a:uFill>
                <a:latin typeface="Arial"/>
                <a:ea typeface="Tahoma"/>
              </a:rPr>
              <a:t>~day: 21 serial x 5 = 105 minutes</a:t>
            </a:r>
            <a:endParaRPr lang="en-US" sz="1200" strike="noStrike" spc="-1" dirty="0">
              <a:solidFill>
                <a:srgbClr val="000000"/>
              </a:solidFill>
              <a:uFill>
                <a:solidFill>
                  <a:srgbClr val="FFFFFF"/>
                </a:solidFill>
              </a:uFill>
              <a:latin typeface="Arial"/>
            </a:endParaRPr>
          </a:p>
          <a:p>
            <a:pPr marL="171360" indent="-170640">
              <a:spcBef>
                <a:spcPts val="241"/>
              </a:spcBef>
              <a:buClr>
                <a:srgbClr val="FF0000"/>
              </a:buClr>
              <a:buFont typeface="Wingdings" charset="2"/>
              <a:buChar char=""/>
            </a:pPr>
            <a:r>
              <a:rPr lang="en-US" sz="1200" strike="noStrike" spc="-1" dirty="0">
                <a:solidFill>
                  <a:srgbClr val="FF0000"/>
                </a:solidFill>
                <a:uFill>
                  <a:solidFill>
                    <a:srgbClr val="FFFFFF"/>
                  </a:solidFill>
                </a:uFill>
                <a:latin typeface="Arial"/>
                <a:ea typeface="Tahoma"/>
              </a:rPr>
              <a:t>~3150 minutes/month = 52.5 Hours</a:t>
            </a:r>
          </a:p>
          <a:p>
            <a:pPr marL="171360" indent="-170640">
              <a:spcBef>
                <a:spcPts val="241"/>
              </a:spcBef>
              <a:buClr>
                <a:srgbClr val="FF0000"/>
              </a:buClr>
              <a:buFont typeface="Wingdings" charset="2"/>
              <a:buChar char=""/>
            </a:pPr>
            <a:r>
              <a:rPr lang="en-US" sz="1200" strike="noStrike" spc="-1" dirty="0">
                <a:solidFill>
                  <a:srgbClr val="FF0000"/>
                </a:solidFill>
                <a:uFill>
                  <a:solidFill>
                    <a:srgbClr val="FFFFFF"/>
                  </a:solidFill>
                </a:uFill>
                <a:latin typeface="Arial"/>
                <a:ea typeface="Tahoma"/>
              </a:rPr>
              <a:t> ~ 630 hours/year.  </a:t>
            </a:r>
            <a:endParaRPr lang="en-US" sz="1200" strike="noStrike" spc="-1" dirty="0">
              <a:solidFill>
                <a:srgbClr val="000000"/>
              </a:solidFill>
              <a:uFill>
                <a:solidFill>
                  <a:srgbClr val="FFFFFF"/>
                </a:solidFill>
              </a:uFill>
              <a:latin typeface="Arial"/>
            </a:endParaRPr>
          </a:p>
          <a:p>
            <a:pPr>
              <a:lnSpc>
                <a:spcPct val="100000"/>
              </a:lnSpc>
              <a:spcBef>
                <a:spcPts val="261"/>
              </a:spcBef>
            </a:pPr>
            <a:endParaRPr lang="en-US" sz="1200" b="0" strike="noStrike" spc="-1" dirty="0">
              <a:solidFill>
                <a:srgbClr val="000000"/>
              </a:solidFill>
              <a:uFill>
                <a:solidFill>
                  <a:srgbClr val="FFFFFF"/>
                </a:solidFill>
              </a:uFill>
              <a:latin typeface="Arial"/>
            </a:endParaRPr>
          </a:p>
        </p:txBody>
      </p:sp>
      <p:sp>
        <p:nvSpPr>
          <p:cNvPr id="130" name="CustomShape 72"/>
          <p:cNvSpPr/>
          <p:nvPr/>
        </p:nvSpPr>
        <p:spPr>
          <a:xfrm>
            <a:off x="4486230" y="4978980"/>
            <a:ext cx="4575960" cy="178308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50000"/>
              </a:lnSpc>
              <a:buClr>
                <a:srgbClr val="0000FF"/>
              </a:buClr>
              <a:buFont typeface="Wingdings" charset="2"/>
              <a:buChar char=""/>
            </a:pPr>
            <a:r>
              <a:rPr lang="en-US" sz="1400" b="1" strike="noStrike" spc="-1" dirty="0">
                <a:solidFill>
                  <a:srgbClr val="0000FF"/>
                </a:solidFill>
                <a:uFill>
                  <a:solidFill>
                    <a:srgbClr val="FFFFFF"/>
                  </a:solidFill>
                </a:uFill>
                <a:latin typeface="Arial"/>
                <a:ea typeface="inherit"/>
              </a:rPr>
              <a:t>Improve :</a:t>
            </a:r>
            <a:endParaRPr lang="en-US" sz="1400" b="0" strike="noStrike" spc="-1" dirty="0">
              <a:solidFill>
                <a:srgbClr val="000000"/>
              </a:solidFill>
              <a:uFill>
                <a:solidFill>
                  <a:srgbClr val="FFFFFF"/>
                </a:solidFill>
              </a:uFill>
              <a:latin typeface="Arial"/>
            </a:endParaRPr>
          </a:p>
          <a:p>
            <a:pPr marL="171360" indent="-170640">
              <a:lnSpc>
                <a:spcPct val="150000"/>
              </a:lnSpc>
              <a:buClr>
                <a:srgbClr val="000000"/>
              </a:buClr>
              <a:buFont typeface="Wingdings" charset="2"/>
              <a:buChar char=""/>
            </a:pPr>
            <a:r>
              <a:rPr lang="en-US" sz="1000" b="0" strike="noStrike" spc="-1" dirty="0">
                <a:solidFill>
                  <a:srgbClr val="000000"/>
                </a:solidFill>
                <a:uFill>
                  <a:solidFill>
                    <a:srgbClr val="FFFFFF"/>
                  </a:solidFill>
                </a:uFill>
                <a:latin typeface="Arial"/>
                <a:ea typeface="inherit"/>
              </a:rPr>
              <a:t>Make new function on Shrink system input serial product into outer.</a:t>
            </a:r>
            <a:endParaRPr lang="en-US" sz="1000" b="0" strike="noStrike" spc="-1" dirty="0">
              <a:solidFill>
                <a:srgbClr val="000000"/>
              </a:solidFill>
              <a:uFill>
                <a:solidFill>
                  <a:srgbClr val="FFFFFF"/>
                </a:solidFill>
              </a:uFill>
              <a:latin typeface="Arial"/>
            </a:endParaRPr>
          </a:p>
          <a:p>
            <a:pPr marL="171360" indent="-170640">
              <a:lnSpc>
                <a:spcPct val="150000"/>
              </a:lnSpc>
              <a:buClr>
                <a:srgbClr val="000000"/>
              </a:buClr>
              <a:buFont typeface="Wingdings" charset="2"/>
              <a:buChar char=""/>
            </a:pPr>
            <a:r>
              <a:rPr lang="en-US" sz="1000" b="0" strike="noStrike" spc="-1" dirty="0">
                <a:solidFill>
                  <a:srgbClr val="000000"/>
                </a:solidFill>
                <a:uFill>
                  <a:solidFill>
                    <a:srgbClr val="FFFFFF"/>
                  </a:solidFill>
                </a:uFill>
                <a:latin typeface="Arial"/>
                <a:ea typeface="inherit"/>
              </a:rPr>
              <a:t>No stop line and finished carton </a:t>
            </a:r>
            <a:r>
              <a:rPr lang="en-US" sz="1000" spc="-1" dirty="0">
                <a:solidFill>
                  <a:srgbClr val="000000"/>
                </a:solidFill>
                <a:uFill>
                  <a:solidFill>
                    <a:srgbClr val="FFFFFF"/>
                  </a:solidFill>
                </a:uFill>
                <a:ea typeface="inherit"/>
              </a:rPr>
              <a:t>and continue manufacturing.</a:t>
            </a:r>
            <a:endParaRPr lang="en-US" sz="1000" b="0" strike="noStrike" spc="-1" dirty="0">
              <a:solidFill>
                <a:srgbClr val="000000"/>
              </a:solidFill>
              <a:uFill>
                <a:solidFill>
                  <a:srgbClr val="FFFFFF"/>
                </a:solidFill>
              </a:uFill>
              <a:latin typeface="Arial"/>
              <a:ea typeface="inherit"/>
            </a:endParaRPr>
          </a:p>
          <a:p>
            <a:pPr marL="171360" indent="-170640">
              <a:lnSpc>
                <a:spcPct val="150000"/>
              </a:lnSpc>
              <a:buClr>
                <a:srgbClr val="000000"/>
              </a:buClr>
              <a:buFont typeface="Wingdings" charset="2"/>
              <a:buChar char=""/>
            </a:pPr>
            <a:r>
              <a:rPr lang="en-US" sz="1000" b="0" strike="noStrike" spc="-1" dirty="0">
                <a:solidFill>
                  <a:srgbClr val="000000"/>
                </a:solidFill>
                <a:uFill>
                  <a:solidFill>
                    <a:srgbClr val="FFFFFF"/>
                  </a:solidFill>
                </a:uFill>
                <a:latin typeface="Arial"/>
                <a:ea typeface="inherit"/>
              </a:rPr>
              <a:t>User control NG product, after that put them into the serial outer has been setting mater.</a:t>
            </a:r>
            <a:endParaRPr lang="en-US" sz="1000" b="0" strike="noStrike" spc="-1" dirty="0">
              <a:solidFill>
                <a:srgbClr val="000000"/>
              </a:solidFill>
              <a:uFill>
                <a:solidFill>
                  <a:srgbClr val="FFFFFF"/>
                </a:solidFill>
              </a:uFill>
              <a:latin typeface="Arial"/>
            </a:endParaRPr>
          </a:p>
          <a:p>
            <a:pPr marL="171360" indent="-170640">
              <a:lnSpc>
                <a:spcPct val="150000"/>
              </a:lnSpc>
              <a:buClr>
                <a:srgbClr val="0000FF"/>
              </a:buClr>
              <a:buFont typeface="Symbol"/>
              <a:buChar char="Þ"/>
            </a:pPr>
            <a:r>
              <a:rPr lang="en-US" sz="1200" b="1" strike="noStrike" spc="-1" dirty="0">
                <a:solidFill>
                  <a:srgbClr val="0000FF"/>
                </a:solidFill>
                <a:uFill>
                  <a:solidFill>
                    <a:srgbClr val="FFFFFF"/>
                  </a:solidFill>
                </a:uFill>
                <a:latin typeface="Arial"/>
                <a:ea typeface="inherit"/>
              </a:rPr>
              <a:t>Save Time support for IT</a:t>
            </a:r>
            <a:r>
              <a:rPr lang="en-US" sz="1200" spc="-1" dirty="0">
                <a:solidFill>
                  <a:srgbClr val="000000"/>
                </a:solidFill>
                <a:uFill>
                  <a:solidFill>
                    <a:srgbClr val="FFFFFF"/>
                  </a:solidFill>
                </a:uFill>
                <a:latin typeface="Arial"/>
              </a:rPr>
              <a:t> </a:t>
            </a:r>
            <a:r>
              <a:rPr lang="en-US" sz="1200" b="1" strike="noStrike" spc="-1" dirty="0">
                <a:solidFill>
                  <a:srgbClr val="0000FF"/>
                </a:solidFill>
                <a:uFill>
                  <a:solidFill>
                    <a:srgbClr val="FFFFFF"/>
                  </a:solidFill>
                </a:uFill>
                <a:latin typeface="Arial"/>
                <a:ea typeface="inherit"/>
              </a:rPr>
              <a:t>Total: </a:t>
            </a:r>
            <a:r>
              <a:rPr lang="en-US" sz="1200" b="1" spc="-1" dirty="0">
                <a:solidFill>
                  <a:srgbClr val="0000FF"/>
                </a:solidFill>
                <a:uFill>
                  <a:solidFill>
                    <a:srgbClr val="FFFFFF"/>
                  </a:solidFill>
                </a:uFill>
                <a:latin typeface="Arial"/>
                <a:ea typeface="inherit"/>
              </a:rPr>
              <a:t>630</a:t>
            </a:r>
            <a:r>
              <a:rPr lang="en-US" sz="1200" b="1" strike="noStrike" spc="-1" dirty="0">
                <a:solidFill>
                  <a:srgbClr val="0000FF"/>
                </a:solidFill>
                <a:uFill>
                  <a:solidFill>
                    <a:srgbClr val="FFFFFF"/>
                  </a:solidFill>
                </a:uFill>
                <a:latin typeface="Arial"/>
                <a:ea typeface="inherit"/>
              </a:rPr>
              <a:t>h/Y</a:t>
            </a:r>
            <a:endParaRPr lang="en-US" sz="1200" b="0" strike="noStrike" spc="-1" dirty="0">
              <a:solidFill>
                <a:srgbClr val="000000"/>
              </a:solidFill>
              <a:uFill>
                <a:solidFill>
                  <a:srgbClr val="FFFFFF"/>
                </a:solidFill>
              </a:uFill>
              <a:latin typeface="Arial"/>
            </a:endParaRPr>
          </a:p>
        </p:txBody>
      </p:sp>
      <p:sp>
        <p:nvSpPr>
          <p:cNvPr id="131" name="CustomShape 73"/>
          <p:cNvSpPr/>
          <p:nvPr/>
        </p:nvSpPr>
        <p:spPr>
          <a:xfrm>
            <a:off x="6413040" y="1887390"/>
            <a:ext cx="1062000" cy="222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32" name="CustomShape 74"/>
          <p:cNvSpPr/>
          <p:nvPr/>
        </p:nvSpPr>
        <p:spPr>
          <a:xfrm>
            <a:off x="8230680" y="2195300"/>
            <a:ext cx="738000" cy="222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pic>
        <p:nvPicPr>
          <p:cNvPr id="133" name="Picture 170"/>
          <p:cNvPicPr/>
          <p:nvPr/>
        </p:nvPicPr>
        <p:blipFill>
          <a:blip r:embed="rId13"/>
          <a:srcRect l="879" t="1614" r="1054" b="1700"/>
          <a:stretch/>
        </p:blipFill>
        <p:spPr>
          <a:xfrm>
            <a:off x="4550040" y="2088850"/>
            <a:ext cx="1701360" cy="1916280"/>
          </a:xfrm>
          <a:prstGeom prst="rect">
            <a:avLst/>
          </a:prstGeom>
          <a:ln>
            <a:noFill/>
          </a:ln>
        </p:spPr>
      </p:pic>
      <p:pic>
        <p:nvPicPr>
          <p:cNvPr id="134" name="Picture 171"/>
          <p:cNvPicPr/>
          <p:nvPr/>
        </p:nvPicPr>
        <p:blipFill>
          <a:blip r:embed="rId14"/>
          <a:stretch/>
        </p:blipFill>
        <p:spPr>
          <a:xfrm>
            <a:off x="5493536" y="3677982"/>
            <a:ext cx="321840" cy="240120"/>
          </a:xfrm>
          <a:prstGeom prst="rect">
            <a:avLst/>
          </a:prstGeom>
          <a:ln>
            <a:noFill/>
          </a:ln>
        </p:spPr>
      </p:pic>
      <p:sp>
        <p:nvSpPr>
          <p:cNvPr id="135" name="CustomShape 75"/>
          <p:cNvSpPr/>
          <p:nvPr/>
        </p:nvSpPr>
        <p:spPr>
          <a:xfrm rot="16200000" flipH="1">
            <a:off x="5712860" y="3653745"/>
            <a:ext cx="108949" cy="207740"/>
          </a:xfrm>
          <a:prstGeom prst="triangle">
            <a:avLst>
              <a:gd name="adj" fmla="val 50000"/>
            </a:avLst>
          </a:prstGeom>
          <a:solidFill>
            <a:srgbClr val="FF6600">
              <a:alpha val="51000"/>
            </a:srgbClr>
          </a:solidFill>
          <a:ln w="9360">
            <a:solidFill>
              <a:srgbClr val="FF6600"/>
            </a:solidFill>
            <a:miter/>
          </a:ln>
        </p:spPr>
        <p:style>
          <a:lnRef idx="0">
            <a:scrgbClr r="0" g="0" b="0"/>
          </a:lnRef>
          <a:fillRef idx="0">
            <a:scrgbClr r="0" g="0" b="0"/>
          </a:fillRef>
          <a:effectRef idx="0">
            <a:scrgbClr r="0" g="0" b="0"/>
          </a:effectRef>
          <a:fontRef idx="minor"/>
        </p:style>
      </p:sp>
      <p:sp>
        <p:nvSpPr>
          <p:cNvPr id="136" name="CustomShape 76"/>
          <p:cNvSpPr/>
          <p:nvPr/>
        </p:nvSpPr>
        <p:spPr>
          <a:xfrm rot="9798000" flipH="1">
            <a:off x="6050799" y="3801406"/>
            <a:ext cx="112656" cy="290869"/>
          </a:xfrm>
          <a:prstGeom prst="can">
            <a:avLst>
              <a:gd name="adj" fmla="val 33333"/>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sp>
      <p:sp>
        <p:nvSpPr>
          <p:cNvPr id="137" name="CustomShape 77"/>
          <p:cNvSpPr/>
          <p:nvPr/>
        </p:nvSpPr>
        <p:spPr>
          <a:xfrm flipH="1">
            <a:off x="5855187" y="3724962"/>
            <a:ext cx="273851" cy="98762"/>
          </a:xfrm>
          <a:prstGeom prst="flowChartDelay">
            <a:avLst/>
          </a:prstGeom>
          <a:solidFill>
            <a:srgbClr val="FFC000"/>
          </a:solidFill>
          <a:ln w="9360">
            <a:solidFill>
              <a:schemeClr val="tx1"/>
            </a:solidFill>
            <a:miter/>
          </a:ln>
        </p:spPr>
        <p:style>
          <a:lnRef idx="0">
            <a:scrgbClr r="0" g="0" b="0"/>
          </a:lnRef>
          <a:fillRef idx="0">
            <a:scrgbClr r="0" g="0" b="0"/>
          </a:fillRef>
          <a:effectRef idx="0">
            <a:scrgbClr r="0" g="0" b="0"/>
          </a:effectRef>
          <a:fontRef idx="minor"/>
        </p:style>
      </p:sp>
      <p:sp>
        <p:nvSpPr>
          <p:cNvPr id="138" name="Line 78"/>
          <p:cNvSpPr/>
          <p:nvPr/>
        </p:nvSpPr>
        <p:spPr>
          <a:xfrm flipH="1" flipV="1">
            <a:off x="5687896" y="2437895"/>
            <a:ext cx="8136" cy="1274689"/>
          </a:xfrm>
          <a:prstGeom prst="line">
            <a:avLst/>
          </a:prstGeom>
          <a:ln w="28440">
            <a:solidFill>
              <a:srgbClr val="1717F7"/>
            </a:solidFill>
            <a:round/>
          </a:ln>
        </p:spPr>
        <p:style>
          <a:lnRef idx="1">
            <a:schemeClr val="accent1"/>
          </a:lnRef>
          <a:fillRef idx="0">
            <a:schemeClr val="accent1"/>
          </a:fillRef>
          <a:effectRef idx="0">
            <a:schemeClr val="accent1"/>
          </a:effectRef>
          <a:fontRef idx="minor"/>
        </p:style>
      </p:sp>
      <p:sp>
        <p:nvSpPr>
          <p:cNvPr id="139" name="CustomShape 79"/>
          <p:cNvSpPr/>
          <p:nvPr/>
        </p:nvSpPr>
        <p:spPr>
          <a:xfrm>
            <a:off x="5696640" y="2445971"/>
            <a:ext cx="697320" cy="360"/>
          </a:xfrm>
          <a:custGeom>
            <a:avLst/>
            <a:gdLst/>
            <a:ahLst/>
            <a:cxnLst/>
            <a:rect l="l" t="t" r="r" b="b"/>
            <a:pathLst>
              <a:path w="21600" h="21600">
                <a:moveTo>
                  <a:pt x="0" y="0"/>
                </a:moveTo>
                <a:lnTo>
                  <a:pt x="21600" y="21600"/>
                </a:lnTo>
              </a:path>
            </a:pathLst>
          </a:custGeom>
          <a:noFill/>
          <a:ln w="28440">
            <a:solidFill>
              <a:srgbClr val="0000FF"/>
            </a:solidFill>
            <a:round/>
            <a:tailEnd type="triangle" w="med" len="med"/>
          </a:ln>
        </p:spPr>
        <p:style>
          <a:lnRef idx="1">
            <a:schemeClr val="accent1"/>
          </a:lnRef>
          <a:fillRef idx="0">
            <a:schemeClr val="accent1"/>
          </a:fillRef>
          <a:effectRef idx="0">
            <a:schemeClr val="accent1"/>
          </a:effectRef>
          <a:fontRef idx="minor"/>
        </p:style>
      </p:sp>
      <p:sp>
        <p:nvSpPr>
          <p:cNvPr id="140" name="CustomShape 80"/>
          <p:cNvSpPr/>
          <p:nvPr/>
        </p:nvSpPr>
        <p:spPr>
          <a:xfrm>
            <a:off x="4950570" y="3288152"/>
            <a:ext cx="336960" cy="190080"/>
          </a:xfrm>
          <a:prstGeom prst="rect">
            <a:avLst/>
          </a:prstGeom>
          <a:noFill/>
          <a:ln w="19080">
            <a:solidFill>
              <a:srgbClr val="0000FF"/>
            </a:solidFill>
            <a:round/>
          </a:ln>
        </p:spPr>
        <p:style>
          <a:lnRef idx="2">
            <a:schemeClr val="accent1">
              <a:shade val="50000"/>
            </a:schemeClr>
          </a:lnRef>
          <a:fillRef idx="1">
            <a:schemeClr val="accent1"/>
          </a:fillRef>
          <a:effectRef idx="0">
            <a:schemeClr val="accent1"/>
          </a:effectRef>
          <a:fontRef idx="minor"/>
        </p:style>
      </p:sp>
      <p:sp>
        <p:nvSpPr>
          <p:cNvPr id="143" name="CustomShape 83"/>
          <p:cNvSpPr/>
          <p:nvPr/>
        </p:nvSpPr>
        <p:spPr>
          <a:xfrm>
            <a:off x="6169900" y="3148812"/>
            <a:ext cx="280440" cy="360"/>
          </a:xfrm>
          <a:custGeom>
            <a:avLst/>
            <a:gdLst/>
            <a:ahLst/>
            <a:cxnLst/>
            <a:rect l="l" t="t" r="r" b="b"/>
            <a:pathLst>
              <a:path w="21600" h="21600">
                <a:moveTo>
                  <a:pt x="0" y="0"/>
                </a:moveTo>
                <a:lnTo>
                  <a:pt x="21600" y="21600"/>
                </a:lnTo>
              </a:path>
            </a:pathLst>
          </a:custGeom>
          <a:noFill/>
          <a:ln w="28440">
            <a:solidFill>
              <a:srgbClr val="1717F7"/>
            </a:solidFill>
            <a:round/>
            <a:tailEnd type="triangle" w="med" len="med"/>
          </a:ln>
        </p:spPr>
        <p:style>
          <a:lnRef idx="1">
            <a:schemeClr val="accent1"/>
          </a:lnRef>
          <a:fillRef idx="0">
            <a:schemeClr val="accent1"/>
          </a:fillRef>
          <a:effectRef idx="0">
            <a:schemeClr val="accent1"/>
          </a:effectRef>
          <a:fontRef idx="minor"/>
        </p:style>
      </p:sp>
      <p:sp>
        <p:nvSpPr>
          <p:cNvPr id="144" name="CustomShape 84"/>
          <p:cNvSpPr/>
          <p:nvPr/>
        </p:nvSpPr>
        <p:spPr>
          <a:xfrm>
            <a:off x="4693545" y="4311535"/>
            <a:ext cx="4119840" cy="383040"/>
          </a:xfrm>
          <a:prstGeom prst="roundRect">
            <a:avLst>
              <a:gd name="adj" fmla="val 50000"/>
            </a:avLst>
          </a:prstGeom>
          <a:solidFill>
            <a:srgbClr val="92D05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nchor="ctr"/>
          <a:lstStyle/>
          <a:p>
            <a:pPr algn="ctr">
              <a:lnSpc>
                <a:spcPct val="100000"/>
              </a:lnSpc>
            </a:pPr>
            <a:r>
              <a:rPr lang="en-US" sz="1000" b="1" strike="noStrike" spc="-1">
                <a:solidFill>
                  <a:srgbClr val="002060"/>
                </a:solidFill>
                <a:uFill>
                  <a:solidFill>
                    <a:srgbClr val="FFFFFF"/>
                  </a:solidFill>
                </a:uFill>
                <a:latin typeface="Calibri"/>
                <a:ea typeface="DejaVu Sans"/>
              </a:rPr>
              <a:t>Add new function merge serial inner into serial outer on carton box</a:t>
            </a:r>
            <a:endParaRPr lang="en-US" sz="1000" b="0" strike="noStrike" spc="-1">
              <a:solidFill>
                <a:srgbClr val="000000"/>
              </a:solidFill>
              <a:uFill>
                <a:solidFill>
                  <a:srgbClr val="FFFFFF"/>
                </a:solidFill>
              </a:uFill>
              <a:latin typeface="Arial"/>
            </a:endParaRPr>
          </a:p>
        </p:txBody>
      </p:sp>
      <p:sp>
        <p:nvSpPr>
          <p:cNvPr id="145" name="CustomShape 85"/>
          <p:cNvSpPr/>
          <p:nvPr/>
        </p:nvSpPr>
        <p:spPr>
          <a:xfrm>
            <a:off x="4663796" y="1603764"/>
            <a:ext cx="1068480" cy="365400"/>
          </a:xfrm>
          <a:prstGeom prst="wedgeRectCallout">
            <a:avLst>
              <a:gd name="adj1" fmla="val 111642"/>
              <a:gd name="adj2" fmla="val 53911"/>
            </a:avLst>
          </a:prstGeom>
          <a:noFill/>
          <a:ln>
            <a:solidFill>
              <a:srgbClr val="1717F7"/>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1F497D"/>
                </a:solidFill>
                <a:uFill>
                  <a:solidFill>
                    <a:srgbClr val="FFFFFF"/>
                  </a:solidFill>
                </a:uFill>
                <a:latin typeface="Arial"/>
                <a:ea typeface="DejaVu Sans"/>
              </a:rPr>
              <a:t>New category</a:t>
            </a:r>
            <a:endParaRPr lang="en-US" sz="1200" b="0" strike="noStrike" spc="-1">
              <a:solidFill>
                <a:srgbClr val="000000"/>
              </a:solidFill>
              <a:uFill>
                <a:solidFill>
                  <a:srgbClr val="FFFFFF"/>
                </a:solidFill>
              </a:uFill>
              <a:latin typeface="Arial"/>
            </a:endParaRPr>
          </a:p>
        </p:txBody>
      </p:sp>
      <p:sp>
        <p:nvSpPr>
          <p:cNvPr id="146" name="CustomShape 86"/>
          <p:cNvSpPr/>
          <p:nvPr/>
        </p:nvSpPr>
        <p:spPr>
          <a:xfrm>
            <a:off x="7553160" y="1617120"/>
            <a:ext cx="1406160" cy="246240"/>
          </a:xfrm>
          <a:prstGeom prst="wedgeRectCallout">
            <a:avLst>
              <a:gd name="adj1" fmla="val 24384"/>
              <a:gd name="adj2" fmla="val 185108"/>
            </a:avLst>
          </a:prstGeom>
          <a:noFill/>
          <a:ln>
            <a:solidFill>
              <a:srgbClr val="1717F7"/>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1F497D"/>
                </a:solidFill>
                <a:uFill>
                  <a:solidFill>
                    <a:srgbClr val="FFFFFF"/>
                  </a:solidFill>
                </a:uFill>
                <a:latin typeface="Arial"/>
                <a:ea typeface="DejaVu Sans"/>
              </a:rPr>
              <a:t>Total outer carton</a:t>
            </a:r>
            <a:endParaRPr lang="en-US" sz="1200" b="0" strike="noStrike" spc="-1">
              <a:solidFill>
                <a:srgbClr val="000000"/>
              </a:solidFill>
              <a:uFill>
                <a:solidFill>
                  <a:srgbClr val="FFFFFF"/>
                </a:solidFill>
              </a:uFill>
              <a:latin typeface="Arial"/>
            </a:endParaRPr>
          </a:p>
        </p:txBody>
      </p:sp>
      <p:pic>
        <p:nvPicPr>
          <p:cNvPr id="147" name="Picture 146"/>
          <p:cNvPicPr/>
          <p:nvPr/>
        </p:nvPicPr>
        <p:blipFill>
          <a:blip r:embed="rId15"/>
          <a:stretch/>
        </p:blipFill>
        <p:spPr>
          <a:xfrm>
            <a:off x="3695760" y="2044800"/>
            <a:ext cx="329760" cy="355320"/>
          </a:xfrm>
          <a:prstGeom prst="rect">
            <a:avLst/>
          </a:prstGeom>
          <a:ln>
            <a:noFill/>
          </a:ln>
        </p:spPr>
      </p:pic>
      <p:sp>
        <p:nvSpPr>
          <p:cNvPr id="149" name="CustomShape 6"/>
          <p:cNvSpPr/>
          <p:nvPr/>
        </p:nvSpPr>
        <p:spPr>
          <a:xfrm>
            <a:off x="0" y="445599"/>
            <a:ext cx="9144000" cy="389880"/>
          </a:xfrm>
          <a:prstGeom prst="rect">
            <a:avLst/>
          </a:prstGeom>
          <a:gradFill>
            <a:gsLst>
              <a:gs pos="0">
                <a:srgbClr val="FFFF99"/>
              </a:gs>
              <a:gs pos="50000">
                <a:schemeClr val="bg1"/>
              </a:gs>
              <a:gs pos="100000">
                <a:srgbClr val="FFFF99"/>
              </a:gs>
            </a:gsLst>
            <a:lin ang="2700000"/>
          </a:gradFill>
          <a:ln w="255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spcBef>
                <a:spcPts val="300"/>
              </a:spcBef>
            </a:pPr>
            <a:r>
              <a:rPr lang="en-GB" sz="1500" b="1" spc="-1" dirty="0">
                <a:solidFill>
                  <a:srgbClr val="0000FF"/>
                </a:solidFill>
                <a:uFill>
                  <a:solidFill>
                    <a:srgbClr val="FFFFFF"/>
                  </a:solidFill>
                </a:uFill>
                <a:latin typeface="Calibri"/>
              </a:rPr>
              <a:t>Merge serial inner into serial outer carton. Reduce time support for IT department.</a:t>
            </a:r>
            <a:endParaRPr lang="en-US" sz="1500" b="0" strike="noStrike" spc="-1" dirty="0">
              <a:solidFill>
                <a:srgbClr val="000000"/>
              </a:solidFill>
              <a:uFill>
                <a:solidFill>
                  <a:srgbClr val="FFFFFF"/>
                </a:solidFill>
              </a:uFill>
              <a:latin typeface="Arial"/>
            </a:endParaRPr>
          </a:p>
        </p:txBody>
      </p:sp>
      <p:sp>
        <p:nvSpPr>
          <p:cNvPr id="150" name="CustomShape 27"/>
          <p:cNvSpPr/>
          <p:nvPr/>
        </p:nvSpPr>
        <p:spPr>
          <a:xfrm>
            <a:off x="8148960" y="102460"/>
            <a:ext cx="870480" cy="270360"/>
          </a:xfrm>
          <a:prstGeom prst="rect">
            <a:avLst/>
          </a:prstGeom>
          <a:solidFill>
            <a:srgbClr val="000099"/>
          </a:solidFill>
          <a:ln w="28440">
            <a:solidFill>
              <a:schemeClr val="bg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pc="-1" dirty="0">
                <a:solidFill>
                  <a:srgbClr val="FFFFFF"/>
                </a:solidFill>
                <a:uFill>
                  <a:solidFill>
                    <a:srgbClr val="FFFFFF"/>
                  </a:solidFill>
                </a:uFill>
                <a:latin typeface="Arial"/>
                <a:ea typeface="DejaVu Sans"/>
              </a:rPr>
              <a:t>2</a:t>
            </a:r>
            <a:r>
              <a:rPr lang="en-US" sz="1400" b="1" strike="noStrike" spc="-1" dirty="0">
                <a:solidFill>
                  <a:srgbClr val="FFFFFF"/>
                </a:solidFill>
                <a:uFill>
                  <a:solidFill>
                    <a:srgbClr val="FFFFFF"/>
                  </a:solidFill>
                </a:uFill>
                <a:latin typeface="Arial"/>
                <a:ea typeface="DejaVu Sans"/>
              </a:rPr>
              <a:t>/5</a:t>
            </a:r>
            <a:endParaRPr lang="en-US" sz="1400" b="0" strike="noStrike" spc="-1" dirty="0">
              <a:solidFill>
                <a:srgbClr val="000000"/>
              </a:solidFill>
              <a:uFill>
                <a:solidFill>
                  <a:srgbClr val="FFFFFF"/>
                </a:solidFill>
              </a:uFill>
              <a:latin typeface="Arial"/>
            </a:endParaRPr>
          </a:p>
        </p:txBody>
      </p:sp>
      <p:cxnSp>
        <p:nvCxnSpPr>
          <p:cNvPr id="3" name="Straight Arrow Connector 2"/>
          <p:cNvCxnSpPr/>
          <p:nvPr/>
        </p:nvCxnSpPr>
        <p:spPr>
          <a:xfrm>
            <a:off x="5287530" y="3420000"/>
            <a:ext cx="1106430" cy="0"/>
          </a:xfrm>
          <a:prstGeom prst="straightConnector1">
            <a:avLst/>
          </a:prstGeom>
          <a:ln w="28575">
            <a:solidFill>
              <a:srgbClr val="200FF7"/>
            </a:solidFill>
            <a:tailEnd type="triangle"/>
          </a:ln>
        </p:spPr>
        <p:style>
          <a:lnRef idx="1">
            <a:schemeClr val="accent1"/>
          </a:lnRef>
          <a:fillRef idx="0">
            <a:schemeClr val="accent1"/>
          </a:fillRef>
          <a:effectRef idx="0">
            <a:schemeClr val="accent1"/>
          </a:effectRef>
          <a:fontRef idx="minor">
            <a:schemeClr val="tx1"/>
          </a:fontRef>
        </p:style>
      </p:cxnSp>
      <p:sp>
        <p:nvSpPr>
          <p:cNvPr id="151" name="CustomShape 83"/>
          <p:cNvSpPr/>
          <p:nvPr/>
        </p:nvSpPr>
        <p:spPr>
          <a:xfrm>
            <a:off x="5993389" y="2786199"/>
            <a:ext cx="496816" cy="360"/>
          </a:xfrm>
          <a:custGeom>
            <a:avLst/>
            <a:gdLst/>
            <a:ahLst/>
            <a:cxnLst/>
            <a:rect l="l" t="t" r="r" b="b"/>
            <a:pathLst>
              <a:path w="21600" h="21600">
                <a:moveTo>
                  <a:pt x="0" y="0"/>
                </a:moveTo>
                <a:lnTo>
                  <a:pt x="21600" y="21600"/>
                </a:lnTo>
              </a:path>
            </a:pathLst>
          </a:custGeom>
          <a:noFill/>
          <a:ln w="28440">
            <a:solidFill>
              <a:srgbClr val="1717F7"/>
            </a:solidFill>
            <a:round/>
            <a:tailEnd type="triangle" w="med" len="med"/>
          </a:ln>
        </p:spPr>
        <p:style>
          <a:lnRef idx="1">
            <a:schemeClr val="accent1"/>
          </a:lnRef>
          <a:fillRef idx="0">
            <a:schemeClr val="accent1"/>
          </a:fillRef>
          <a:effectRef idx="0">
            <a:schemeClr val="accent1"/>
          </a:effectRef>
          <a:fontRef idx="minor"/>
        </p:style>
      </p:sp>
      <p:cxnSp>
        <p:nvCxnSpPr>
          <p:cNvPr id="5" name="Straight Connector 4"/>
          <p:cNvCxnSpPr/>
          <p:nvPr/>
        </p:nvCxnSpPr>
        <p:spPr>
          <a:xfrm>
            <a:off x="6003899" y="2771833"/>
            <a:ext cx="0" cy="91414"/>
          </a:xfrm>
          <a:prstGeom prst="line">
            <a:avLst/>
          </a:prstGeom>
          <a:ln w="28575">
            <a:solidFill>
              <a:srgbClr val="200FF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5880" y="1507320"/>
            <a:ext cx="4361400" cy="3621728"/>
          </a:xfrm>
          <a:prstGeom prst="roundRect">
            <a:avLst>
              <a:gd name="adj" fmla="val 5551"/>
            </a:avLst>
          </a:prstGeom>
          <a:noFill/>
          <a:ln w="28440">
            <a:solidFill>
              <a:srgbClr val="FF0000"/>
            </a:solidFill>
            <a:round/>
          </a:ln>
        </p:spPr>
        <p:style>
          <a:lnRef idx="0">
            <a:scrgbClr r="0" g="0" b="0"/>
          </a:lnRef>
          <a:fillRef idx="0">
            <a:scrgbClr r="0" g="0" b="0"/>
          </a:fillRef>
          <a:effectRef idx="0">
            <a:scrgbClr r="0" g="0" b="0"/>
          </a:effectRef>
          <a:fontRef idx="minor"/>
        </p:style>
      </p:sp>
      <p:sp>
        <p:nvSpPr>
          <p:cNvPr id="150" name="CustomShape 2"/>
          <p:cNvSpPr/>
          <p:nvPr/>
        </p:nvSpPr>
        <p:spPr>
          <a:xfrm>
            <a:off x="1491840" y="1315800"/>
            <a:ext cx="1627920" cy="394920"/>
          </a:xfrm>
          <a:prstGeom prst="rect">
            <a:avLst/>
          </a:prstGeom>
          <a:solidFill>
            <a:srgbClr val="FF0000"/>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ＭＳ Ｐゴシック"/>
              </a:rPr>
              <a:t>◆Before</a:t>
            </a:r>
            <a:endParaRPr lang="en-US" sz="2000" b="0" strike="noStrike" spc="-1">
              <a:solidFill>
                <a:srgbClr val="000000"/>
              </a:solidFill>
              <a:uFill>
                <a:solidFill>
                  <a:srgbClr val="FFFFFF"/>
                </a:solidFill>
              </a:uFill>
              <a:latin typeface="Arial"/>
            </a:endParaRPr>
          </a:p>
        </p:txBody>
      </p:sp>
      <p:sp>
        <p:nvSpPr>
          <p:cNvPr id="151" name="CustomShape 3"/>
          <p:cNvSpPr/>
          <p:nvPr/>
        </p:nvSpPr>
        <p:spPr>
          <a:xfrm>
            <a:off x="4514760" y="1507320"/>
            <a:ext cx="4575960" cy="3621728"/>
          </a:xfrm>
          <a:prstGeom prst="roundRect">
            <a:avLst>
              <a:gd name="adj" fmla="val 5551"/>
            </a:avLst>
          </a:prstGeom>
          <a:noFill/>
          <a:ln w="28440">
            <a:solidFill>
              <a:srgbClr val="0000FF"/>
            </a:solidFill>
            <a:round/>
          </a:ln>
        </p:spPr>
        <p:style>
          <a:lnRef idx="0">
            <a:scrgbClr r="0" g="0" b="0"/>
          </a:lnRef>
          <a:fillRef idx="0">
            <a:scrgbClr r="0" g="0" b="0"/>
          </a:fillRef>
          <a:effectRef idx="0">
            <a:scrgbClr r="0" g="0" b="0"/>
          </a:effectRef>
          <a:fontRef idx="minor"/>
        </p:style>
      </p:sp>
      <p:sp>
        <p:nvSpPr>
          <p:cNvPr id="152" name="CustomShape 4"/>
          <p:cNvSpPr/>
          <p:nvPr/>
        </p:nvSpPr>
        <p:spPr>
          <a:xfrm>
            <a:off x="5936040" y="1315800"/>
            <a:ext cx="1539000" cy="394920"/>
          </a:xfrm>
          <a:prstGeom prst="rect">
            <a:avLst/>
          </a:prstGeom>
          <a:solidFill>
            <a:srgbClr val="0000FF"/>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ＭＳ Ｐゴシック"/>
              </a:rPr>
              <a:t>◆ After </a:t>
            </a:r>
            <a:endParaRPr lang="en-US" sz="2000" b="0" strike="noStrike" spc="-1">
              <a:solidFill>
                <a:srgbClr val="000000"/>
              </a:solidFill>
              <a:uFill>
                <a:solidFill>
                  <a:srgbClr val="FFFFFF"/>
                </a:solidFill>
              </a:uFill>
              <a:latin typeface="Arial"/>
            </a:endParaRPr>
          </a:p>
        </p:txBody>
      </p:sp>
      <p:sp>
        <p:nvSpPr>
          <p:cNvPr id="153" name="CustomShape 5"/>
          <p:cNvSpPr/>
          <p:nvPr/>
        </p:nvSpPr>
        <p:spPr>
          <a:xfrm>
            <a:off x="113730" y="891960"/>
            <a:ext cx="27565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000000"/>
                </a:solidFill>
                <a:uFill>
                  <a:solidFill>
                    <a:srgbClr val="FFFFFF"/>
                  </a:solidFill>
                </a:uFill>
                <a:latin typeface="Calibri"/>
                <a:ea typeface="ＭＳ Ｐゴシック"/>
              </a:rPr>
              <a:t>Developer: </a:t>
            </a:r>
            <a:r>
              <a:rPr lang="en-US" sz="1100" spc="-1" dirty="0">
                <a:solidFill>
                  <a:srgbClr val="000000"/>
                </a:solidFill>
                <a:uFill>
                  <a:solidFill>
                    <a:srgbClr val="FFFFFF"/>
                  </a:solidFill>
                </a:uFill>
                <a:latin typeface="Calibri"/>
                <a:ea typeface="ＭＳ Ｐゴシック"/>
              </a:rPr>
              <a:t>Nguyen Nhu Minh</a:t>
            </a:r>
            <a:endParaRPr lang="en-US" sz="1100" b="0" strike="noStrike" spc="-1" dirty="0">
              <a:solidFill>
                <a:srgbClr val="000000"/>
              </a:solidFill>
              <a:uFill>
                <a:solidFill>
                  <a:srgbClr val="FFFFFF"/>
                </a:solidFill>
              </a:uFill>
              <a:latin typeface="Arial"/>
            </a:endParaRPr>
          </a:p>
        </p:txBody>
      </p:sp>
      <p:sp>
        <p:nvSpPr>
          <p:cNvPr id="154" name="CustomShape 6"/>
          <p:cNvSpPr/>
          <p:nvPr/>
        </p:nvSpPr>
        <p:spPr>
          <a:xfrm>
            <a:off x="4788135" y="897360"/>
            <a:ext cx="12067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ＭＳ Ｐゴシック"/>
              </a:rPr>
              <a:t>Expn: 0</a:t>
            </a:r>
            <a:endParaRPr lang="en-US" sz="1100" b="0" strike="noStrike" spc="-1">
              <a:solidFill>
                <a:srgbClr val="000000"/>
              </a:solidFill>
              <a:uFill>
                <a:solidFill>
                  <a:srgbClr val="FFFFFF"/>
                </a:solidFill>
              </a:uFill>
              <a:latin typeface="Arial"/>
            </a:endParaRPr>
          </a:p>
        </p:txBody>
      </p:sp>
      <p:sp>
        <p:nvSpPr>
          <p:cNvPr id="155" name="CustomShape 7"/>
          <p:cNvSpPr/>
          <p:nvPr/>
        </p:nvSpPr>
        <p:spPr>
          <a:xfrm>
            <a:off x="6061425" y="894480"/>
            <a:ext cx="2954880" cy="31968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spcBef>
                <a:spcPts val="300"/>
              </a:spcBef>
            </a:pPr>
            <a:r>
              <a:rPr lang="en-US" sz="1500" b="1" strike="noStrike" spc="-1" dirty="0">
                <a:solidFill>
                  <a:srgbClr val="00CC00"/>
                </a:solidFill>
                <a:uFill>
                  <a:solidFill>
                    <a:srgbClr val="FFFFFF"/>
                  </a:solidFill>
                </a:uFill>
                <a:latin typeface="Arial"/>
                <a:ea typeface="DejaVu Sans"/>
              </a:rPr>
              <a:t>Save time: 360h/Y </a:t>
            </a:r>
            <a:endParaRPr lang="en-US" sz="1500" b="0" strike="noStrike" spc="-1" dirty="0">
              <a:solidFill>
                <a:srgbClr val="000000"/>
              </a:solidFill>
              <a:uFill>
                <a:solidFill>
                  <a:srgbClr val="FFFFFF"/>
                </a:solidFill>
              </a:uFill>
              <a:latin typeface="Arial"/>
            </a:endParaRPr>
          </a:p>
        </p:txBody>
      </p:sp>
      <p:sp>
        <p:nvSpPr>
          <p:cNvPr id="156" name="CustomShape 8"/>
          <p:cNvSpPr/>
          <p:nvPr/>
        </p:nvSpPr>
        <p:spPr>
          <a:xfrm>
            <a:off x="2927100" y="897720"/>
            <a:ext cx="1823040" cy="32076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000000"/>
                </a:solidFill>
                <a:uFill>
                  <a:solidFill>
                    <a:srgbClr val="FFFFFF"/>
                  </a:solidFill>
                </a:uFill>
                <a:latin typeface="Calibri"/>
                <a:ea typeface="ＭＳ Ｐゴシック"/>
              </a:rPr>
              <a:t>Apply: </a:t>
            </a:r>
            <a:r>
              <a:rPr lang="en-US" sz="1100" spc="-1" dirty="0">
                <a:solidFill>
                  <a:srgbClr val="000000"/>
                </a:solidFill>
                <a:uFill>
                  <a:solidFill>
                    <a:srgbClr val="FFFFFF"/>
                  </a:solidFill>
                </a:uFill>
                <a:latin typeface="Calibri"/>
                <a:ea typeface="ＭＳ Ｐゴシック"/>
              </a:rPr>
              <a:t>Mar</a:t>
            </a:r>
            <a:r>
              <a:rPr lang="en-US" sz="1100" b="0" strike="noStrike" spc="-1" dirty="0">
                <a:solidFill>
                  <a:srgbClr val="000000"/>
                </a:solidFill>
                <a:uFill>
                  <a:solidFill>
                    <a:srgbClr val="FFFFFF"/>
                  </a:solidFill>
                </a:uFill>
                <a:latin typeface="Calibri"/>
                <a:ea typeface="ＭＳ Ｐゴシック"/>
              </a:rPr>
              <a:t>.2022</a:t>
            </a:r>
            <a:endParaRPr lang="en-US" sz="1100" b="0" strike="noStrike" spc="-1" dirty="0">
              <a:solidFill>
                <a:srgbClr val="000000"/>
              </a:solidFill>
              <a:uFill>
                <a:solidFill>
                  <a:srgbClr val="FFFFFF"/>
                </a:solidFill>
              </a:uFill>
              <a:latin typeface="Arial"/>
            </a:endParaRPr>
          </a:p>
        </p:txBody>
      </p:sp>
      <p:sp>
        <p:nvSpPr>
          <p:cNvPr id="157" name="CustomShape 9"/>
          <p:cNvSpPr/>
          <p:nvPr/>
        </p:nvSpPr>
        <p:spPr>
          <a:xfrm>
            <a:off x="-3240" y="-11106"/>
            <a:ext cx="9146520" cy="451803"/>
          </a:xfrm>
          <a:prstGeom prst="rect">
            <a:avLst/>
          </a:prstGeom>
          <a:solidFill>
            <a:srgbClr val="0000B4"/>
          </a:solidFill>
          <a:ln>
            <a:noFill/>
          </a:ln>
        </p:spPr>
        <p:style>
          <a:lnRef idx="0">
            <a:scrgbClr r="0" g="0" b="0"/>
          </a:lnRef>
          <a:fillRef idx="0">
            <a:scrgbClr r="0" g="0" b="0"/>
          </a:fillRef>
          <a:effectRef idx="0">
            <a:scrgbClr r="0" g="0" b="0"/>
          </a:effectRef>
          <a:fontRef idx="minor"/>
        </p:style>
        <p:txBody>
          <a:bodyPr lIns="39960" tIns="20160" rIns="39960" bIns="20160" anchor="ctr" anchorCtr="1"/>
          <a:lstStyle/>
          <a:p>
            <a:pPr>
              <a:lnSpc>
                <a:spcPct val="90000"/>
              </a:lnSpc>
            </a:pPr>
            <a:r>
              <a:rPr lang="en-GB" altLang="ja-JP" sz="1600" b="1" dirty="0">
                <a:solidFill>
                  <a:schemeClr val="bg1"/>
                </a:solidFill>
                <a:latin typeface="+mj-lt"/>
                <a:cs typeface="Times New Roman" pitchFamily="18" charset="0"/>
              </a:rPr>
              <a:t>DOWNLOAD SERIAL  SYSTEM FOR SCM</a:t>
            </a:r>
            <a:endParaRPr lang="en-US" sz="1600" b="0" strike="noStrike" spc="-1" dirty="0">
              <a:solidFill>
                <a:srgbClr val="000000"/>
              </a:solidFill>
              <a:uFill>
                <a:solidFill>
                  <a:srgbClr val="FFFFFF"/>
                </a:solidFill>
              </a:uFill>
              <a:latin typeface="+mj-lt"/>
            </a:endParaRPr>
          </a:p>
        </p:txBody>
      </p:sp>
      <p:sp>
        <p:nvSpPr>
          <p:cNvPr id="158" name="CustomShape 10"/>
          <p:cNvSpPr/>
          <p:nvPr/>
        </p:nvSpPr>
        <p:spPr>
          <a:xfrm>
            <a:off x="50400" y="5244098"/>
            <a:ext cx="4376880" cy="1586542"/>
          </a:xfrm>
          <a:prstGeom prst="roundRect">
            <a:avLst>
              <a:gd name="adj" fmla="val 16667"/>
            </a:avLst>
          </a:prstGeom>
          <a:solidFill>
            <a:srgbClr val="FFFF99"/>
          </a:solidFill>
          <a:ln w="28440">
            <a:solidFill>
              <a:srgbClr val="FF0000"/>
            </a:solidFill>
            <a:round/>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281"/>
              </a:spcBef>
              <a:buClr>
                <a:srgbClr val="000000"/>
              </a:buClr>
              <a:buFont typeface="Wingdings" charset="2"/>
              <a:buChar char=""/>
            </a:pPr>
            <a:endParaRPr lang="en-US" sz="1400" b="1" strike="noStrike" spc="-1" dirty="0">
              <a:solidFill>
                <a:srgbClr val="000000"/>
              </a:solidFill>
              <a:uFill>
                <a:solidFill>
                  <a:srgbClr val="FFFFFF"/>
                </a:solidFill>
              </a:uFill>
              <a:latin typeface="Arial"/>
              <a:ea typeface="Tahoma"/>
            </a:endParaRPr>
          </a:p>
          <a:p>
            <a:pPr marL="285840" indent="-285120">
              <a:lnSpc>
                <a:spcPct val="100000"/>
              </a:lnSpc>
              <a:spcBef>
                <a:spcPts val="281"/>
              </a:spcBef>
              <a:buClr>
                <a:srgbClr val="000000"/>
              </a:buClr>
              <a:buFont typeface="Wingdings" charset="2"/>
              <a:buChar char=""/>
            </a:pPr>
            <a:r>
              <a:rPr lang="en-US" sz="1400" b="1" strike="noStrike" spc="-1" dirty="0">
                <a:solidFill>
                  <a:srgbClr val="000000"/>
                </a:solidFill>
                <a:uFill>
                  <a:solidFill>
                    <a:srgbClr val="FFFFFF"/>
                  </a:solidFill>
                </a:uFill>
                <a:latin typeface="Arial"/>
                <a:ea typeface="Tahoma"/>
              </a:rPr>
              <a:t>Currently :</a:t>
            </a:r>
            <a:endParaRPr lang="en-US" sz="1400" b="0" strike="noStrike" spc="-1" dirty="0">
              <a:solidFill>
                <a:srgbClr val="000000"/>
              </a:solidFill>
              <a:uFill>
                <a:solidFill>
                  <a:srgbClr val="FFFFFF"/>
                </a:solidFill>
              </a:uFill>
              <a:latin typeface="Arial"/>
            </a:endParaRPr>
          </a:p>
          <a:p>
            <a:pPr marL="171360" indent="-170640">
              <a:lnSpc>
                <a:spcPct val="100000"/>
              </a:lnSpc>
              <a:spcBef>
                <a:spcPts val="201"/>
              </a:spcBef>
              <a:buClr>
                <a:srgbClr val="000000"/>
              </a:buClr>
              <a:buFont typeface="Wingdings" charset="2"/>
              <a:buChar char=""/>
            </a:pPr>
            <a:r>
              <a:rPr lang="en-GB" sz="1000" dirty="0"/>
              <a:t>Download serial by only one barcode/ time.</a:t>
            </a:r>
            <a:endParaRPr lang="en-US" sz="1000" b="0" strike="noStrike" spc="-1" dirty="0">
              <a:solidFill>
                <a:srgbClr val="000000"/>
              </a:solidFill>
              <a:uFill>
                <a:solidFill>
                  <a:srgbClr val="FFFFFF"/>
                </a:solidFill>
              </a:uFill>
              <a:latin typeface="Arial"/>
              <a:ea typeface="Tahoma"/>
            </a:endParaRPr>
          </a:p>
          <a:p>
            <a:pPr marL="171360" indent="-170640">
              <a:spcBef>
                <a:spcPts val="241"/>
              </a:spcBef>
              <a:buClr>
                <a:srgbClr val="FF0000"/>
              </a:buClr>
              <a:buFont typeface="Arial"/>
              <a:buChar char="•"/>
            </a:pPr>
            <a:r>
              <a:rPr lang="en-GB" altLang="ja-JP" sz="1200" b="1" dirty="0">
                <a:solidFill>
                  <a:srgbClr val="FF0000"/>
                </a:solidFill>
                <a:latin typeface="Times New Roman" pitchFamily="18" charset="0"/>
                <a:cs typeface="Times New Roman" pitchFamily="18" charset="0"/>
                <a:sym typeface="Wingdings" pitchFamily="2" charset="2"/>
              </a:rPr>
              <a:t>Take time : 1 minutes/ barcode ~ 45 minutes/shipment</a:t>
            </a:r>
          </a:p>
          <a:p>
            <a:pPr marL="171360" indent="-170640">
              <a:spcBef>
                <a:spcPts val="241"/>
              </a:spcBef>
              <a:buClr>
                <a:srgbClr val="FF0000"/>
              </a:buClr>
              <a:buFont typeface="Arial"/>
              <a:buChar char="•"/>
            </a:pPr>
            <a:r>
              <a:rPr lang="en-GB" altLang="ja-JP" sz="1200" b="1" dirty="0">
                <a:solidFill>
                  <a:srgbClr val="FF0000"/>
                </a:solidFill>
                <a:latin typeface="Times New Roman" pitchFamily="18" charset="0"/>
                <a:cs typeface="Times New Roman" pitchFamily="18" charset="0"/>
                <a:sym typeface="Wingdings" pitchFamily="2" charset="2"/>
              </a:rPr>
              <a:t>Total take time: ~ 540 hours/Year </a:t>
            </a:r>
          </a:p>
          <a:p>
            <a:pPr marL="171360" indent="-170640">
              <a:lnSpc>
                <a:spcPct val="100000"/>
              </a:lnSpc>
              <a:spcBef>
                <a:spcPts val="241"/>
              </a:spcBef>
              <a:buClr>
                <a:srgbClr val="FF0000"/>
              </a:buClr>
              <a:buFont typeface="Arial"/>
              <a:buChar char="•"/>
            </a:pPr>
            <a:endParaRPr lang="en-US" sz="1200" b="0" strike="noStrike" spc="-1" dirty="0">
              <a:solidFill>
                <a:srgbClr val="000000"/>
              </a:solidFill>
              <a:uFill>
                <a:solidFill>
                  <a:srgbClr val="FFFFFF"/>
                </a:solidFill>
              </a:uFill>
              <a:latin typeface="Arial"/>
            </a:endParaRPr>
          </a:p>
          <a:p>
            <a:pPr>
              <a:lnSpc>
                <a:spcPct val="100000"/>
              </a:lnSpc>
              <a:spcBef>
                <a:spcPts val="261"/>
              </a:spcBef>
            </a:pPr>
            <a:endParaRPr lang="en-US" sz="1200" b="0" strike="noStrike" spc="-1" dirty="0">
              <a:solidFill>
                <a:srgbClr val="000000"/>
              </a:solidFill>
              <a:uFill>
                <a:solidFill>
                  <a:srgbClr val="FFFFFF"/>
                </a:solidFill>
              </a:uFill>
              <a:latin typeface="Arial"/>
            </a:endParaRPr>
          </a:p>
        </p:txBody>
      </p:sp>
      <p:sp>
        <p:nvSpPr>
          <p:cNvPr id="37" name="CustomShape 6"/>
          <p:cNvSpPr/>
          <p:nvPr/>
        </p:nvSpPr>
        <p:spPr>
          <a:xfrm>
            <a:off x="0" y="457418"/>
            <a:ext cx="9144000" cy="386676"/>
          </a:xfrm>
          <a:prstGeom prst="rect">
            <a:avLst/>
          </a:prstGeom>
          <a:gradFill>
            <a:gsLst>
              <a:gs pos="0">
                <a:srgbClr val="FFFF99"/>
              </a:gs>
              <a:gs pos="50000">
                <a:schemeClr val="bg1"/>
              </a:gs>
              <a:gs pos="100000">
                <a:srgbClr val="FFFF99"/>
              </a:gs>
            </a:gsLst>
            <a:lin ang="2700000"/>
          </a:gradFill>
          <a:ln w="255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spcBef>
                <a:spcPts val="300"/>
              </a:spcBef>
            </a:pPr>
            <a:r>
              <a:rPr lang="en-US" sz="1500" b="1" strike="noStrike" spc="-1" dirty="0">
                <a:solidFill>
                  <a:srgbClr val="0000FF"/>
                </a:solidFill>
                <a:uFill>
                  <a:solidFill>
                    <a:srgbClr val="FFFFFF"/>
                  </a:solidFill>
                </a:uFill>
                <a:latin typeface="Calibri"/>
                <a:ea typeface="DejaVu Sans"/>
              </a:rPr>
              <a:t>Reduce time </a:t>
            </a:r>
            <a:r>
              <a:rPr lang="en-GB" altLang="ja-JP" sz="1500" b="1" spc="-1" dirty="0">
                <a:solidFill>
                  <a:srgbClr val="0000FF"/>
                </a:solidFill>
                <a:uFill>
                  <a:solidFill>
                    <a:srgbClr val="FFFFFF"/>
                  </a:solidFill>
                </a:uFill>
                <a:latin typeface="Calibri"/>
                <a:ea typeface="DejaVu Sans"/>
                <a:sym typeface="Wingdings" pitchFamily="2" charset="2"/>
              </a:rPr>
              <a:t>for download serial from FOSS system</a:t>
            </a:r>
            <a:r>
              <a:rPr lang="en-US" sz="1500" b="1" spc="-1" dirty="0">
                <a:solidFill>
                  <a:srgbClr val="0000FF"/>
                </a:solidFill>
                <a:uFill>
                  <a:solidFill>
                    <a:srgbClr val="FFFFFF"/>
                  </a:solidFill>
                </a:uFill>
                <a:latin typeface="Calibri"/>
                <a:ea typeface="DejaVu Sans"/>
              </a:rPr>
              <a:t>.</a:t>
            </a:r>
          </a:p>
        </p:txBody>
      </p:sp>
      <p:grpSp>
        <p:nvGrpSpPr>
          <p:cNvPr id="52" name="Group 368"/>
          <p:cNvGrpSpPr>
            <a:grpSpLocks/>
          </p:cNvGrpSpPr>
          <p:nvPr/>
        </p:nvGrpSpPr>
        <p:grpSpPr bwMode="auto">
          <a:xfrm>
            <a:off x="248307" y="1663246"/>
            <a:ext cx="1061107" cy="851275"/>
            <a:chOff x="4464" y="2352"/>
            <a:chExt cx="864" cy="531"/>
          </a:xfrm>
        </p:grpSpPr>
        <p:sp>
          <p:nvSpPr>
            <p:cNvPr id="53" name="AutoShape 369" descr="50%"/>
            <p:cNvSpPr>
              <a:spLocks noChangeArrowheads="1"/>
            </p:cNvSpPr>
            <p:nvPr/>
          </p:nvSpPr>
          <p:spPr bwMode="auto">
            <a:xfrm>
              <a:off x="4467" y="2618"/>
              <a:ext cx="861" cy="265"/>
            </a:xfrm>
            <a:prstGeom prst="parallelogram">
              <a:avLst>
                <a:gd name="adj" fmla="val 119794"/>
              </a:avLst>
            </a:prstGeom>
            <a:pattFill prst="pct50">
              <a:fgClr>
                <a:srgbClr val="CC66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370" descr="50%"/>
            <p:cNvSpPr>
              <a:spLocks noChangeArrowheads="1"/>
            </p:cNvSpPr>
            <p:nvPr/>
          </p:nvSpPr>
          <p:spPr bwMode="auto">
            <a:xfrm>
              <a:off x="4464" y="2817"/>
              <a:ext cx="90" cy="66"/>
            </a:xfrm>
            <a:prstGeom prst="cube">
              <a:avLst>
                <a:gd name="adj" fmla="val 61458"/>
              </a:avLst>
            </a:prstGeom>
            <a:pattFill prst="pct50">
              <a:fgClr>
                <a:srgbClr val="CC66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371" descr="50%"/>
            <p:cNvSpPr>
              <a:spLocks noChangeArrowheads="1"/>
            </p:cNvSpPr>
            <p:nvPr/>
          </p:nvSpPr>
          <p:spPr bwMode="auto">
            <a:xfrm>
              <a:off x="4720" y="2817"/>
              <a:ext cx="90" cy="66"/>
            </a:xfrm>
            <a:prstGeom prst="cube">
              <a:avLst>
                <a:gd name="adj" fmla="val 61458"/>
              </a:avLst>
            </a:prstGeom>
            <a:pattFill prst="pct50">
              <a:fgClr>
                <a:srgbClr val="CC66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AutoShape 372" descr="50%"/>
            <p:cNvSpPr>
              <a:spLocks noChangeArrowheads="1"/>
            </p:cNvSpPr>
            <p:nvPr/>
          </p:nvSpPr>
          <p:spPr bwMode="auto">
            <a:xfrm>
              <a:off x="4969" y="2817"/>
              <a:ext cx="90" cy="66"/>
            </a:xfrm>
            <a:prstGeom prst="cube">
              <a:avLst>
                <a:gd name="adj" fmla="val 61458"/>
              </a:avLst>
            </a:prstGeom>
            <a:pattFill prst="pct50">
              <a:fgClr>
                <a:srgbClr val="CC66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AutoShape 373" descr="50%"/>
            <p:cNvSpPr>
              <a:spLocks noChangeArrowheads="1"/>
            </p:cNvSpPr>
            <p:nvPr/>
          </p:nvSpPr>
          <p:spPr bwMode="auto">
            <a:xfrm>
              <a:off x="5107" y="2700"/>
              <a:ext cx="90" cy="66"/>
            </a:xfrm>
            <a:prstGeom prst="cube">
              <a:avLst>
                <a:gd name="adj" fmla="val 61458"/>
              </a:avLst>
            </a:prstGeom>
            <a:pattFill prst="pct50">
              <a:fgClr>
                <a:srgbClr val="CC66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utoShape 374" descr="50%"/>
            <p:cNvSpPr>
              <a:spLocks noChangeArrowheads="1"/>
            </p:cNvSpPr>
            <p:nvPr/>
          </p:nvSpPr>
          <p:spPr bwMode="auto">
            <a:xfrm>
              <a:off x="5237" y="2593"/>
              <a:ext cx="89" cy="67"/>
            </a:xfrm>
            <a:prstGeom prst="cube">
              <a:avLst>
                <a:gd name="adj" fmla="val 61458"/>
              </a:avLst>
            </a:prstGeom>
            <a:pattFill prst="pct50">
              <a:fgClr>
                <a:srgbClr val="CC66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utoShape 375" descr="50%"/>
            <p:cNvSpPr>
              <a:spLocks noChangeArrowheads="1"/>
            </p:cNvSpPr>
            <p:nvPr/>
          </p:nvSpPr>
          <p:spPr bwMode="auto">
            <a:xfrm>
              <a:off x="4464" y="2592"/>
              <a:ext cx="861" cy="265"/>
            </a:xfrm>
            <a:prstGeom prst="parallelogram">
              <a:avLst>
                <a:gd name="adj" fmla="val 119794"/>
              </a:avLst>
            </a:prstGeom>
            <a:pattFill prst="pct50">
              <a:fgClr>
                <a:srgbClr val="CC66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 name="Group 376"/>
            <p:cNvGrpSpPr>
              <a:grpSpLocks/>
            </p:cNvGrpSpPr>
            <p:nvPr/>
          </p:nvGrpSpPr>
          <p:grpSpPr bwMode="auto">
            <a:xfrm>
              <a:off x="4512" y="2513"/>
              <a:ext cx="672" cy="319"/>
              <a:chOff x="2640" y="3313"/>
              <a:chExt cx="864" cy="568"/>
            </a:xfrm>
          </p:grpSpPr>
          <p:grpSp>
            <p:nvGrpSpPr>
              <p:cNvPr id="195" name="Group 377"/>
              <p:cNvGrpSpPr>
                <a:grpSpLocks/>
              </p:cNvGrpSpPr>
              <p:nvPr/>
            </p:nvGrpSpPr>
            <p:grpSpPr bwMode="auto">
              <a:xfrm>
                <a:off x="2832" y="3313"/>
                <a:ext cx="288" cy="376"/>
                <a:chOff x="3504" y="3312"/>
                <a:chExt cx="288" cy="376"/>
              </a:xfrm>
            </p:grpSpPr>
            <p:sp>
              <p:nvSpPr>
                <p:cNvPr id="276" name="AutoShape 37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Line 37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38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AutoShape 38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Line 38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38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AutoShape 38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Line 38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38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6" name="Group 387"/>
              <p:cNvGrpSpPr>
                <a:grpSpLocks/>
              </p:cNvGrpSpPr>
              <p:nvPr/>
            </p:nvGrpSpPr>
            <p:grpSpPr bwMode="auto">
              <a:xfrm>
                <a:off x="2736" y="3409"/>
                <a:ext cx="288" cy="376"/>
                <a:chOff x="3504" y="3312"/>
                <a:chExt cx="288" cy="376"/>
              </a:xfrm>
            </p:grpSpPr>
            <p:sp>
              <p:nvSpPr>
                <p:cNvPr id="267" name="AutoShape 38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Line 38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39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AutoShape 39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39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39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AutoShape 39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Line 39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39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7" name="Group 397"/>
              <p:cNvGrpSpPr>
                <a:grpSpLocks/>
              </p:cNvGrpSpPr>
              <p:nvPr/>
            </p:nvGrpSpPr>
            <p:grpSpPr bwMode="auto">
              <a:xfrm>
                <a:off x="3024" y="3313"/>
                <a:ext cx="288" cy="376"/>
                <a:chOff x="3504" y="3312"/>
                <a:chExt cx="288" cy="376"/>
              </a:xfrm>
            </p:grpSpPr>
            <p:sp>
              <p:nvSpPr>
                <p:cNvPr id="258" name="AutoShape 39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Line 39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40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AutoShape 40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Line 40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40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AutoShape 40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Line 40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40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8" name="Group 407"/>
              <p:cNvGrpSpPr>
                <a:grpSpLocks/>
              </p:cNvGrpSpPr>
              <p:nvPr/>
            </p:nvGrpSpPr>
            <p:grpSpPr bwMode="auto">
              <a:xfrm>
                <a:off x="2928" y="3409"/>
                <a:ext cx="288" cy="376"/>
                <a:chOff x="3504" y="3312"/>
                <a:chExt cx="288" cy="376"/>
              </a:xfrm>
            </p:grpSpPr>
            <p:sp>
              <p:nvSpPr>
                <p:cNvPr id="249" name="AutoShape 40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Line 40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41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AutoShape 41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Line 41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41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AutoShape 41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Line 41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41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 name="Group 417"/>
              <p:cNvGrpSpPr>
                <a:grpSpLocks/>
              </p:cNvGrpSpPr>
              <p:nvPr/>
            </p:nvGrpSpPr>
            <p:grpSpPr bwMode="auto">
              <a:xfrm>
                <a:off x="3216" y="3313"/>
                <a:ext cx="288" cy="376"/>
                <a:chOff x="3504" y="3312"/>
                <a:chExt cx="288" cy="376"/>
              </a:xfrm>
            </p:grpSpPr>
            <p:sp>
              <p:nvSpPr>
                <p:cNvPr id="240" name="AutoShape 41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Line 41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42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AutoShape 42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Line 42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42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AutoShape 42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Line 42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42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0" name="Group 427"/>
              <p:cNvGrpSpPr>
                <a:grpSpLocks/>
              </p:cNvGrpSpPr>
              <p:nvPr/>
            </p:nvGrpSpPr>
            <p:grpSpPr bwMode="auto">
              <a:xfrm>
                <a:off x="3120" y="3409"/>
                <a:ext cx="288" cy="376"/>
                <a:chOff x="3504" y="3312"/>
                <a:chExt cx="288" cy="376"/>
              </a:xfrm>
            </p:grpSpPr>
            <p:sp>
              <p:nvSpPr>
                <p:cNvPr id="231" name="AutoShape 42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Line 42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43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AutoShape 43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Line 43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43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AutoShape 43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Line 43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43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 name="Group 437"/>
              <p:cNvGrpSpPr>
                <a:grpSpLocks/>
              </p:cNvGrpSpPr>
              <p:nvPr/>
            </p:nvGrpSpPr>
            <p:grpSpPr bwMode="auto">
              <a:xfrm>
                <a:off x="2640" y="3505"/>
                <a:ext cx="288" cy="376"/>
                <a:chOff x="3504" y="3312"/>
                <a:chExt cx="288" cy="376"/>
              </a:xfrm>
            </p:grpSpPr>
            <p:sp>
              <p:nvSpPr>
                <p:cNvPr id="222" name="AutoShape 43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Line 43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44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AutoShape 44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Line 44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44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AutoShape 44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Line 44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44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 name="Group 447"/>
              <p:cNvGrpSpPr>
                <a:grpSpLocks/>
              </p:cNvGrpSpPr>
              <p:nvPr/>
            </p:nvGrpSpPr>
            <p:grpSpPr bwMode="auto">
              <a:xfrm>
                <a:off x="2832" y="3504"/>
                <a:ext cx="288" cy="376"/>
                <a:chOff x="3504" y="3312"/>
                <a:chExt cx="288" cy="376"/>
              </a:xfrm>
            </p:grpSpPr>
            <p:sp>
              <p:nvSpPr>
                <p:cNvPr id="213" name="AutoShape 44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44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45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AutoShape 45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Line 45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45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AutoShape 45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Line 45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45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 name="Group 457"/>
              <p:cNvGrpSpPr>
                <a:grpSpLocks/>
              </p:cNvGrpSpPr>
              <p:nvPr/>
            </p:nvGrpSpPr>
            <p:grpSpPr bwMode="auto">
              <a:xfrm>
                <a:off x="3024" y="3505"/>
                <a:ext cx="288" cy="376"/>
                <a:chOff x="3504" y="3312"/>
                <a:chExt cx="288" cy="376"/>
              </a:xfrm>
            </p:grpSpPr>
            <p:sp>
              <p:nvSpPr>
                <p:cNvPr id="204" name="AutoShape 458"/>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Line 459"/>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460"/>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AutoShape 461"/>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Line 462"/>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463"/>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AutoShape 464"/>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Line 465"/>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466"/>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467"/>
            <p:cNvGrpSpPr>
              <a:grpSpLocks/>
            </p:cNvGrpSpPr>
            <p:nvPr/>
          </p:nvGrpSpPr>
          <p:grpSpPr bwMode="auto">
            <a:xfrm>
              <a:off x="4512" y="2352"/>
              <a:ext cx="672" cy="319"/>
              <a:chOff x="2640" y="3313"/>
              <a:chExt cx="864" cy="568"/>
            </a:xfrm>
          </p:grpSpPr>
          <p:grpSp>
            <p:nvGrpSpPr>
              <p:cNvPr id="81" name="Group 468"/>
              <p:cNvGrpSpPr>
                <a:grpSpLocks/>
              </p:cNvGrpSpPr>
              <p:nvPr/>
            </p:nvGrpSpPr>
            <p:grpSpPr bwMode="auto">
              <a:xfrm>
                <a:off x="2832" y="3313"/>
                <a:ext cx="288" cy="376"/>
                <a:chOff x="3504" y="3312"/>
                <a:chExt cx="288" cy="376"/>
              </a:xfrm>
            </p:grpSpPr>
            <p:sp>
              <p:nvSpPr>
                <p:cNvPr id="186" name="AutoShape 46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47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47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AutoShape 47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47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47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AutoShape 47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Line 47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47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478"/>
              <p:cNvGrpSpPr>
                <a:grpSpLocks/>
              </p:cNvGrpSpPr>
              <p:nvPr/>
            </p:nvGrpSpPr>
            <p:grpSpPr bwMode="auto">
              <a:xfrm>
                <a:off x="2736" y="3409"/>
                <a:ext cx="288" cy="376"/>
                <a:chOff x="3504" y="3312"/>
                <a:chExt cx="288" cy="376"/>
              </a:xfrm>
            </p:grpSpPr>
            <p:sp>
              <p:nvSpPr>
                <p:cNvPr id="176" name="AutoShape 47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Line 48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48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AutoShape 48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Line 48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48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AutoShape 48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Line 48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48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3" name="Group 488"/>
              <p:cNvGrpSpPr>
                <a:grpSpLocks/>
              </p:cNvGrpSpPr>
              <p:nvPr/>
            </p:nvGrpSpPr>
            <p:grpSpPr bwMode="auto">
              <a:xfrm>
                <a:off x="3024" y="3313"/>
                <a:ext cx="288" cy="376"/>
                <a:chOff x="3504" y="3312"/>
                <a:chExt cx="288" cy="376"/>
              </a:xfrm>
            </p:grpSpPr>
            <p:sp>
              <p:nvSpPr>
                <p:cNvPr id="144" name="AutoShape 48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Line 49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49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AutoShape 49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Line 49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49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AutoShape 49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Line 49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49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 name="Group 498"/>
              <p:cNvGrpSpPr>
                <a:grpSpLocks/>
              </p:cNvGrpSpPr>
              <p:nvPr/>
            </p:nvGrpSpPr>
            <p:grpSpPr bwMode="auto">
              <a:xfrm>
                <a:off x="2928" y="3409"/>
                <a:ext cx="288" cy="376"/>
                <a:chOff x="3504" y="3312"/>
                <a:chExt cx="288" cy="376"/>
              </a:xfrm>
            </p:grpSpPr>
            <p:sp>
              <p:nvSpPr>
                <p:cNvPr id="135" name="AutoShape 49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50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50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AutoShape 50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50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50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AutoShape 50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50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50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5" name="Group 508"/>
              <p:cNvGrpSpPr>
                <a:grpSpLocks/>
              </p:cNvGrpSpPr>
              <p:nvPr/>
            </p:nvGrpSpPr>
            <p:grpSpPr bwMode="auto">
              <a:xfrm>
                <a:off x="3216" y="3313"/>
                <a:ext cx="288" cy="376"/>
                <a:chOff x="3504" y="3312"/>
                <a:chExt cx="288" cy="376"/>
              </a:xfrm>
            </p:grpSpPr>
            <p:sp>
              <p:nvSpPr>
                <p:cNvPr id="126" name="AutoShape 50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Line 51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51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AutoShape 51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51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51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AutoShape 51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51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51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 name="Group 518"/>
              <p:cNvGrpSpPr>
                <a:grpSpLocks/>
              </p:cNvGrpSpPr>
              <p:nvPr/>
            </p:nvGrpSpPr>
            <p:grpSpPr bwMode="auto">
              <a:xfrm>
                <a:off x="3120" y="3409"/>
                <a:ext cx="288" cy="376"/>
                <a:chOff x="3504" y="3312"/>
                <a:chExt cx="288" cy="376"/>
              </a:xfrm>
            </p:grpSpPr>
            <p:sp>
              <p:nvSpPr>
                <p:cNvPr id="117" name="AutoShape 51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52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52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AutoShape 52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52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52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AutoShape 52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Line 52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52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528"/>
              <p:cNvGrpSpPr>
                <a:grpSpLocks/>
              </p:cNvGrpSpPr>
              <p:nvPr/>
            </p:nvGrpSpPr>
            <p:grpSpPr bwMode="auto">
              <a:xfrm>
                <a:off x="2640" y="3505"/>
                <a:ext cx="288" cy="376"/>
                <a:chOff x="3504" y="3312"/>
                <a:chExt cx="288" cy="376"/>
              </a:xfrm>
            </p:grpSpPr>
            <p:sp>
              <p:nvSpPr>
                <p:cNvPr id="108" name="AutoShape 52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53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53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AutoShape 53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53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53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AutoShape 53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53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53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538"/>
              <p:cNvGrpSpPr>
                <a:grpSpLocks/>
              </p:cNvGrpSpPr>
              <p:nvPr/>
            </p:nvGrpSpPr>
            <p:grpSpPr bwMode="auto">
              <a:xfrm>
                <a:off x="2832" y="3504"/>
                <a:ext cx="288" cy="376"/>
                <a:chOff x="3504" y="3312"/>
                <a:chExt cx="288" cy="376"/>
              </a:xfrm>
            </p:grpSpPr>
            <p:sp>
              <p:nvSpPr>
                <p:cNvPr id="99" name="AutoShape 53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54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54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AutoShape 54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4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54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utoShape 54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4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54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548"/>
              <p:cNvGrpSpPr>
                <a:grpSpLocks/>
              </p:cNvGrpSpPr>
              <p:nvPr/>
            </p:nvGrpSpPr>
            <p:grpSpPr bwMode="auto">
              <a:xfrm>
                <a:off x="3024" y="3505"/>
                <a:ext cx="288" cy="376"/>
                <a:chOff x="3504" y="3312"/>
                <a:chExt cx="288" cy="376"/>
              </a:xfrm>
            </p:grpSpPr>
            <p:sp>
              <p:nvSpPr>
                <p:cNvPr id="90" name="AutoShape 549"/>
                <p:cNvSpPr>
                  <a:spLocks noChangeArrowheads="1"/>
                </p:cNvSpPr>
                <p:nvPr/>
              </p:nvSpPr>
              <p:spPr bwMode="auto">
                <a:xfrm>
                  <a:off x="3504" y="3500"/>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50"/>
                <p:cNvSpPr>
                  <a:spLocks noChangeShapeType="1"/>
                </p:cNvSpPr>
                <p:nvPr/>
              </p:nvSpPr>
              <p:spPr bwMode="auto">
                <a:xfrm flipV="1">
                  <a:off x="3588" y="3500"/>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51"/>
                <p:cNvSpPr>
                  <a:spLocks noChangeArrowheads="1"/>
                </p:cNvSpPr>
                <p:nvPr/>
              </p:nvSpPr>
              <p:spPr bwMode="auto">
                <a:xfrm>
                  <a:off x="3564" y="3613"/>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AutoShape 552"/>
                <p:cNvSpPr>
                  <a:spLocks noChangeArrowheads="1"/>
                </p:cNvSpPr>
                <p:nvPr/>
              </p:nvSpPr>
              <p:spPr bwMode="auto">
                <a:xfrm>
                  <a:off x="3504" y="3408"/>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553"/>
                <p:cNvSpPr>
                  <a:spLocks noChangeShapeType="1"/>
                </p:cNvSpPr>
                <p:nvPr/>
              </p:nvSpPr>
              <p:spPr bwMode="auto">
                <a:xfrm flipV="1">
                  <a:off x="3588" y="3408"/>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54"/>
                <p:cNvSpPr>
                  <a:spLocks noChangeArrowheads="1"/>
                </p:cNvSpPr>
                <p:nvPr/>
              </p:nvSpPr>
              <p:spPr bwMode="auto">
                <a:xfrm>
                  <a:off x="3564" y="3521"/>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AutoShape 555"/>
                <p:cNvSpPr>
                  <a:spLocks noChangeArrowheads="1"/>
                </p:cNvSpPr>
                <p:nvPr/>
              </p:nvSpPr>
              <p:spPr bwMode="auto">
                <a:xfrm>
                  <a:off x="3504" y="3312"/>
                  <a:ext cx="288" cy="188"/>
                </a:xfrm>
                <a:prstGeom prst="cube">
                  <a:avLst>
                    <a:gd name="adj" fmla="val 50000"/>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556"/>
                <p:cNvSpPr>
                  <a:spLocks noChangeShapeType="1"/>
                </p:cNvSpPr>
                <p:nvPr/>
              </p:nvSpPr>
              <p:spPr bwMode="auto">
                <a:xfrm flipV="1">
                  <a:off x="3588" y="3312"/>
                  <a:ext cx="12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557"/>
                <p:cNvSpPr>
                  <a:spLocks noChangeArrowheads="1"/>
                </p:cNvSpPr>
                <p:nvPr/>
              </p:nvSpPr>
              <p:spPr bwMode="auto">
                <a:xfrm>
                  <a:off x="3564" y="3425"/>
                  <a:ext cx="48" cy="9"/>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 name="Freeform 558"/>
            <p:cNvSpPr>
              <a:spLocks/>
            </p:cNvSpPr>
            <p:nvPr/>
          </p:nvSpPr>
          <p:spPr bwMode="auto">
            <a:xfrm>
              <a:off x="4608" y="2641"/>
              <a:ext cx="319" cy="143"/>
            </a:xfrm>
            <a:custGeom>
              <a:avLst/>
              <a:gdLst>
                <a:gd name="T0" fmla="*/ 0 w 319"/>
                <a:gd name="T1" fmla="*/ 176 h 191"/>
                <a:gd name="T2" fmla="*/ 24 w 319"/>
                <a:gd name="T3" fmla="*/ 180 h 191"/>
                <a:gd name="T4" fmla="*/ 42 w 319"/>
                <a:gd name="T5" fmla="*/ 184 h 191"/>
                <a:gd name="T6" fmla="*/ 57 w 319"/>
                <a:gd name="T7" fmla="*/ 186 h 191"/>
                <a:gd name="T8" fmla="*/ 73 w 319"/>
                <a:gd name="T9" fmla="*/ 190 h 191"/>
                <a:gd name="T10" fmla="*/ 93 w 319"/>
                <a:gd name="T11" fmla="*/ 190 h 191"/>
                <a:gd name="T12" fmla="*/ 104 w 319"/>
                <a:gd name="T13" fmla="*/ 188 h 191"/>
                <a:gd name="T14" fmla="*/ 110 w 319"/>
                <a:gd name="T15" fmla="*/ 186 h 191"/>
                <a:gd name="T16" fmla="*/ 119 w 319"/>
                <a:gd name="T17" fmla="*/ 186 h 191"/>
                <a:gd name="T18" fmla="*/ 135 w 319"/>
                <a:gd name="T19" fmla="*/ 184 h 191"/>
                <a:gd name="T20" fmla="*/ 146 w 319"/>
                <a:gd name="T21" fmla="*/ 180 h 191"/>
                <a:gd name="T22" fmla="*/ 157 w 319"/>
                <a:gd name="T23" fmla="*/ 178 h 191"/>
                <a:gd name="T24" fmla="*/ 168 w 319"/>
                <a:gd name="T25" fmla="*/ 176 h 191"/>
                <a:gd name="T26" fmla="*/ 177 w 319"/>
                <a:gd name="T27" fmla="*/ 172 h 191"/>
                <a:gd name="T28" fmla="*/ 188 w 319"/>
                <a:gd name="T29" fmla="*/ 168 h 191"/>
                <a:gd name="T30" fmla="*/ 203 w 319"/>
                <a:gd name="T31" fmla="*/ 166 h 191"/>
                <a:gd name="T32" fmla="*/ 214 w 319"/>
                <a:gd name="T33" fmla="*/ 162 h 191"/>
                <a:gd name="T34" fmla="*/ 230 w 319"/>
                <a:gd name="T35" fmla="*/ 158 h 191"/>
                <a:gd name="T36" fmla="*/ 241 w 319"/>
                <a:gd name="T37" fmla="*/ 156 h 191"/>
                <a:gd name="T38" fmla="*/ 260 w 319"/>
                <a:gd name="T39" fmla="*/ 154 h 191"/>
                <a:gd name="T40" fmla="*/ 276 w 319"/>
                <a:gd name="T41" fmla="*/ 152 h 191"/>
                <a:gd name="T42" fmla="*/ 294 w 319"/>
                <a:gd name="T43" fmla="*/ 152 h 191"/>
                <a:gd name="T44" fmla="*/ 318 w 319"/>
                <a:gd name="T45" fmla="*/ 150 h 191"/>
                <a:gd name="T46" fmla="*/ 318 w 319"/>
                <a:gd name="T47" fmla="*/ 0 h 191"/>
                <a:gd name="T48" fmla="*/ 0 w 319"/>
                <a:gd name="T49" fmla="*/ 0 h 191"/>
                <a:gd name="T50" fmla="*/ 0 w 319"/>
                <a:gd name="T51" fmla="*/ 17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 h="191">
                  <a:moveTo>
                    <a:pt x="0" y="176"/>
                  </a:moveTo>
                  <a:lnTo>
                    <a:pt x="24" y="180"/>
                  </a:lnTo>
                  <a:lnTo>
                    <a:pt x="42" y="184"/>
                  </a:lnTo>
                  <a:lnTo>
                    <a:pt x="57" y="186"/>
                  </a:lnTo>
                  <a:lnTo>
                    <a:pt x="73" y="190"/>
                  </a:lnTo>
                  <a:lnTo>
                    <a:pt x="93" y="190"/>
                  </a:lnTo>
                  <a:lnTo>
                    <a:pt x="104" y="188"/>
                  </a:lnTo>
                  <a:lnTo>
                    <a:pt x="110" y="186"/>
                  </a:lnTo>
                  <a:lnTo>
                    <a:pt x="119" y="186"/>
                  </a:lnTo>
                  <a:lnTo>
                    <a:pt x="135" y="184"/>
                  </a:lnTo>
                  <a:lnTo>
                    <a:pt x="146" y="180"/>
                  </a:lnTo>
                  <a:lnTo>
                    <a:pt x="157" y="178"/>
                  </a:lnTo>
                  <a:lnTo>
                    <a:pt x="168" y="176"/>
                  </a:lnTo>
                  <a:lnTo>
                    <a:pt x="177" y="172"/>
                  </a:lnTo>
                  <a:lnTo>
                    <a:pt x="188" y="168"/>
                  </a:lnTo>
                  <a:lnTo>
                    <a:pt x="203" y="166"/>
                  </a:lnTo>
                  <a:lnTo>
                    <a:pt x="214" y="162"/>
                  </a:lnTo>
                  <a:lnTo>
                    <a:pt x="230" y="158"/>
                  </a:lnTo>
                  <a:lnTo>
                    <a:pt x="241" y="156"/>
                  </a:lnTo>
                  <a:lnTo>
                    <a:pt x="260" y="154"/>
                  </a:lnTo>
                  <a:lnTo>
                    <a:pt x="276" y="152"/>
                  </a:lnTo>
                  <a:lnTo>
                    <a:pt x="294" y="152"/>
                  </a:lnTo>
                  <a:lnTo>
                    <a:pt x="318" y="150"/>
                  </a:lnTo>
                  <a:lnTo>
                    <a:pt x="318" y="0"/>
                  </a:lnTo>
                  <a:lnTo>
                    <a:pt x="0" y="0"/>
                  </a:lnTo>
                  <a:lnTo>
                    <a:pt x="0" y="176"/>
                  </a:lnTo>
                </a:path>
              </a:pathLst>
            </a:custGeom>
            <a:solidFill>
              <a:srgbClr val="00FF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1" name="Group 559"/>
            <p:cNvGrpSpPr>
              <a:grpSpLocks/>
            </p:cNvGrpSpPr>
            <p:nvPr/>
          </p:nvGrpSpPr>
          <p:grpSpPr bwMode="auto">
            <a:xfrm>
              <a:off x="4632" y="2664"/>
              <a:ext cx="96" cy="71"/>
              <a:chOff x="4112" y="2551"/>
              <a:chExt cx="96" cy="94"/>
            </a:xfrm>
          </p:grpSpPr>
          <p:sp>
            <p:nvSpPr>
              <p:cNvPr id="72" name="Line 560"/>
              <p:cNvSpPr>
                <a:spLocks noChangeShapeType="1"/>
              </p:cNvSpPr>
              <p:nvPr/>
            </p:nvSpPr>
            <p:spPr bwMode="auto">
              <a:xfrm>
                <a:off x="4112"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561"/>
              <p:cNvSpPr>
                <a:spLocks noChangeShapeType="1"/>
              </p:cNvSpPr>
              <p:nvPr/>
            </p:nvSpPr>
            <p:spPr bwMode="auto">
              <a:xfrm>
                <a:off x="4126"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562"/>
              <p:cNvSpPr>
                <a:spLocks noChangeShapeType="1"/>
              </p:cNvSpPr>
              <p:nvPr/>
            </p:nvSpPr>
            <p:spPr bwMode="auto">
              <a:xfrm>
                <a:off x="4139"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563"/>
              <p:cNvSpPr>
                <a:spLocks noChangeShapeType="1"/>
              </p:cNvSpPr>
              <p:nvPr/>
            </p:nvSpPr>
            <p:spPr bwMode="auto">
              <a:xfrm>
                <a:off x="4153"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564"/>
              <p:cNvSpPr>
                <a:spLocks noChangeShapeType="1"/>
              </p:cNvSpPr>
              <p:nvPr/>
            </p:nvSpPr>
            <p:spPr bwMode="auto">
              <a:xfrm>
                <a:off x="4167"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565"/>
              <p:cNvSpPr>
                <a:spLocks noChangeShapeType="1"/>
              </p:cNvSpPr>
              <p:nvPr/>
            </p:nvSpPr>
            <p:spPr bwMode="auto">
              <a:xfrm>
                <a:off x="4181"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566"/>
              <p:cNvSpPr>
                <a:spLocks noChangeShapeType="1"/>
              </p:cNvSpPr>
              <p:nvPr/>
            </p:nvSpPr>
            <p:spPr bwMode="auto">
              <a:xfrm>
                <a:off x="4194" y="2551"/>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567"/>
              <p:cNvSpPr>
                <a:spLocks noChangeShapeType="1"/>
              </p:cNvSpPr>
              <p:nvPr/>
            </p:nvSpPr>
            <p:spPr bwMode="auto">
              <a:xfrm>
                <a:off x="4208" y="2556"/>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286" name="Picture 8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947" y="2224937"/>
            <a:ext cx="578210" cy="20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8" name="二等辺三角形 7172"/>
          <p:cNvSpPr>
            <a:spLocks noChangeArrowheads="1"/>
          </p:cNvSpPr>
          <p:nvPr/>
        </p:nvSpPr>
        <p:spPr bwMode="auto">
          <a:xfrm rot="5400000">
            <a:off x="1355134" y="2316108"/>
            <a:ext cx="164830" cy="16429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SG" sz="2200" b="0" i="0" u="none" strike="noStrike" kern="1200" cap="none" spc="0" normalizeH="0" baseline="0" noProof="0">
              <a:ln>
                <a:noFill/>
              </a:ln>
              <a:solidFill>
                <a:srgbClr val="000000"/>
              </a:solidFill>
              <a:effectLst/>
              <a:uLnTx/>
              <a:uFillTx/>
              <a:latin typeface="Arial" pitchFamily="34" charset="0"/>
              <a:ea typeface="HGP創英角ｺﾞｼｯｸUB" pitchFamily="50" charset="-128"/>
              <a:cs typeface="Arial" pitchFamily="34" charset="0"/>
            </a:endParaRPr>
          </a:p>
        </p:txBody>
      </p:sp>
      <p:pic>
        <p:nvPicPr>
          <p:cNvPr id="5" name="Picture 4"/>
          <p:cNvPicPr>
            <a:picLocks noChangeAspect="1"/>
          </p:cNvPicPr>
          <p:nvPr/>
        </p:nvPicPr>
        <p:blipFill>
          <a:blip r:embed="rId4"/>
          <a:stretch>
            <a:fillRect/>
          </a:stretch>
        </p:blipFill>
        <p:spPr>
          <a:xfrm>
            <a:off x="146187" y="3014316"/>
            <a:ext cx="4142959" cy="1683808"/>
          </a:xfrm>
          <a:prstGeom prst="rect">
            <a:avLst/>
          </a:prstGeom>
        </p:spPr>
      </p:pic>
      <p:sp>
        <p:nvSpPr>
          <p:cNvPr id="6" name="Rectangle 5"/>
          <p:cNvSpPr/>
          <p:nvPr/>
        </p:nvSpPr>
        <p:spPr>
          <a:xfrm>
            <a:off x="1097643" y="3647092"/>
            <a:ext cx="836262" cy="262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
            <a:extLst>
              <a:ext uri="{FF2B5EF4-FFF2-40B4-BE49-F238E27FC236}">
                <a16:creationId xmlns:a16="http://schemas.microsoft.com/office/drawing/2014/main" xmlns="" id="{750ECDEE-D755-4BF9-98CD-8EED7042E084}"/>
              </a:ext>
            </a:extLst>
          </p:cNvPr>
          <p:cNvSpPr txBox="1"/>
          <p:nvPr/>
        </p:nvSpPr>
        <p:spPr>
          <a:xfrm>
            <a:off x="985212" y="4126514"/>
            <a:ext cx="1253277" cy="674217"/>
          </a:xfrm>
          <a:prstGeom prst="rect">
            <a:avLst/>
          </a:prstGeom>
          <a:solidFill>
            <a:srgbClr val="FF0000"/>
          </a:solidFill>
          <a:ln w="9525" cmpd="sng">
            <a:no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1200" b="1" dirty="0">
                <a:solidFill>
                  <a:schemeClr val="tx1"/>
                </a:solidFill>
              </a:rPr>
              <a:t>Download serial by only one barcode/ time</a:t>
            </a:r>
            <a:endParaRPr lang="en-US" sz="1200" b="1" dirty="0">
              <a:solidFill>
                <a:schemeClr val="tx1"/>
              </a:solidFill>
              <a:latin typeface="Times New Roman" pitchFamily="18" charset="0"/>
              <a:cs typeface="Times New Roman" pitchFamily="18" charset="0"/>
            </a:endParaRPr>
          </a:p>
        </p:txBody>
      </p:sp>
      <p:sp>
        <p:nvSpPr>
          <p:cNvPr id="291" name="Down Arrow 290"/>
          <p:cNvSpPr/>
          <p:nvPr/>
        </p:nvSpPr>
        <p:spPr>
          <a:xfrm>
            <a:off x="1685208" y="3684038"/>
            <a:ext cx="162651" cy="390894"/>
          </a:xfrm>
          <a:prstGeom prst="downArrow">
            <a:avLst/>
          </a:prstGeom>
          <a:solidFill>
            <a:srgbClr val="200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Times New Roman" pitchFamily="18" charset="0"/>
              <a:cs typeface="Times New Roman" pitchFamily="18" charset="0"/>
            </a:endParaRPr>
          </a:p>
        </p:txBody>
      </p:sp>
      <p:pic>
        <p:nvPicPr>
          <p:cNvPr id="292" name="Picture 291"/>
          <p:cNvPicPr>
            <a:picLocks noChangeAspect="1" noChangeArrowheads="1"/>
            <a:extLst>
              <a:ext uri="{84589F7E-364E-4C9E-8A38-B11213B215E9}">
                <a14:cameraTool xmlns:a14="http://schemas.microsoft.com/office/drawing/2010/main" cellRange="$A$1:$C$8"/>
              </a:ext>
            </a:extLst>
          </p:cNvPicPr>
          <p:nvPr/>
        </p:nvPicPr>
        <p:blipFill>
          <a:blip r:embed="rId5"/>
          <a:srcRect/>
          <a:stretch>
            <a:fillRect/>
          </a:stretch>
        </p:blipFill>
        <p:spPr bwMode="auto">
          <a:xfrm>
            <a:off x="1863533" y="2860637"/>
            <a:ext cx="2441287" cy="883332"/>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cxnSp>
        <p:nvCxnSpPr>
          <p:cNvPr id="8" name="Straight Arrow Connector 7"/>
          <p:cNvCxnSpPr/>
          <p:nvPr/>
        </p:nvCxnSpPr>
        <p:spPr>
          <a:xfrm flipV="1">
            <a:off x="2805035" y="3474717"/>
            <a:ext cx="0" cy="10707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805035" y="4545471"/>
            <a:ext cx="757972" cy="6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676166" y="4305188"/>
            <a:ext cx="568483" cy="32850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89251">
            <a:off x="1408059" y="2398937"/>
            <a:ext cx="341486" cy="362805"/>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ight Arrow 24"/>
          <p:cNvSpPr/>
          <p:nvPr/>
        </p:nvSpPr>
        <p:spPr>
          <a:xfrm>
            <a:off x="1636857" y="2059056"/>
            <a:ext cx="889612" cy="190169"/>
          </a:xfrm>
          <a:prstGeom prst="rightArrow">
            <a:avLst/>
          </a:prstGeom>
          <a:solidFill>
            <a:srgbClr val="200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Can 935">
            <a:extLst>
              <a:ext uri="{FF2B5EF4-FFF2-40B4-BE49-F238E27FC236}">
                <a16:creationId xmlns:a16="http://schemas.microsoft.com/office/drawing/2014/main" xmlns="" id="{35C03247-EFF5-4477-B9EA-9013531C5F00}"/>
              </a:ext>
            </a:extLst>
          </p:cNvPr>
          <p:cNvSpPr/>
          <p:nvPr/>
        </p:nvSpPr>
        <p:spPr>
          <a:xfrm>
            <a:off x="2687354" y="1849402"/>
            <a:ext cx="1151266" cy="730937"/>
          </a:xfrm>
          <a:prstGeom prst="can">
            <a:avLst/>
          </a:prstGeom>
          <a:solidFill>
            <a:srgbClr val="FFC000"/>
          </a:solidFill>
          <a:ln w="28575" cap="flat" cmpd="sng" algn="ctr">
            <a:solidFill>
              <a:srgbClr val="000099"/>
            </a:solidFill>
            <a:prstDash val="solid"/>
          </a:ln>
          <a:effectLst/>
        </p:spPr>
        <p:txBody>
          <a:bodyPr anchor="ctr"/>
          <a:lstStyle/>
          <a:p>
            <a:pPr algn="ctr" fontAlgn="base">
              <a:lnSpc>
                <a:spcPts val="2000"/>
              </a:lnSpc>
              <a:spcBef>
                <a:spcPct val="0"/>
              </a:spcBef>
              <a:spcAft>
                <a:spcPct val="0"/>
              </a:spcAft>
            </a:pPr>
            <a:r>
              <a:rPr lang="en-GB" sz="1400" dirty="0">
                <a:solidFill>
                  <a:srgbClr val="0000FF"/>
                </a:solidFill>
                <a:latin typeface="Arial"/>
                <a:cs typeface="Arial"/>
              </a:rPr>
              <a:t>Data server</a:t>
            </a:r>
            <a:endParaRPr lang="vi-VN" sz="1400" dirty="0">
              <a:solidFill>
                <a:srgbClr val="0000FF"/>
              </a:solidFill>
              <a:latin typeface="Arial"/>
              <a:cs typeface="Arial"/>
            </a:endParaRPr>
          </a:p>
        </p:txBody>
      </p:sp>
      <p:sp>
        <p:nvSpPr>
          <p:cNvPr id="27" name="Rectangle 26"/>
          <p:cNvSpPr/>
          <p:nvPr/>
        </p:nvSpPr>
        <p:spPr>
          <a:xfrm>
            <a:off x="303573" y="2580339"/>
            <a:ext cx="804579" cy="236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Pallet ID</a:t>
            </a:r>
            <a:endParaRPr lang="en-US" sz="1000" dirty="0">
              <a:solidFill>
                <a:schemeClr val="tx1"/>
              </a:solidFill>
            </a:endParaRPr>
          </a:p>
        </p:txBody>
      </p:sp>
      <p:sp>
        <p:nvSpPr>
          <p:cNvPr id="295" name="Rectangle 294"/>
          <p:cNvSpPr/>
          <p:nvPr/>
        </p:nvSpPr>
        <p:spPr>
          <a:xfrm>
            <a:off x="1648356" y="1775338"/>
            <a:ext cx="804579" cy="236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Save data</a:t>
            </a:r>
            <a:endParaRPr lang="en-US" sz="1000" dirty="0">
              <a:solidFill>
                <a:schemeClr val="tx1"/>
              </a:solidFill>
            </a:endParaRPr>
          </a:p>
        </p:txBody>
      </p:sp>
      <p:pic>
        <p:nvPicPr>
          <p:cNvPr id="30" name="Picture 29"/>
          <p:cNvPicPr>
            <a:picLocks noChangeAspect="1"/>
          </p:cNvPicPr>
          <p:nvPr/>
        </p:nvPicPr>
        <p:blipFill>
          <a:blip r:embed="rId7"/>
          <a:stretch>
            <a:fillRect/>
          </a:stretch>
        </p:blipFill>
        <p:spPr>
          <a:xfrm>
            <a:off x="4588165" y="1866492"/>
            <a:ext cx="4434250" cy="2400708"/>
          </a:xfrm>
          <a:prstGeom prst="rect">
            <a:avLst/>
          </a:prstGeom>
        </p:spPr>
      </p:pic>
      <p:sp>
        <p:nvSpPr>
          <p:cNvPr id="297" name="Rounded Rectangle 296"/>
          <p:cNvSpPr/>
          <p:nvPr/>
        </p:nvSpPr>
        <p:spPr>
          <a:xfrm>
            <a:off x="5936040" y="2472727"/>
            <a:ext cx="1539000" cy="355043"/>
          </a:xfrm>
          <a:prstGeom prst="roundRect">
            <a:avLst/>
          </a:prstGeom>
          <a:noFill/>
          <a:ln w="28575">
            <a:solidFill>
              <a:srgbClr val="200FF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TextBox 2">
            <a:extLst>
              <a:ext uri="{FF2B5EF4-FFF2-40B4-BE49-F238E27FC236}">
                <a16:creationId xmlns:a16="http://schemas.microsoft.com/office/drawing/2014/main" xmlns="" id="{750ECDEE-D755-4BF9-98CD-8EED7042E084}"/>
              </a:ext>
            </a:extLst>
          </p:cNvPr>
          <p:cNvSpPr txBox="1"/>
          <p:nvPr/>
        </p:nvSpPr>
        <p:spPr>
          <a:xfrm>
            <a:off x="5516755" y="4373951"/>
            <a:ext cx="2170993" cy="446520"/>
          </a:xfrm>
          <a:prstGeom prst="rect">
            <a:avLst/>
          </a:prstGeom>
          <a:solidFill>
            <a:srgbClr val="000099"/>
          </a:solidFill>
          <a:ln w="9525" cmpd="sng">
            <a:no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altLang="ja-JP" sz="1200" b="1" dirty="0">
                <a:solidFill>
                  <a:schemeClr val="bg1"/>
                </a:solidFill>
                <a:latin typeface="Times New Roman" pitchFamily="18" charset="0"/>
                <a:cs typeface="Times New Roman" pitchFamily="18" charset="0"/>
                <a:sym typeface="Wingdings" pitchFamily="2" charset="2"/>
              </a:rPr>
              <a:t>Download serial by many barcode at once</a:t>
            </a:r>
            <a:endParaRPr lang="en-US" sz="1200" dirty="0">
              <a:solidFill>
                <a:schemeClr val="bg1"/>
              </a:solidFill>
              <a:latin typeface="Times New Roman" pitchFamily="18" charset="0"/>
              <a:cs typeface="Times New Roman" pitchFamily="18" charset="0"/>
            </a:endParaRPr>
          </a:p>
        </p:txBody>
      </p:sp>
      <p:sp>
        <p:nvSpPr>
          <p:cNvPr id="31" name="Right Arrow 30"/>
          <p:cNvSpPr/>
          <p:nvPr/>
        </p:nvSpPr>
        <p:spPr>
          <a:xfrm>
            <a:off x="5463884" y="3725941"/>
            <a:ext cx="310507" cy="178627"/>
          </a:xfrm>
          <a:prstGeom prst="rightArrow">
            <a:avLst/>
          </a:prstGeom>
          <a:solidFill>
            <a:srgbClr val="200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8"/>
          <a:stretch>
            <a:fillRect/>
          </a:stretch>
        </p:blipFill>
        <p:spPr>
          <a:xfrm>
            <a:off x="7610437" y="1992937"/>
            <a:ext cx="1323975" cy="481129"/>
          </a:xfrm>
          <a:prstGeom prst="rect">
            <a:avLst/>
          </a:prstGeom>
        </p:spPr>
      </p:pic>
      <p:sp>
        <p:nvSpPr>
          <p:cNvPr id="301" name="Right Arrow 300"/>
          <p:cNvSpPr/>
          <p:nvPr/>
        </p:nvSpPr>
        <p:spPr>
          <a:xfrm rot="5400000">
            <a:off x="8195113" y="2678784"/>
            <a:ext cx="383419" cy="228795"/>
          </a:xfrm>
          <a:prstGeom prst="rightArrow">
            <a:avLst/>
          </a:prstGeom>
          <a:solidFill>
            <a:srgbClr val="200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ight Arrow 301"/>
          <p:cNvSpPr/>
          <p:nvPr/>
        </p:nvSpPr>
        <p:spPr>
          <a:xfrm rot="5400000">
            <a:off x="6508478" y="4071336"/>
            <a:ext cx="303703" cy="164002"/>
          </a:xfrm>
          <a:prstGeom prst="rightArrow">
            <a:avLst/>
          </a:prstGeom>
          <a:solidFill>
            <a:srgbClr val="200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ounded Rectangle 302"/>
          <p:cNvSpPr/>
          <p:nvPr/>
        </p:nvSpPr>
        <p:spPr>
          <a:xfrm>
            <a:off x="8148959" y="2908232"/>
            <a:ext cx="475729" cy="355043"/>
          </a:xfrm>
          <a:prstGeom prst="roundRect">
            <a:avLst/>
          </a:prstGeom>
          <a:noFill/>
          <a:ln w="28575">
            <a:solidFill>
              <a:srgbClr val="200FF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ounded Rectangle 303"/>
          <p:cNvSpPr/>
          <p:nvPr/>
        </p:nvSpPr>
        <p:spPr>
          <a:xfrm>
            <a:off x="4831460" y="3389922"/>
            <a:ext cx="675749" cy="58433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ounded Rectangle 304"/>
          <p:cNvSpPr/>
          <p:nvPr/>
        </p:nvSpPr>
        <p:spPr>
          <a:xfrm>
            <a:off x="6821215" y="3534567"/>
            <a:ext cx="545135" cy="73263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7870134" y="1704686"/>
            <a:ext cx="804579" cy="236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Mater data</a:t>
            </a:r>
            <a:endParaRPr lang="en-US" sz="1000" dirty="0">
              <a:solidFill>
                <a:schemeClr val="tx1"/>
              </a:solidFill>
            </a:endParaRPr>
          </a:p>
        </p:txBody>
      </p:sp>
      <p:sp>
        <p:nvSpPr>
          <p:cNvPr id="34" name="Explosion 1 33"/>
          <p:cNvSpPr/>
          <p:nvPr/>
        </p:nvSpPr>
        <p:spPr>
          <a:xfrm>
            <a:off x="4559099" y="1633144"/>
            <a:ext cx="1956593" cy="881377"/>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FF0000"/>
                </a:solidFill>
                <a:latin typeface="+mj-lt"/>
              </a:rPr>
              <a:t>New system</a:t>
            </a:r>
            <a:endParaRPr lang="en-US" sz="1200" b="1" dirty="0">
              <a:solidFill>
                <a:srgbClr val="FF0000"/>
              </a:solidFill>
              <a:latin typeface="+mj-lt"/>
            </a:endParaRPr>
          </a:p>
        </p:txBody>
      </p:sp>
      <p:sp>
        <p:nvSpPr>
          <p:cNvPr id="307" name="CustomShape 10"/>
          <p:cNvSpPr/>
          <p:nvPr/>
        </p:nvSpPr>
        <p:spPr>
          <a:xfrm>
            <a:off x="4514760" y="5232344"/>
            <a:ext cx="4575960" cy="1586542"/>
          </a:xfrm>
          <a:prstGeom prst="roundRect">
            <a:avLst>
              <a:gd name="adj" fmla="val 16667"/>
            </a:avLst>
          </a:prstGeom>
          <a:solidFill>
            <a:srgbClr val="FFFF99"/>
          </a:solidFill>
          <a:ln w="28440">
            <a:solidFill>
              <a:srgbClr val="200FF7"/>
            </a:solidFill>
            <a:round/>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281"/>
              </a:spcBef>
              <a:buClr>
                <a:srgbClr val="000000"/>
              </a:buClr>
              <a:buFont typeface="Wingdings" charset="2"/>
              <a:buChar char=""/>
            </a:pPr>
            <a:endParaRPr lang="en-US" sz="1400" b="1" strike="noStrike" spc="-1" dirty="0">
              <a:solidFill>
                <a:srgbClr val="000000"/>
              </a:solidFill>
              <a:uFill>
                <a:solidFill>
                  <a:srgbClr val="FFFFFF"/>
                </a:solidFill>
              </a:uFill>
              <a:latin typeface="Arial"/>
              <a:ea typeface="Tahoma"/>
            </a:endParaRPr>
          </a:p>
          <a:p>
            <a:pPr marL="285840" indent="-285120">
              <a:lnSpc>
                <a:spcPct val="100000"/>
              </a:lnSpc>
              <a:spcBef>
                <a:spcPts val="281"/>
              </a:spcBef>
              <a:buClr>
                <a:srgbClr val="000000"/>
              </a:buClr>
              <a:buFont typeface="Wingdings" charset="2"/>
              <a:buChar char=""/>
            </a:pPr>
            <a:r>
              <a:rPr lang="en-US" sz="1400" b="1" strike="noStrike" spc="-1" dirty="0">
                <a:solidFill>
                  <a:srgbClr val="000000"/>
                </a:solidFill>
                <a:uFill>
                  <a:solidFill>
                    <a:srgbClr val="FFFFFF"/>
                  </a:solidFill>
                </a:uFill>
                <a:latin typeface="Arial"/>
                <a:ea typeface="Tahoma"/>
              </a:rPr>
              <a:t>Improve :</a:t>
            </a:r>
            <a:endParaRPr lang="en-US" sz="1400" b="0" strike="noStrike" spc="-1" dirty="0">
              <a:solidFill>
                <a:srgbClr val="000000"/>
              </a:solidFill>
              <a:uFill>
                <a:solidFill>
                  <a:srgbClr val="FFFFFF"/>
                </a:solidFill>
              </a:uFill>
              <a:latin typeface="Arial"/>
            </a:endParaRPr>
          </a:p>
          <a:p>
            <a:pPr marL="171360" indent="-170640">
              <a:lnSpc>
                <a:spcPct val="100000"/>
              </a:lnSpc>
              <a:spcBef>
                <a:spcPts val="201"/>
              </a:spcBef>
              <a:buClr>
                <a:srgbClr val="000000"/>
              </a:buClr>
              <a:buFont typeface="Wingdings" charset="2"/>
              <a:buChar char=""/>
            </a:pPr>
            <a:r>
              <a:rPr lang="en-GB" sz="1000" dirty="0"/>
              <a:t>Make new system can Download all serial by many barcode at once.</a:t>
            </a:r>
            <a:endParaRPr lang="en-US" sz="1000" b="0" strike="noStrike" spc="-1" dirty="0">
              <a:solidFill>
                <a:srgbClr val="000000"/>
              </a:solidFill>
              <a:uFill>
                <a:solidFill>
                  <a:srgbClr val="FFFFFF"/>
                </a:solidFill>
              </a:uFill>
              <a:latin typeface="Arial"/>
              <a:ea typeface="Tahoma"/>
            </a:endParaRPr>
          </a:p>
          <a:p>
            <a:pPr marL="285750" indent="-285750">
              <a:buFont typeface="Wingdings" pitchFamily="2" charset="2"/>
              <a:buChar char="v"/>
            </a:pPr>
            <a:r>
              <a:rPr lang="en-GB" altLang="ja-JP" sz="1200" dirty="0">
                <a:solidFill>
                  <a:srgbClr val="000099"/>
                </a:solidFill>
                <a:latin typeface="Times New Roman" pitchFamily="18" charset="0"/>
                <a:cs typeface="Times New Roman" pitchFamily="18" charset="0"/>
                <a:sym typeface="Wingdings" pitchFamily="2" charset="2"/>
              </a:rPr>
              <a:t>Save time: </a:t>
            </a:r>
            <a:r>
              <a:rPr lang="en-US" altLang="ja-JP" sz="1200" dirty="0">
                <a:solidFill>
                  <a:srgbClr val="000099"/>
                </a:solidFill>
                <a:latin typeface="Times New Roman" pitchFamily="18" charset="0"/>
                <a:cs typeface="Times New Roman" pitchFamily="18" charset="0"/>
                <a:sym typeface="Wingdings" pitchFamily="2" charset="2"/>
              </a:rPr>
              <a:t>30 minutes/shipment  </a:t>
            </a:r>
            <a:endParaRPr lang="en-US" altLang="ja-JP" sz="1200" b="1" dirty="0">
              <a:solidFill>
                <a:srgbClr val="000099"/>
              </a:solidFill>
              <a:latin typeface="Times New Roman" pitchFamily="18" charset="0"/>
              <a:cs typeface="Times New Roman" pitchFamily="18" charset="0"/>
              <a:sym typeface="Wingdings" pitchFamily="2" charset="2"/>
            </a:endParaRPr>
          </a:p>
          <a:p>
            <a:pPr marL="720">
              <a:spcBef>
                <a:spcPts val="241"/>
              </a:spcBef>
              <a:buClr>
                <a:srgbClr val="FF0000"/>
              </a:buClr>
            </a:pPr>
            <a:r>
              <a:rPr lang="en-US" altLang="ja-JP" sz="1200" b="1" dirty="0">
                <a:solidFill>
                  <a:srgbClr val="000099"/>
                </a:solidFill>
                <a:latin typeface="Times New Roman" pitchFamily="18" charset="0"/>
                <a:cs typeface="Times New Roman" pitchFamily="18" charset="0"/>
                <a:sym typeface="Wingdings" pitchFamily="2" charset="2"/>
              </a:rPr>
              <a:t>=&gt; Save time: 360 hours/Year</a:t>
            </a:r>
          </a:p>
          <a:p>
            <a:pPr marL="171360" indent="-170640">
              <a:lnSpc>
                <a:spcPct val="100000"/>
              </a:lnSpc>
              <a:spcBef>
                <a:spcPts val="241"/>
              </a:spcBef>
              <a:buClr>
                <a:srgbClr val="FF0000"/>
              </a:buClr>
              <a:buFont typeface="Arial"/>
              <a:buChar char="•"/>
            </a:pPr>
            <a:endParaRPr lang="en-US" sz="1200" b="0" strike="noStrike" spc="-1" dirty="0">
              <a:solidFill>
                <a:srgbClr val="000000"/>
              </a:solidFill>
              <a:uFill>
                <a:solidFill>
                  <a:srgbClr val="FFFFFF"/>
                </a:solidFill>
              </a:uFill>
              <a:latin typeface="Arial"/>
            </a:endParaRPr>
          </a:p>
          <a:p>
            <a:pPr>
              <a:lnSpc>
                <a:spcPct val="100000"/>
              </a:lnSpc>
              <a:spcBef>
                <a:spcPts val="261"/>
              </a:spcBef>
            </a:pPr>
            <a:endParaRPr lang="en-US" sz="1200" b="0" strike="noStrike" spc="-1" dirty="0">
              <a:solidFill>
                <a:srgbClr val="000000"/>
              </a:solidFill>
              <a:uFill>
                <a:solidFill>
                  <a:srgbClr val="FFFFFF"/>
                </a:solidFill>
              </a:uFill>
              <a:latin typeface="Arial"/>
            </a:endParaRPr>
          </a:p>
        </p:txBody>
      </p:sp>
      <p:sp>
        <p:nvSpPr>
          <p:cNvPr id="285" name="CustomShape 27">
            <a:extLst>
              <a:ext uri="{FF2B5EF4-FFF2-40B4-BE49-F238E27FC236}">
                <a16:creationId xmlns:a16="http://schemas.microsoft.com/office/drawing/2014/main" xmlns="" id="{14C8CC20-FE13-4F57-8C64-F01E192ACE7B}"/>
              </a:ext>
            </a:extLst>
          </p:cNvPr>
          <p:cNvSpPr/>
          <p:nvPr/>
        </p:nvSpPr>
        <p:spPr>
          <a:xfrm>
            <a:off x="8148960" y="102460"/>
            <a:ext cx="870480" cy="270360"/>
          </a:xfrm>
          <a:prstGeom prst="rect">
            <a:avLst/>
          </a:prstGeom>
          <a:solidFill>
            <a:srgbClr val="000099"/>
          </a:solidFill>
          <a:ln w="28440">
            <a:solidFill>
              <a:schemeClr val="bg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pc="-1" dirty="0">
                <a:solidFill>
                  <a:srgbClr val="FFFFFF"/>
                </a:solidFill>
                <a:uFill>
                  <a:solidFill>
                    <a:srgbClr val="FFFFFF"/>
                  </a:solidFill>
                </a:uFill>
                <a:latin typeface="Arial"/>
                <a:ea typeface="DejaVu Sans"/>
              </a:rPr>
              <a:t>3</a:t>
            </a:r>
            <a:r>
              <a:rPr lang="en-US" sz="1400" b="1" strike="noStrike" spc="-1" dirty="0">
                <a:solidFill>
                  <a:srgbClr val="FFFFFF"/>
                </a:solidFill>
                <a:uFill>
                  <a:solidFill>
                    <a:srgbClr val="FFFFFF"/>
                  </a:solidFill>
                </a:uFill>
                <a:latin typeface="Arial"/>
                <a:ea typeface="DejaVu Sans"/>
              </a:rPr>
              <a:t>/5</a:t>
            </a:r>
            <a:endParaRPr lang="en-US" sz="1400" b="0" strike="noStrike" spc="-1" dirty="0">
              <a:solidFill>
                <a:srgbClr val="000000"/>
              </a:solidFill>
              <a:uFill>
                <a:solidFill>
                  <a:srgbClr val="FFFFFF"/>
                </a:solidFill>
              </a:uFill>
              <a:latin typeface="Arial"/>
            </a:endParaRPr>
          </a:p>
        </p:txBody>
      </p:sp>
      <p:sp>
        <p:nvSpPr>
          <p:cNvPr id="2" name="Rectangle 1">
            <a:extLst>
              <a:ext uri="{FF2B5EF4-FFF2-40B4-BE49-F238E27FC236}">
                <a16:creationId xmlns:a16="http://schemas.microsoft.com/office/drawing/2014/main" xmlns="" id="{2571C2A6-0788-46FB-BAC2-767733200D07}"/>
              </a:ext>
            </a:extLst>
          </p:cNvPr>
          <p:cNvSpPr/>
          <p:nvPr/>
        </p:nvSpPr>
        <p:spPr>
          <a:xfrm>
            <a:off x="4788135" y="3021580"/>
            <a:ext cx="1860315" cy="1786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8974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01160" y="1505520"/>
            <a:ext cx="4314600" cy="4071240"/>
          </a:xfrm>
          <a:prstGeom prst="roundRect">
            <a:avLst>
              <a:gd name="adj" fmla="val 5551"/>
            </a:avLst>
          </a:prstGeom>
          <a:noFill/>
          <a:ln w="28440">
            <a:solidFill>
              <a:srgbClr val="FF0000"/>
            </a:solidFill>
            <a:round/>
          </a:ln>
        </p:spPr>
        <p:style>
          <a:lnRef idx="0">
            <a:scrgbClr r="0" g="0" b="0"/>
          </a:lnRef>
          <a:fillRef idx="0">
            <a:scrgbClr r="0" g="0" b="0"/>
          </a:fillRef>
          <a:effectRef idx="0">
            <a:scrgbClr r="0" g="0" b="0"/>
          </a:effectRef>
          <a:fontRef idx="minor"/>
        </p:style>
      </p:sp>
      <p:sp>
        <p:nvSpPr>
          <p:cNvPr id="225" name="CustomShape 2"/>
          <p:cNvSpPr/>
          <p:nvPr/>
        </p:nvSpPr>
        <p:spPr>
          <a:xfrm>
            <a:off x="1089720" y="1315800"/>
            <a:ext cx="2304360" cy="394920"/>
          </a:xfrm>
          <a:prstGeom prst="rect">
            <a:avLst/>
          </a:prstGeom>
          <a:solidFill>
            <a:srgbClr val="FF0000"/>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DejaVu Sans"/>
              </a:rPr>
              <a:t>◆Before</a:t>
            </a:r>
            <a:endParaRPr lang="en-US" sz="2000" b="0" strike="noStrike" spc="-1">
              <a:solidFill>
                <a:srgbClr val="000000"/>
              </a:solidFill>
              <a:uFill>
                <a:solidFill>
                  <a:srgbClr val="FFFFFF"/>
                </a:solidFill>
              </a:uFill>
              <a:latin typeface="Arial"/>
            </a:endParaRPr>
          </a:p>
        </p:txBody>
      </p:sp>
      <p:sp>
        <p:nvSpPr>
          <p:cNvPr id="226" name="CustomShape 3"/>
          <p:cNvSpPr/>
          <p:nvPr/>
        </p:nvSpPr>
        <p:spPr>
          <a:xfrm>
            <a:off x="4514760" y="1482480"/>
            <a:ext cx="4575960" cy="4093920"/>
          </a:xfrm>
          <a:prstGeom prst="roundRect">
            <a:avLst>
              <a:gd name="adj" fmla="val 5551"/>
            </a:avLst>
          </a:prstGeom>
          <a:noFill/>
          <a:ln w="28440">
            <a:solidFill>
              <a:srgbClr val="0000FF"/>
            </a:solidFill>
            <a:round/>
          </a:ln>
        </p:spPr>
        <p:style>
          <a:lnRef idx="0">
            <a:scrgbClr r="0" g="0" b="0"/>
          </a:lnRef>
          <a:fillRef idx="0">
            <a:scrgbClr r="0" g="0" b="0"/>
          </a:fillRef>
          <a:effectRef idx="0">
            <a:scrgbClr r="0" g="0" b="0"/>
          </a:effectRef>
          <a:fontRef idx="minor"/>
        </p:style>
      </p:sp>
      <p:sp>
        <p:nvSpPr>
          <p:cNvPr id="227" name="CustomShape 4"/>
          <p:cNvSpPr/>
          <p:nvPr/>
        </p:nvSpPr>
        <p:spPr>
          <a:xfrm>
            <a:off x="5619600" y="1315800"/>
            <a:ext cx="2304360" cy="394920"/>
          </a:xfrm>
          <a:prstGeom prst="rect">
            <a:avLst/>
          </a:prstGeom>
          <a:solidFill>
            <a:srgbClr val="0000FF"/>
          </a:solidFill>
          <a:ln>
            <a:noFill/>
          </a:ln>
          <a:effectLst>
            <a:outerShdw dist="107763" dir="189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ＭＳ Ｐゴシック"/>
                <a:ea typeface="DejaVu Sans"/>
              </a:rPr>
              <a:t>◆ After </a:t>
            </a:r>
            <a:endParaRPr lang="en-US" sz="2000" b="0" strike="noStrike" spc="-1">
              <a:solidFill>
                <a:srgbClr val="000000"/>
              </a:solidFill>
              <a:uFill>
                <a:solidFill>
                  <a:srgbClr val="FFFFFF"/>
                </a:solidFill>
              </a:uFill>
              <a:latin typeface="Arial"/>
            </a:endParaRPr>
          </a:p>
        </p:txBody>
      </p:sp>
      <p:sp>
        <p:nvSpPr>
          <p:cNvPr id="228" name="CustomShape 5"/>
          <p:cNvSpPr/>
          <p:nvPr/>
        </p:nvSpPr>
        <p:spPr>
          <a:xfrm>
            <a:off x="-2821" y="-11661"/>
            <a:ext cx="9149341" cy="466092"/>
          </a:xfrm>
          <a:prstGeom prst="rect">
            <a:avLst/>
          </a:prstGeom>
          <a:solidFill>
            <a:srgbClr val="0000B4"/>
          </a:solidFill>
          <a:ln>
            <a:noFill/>
          </a:ln>
        </p:spPr>
        <p:style>
          <a:lnRef idx="0">
            <a:scrgbClr r="0" g="0" b="0"/>
          </a:lnRef>
          <a:fillRef idx="0">
            <a:scrgbClr r="0" g="0" b="0"/>
          </a:fillRef>
          <a:effectRef idx="0">
            <a:scrgbClr r="0" g="0" b="0"/>
          </a:effectRef>
          <a:fontRef idx="minor"/>
        </p:style>
        <p:txBody>
          <a:bodyPr lIns="39960" tIns="20160" rIns="39960" bIns="20160" anchor="ctr" anchorCtr="1"/>
          <a:lstStyle/>
          <a:p>
            <a:pPr>
              <a:lnSpc>
                <a:spcPct val="90000"/>
              </a:lnSpc>
            </a:pPr>
            <a:r>
              <a:rPr lang="en-US" sz="1600" b="1" strike="noStrike" cap="all" spc="-1" dirty="0">
                <a:solidFill>
                  <a:srgbClr val="FFFFFF"/>
                </a:solidFill>
                <a:uFill>
                  <a:solidFill>
                    <a:srgbClr val="FFFFFF"/>
                  </a:solidFill>
                </a:uFill>
                <a:latin typeface="+mj-lt"/>
                <a:ea typeface="DejaVu Sans"/>
              </a:rPr>
              <a:t>Reduce time to support user inventory</a:t>
            </a:r>
            <a:endParaRPr lang="en-US" sz="1600" b="0" strike="noStrike" spc="-1" dirty="0">
              <a:solidFill>
                <a:srgbClr val="000000"/>
              </a:solidFill>
              <a:uFill>
                <a:solidFill>
                  <a:srgbClr val="FFFFFF"/>
                </a:solidFill>
              </a:uFill>
              <a:latin typeface="+mj-lt"/>
            </a:endParaRPr>
          </a:p>
        </p:txBody>
      </p:sp>
      <p:sp>
        <p:nvSpPr>
          <p:cNvPr id="229" name="CustomShape 6"/>
          <p:cNvSpPr/>
          <p:nvPr/>
        </p:nvSpPr>
        <p:spPr>
          <a:xfrm>
            <a:off x="-2821" y="473265"/>
            <a:ext cx="9137296" cy="389880"/>
          </a:xfrm>
          <a:prstGeom prst="rect">
            <a:avLst/>
          </a:prstGeom>
          <a:gradFill>
            <a:gsLst>
              <a:gs pos="0">
                <a:srgbClr val="FFFF99"/>
              </a:gs>
              <a:gs pos="50000">
                <a:schemeClr val="bg1"/>
              </a:gs>
              <a:gs pos="100000">
                <a:srgbClr val="FFFF99"/>
              </a:gs>
            </a:gsLst>
            <a:lin ang="2700000"/>
          </a:gradFill>
          <a:ln w="255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spcBef>
                <a:spcPts val="300"/>
              </a:spcBef>
            </a:pPr>
            <a:r>
              <a:rPr lang="en-US" sz="1500" b="1" strike="noStrike" spc="-1">
                <a:solidFill>
                  <a:srgbClr val="0000FF"/>
                </a:solidFill>
                <a:uFill>
                  <a:solidFill>
                    <a:srgbClr val="FFFFFF"/>
                  </a:solidFill>
                </a:uFill>
                <a:latin typeface="Calibri"/>
                <a:ea typeface="DejaVu Sans"/>
              </a:rPr>
              <a:t>Reduce time to create physical inventory number for user monthly</a:t>
            </a:r>
            <a:endParaRPr lang="en-US" sz="1500" b="0" strike="noStrike" spc="-1">
              <a:solidFill>
                <a:srgbClr val="000000"/>
              </a:solidFill>
              <a:uFill>
                <a:solidFill>
                  <a:srgbClr val="FFFFFF"/>
                </a:solidFill>
              </a:uFill>
              <a:latin typeface="Arial"/>
            </a:endParaRPr>
          </a:p>
        </p:txBody>
      </p:sp>
      <p:sp>
        <p:nvSpPr>
          <p:cNvPr id="230" name="CustomShape 7"/>
          <p:cNvSpPr/>
          <p:nvPr/>
        </p:nvSpPr>
        <p:spPr>
          <a:xfrm>
            <a:off x="101160" y="5676120"/>
            <a:ext cx="4361400" cy="1181160"/>
          </a:xfrm>
          <a:prstGeom prst="roundRect">
            <a:avLst>
              <a:gd name="adj" fmla="val 16667"/>
            </a:avLst>
          </a:prstGeom>
          <a:solidFill>
            <a:srgbClr val="FFFF99"/>
          </a:solidFill>
          <a:ln w="28440">
            <a:solidFill>
              <a:srgbClr val="FF0000"/>
            </a:solidFill>
            <a:round/>
          </a:ln>
        </p:spPr>
        <p:style>
          <a:lnRef idx="0">
            <a:scrgbClr r="0" g="0" b="0"/>
          </a:lnRef>
          <a:fillRef idx="0">
            <a:scrgbClr r="0" g="0" b="0"/>
          </a:fillRef>
          <a:effectRef idx="0">
            <a:scrgbClr r="0" g="0" b="0"/>
          </a:effectRef>
          <a:fontRef idx="minor"/>
        </p:style>
        <p:txBody>
          <a:bodyPr lIns="90000" tIns="45000" rIns="90000" bIns="45000" anchor="ctr"/>
          <a:lstStyle/>
          <a:p>
            <a:pPr marL="171360" indent="-170640">
              <a:lnSpc>
                <a:spcPct val="100000"/>
              </a:lnSpc>
              <a:buClr>
                <a:srgbClr val="000000"/>
              </a:buClr>
              <a:buFont typeface="Wingdings" charset="2"/>
              <a:buChar char=""/>
            </a:pPr>
            <a:r>
              <a:rPr lang="en-US" sz="1600" b="1" strike="noStrike" spc="-1" dirty="0">
                <a:solidFill>
                  <a:srgbClr val="000000"/>
                </a:solidFill>
                <a:uFill>
                  <a:solidFill>
                    <a:srgbClr val="FFFFFF"/>
                  </a:solidFill>
                </a:uFill>
                <a:latin typeface="Calibri"/>
                <a:ea typeface="Tahoma"/>
              </a:rPr>
              <a:t> Execution no. time: ~ 200 time (each type)</a:t>
            </a:r>
            <a:endParaRPr lang="en-US" sz="1600" b="0" strike="noStrike" spc="-1" dirty="0">
              <a:solidFill>
                <a:srgbClr val="000000"/>
              </a:solidFill>
              <a:uFill>
                <a:solidFill>
                  <a:srgbClr val="FFFFFF"/>
                </a:solidFill>
              </a:uFill>
              <a:latin typeface="Arial"/>
            </a:endParaRPr>
          </a:p>
          <a:p>
            <a:pPr marL="171360" indent="-170640">
              <a:lnSpc>
                <a:spcPct val="100000"/>
              </a:lnSpc>
              <a:buClr>
                <a:srgbClr val="000000"/>
              </a:buClr>
              <a:buFont typeface="Wingdings" charset="2"/>
              <a:buChar char=""/>
            </a:pPr>
            <a:r>
              <a:rPr lang="en-US" sz="1600" b="1" strike="noStrike" spc="-1" dirty="0">
                <a:solidFill>
                  <a:srgbClr val="000000"/>
                </a:solidFill>
                <a:uFill>
                  <a:solidFill>
                    <a:srgbClr val="FFFFFF"/>
                  </a:solidFill>
                </a:uFill>
                <a:latin typeface="Calibri"/>
                <a:ea typeface="Tahoma"/>
              </a:rPr>
              <a:t> For all type = 200 time x </a:t>
            </a:r>
            <a:r>
              <a:rPr lang="en-US" sz="1600" b="1" strike="noStrike" spc="-1" dirty="0">
                <a:solidFill>
                  <a:srgbClr val="FF0000"/>
                </a:solidFill>
                <a:uFill>
                  <a:solidFill>
                    <a:srgbClr val="FFFFFF"/>
                  </a:solidFill>
                </a:uFill>
                <a:latin typeface="Calibri"/>
                <a:ea typeface="Tahoma"/>
              </a:rPr>
              <a:t>3</a:t>
            </a:r>
            <a:r>
              <a:rPr lang="en-US" sz="1600" b="1" strike="noStrike" spc="-1" dirty="0">
                <a:solidFill>
                  <a:srgbClr val="000000"/>
                </a:solidFill>
                <a:uFill>
                  <a:solidFill>
                    <a:srgbClr val="FFFFFF"/>
                  </a:solidFill>
                </a:uFill>
                <a:latin typeface="Calibri"/>
                <a:ea typeface="Tahoma"/>
              </a:rPr>
              <a:t> = 600 time</a:t>
            </a:r>
            <a:endParaRPr lang="en-US" sz="1600" b="0" strike="noStrike" spc="-1" dirty="0">
              <a:solidFill>
                <a:srgbClr val="000000"/>
              </a:solidFill>
              <a:uFill>
                <a:solidFill>
                  <a:srgbClr val="FFFFFF"/>
                </a:solidFill>
              </a:uFill>
              <a:latin typeface="Arial"/>
            </a:endParaRPr>
          </a:p>
          <a:p>
            <a:pPr>
              <a:lnSpc>
                <a:spcPct val="100000"/>
              </a:lnSpc>
            </a:pPr>
            <a:r>
              <a:rPr lang="en-US" sz="1600" b="1" strike="noStrike" spc="-1" dirty="0">
                <a:solidFill>
                  <a:srgbClr val="000000"/>
                </a:solidFill>
                <a:uFill>
                  <a:solidFill>
                    <a:srgbClr val="FFFFFF"/>
                  </a:solidFill>
                </a:uFill>
                <a:latin typeface="Wingdings"/>
                <a:ea typeface="Tahoma"/>
              </a:rPr>
              <a:t></a:t>
            </a:r>
            <a:r>
              <a:rPr lang="en-US" sz="1600" b="1" strike="noStrike" spc="-1" dirty="0">
                <a:solidFill>
                  <a:srgbClr val="000000"/>
                </a:solidFill>
                <a:uFill>
                  <a:solidFill>
                    <a:srgbClr val="FFFFFF"/>
                  </a:solidFill>
                </a:uFill>
                <a:latin typeface="Calibri"/>
                <a:ea typeface="Tahoma"/>
              </a:rPr>
              <a:t> Take time: 600 time x 0.7 min = 420min</a:t>
            </a:r>
            <a:endParaRPr lang="en-US" sz="1600" b="0" strike="noStrike" spc="-1" dirty="0">
              <a:solidFill>
                <a:srgbClr val="000000"/>
              </a:solidFill>
              <a:uFill>
                <a:solidFill>
                  <a:srgbClr val="FFFFFF"/>
                </a:solidFill>
              </a:uFill>
              <a:latin typeface="Arial"/>
            </a:endParaRPr>
          </a:p>
        </p:txBody>
      </p:sp>
      <p:sp>
        <p:nvSpPr>
          <p:cNvPr id="232" name="CustomShape 9"/>
          <p:cNvSpPr/>
          <p:nvPr/>
        </p:nvSpPr>
        <p:spPr>
          <a:xfrm>
            <a:off x="130680" y="5045040"/>
            <a:ext cx="4222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Take time to execute for each material type</a:t>
            </a:r>
            <a:endParaRPr lang="en-US" sz="1800" b="0" strike="noStrike" spc="-1">
              <a:solidFill>
                <a:srgbClr val="000000"/>
              </a:solidFill>
              <a:uFill>
                <a:solidFill>
                  <a:srgbClr val="FFFFFF"/>
                </a:solidFill>
              </a:uFill>
              <a:latin typeface="Arial"/>
            </a:endParaRPr>
          </a:p>
        </p:txBody>
      </p:sp>
      <p:sp>
        <p:nvSpPr>
          <p:cNvPr id="233" name="CustomShape 10"/>
          <p:cNvSpPr/>
          <p:nvPr/>
        </p:nvSpPr>
        <p:spPr>
          <a:xfrm>
            <a:off x="4556160" y="5658840"/>
            <a:ext cx="4600440" cy="118692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marL="171360" indent="-170640">
              <a:lnSpc>
                <a:spcPct val="100000"/>
              </a:lnSpc>
              <a:buClr>
                <a:srgbClr val="000000"/>
              </a:buClr>
              <a:buFont typeface="Wingdings" charset="2"/>
              <a:buChar char=""/>
            </a:pPr>
            <a:r>
              <a:rPr lang="en-US" sz="1600" b="1" strike="noStrike" spc="-1" dirty="0">
                <a:solidFill>
                  <a:srgbClr val="000000"/>
                </a:solidFill>
                <a:uFill>
                  <a:solidFill>
                    <a:srgbClr val="FFFFFF"/>
                  </a:solidFill>
                </a:uFill>
                <a:latin typeface="Calibri"/>
                <a:ea typeface="Tahoma"/>
              </a:rPr>
              <a:t> Execution no. time: ~ 200 time </a:t>
            </a:r>
            <a:endParaRPr lang="en-US" sz="1600" b="0" strike="noStrike" spc="-1" dirty="0">
              <a:solidFill>
                <a:srgbClr val="000000"/>
              </a:solidFill>
              <a:uFill>
                <a:solidFill>
                  <a:srgbClr val="FFFFFF"/>
                </a:solidFill>
              </a:uFill>
              <a:latin typeface="Arial"/>
            </a:endParaRPr>
          </a:p>
          <a:p>
            <a:pPr marL="171360" indent="-170640">
              <a:lnSpc>
                <a:spcPct val="100000"/>
              </a:lnSpc>
              <a:buClr>
                <a:srgbClr val="000000"/>
              </a:buClr>
              <a:buFont typeface="Wingdings" charset="2"/>
              <a:buChar char=""/>
            </a:pPr>
            <a:r>
              <a:rPr lang="en-US" sz="1600" b="1" strike="noStrike" spc="-1" dirty="0">
                <a:solidFill>
                  <a:srgbClr val="000000"/>
                </a:solidFill>
                <a:uFill>
                  <a:solidFill>
                    <a:srgbClr val="FFFFFF"/>
                  </a:solidFill>
                </a:uFill>
                <a:latin typeface="Calibri"/>
                <a:ea typeface="Tahoma"/>
              </a:rPr>
              <a:t> For all type = 200 time x </a:t>
            </a:r>
            <a:r>
              <a:rPr lang="en-US" sz="1600" b="1" strike="noStrike" spc="-1" dirty="0">
                <a:solidFill>
                  <a:srgbClr val="0000CC"/>
                </a:solidFill>
                <a:uFill>
                  <a:solidFill>
                    <a:srgbClr val="FFFFFF"/>
                  </a:solidFill>
                </a:uFill>
                <a:latin typeface="Calibri"/>
                <a:ea typeface="Tahoma"/>
              </a:rPr>
              <a:t>1 </a:t>
            </a:r>
            <a:r>
              <a:rPr lang="en-US" sz="1600" b="1" strike="noStrike" spc="-1" dirty="0">
                <a:solidFill>
                  <a:srgbClr val="000000"/>
                </a:solidFill>
                <a:uFill>
                  <a:solidFill>
                    <a:srgbClr val="FFFFFF"/>
                  </a:solidFill>
                </a:uFill>
                <a:latin typeface="Calibri"/>
                <a:ea typeface="Tahoma"/>
              </a:rPr>
              <a:t>= 200 time</a:t>
            </a:r>
            <a:endParaRPr lang="en-US" sz="1600" b="0" strike="noStrike" spc="-1" dirty="0">
              <a:solidFill>
                <a:srgbClr val="000000"/>
              </a:solidFill>
              <a:uFill>
                <a:solidFill>
                  <a:srgbClr val="FFFFFF"/>
                </a:solidFill>
              </a:uFill>
              <a:latin typeface="Arial"/>
            </a:endParaRPr>
          </a:p>
          <a:p>
            <a:pPr marL="285840" indent="-285120">
              <a:lnSpc>
                <a:spcPct val="100000"/>
              </a:lnSpc>
              <a:buClr>
                <a:srgbClr val="000000"/>
              </a:buClr>
              <a:buFont typeface="Wingdings" charset="2"/>
              <a:buChar char=""/>
            </a:pPr>
            <a:r>
              <a:rPr lang="en-US" sz="1600" b="1" strike="noStrike" spc="-1" dirty="0">
                <a:solidFill>
                  <a:srgbClr val="000000"/>
                </a:solidFill>
                <a:uFill>
                  <a:solidFill>
                    <a:srgbClr val="FFFFFF"/>
                  </a:solidFill>
                </a:uFill>
                <a:latin typeface="Calibri"/>
                <a:ea typeface="Tahoma"/>
              </a:rPr>
              <a:t>Take time: 200 time x 0.7 min = 140 min</a:t>
            </a:r>
            <a:endParaRPr lang="en-US" sz="1600" b="0" strike="noStrike" spc="-1" dirty="0">
              <a:solidFill>
                <a:srgbClr val="000000"/>
              </a:solidFill>
              <a:uFill>
                <a:solidFill>
                  <a:srgbClr val="FFFFFF"/>
                </a:solidFill>
              </a:uFill>
              <a:latin typeface="Arial"/>
            </a:endParaRPr>
          </a:p>
          <a:p>
            <a:pPr marL="285840" indent="-285120">
              <a:lnSpc>
                <a:spcPct val="100000"/>
              </a:lnSpc>
              <a:buClr>
                <a:srgbClr val="000000"/>
              </a:buClr>
              <a:buFont typeface="Wingdings" charset="2"/>
              <a:buChar char=""/>
            </a:pPr>
            <a:r>
              <a:rPr lang="en-US" sz="1600" b="1" strike="noStrike" spc="-1" dirty="0">
                <a:solidFill>
                  <a:srgbClr val="000000"/>
                </a:solidFill>
                <a:uFill>
                  <a:solidFill>
                    <a:srgbClr val="FFFFFF"/>
                  </a:solidFill>
                </a:uFill>
                <a:latin typeface="Calibri"/>
                <a:ea typeface="Tahoma"/>
              </a:rPr>
              <a:t>Save time: 280 min/month = 56h/y</a:t>
            </a:r>
            <a:endParaRPr lang="en-US" sz="1600" b="0" strike="noStrike" spc="-1" dirty="0">
              <a:solidFill>
                <a:srgbClr val="000000"/>
              </a:solidFill>
              <a:uFill>
                <a:solidFill>
                  <a:srgbClr val="FFFFFF"/>
                </a:solidFill>
              </a:uFill>
              <a:latin typeface="Arial"/>
            </a:endParaRPr>
          </a:p>
        </p:txBody>
      </p:sp>
      <p:sp>
        <p:nvSpPr>
          <p:cNvPr id="234" name="CustomShape 11"/>
          <p:cNvSpPr/>
          <p:nvPr/>
        </p:nvSpPr>
        <p:spPr>
          <a:xfrm>
            <a:off x="123420" y="922905"/>
            <a:ext cx="275688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DejaVu Sans"/>
              </a:rPr>
              <a:t>Developer: SAP team</a:t>
            </a:r>
            <a:endParaRPr lang="en-US" sz="1100" b="0" strike="noStrike" spc="-1">
              <a:solidFill>
                <a:srgbClr val="000000"/>
              </a:solidFill>
              <a:uFill>
                <a:solidFill>
                  <a:srgbClr val="FFFFFF"/>
                </a:solidFill>
              </a:uFill>
              <a:latin typeface="Arial"/>
            </a:endParaRPr>
          </a:p>
        </p:txBody>
      </p:sp>
      <p:sp>
        <p:nvSpPr>
          <p:cNvPr id="235" name="CustomShape 12"/>
          <p:cNvSpPr/>
          <p:nvPr/>
        </p:nvSpPr>
        <p:spPr>
          <a:xfrm>
            <a:off x="4838340" y="922905"/>
            <a:ext cx="1206720" cy="32004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DejaVu Sans"/>
              </a:rPr>
              <a:t>Expn: 0</a:t>
            </a:r>
            <a:endParaRPr lang="en-US" sz="1100" b="0" strike="noStrike" spc="-1">
              <a:solidFill>
                <a:srgbClr val="000000"/>
              </a:solidFill>
              <a:uFill>
                <a:solidFill>
                  <a:srgbClr val="FFFFFF"/>
                </a:solidFill>
              </a:uFill>
              <a:latin typeface="Arial"/>
            </a:endParaRPr>
          </a:p>
        </p:txBody>
      </p:sp>
      <p:sp>
        <p:nvSpPr>
          <p:cNvPr id="236" name="CustomShape 13"/>
          <p:cNvSpPr/>
          <p:nvPr/>
        </p:nvSpPr>
        <p:spPr>
          <a:xfrm>
            <a:off x="6101580" y="922185"/>
            <a:ext cx="2954880" cy="31968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spcBef>
                <a:spcPts val="300"/>
              </a:spcBef>
            </a:pPr>
            <a:r>
              <a:rPr lang="en-US" sz="1500" b="1" strike="noStrike" spc="-1" dirty="0">
                <a:solidFill>
                  <a:srgbClr val="00CC00"/>
                </a:solidFill>
                <a:uFill>
                  <a:solidFill>
                    <a:srgbClr val="FFFFFF"/>
                  </a:solidFill>
                </a:uFill>
                <a:latin typeface="Calibri"/>
                <a:ea typeface="DejaVu Sans"/>
              </a:rPr>
              <a:t>Save time: 56h/Y</a:t>
            </a:r>
            <a:endParaRPr lang="en-US" sz="1500" b="0" strike="noStrike" spc="-1" dirty="0">
              <a:solidFill>
                <a:srgbClr val="000000"/>
              </a:solidFill>
              <a:uFill>
                <a:solidFill>
                  <a:srgbClr val="FFFFFF"/>
                </a:solidFill>
              </a:uFill>
              <a:latin typeface="Arial"/>
            </a:endParaRPr>
          </a:p>
        </p:txBody>
      </p:sp>
      <p:sp>
        <p:nvSpPr>
          <p:cNvPr id="237" name="CustomShape 14"/>
          <p:cNvSpPr/>
          <p:nvPr/>
        </p:nvSpPr>
        <p:spPr>
          <a:xfrm>
            <a:off x="2949420" y="922185"/>
            <a:ext cx="1823040" cy="320760"/>
          </a:xfrm>
          <a:prstGeom prst="roundRect">
            <a:avLst>
              <a:gd name="adj" fmla="val 16667"/>
            </a:avLst>
          </a:prstGeom>
          <a:solidFill>
            <a:srgbClr val="FFFF99"/>
          </a:solidFill>
          <a:ln w="28440">
            <a:solidFill>
              <a:srgbClr val="0000FF"/>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000000"/>
                </a:solidFill>
                <a:uFill>
                  <a:solidFill>
                    <a:srgbClr val="FFFFFF"/>
                  </a:solidFill>
                </a:uFill>
                <a:latin typeface="Calibri"/>
                <a:ea typeface="DejaVu Sans"/>
              </a:rPr>
              <a:t>Apply: Apr.2022</a:t>
            </a:r>
            <a:endParaRPr lang="en-US" sz="1100" b="0" strike="noStrike" spc="-1">
              <a:solidFill>
                <a:srgbClr val="000000"/>
              </a:solidFill>
              <a:uFill>
                <a:solidFill>
                  <a:srgbClr val="FFFFFF"/>
                </a:solidFill>
              </a:uFill>
              <a:latin typeface="Arial"/>
            </a:endParaRPr>
          </a:p>
        </p:txBody>
      </p:sp>
      <p:pic>
        <p:nvPicPr>
          <p:cNvPr id="238" name="Picture 1"/>
          <p:cNvPicPr/>
          <p:nvPr/>
        </p:nvPicPr>
        <p:blipFill>
          <a:blip r:embed="rId3"/>
          <a:stretch/>
        </p:blipFill>
        <p:spPr>
          <a:xfrm>
            <a:off x="303840" y="2256120"/>
            <a:ext cx="3750840" cy="2625480"/>
          </a:xfrm>
          <a:prstGeom prst="rect">
            <a:avLst/>
          </a:prstGeom>
          <a:ln>
            <a:noFill/>
          </a:ln>
        </p:spPr>
      </p:pic>
      <p:sp>
        <p:nvSpPr>
          <p:cNvPr id="239" name="CustomShape 15"/>
          <p:cNvSpPr/>
          <p:nvPr/>
        </p:nvSpPr>
        <p:spPr>
          <a:xfrm>
            <a:off x="2293560" y="2192400"/>
            <a:ext cx="1810440" cy="750240"/>
          </a:xfrm>
          <a:prstGeom prst="wedgeRoundRectCallout">
            <a:avLst>
              <a:gd name="adj1" fmla="val -21821"/>
              <a:gd name="adj2" fmla="val 108454"/>
              <a:gd name="adj3" fmla="val 16667"/>
            </a:avLst>
          </a:prstGeom>
          <a:ln w="19080">
            <a:round/>
          </a:ln>
        </p:spPr>
        <p:style>
          <a:lnRef idx="2">
            <a:schemeClr val="dk1"/>
          </a:lnRef>
          <a:fillRef idx="1">
            <a:schemeClr val="lt1"/>
          </a:fillRef>
          <a:effectRef idx="0">
            <a:schemeClr val="dk1"/>
          </a:effectRef>
          <a:fontRef idx="minor"/>
        </p:style>
        <p:txBody>
          <a:bodyPr lIns="90000" tIns="45000" rIns="90000" bIns="45000" anchor="ctr"/>
          <a:lstStyle/>
          <a:p>
            <a:pPr>
              <a:lnSpc>
                <a:spcPct val="100000"/>
              </a:lnSpc>
            </a:pPr>
            <a:r>
              <a:rPr lang="en-US" sz="1200" b="0" strike="noStrike" spc="-1">
                <a:solidFill>
                  <a:srgbClr val="000000"/>
                </a:solidFill>
                <a:uFill>
                  <a:solidFill>
                    <a:srgbClr val="FFFFFF"/>
                  </a:solidFill>
                </a:uFill>
                <a:latin typeface="Calibri"/>
                <a:ea typeface="DejaVu Sans"/>
              </a:rPr>
              <a:t>Input each material type each time </a:t>
            </a:r>
            <a:r>
              <a:rPr lang="en-US" sz="1200" b="0" strike="noStrike" spc="-1">
                <a:solidFill>
                  <a:srgbClr val="000000"/>
                </a:solidFill>
                <a:uFill>
                  <a:solidFill>
                    <a:srgbClr val="FFFFFF"/>
                  </a:solidFill>
                </a:uFill>
                <a:latin typeface="Wingdings"/>
                <a:ea typeface="DejaVu Sans"/>
              </a:rPr>
              <a:t></a:t>
            </a:r>
            <a:r>
              <a:rPr lang="en-US" sz="1200" b="0" strike="noStrike" spc="-1">
                <a:solidFill>
                  <a:srgbClr val="000000"/>
                </a:solidFill>
                <a:uFill>
                  <a:solidFill>
                    <a:srgbClr val="FFFFFF"/>
                  </a:solidFill>
                </a:uFill>
                <a:latin typeface="Calibri"/>
                <a:ea typeface="DejaVu Sans"/>
              </a:rPr>
              <a:t> 3 type = 3 execution time</a:t>
            </a:r>
            <a:endParaRPr lang="en-US" sz="1200" b="0" strike="noStrike" spc="-1">
              <a:solidFill>
                <a:srgbClr val="000000"/>
              </a:solidFill>
              <a:uFill>
                <a:solidFill>
                  <a:srgbClr val="FFFFFF"/>
                </a:solidFill>
              </a:uFill>
              <a:latin typeface="Arial"/>
            </a:endParaRPr>
          </a:p>
        </p:txBody>
      </p:sp>
      <p:sp>
        <p:nvSpPr>
          <p:cNvPr id="240" name="CustomShape 16"/>
          <p:cNvSpPr/>
          <p:nvPr/>
        </p:nvSpPr>
        <p:spPr>
          <a:xfrm>
            <a:off x="413280" y="3176640"/>
            <a:ext cx="3560760" cy="205920"/>
          </a:xfrm>
          <a:prstGeom prst="roundRect">
            <a:avLst>
              <a:gd name="adj" fmla="val 16667"/>
            </a:avLst>
          </a:prstGeom>
          <a:noFill/>
          <a:ln w="19080">
            <a:round/>
          </a:ln>
        </p:spPr>
        <p:style>
          <a:lnRef idx="2">
            <a:schemeClr val="dk1"/>
          </a:lnRef>
          <a:fillRef idx="1">
            <a:schemeClr val="lt1"/>
          </a:fillRef>
          <a:effectRef idx="0">
            <a:schemeClr val="dk1"/>
          </a:effectRef>
          <a:fontRef idx="minor"/>
        </p:style>
      </p:sp>
      <p:pic>
        <p:nvPicPr>
          <p:cNvPr id="241" name="Picture 20"/>
          <p:cNvPicPr/>
          <p:nvPr/>
        </p:nvPicPr>
        <p:blipFill>
          <a:blip r:embed="rId4"/>
          <a:stretch/>
        </p:blipFill>
        <p:spPr>
          <a:xfrm>
            <a:off x="4926600" y="2283480"/>
            <a:ext cx="3516840" cy="2598120"/>
          </a:xfrm>
          <a:prstGeom prst="rect">
            <a:avLst/>
          </a:prstGeom>
          <a:ln>
            <a:noFill/>
          </a:ln>
        </p:spPr>
      </p:pic>
      <p:sp>
        <p:nvSpPr>
          <p:cNvPr id="242" name="CustomShape 17"/>
          <p:cNvSpPr/>
          <p:nvPr/>
        </p:nvSpPr>
        <p:spPr>
          <a:xfrm>
            <a:off x="6638040" y="2542320"/>
            <a:ext cx="1810440" cy="400320"/>
          </a:xfrm>
          <a:prstGeom prst="wedgeRoundRectCallout">
            <a:avLst>
              <a:gd name="adj1" fmla="val -31610"/>
              <a:gd name="adj2" fmla="val 115436"/>
              <a:gd name="adj3" fmla="val 16667"/>
            </a:avLst>
          </a:prstGeom>
          <a:ln w="19080">
            <a:solidFill>
              <a:srgbClr val="0000CC"/>
            </a:solidFill>
            <a:round/>
          </a:ln>
        </p:spPr>
        <p:style>
          <a:lnRef idx="2">
            <a:schemeClr val="dk1"/>
          </a:lnRef>
          <a:fillRef idx="1">
            <a:schemeClr val="lt1"/>
          </a:fillRef>
          <a:effectRef idx="0">
            <a:schemeClr val="dk1"/>
          </a:effectRef>
          <a:fontRef idx="minor"/>
        </p:style>
        <p:txBody>
          <a:bodyPr lIns="90000" tIns="45000" rIns="90000" bIns="45000" anchor="ctr"/>
          <a:lstStyle/>
          <a:p>
            <a:pPr>
              <a:lnSpc>
                <a:spcPct val="100000"/>
              </a:lnSpc>
            </a:pPr>
            <a:r>
              <a:rPr lang="en-US" sz="1200" b="0" strike="noStrike" spc="-1">
                <a:solidFill>
                  <a:srgbClr val="0000CC"/>
                </a:solidFill>
                <a:uFill>
                  <a:solidFill>
                    <a:srgbClr val="FFFFFF"/>
                  </a:solidFill>
                </a:uFill>
                <a:latin typeface="Calibri"/>
                <a:ea typeface="DejaVu Sans"/>
              </a:rPr>
              <a:t>Input all material type one time</a:t>
            </a:r>
            <a:endParaRPr lang="en-US" sz="1200" b="0" strike="noStrike" spc="-1">
              <a:solidFill>
                <a:srgbClr val="000000"/>
              </a:solidFill>
              <a:uFill>
                <a:solidFill>
                  <a:srgbClr val="FFFFFF"/>
                </a:solidFill>
              </a:uFill>
              <a:latin typeface="Arial"/>
            </a:endParaRPr>
          </a:p>
        </p:txBody>
      </p:sp>
      <p:sp>
        <p:nvSpPr>
          <p:cNvPr id="243" name="CustomShape 18"/>
          <p:cNvSpPr/>
          <p:nvPr/>
        </p:nvSpPr>
        <p:spPr>
          <a:xfrm>
            <a:off x="4921560" y="3202200"/>
            <a:ext cx="3516840" cy="142560"/>
          </a:xfrm>
          <a:prstGeom prst="roundRect">
            <a:avLst>
              <a:gd name="adj" fmla="val 16667"/>
            </a:avLst>
          </a:prstGeom>
          <a:noFill/>
          <a:ln w="19080">
            <a:solidFill>
              <a:srgbClr val="0000CC"/>
            </a:solidFill>
            <a:round/>
          </a:ln>
        </p:spPr>
        <p:style>
          <a:lnRef idx="2">
            <a:schemeClr val="dk1"/>
          </a:lnRef>
          <a:fillRef idx="1">
            <a:schemeClr val="lt1"/>
          </a:fillRef>
          <a:effectRef idx="0">
            <a:schemeClr val="dk1"/>
          </a:effectRef>
          <a:fontRef idx="minor"/>
        </p:style>
      </p:sp>
      <p:sp>
        <p:nvSpPr>
          <p:cNvPr id="244" name="CustomShape 19"/>
          <p:cNvSpPr/>
          <p:nvPr/>
        </p:nvSpPr>
        <p:spPr>
          <a:xfrm>
            <a:off x="4581360" y="5064120"/>
            <a:ext cx="44604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CC"/>
                </a:solidFill>
                <a:uFill>
                  <a:solidFill>
                    <a:srgbClr val="FFFFFF"/>
                  </a:solidFill>
                </a:uFill>
                <a:latin typeface="Calibri"/>
                <a:ea typeface="DejaVu Sans"/>
              </a:rPr>
              <a:t>Reduce time to execute for all material type</a:t>
            </a:r>
            <a:endParaRPr lang="en-US" sz="1800" b="0" strike="noStrike" spc="-1">
              <a:solidFill>
                <a:srgbClr val="000000"/>
              </a:solidFill>
              <a:uFill>
                <a:solidFill>
                  <a:srgbClr val="FFFFFF"/>
                </a:solidFill>
              </a:uFill>
              <a:latin typeface="Arial"/>
            </a:endParaRPr>
          </a:p>
        </p:txBody>
      </p:sp>
      <p:sp>
        <p:nvSpPr>
          <p:cNvPr id="245" name="CustomShape 20"/>
          <p:cNvSpPr/>
          <p:nvPr/>
        </p:nvSpPr>
        <p:spPr>
          <a:xfrm>
            <a:off x="307440" y="1812240"/>
            <a:ext cx="4222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 900 storage location in SAP</a:t>
            </a:r>
            <a:endParaRPr lang="en-US" sz="1800" b="0" strike="noStrike" spc="-1">
              <a:solidFill>
                <a:srgbClr val="000000"/>
              </a:solidFill>
              <a:uFill>
                <a:solidFill>
                  <a:srgbClr val="FFFFFF"/>
                </a:solidFill>
              </a:uFill>
              <a:latin typeface="Arial"/>
            </a:endParaRPr>
          </a:p>
        </p:txBody>
      </p:sp>
      <p:sp>
        <p:nvSpPr>
          <p:cNvPr id="25" name="CustomShape 27">
            <a:extLst>
              <a:ext uri="{FF2B5EF4-FFF2-40B4-BE49-F238E27FC236}">
                <a16:creationId xmlns:a16="http://schemas.microsoft.com/office/drawing/2014/main" xmlns="" id="{BAE734B0-7886-4FB8-9939-976997597E81}"/>
              </a:ext>
            </a:extLst>
          </p:cNvPr>
          <p:cNvSpPr/>
          <p:nvPr/>
        </p:nvSpPr>
        <p:spPr>
          <a:xfrm>
            <a:off x="8148960" y="102460"/>
            <a:ext cx="870480" cy="270360"/>
          </a:xfrm>
          <a:prstGeom prst="rect">
            <a:avLst/>
          </a:prstGeom>
          <a:solidFill>
            <a:srgbClr val="000099"/>
          </a:solidFill>
          <a:ln w="28440">
            <a:solidFill>
              <a:schemeClr val="bg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pc="-1" dirty="0">
                <a:solidFill>
                  <a:srgbClr val="FFFFFF"/>
                </a:solidFill>
                <a:uFill>
                  <a:solidFill>
                    <a:srgbClr val="FFFFFF"/>
                  </a:solidFill>
                </a:uFill>
                <a:latin typeface="Arial"/>
                <a:ea typeface="DejaVu Sans"/>
              </a:rPr>
              <a:t>4</a:t>
            </a:r>
            <a:r>
              <a:rPr lang="en-US" sz="1400" b="1" strike="noStrike" spc="-1" dirty="0">
                <a:solidFill>
                  <a:srgbClr val="FFFFFF"/>
                </a:solidFill>
                <a:uFill>
                  <a:solidFill>
                    <a:srgbClr val="FFFFFF"/>
                  </a:solidFill>
                </a:uFill>
                <a:latin typeface="Arial"/>
                <a:ea typeface="DejaVu Sans"/>
              </a:rPr>
              <a:t>/5</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p:cNvSpPr>
            <a:spLocks noChangeArrowheads="1"/>
          </p:cNvSpPr>
          <p:nvPr/>
        </p:nvSpPr>
        <p:spPr bwMode="auto">
          <a:xfrm>
            <a:off x="65818" y="1507241"/>
            <a:ext cx="4353782" cy="3979160"/>
          </a:xfrm>
          <a:prstGeom prst="roundRect">
            <a:avLst>
              <a:gd name="adj" fmla="val 5551"/>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1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10" name="Text Box 4"/>
          <p:cNvSpPr txBox="1">
            <a:spLocks noChangeArrowheads="1"/>
          </p:cNvSpPr>
          <p:nvPr/>
        </p:nvSpPr>
        <p:spPr bwMode="auto">
          <a:xfrm>
            <a:off x="1089755" y="1315893"/>
            <a:ext cx="2305050" cy="425450"/>
          </a:xfrm>
          <a:prstGeom prst="rect">
            <a:avLst/>
          </a:prstGeom>
          <a:solidFill>
            <a:srgbClr val="FF00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20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ＭＳ Ｐゴシック" pitchFamily="34" charset="-128"/>
                <a:ea typeface="ＭＳ Ｐゴシック" panose="020B0600070205080204" pitchFamily="34" charset="-128"/>
                <a:cs typeface="+mn-cs"/>
              </a:rPr>
              <a:t>◆</a:t>
            </a:r>
            <a:r>
              <a:rPr kumimoji="1" lang="en-US" altLang="ja-JP" sz="2000" b="0" i="0" u="none" strike="noStrike" kern="1200" cap="none" spc="0" normalizeH="0" baseline="0" noProof="0" dirty="0">
                <a:ln>
                  <a:noFill/>
                </a:ln>
                <a:solidFill>
                  <a:prstClr val="white"/>
                </a:solidFill>
                <a:effectLst/>
                <a:uLnTx/>
                <a:uFillTx/>
                <a:latin typeface="ＭＳ Ｐゴシック" pitchFamily="34" charset="-128"/>
                <a:ea typeface="ＭＳ Ｐゴシック" panose="020B0600070205080204" pitchFamily="34" charset="-128"/>
                <a:cs typeface="+mn-cs"/>
              </a:rPr>
              <a:t>Before</a:t>
            </a:r>
          </a:p>
        </p:txBody>
      </p:sp>
      <p:sp>
        <p:nvSpPr>
          <p:cNvPr id="66" name="AutoShape 3"/>
          <p:cNvSpPr>
            <a:spLocks noChangeArrowheads="1"/>
          </p:cNvSpPr>
          <p:nvPr/>
        </p:nvSpPr>
        <p:spPr bwMode="auto">
          <a:xfrm>
            <a:off x="4514850" y="1507240"/>
            <a:ext cx="4576516" cy="3979161"/>
          </a:xfrm>
          <a:prstGeom prst="roundRect">
            <a:avLst>
              <a:gd name="adj" fmla="val 5551"/>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1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67" name="Text Box 5"/>
          <p:cNvSpPr txBox="1">
            <a:spLocks noChangeArrowheads="1"/>
          </p:cNvSpPr>
          <p:nvPr/>
        </p:nvSpPr>
        <p:spPr bwMode="auto">
          <a:xfrm>
            <a:off x="5619750" y="1315893"/>
            <a:ext cx="2305050" cy="425450"/>
          </a:xfrm>
          <a:prstGeom prst="rect">
            <a:avLst/>
          </a:prstGeom>
          <a:solidFill>
            <a:srgbClr val="0000FF"/>
          </a:solidFill>
          <a:ln>
            <a:noFill/>
          </a:ln>
          <a:effectLst>
            <a:outerShdw dist="107763" dir="18900000" algn="ctr" rotWithShape="0">
              <a:schemeClr val="bg2">
                <a:alpha val="50000"/>
              </a:schemeClr>
            </a:outerShdw>
          </a:effectLst>
        </p:spPr>
        <p:txBody>
          <a:bodyP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20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ＭＳ Ｐゴシック" pitchFamily="34" charset="-128"/>
                <a:ea typeface="ＭＳ Ｐゴシック" panose="020B0600070205080204" pitchFamily="34" charset="-128"/>
                <a:cs typeface="+mn-cs"/>
              </a:rPr>
              <a:t>◆ </a:t>
            </a:r>
            <a:r>
              <a:rPr kumimoji="1" lang="en-US" altLang="ja-JP" sz="2000" b="0" i="0" u="none" strike="noStrike" kern="1200" cap="none" spc="0" normalizeH="0" baseline="0" noProof="0" dirty="0">
                <a:ln>
                  <a:noFill/>
                </a:ln>
                <a:solidFill>
                  <a:prstClr val="white"/>
                </a:solidFill>
                <a:effectLst/>
                <a:uLnTx/>
                <a:uFillTx/>
                <a:latin typeface="ＭＳ Ｐゴシック" pitchFamily="34" charset="-128"/>
                <a:ea typeface="ＭＳ Ｐゴシック" panose="020B0600070205080204" pitchFamily="34" charset="-128"/>
                <a:cs typeface="+mn-cs"/>
              </a:rPr>
              <a:t>After </a:t>
            </a:r>
            <a:endParaRPr kumimoji="1" lang="en-US" altLang="ja-JP" sz="20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ＭＳ Ｐゴシック" pitchFamily="34" charset="-128"/>
              <a:ea typeface="ＭＳ Ｐゴシック" panose="020B0600070205080204" pitchFamily="34" charset="-128"/>
              <a:cs typeface="+mn-cs"/>
            </a:endParaRPr>
          </a:p>
        </p:txBody>
      </p:sp>
      <p:grpSp>
        <p:nvGrpSpPr>
          <p:cNvPr id="2" name="Group 1"/>
          <p:cNvGrpSpPr/>
          <p:nvPr/>
        </p:nvGrpSpPr>
        <p:grpSpPr>
          <a:xfrm>
            <a:off x="85250" y="941928"/>
            <a:ext cx="8935137" cy="321493"/>
            <a:chOff x="2132003" y="961572"/>
            <a:chExt cx="6882348" cy="274321"/>
          </a:xfrm>
        </p:grpSpPr>
        <p:sp>
          <p:nvSpPr>
            <p:cNvPr id="25" name="AutoShape 6"/>
            <p:cNvSpPr>
              <a:spLocks noChangeArrowheads="1"/>
            </p:cNvSpPr>
            <p:nvPr/>
          </p:nvSpPr>
          <p:spPr bwMode="auto">
            <a:xfrm>
              <a:off x="2132003" y="962132"/>
              <a:ext cx="2176468" cy="273761"/>
            </a:xfrm>
            <a:prstGeom prst="roundRect">
              <a:avLst>
                <a:gd name="adj" fmla="val 16667"/>
              </a:avLst>
            </a:prstGeom>
            <a:solidFill>
              <a:srgbClr val="FFFF99"/>
            </a:solidFill>
            <a:ln w="28575">
              <a:solidFill>
                <a:srgbClr val="0000FF"/>
              </a:solidFill>
              <a:round/>
              <a:headEnd/>
              <a:tailEnd/>
            </a:ln>
            <a:effec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outerShdw blurRad="38100" dist="38100" dir="2700000" algn="tl">
                      <a:srgbClr val="FFFFFF"/>
                    </a:outerShdw>
                  </a:effectLst>
                  <a:uLnTx/>
                  <a:uFillTx/>
                  <a:latin typeface="Calibri"/>
                  <a:ea typeface="ＭＳ Ｐゴシック" panose="020B0600070205080204" pitchFamily="34" charset="-128"/>
                  <a:cs typeface="+mn-cs"/>
                  <a:sym typeface="Wingdings" pitchFamily="2" charset="2"/>
                </a:rPr>
                <a:t>Developer: </a:t>
              </a:r>
              <a:r>
                <a:rPr kumimoji="1" lang="en-US" altLang="ja-JP" noProof="0" dirty="0">
                  <a:solidFill>
                    <a:prstClr val="black"/>
                  </a:solidFill>
                  <a:effectLst>
                    <a:outerShdw blurRad="38100" dist="38100" dir="2700000" algn="tl">
                      <a:srgbClr val="FFFFFF"/>
                    </a:outerShdw>
                  </a:effectLst>
                  <a:latin typeface="Calibri"/>
                  <a:ea typeface="ＭＳ Ｐゴシック" panose="020B0600070205080204" pitchFamily="34" charset="-128"/>
                  <a:sym typeface="Wingdings" pitchFamily="2" charset="2"/>
                </a:rPr>
                <a:t>Tran Thi Huong</a:t>
              </a:r>
              <a:endParaRPr kumimoji="1" lang="en-US" altLang="ja-JP" sz="1100" b="0" i="0" u="none" strike="noStrike" kern="1200" cap="none" spc="0" normalizeH="0" baseline="0" noProof="0" dirty="0">
                <a:ln>
                  <a:noFill/>
                </a:ln>
                <a:solidFill>
                  <a:prstClr val="black"/>
                </a:solidFill>
                <a:effectLst>
                  <a:outerShdw blurRad="38100" dist="38100" dir="2700000" algn="tl">
                    <a:srgbClr val="FFFFFF"/>
                  </a:outerShdw>
                </a:effectLst>
                <a:uLnTx/>
                <a:uFillTx/>
                <a:latin typeface="Calibri"/>
                <a:ea typeface="ＭＳ Ｐゴシック" panose="020B0600070205080204" pitchFamily="34" charset="-128"/>
                <a:cs typeface="+mn-cs"/>
                <a:sym typeface="Wingdings" pitchFamily="2" charset="2"/>
              </a:endParaRPr>
            </a:p>
          </p:txBody>
        </p:sp>
        <p:sp>
          <p:nvSpPr>
            <p:cNvPr id="28" name="AutoShape 6"/>
            <p:cNvSpPr>
              <a:spLocks noChangeArrowheads="1"/>
            </p:cNvSpPr>
            <p:nvPr/>
          </p:nvSpPr>
          <p:spPr bwMode="auto">
            <a:xfrm>
              <a:off x="5779058" y="962132"/>
              <a:ext cx="932118" cy="273760"/>
            </a:xfrm>
            <a:prstGeom prst="roundRect">
              <a:avLst>
                <a:gd name="adj" fmla="val 16667"/>
              </a:avLst>
            </a:prstGeom>
            <a:solidFill>
              <a:srgbClr val="FFFF99"/>
            </a:solidFill>
            <a:ln w="28575">
              <a:solidFill>
                <a:srgbClr val="0000FF"/>
              </a:solidFill>
              <a:round/>
              <a:headEnd/>
              <a:tailEnd/>
            </a:ln>
            <a:effec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err="1">
                  <a:ln>
                    <a:noFill/>
                  </a:ln>
                  <a:solidFill>
                    <a:prstClr val="black"/>
                  </a:solidFill>
                  <a:effectLst>
                    <a:outerShdw blurRad="38100" dist="38100" dir="2700000" algn="tl">
                      <a:srgbClr val="FFFFFF"/>
                    </a:outerShdw>
                  </a:effectLst>
                  <a:uLnTx/>
                  <a:uFillTx/>
                  <a:latin typeface="Calibri"/>
                  <a:ea typeface="ＭＳ Ｐゴシック" panose="020B0600070205080204" pitchFamily="34" charset="-128"/>
                  <a:cs typeface="+mn-cs"/>
                  <a:sym typeface="Wingdings" pitchFamily="2" charset="2"/>
                </a:rPr>
                <a:t>Expn</a:t>
              </a:r>
              <a:r>
                <a:rPr kumimoji="1" lang="en-US" altLang="ja-JP" sz="1100" b="0" i="0" u="none" strike="noStrike" kern="1200" cap="none" spc="0" normalizeH="0" baseline="0" noProof="0" dirty="0">
                  <a:ln>
                    <a:noFill/>
                  </a:ln>
                  <a:solidFill>
                    <a:prstClr val="black"/>
                  </a:solidFill>
                  <a:effectLst>
                    <a:outerShdw blurRad="38100" dist="38100" dir="2700000" algn="tl">
                      <a:srgbClr val="FFFFFF"/>
                    </a:outerShdw>
                  </a:effectLst>
                  <a:uLnTx/>
                  <a:uFillTx/>
                  <a:latin typeface="Calibri"/>
                  <a:ea typeface="ＭＳ Ｐゴシック" panose="020B0600070205080204" pitchFamily="34" charset="-128"/>
                  <a:cs typeface="+mn-cs"/>
                  <a:sym typeface="Wingdings" pitchFamily="2" charset="2"/>
                </a:rPr>
                <a:t>: 0</a:t>
              </a:r>
            </a:p>
          </p:txBody>
        </p:sp>
        <p:sp>
          <p:nvSpPr>
            <p:cNvPr id="33" name="AutoShape 6"/>
            <p:cNvSpPr>
              <a:spLocks noChangeArrowheads="1"/>
            </p:cNvSpPr>
            <p:nvPr/>
          </p:nvSpPr>
          <p:spPr bwMode="auto">
            <a:xfrm>
              <a:off x="6732620" y="961572"/>
              <a:ext cx="2281731" cy="273505"/>
            </a:xfrm>
            <a:prstGeom prst="roundRect">
              <a:avLst>
                <a:gd name="adj" fmla="val 16667"/>
              </a:avLst>
            </a:prstGeom>
            <a:solidFill>
              <a:srgbClr val="FFFF99"/>
            </a:solidFill>
            <a:ln w="28575">
              <a:solidFill>
                <a:srgbClr val="0000FF"/>
              </a:solidFill>
              <a:round/>
              <a:headEnd/>
              <a:tailEnd/>
            </a:ln>
            <a:effec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r">
                <a:spcBef>
                  <a:spcPct val="20000"/>
                </a:spcBef>
              </a:pPr>
              <a:r>
                <a:rPr kumimoji="1" lang="en-GB" altLang="ja-JP" sz="1600" b="1" dirty="0">
                  <a:solidFill>
                    <a:srgbClr val="00CC00"/>
                  </a:solidFill>
                  <a:effectLst>
                    <a:outerShdw blurRad="38100" dist="38100" dir="2700000" algn="tl">
                      <a:srgbClr val="FFFFFF"/>
                    </a:outerShdw>
                  </a:effectLst>
                  <a:sym typeface="Wingdings" pitchFamily="2" charset="2"/>
                </a:rPr>
                <a:t>Visualize the Process</a:t>
              </a:r>
              <a:endParaRPr kumimoji="0" lang="en-US" altLang="ja-JP" sz="1500" b="1" i="0" u="none" strike="noStrike" kern="1200" cap="none" spc="0" normalizeH="0" baseline="0" noProof="0" dirty="0">
                <a:ln>
                  <a:noFill/>
                </a:ln>
                <a:solidFill>
                  <a:srgbClr val="00CC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grpSp>
      <p:sp>
        <p:nvSpPr>
          <p:cNvPr id="40" name="AutoShape 6">
            <a:extLst>
              <a:ext uri="{FF2B5EF4-FFF2-40B4-BE49-F238E27FC236}">
                <a16:creationId xmlns:a16="http://schemas.microsoft.com/office/drawing/2014/main" xmlns="" id="{EBCE3F76-00F8-4CFE-AC84-CD75B33A814E}"/>
              </a:ext>
            </a:extLst>
          </p:cNvPr>
          <p:cNvSpPr>
            <a:spLocks noChangeArrowheads="1"/>
          </p:cNvSpPr>
          <p:nvPr/>
        </p:nvSpPr>
        <p:spPr bwMode="auto">
          <a:xfrm>
            <a:off x="2957955" y="941928"/>
            <a:ext cx="1823915" cy="321492"/>
          </a:xfrm>
          <a:prstGeom prst="roundRect">
            <a:avLst>
              <a:gd name="adj" fmla="val 16667"/>
            </a:avLst>
          </a:prstGeom>
          <a:solidFill>
            <a:srgbClr val="FFFF99"/>
          </a:solidFill>
          <a:ln w="28575">
            <a:solidFill>
              <a:srgbClr val="0000FF"/>
            </a:solidFill>
            <a:round/>
            <a:headEnd/>
            <a:tailEnd/>
          </a:ln>
          <a:effec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outerShdw blurRad="38100" dist="38100" dir="2700000" algn="tl">
                    <a:srgbClr val="FFFFFF"/>
                  </a:outerShdw>
                </a:effectLst>
                <a:uLnTx/>
                <a:uFillTx/>
                <a:latin typeface="Calibri"/>
                <a:ea typeface="ＭＳ Ｐゴシック" panose="020B0600070205080204" pitchFamily="34" charset="-128"/>
                <a:cs typeface="+mn-cs"/>
                <a:sym typeface="Wingdings" pitchFamily="2" charset="2"/>
              </a:rPr>
              <a:t>Apply: </a:t>
            </a:r>
            <a:r>
              <a:rPr kumimoji="1" lang="en-US" altLang="ja-JP" noProof="0" dirty="0">
                <a:solidFill>
                  <a:prstClr val="black"/>
                </a:solidFill>
                <a:effectLst>
                  <a:outerShdw blurRad="38100" dist="38100" dir="2700000" algn="tl">
                    <a:srgbClr val="FFFFFF"/>
                  </a:outerShdw>
                </a:effectLst>
                <a:latin typeface="Calibri"/>
                <a:ea typeface="ＭＳ Ｐゴシック" panose="020B0600070205080204" pitchFamily="34" charset="-128"/>
                <a:sym typeface="Wingdings" pitchFamily="2" charset="2"/>
              </a:rPr>
              <a:t>Jun</a:t>
            </a:r>
            <a:r>
              <a:rPr kumimoji="1" lang="en-US" altLang="ja-JP" dirty="0">
                <a:solidFill>
                  <a:prstClr val="black"/>
                </a:solidFill>
                <a:effectLst>
                  <a:outerShdw blurRad="38100" dist="38100" dir="2700000" algn="tl">
                    <a:srgbClr val="FFFFFF"/>
                  </a:outerShdw>
                </a:effectLst>
                <a:latin typeface="Calibri"/>
                <a:ea typeface="ＭＳ Ｐゴシック" panose="020B0600070205080204" pitchFamily="34" charset="-128"/>
                <a:sym typeface="Wingdings" pitchFamily="2" charset="2"/>
              </a:rPr>
              <a:t>-2022</a:t>
            </a:r>
            <a:endParaRPr kumimoji="1" lang="en-US" altLang="ja-JP" sz="1100" b="0" i="0" u="none" strike="noStrike" kern="1200" cap="none" spc="0" normalizeH="0" baseline="0" noProof="0" dirty="0">
              <a:ln>
                <a:noFill/>
              </a:ln>
              <a:solidFill>
                <a:prstClr val="black"/>
              </a:solidFill>
              <a:effectLst>
                <a:outerShdw blurRad="38100" dist="38100" dir="2700000" algn="tl">
                  <a:srgbClr val="FFFFFF"/>
                </a:outerShdw>
              </a:effectLst>
              <a:uLnTx/>
              <a:uFillTx/>
              <a:latin typeface="Calibri"/>
              <a:ea typeface="ＭＳ Ｐゴシック" panose="020B0600070205080204" pitchFamily="34" charset="-128"/>
              <a:cs typeface="+mn-cs"/>
              <a:sym typeface="Wingdings" pitchFamily="2" charset="2"/>
            </a:endParaRPr>
          </a:p>
        </p:txBody>
      </p:sp>
      <p:sp>
        <p:nvSpPr>
          <p:cNvPr id="42" name="Text Box 2">
            <a:extLst>
              <a:ext uri="{FF2B5EF4-FFF2-40B4-BE49-F238E27FC236}">
                <a16:creationId xmlns:a16="http://schemas.microsoft.com/office/drawing/2014/main" xmlns="" id="{C56CF688-0247-4393-B600-439F24E4C875}"/>
              </a:ext>
            </a:extLst>
          </p:cNvPr>
          <p:cNvSpPr txBox="1">
            <a:spLocks noChangeArrowheads="1"/>
          </p:cNvSpPr>
          <p:nvPr/>
        </p:nvSpPr>
        <p:spPr bwMode="auto">
          <a:xfrm>
            <a:off x="-3314" y="0"/>
            <a:ext cx="9147314" cy="459814"/>
          </a:xfrm>
          <a:prstGeom prst="rect">
            <a:avLst/>
          </a:prstGeom>
          <a:solidFill>
            <a:srgbClr val="000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0069" tIns="20035" rIns="40069" bIns="20035" anchor="ctr" anchorCtr="1"/>
          <a:lstStyle>
            <a:defPPr>
              <a:defRPr lang="en-US"/>
            </a:defPPr>
            <a:lvl1pPr>
              <a:lnSpc>
                <a:spcPct val="90000"/>
              </a:lnSpc>
              <a:defRPr sz="2000" b="1" cap="all">
                <a:solidFill>
                  <a:prstClr val="white">
                    <a:lumMod val="95000"/>
                  </a:prstClr>
                </a:solidFill>
                <a:latin typeface="Arial" panose="020B0604020202020204" pitchFamily="34" charset="0"/>
                <a:cs typeface="Arial" panose="020B0604020202020204" pitchFamily="34" charset="0"/>
              </a:defRPr>
            </a:lvl1pPr>
          </a:lstStyle>
          <a:p>
            <a:pPr lvl="0">
              <a:defRPr/>
            </a:pPr>
            <a:r>
              <a:rPr lang="en-GB" sz="1600" dirty="0"/>
              <a:t>Visualize the System Development Project</a:t>
            </a:r>
            <a:endParaRPr kumimoji="0" lang="en-US" altLang="ja-JP" sz="1600" i="0" u="none" strike="noStrike" kern="1200" cap="all" spc="0" normalizeH="0" baseline="0" noProof="0" dirty="0">
              <a:ln>
                <a:noFill/>
              </a:ln>
              <a:solidFill>
                <a:prstClr val="white">
                  <a:lumMod val="95000"/>
                </a:prstClr>
              </a:solidFill>
              <a:effectLst/>
              <a:uLnTx/>
              <a:uFillTx/>
              <a:ea typeface="ＭＳ Ｐゴシック" panose="020B0600070205080204" pitchFamily="34" charset="-128"/>
            </a:endParaRPr>
          </a:p>
        </p:txBody>
      </p:sp>
      <p:sp>
        <p:nvSpPr>
          <p:cNvPr id="44" name="Rectangle 4">
            <a:extLst>
              <a:ext uri="{FF2B5EF4-FFF2-40B4-BE49-F238E27FC236}">
                <a16:creationId xmlns:a16="http://schemas.microsoft.com/office/drawing/2014/main" xmlns="" id="{08A65B3F-E5CA-49E9-BA5C-3745844175AF}"/>
              </a:ext>
            </a:extLst>
          </p:cNvPr>
          <p:cNvSpPr>
            <a:spLocks noChangeArrowheads="1"/>
          </p:cNvSpPr>
          <p:nvPr/>
        </p:nvSpPr>
        <p:spPr bwMode="auto">
          <a:xfrm>
            <a:off x="0" y="493987"/>
            <a:ext cx="9144000" cy="377358"/>
          </a:xfrm>
          <a:prstGeom prst="rect">
            <a:avLst/>
          </a:prstGeom>
          <a:gradFill rotWithShape="1">
            <a:gsLst>
              <a:gs pos="0">
                <a:srgbClr val="FFFF99"/>
              </a:gs>
              <a:gs pos="50000">
                <a:schemeClr val="bg1"/>
              </a:gs>
              <a:gs pos="100000">
                <a:srgbClr val="FFFF99"/>
              </a:gs>
            </a:gsLst>
            <a:lin ang="2700000" scaled="1"/>
          </a:gradFill>
          <a:ln w="25400">
            <a:solidFill>
              <a:schemeClr val="tx1"/>
            </a:solidFill>
            <a:miter lim="800000"/>
            <a:headEnd/>
            <a:tailEnd/>
          </a:ln>
          <a:effec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marL="29718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marL="34290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marL="38862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lvl="0">
              <a:spcBef>
                <a:spcPct val="20000"/>
              </a:spcBef>
              <a:defRPr/>
            </a:pPr>
            <a:r>
              <a:rPr lang="en-GB" b="0" dirty="0">
                <a:solidFill>
                  <a:srgbClr val="0000FF"/>
                </a:solidFill>
              </a:rPr>
              <a:t>Visualize the process, responsibilities, documents to System development project</a:t>
            </a:r>
            <a:endParaRPr kumimoji="0" lang="en-US" altLang="ja-JP" sz="1400" b="1" i="0" u="none" strike="noStrike" kern="1200" cap="none" spc="0" normalizeH="0" baseline="0" noProof="0" dirty="0">
              <a:ln>
                <a:noFill/>
              </a:ln>
              <a:solidFill>
                <a:srgbClr val="0000FF"/>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9" name="AutoShape 6">
            <a:extLst>
              <a:ext uri="{FF2B5EF4-FFF2-40B4-BE49-F238E27FC236}">
                <a16:creationId xmlns:a16="http://schemas.microsoft.com/office/drawing/2014/main" xmlns="" id="{3F473890-381A-44AB-A550-68C6E32A6FD7}"/>
              </a:ext>
            </a:extLst>
          </p:cNvPr>
          <p:cNvSpPr>
            <a:spLocks noChangeArrowheads="1"/>
          </p:cNvSpPr>
          <p:nvPr/>
        </p:nvSpPr>
        <p:spPr bwMode="auto">
          <a:xfrm>
            <a:off x="76201" y="5586519"/>
            <a:ext cx="4343399" cy="1195281"/>
          </a:xfrm>
          <a:prstGeom prst="roundRect">
            <a:avLst>
              <a:gd name="adj" fmla="val 16667"/>
            </a:avLst>
          </a:prstGeom>
          <a:solidFill>
            <a:srgbClr val="FFFF99"/>
          </a:solidFill>
          <a:ln w="28575">
            <a:solidFill>
              <a:srgbClr val="FF0000"/>
            </a:solidFill>
            <a:round/>
            <a:headEnd/>
            <a:tailEnd/>
          </a:ln>
        </p:spPr>
        <p:txBody>
          <a:bodyPr anchor="ctr"/>
          <a:lstStyle/>
          <a:p>
            <a:pPr marL="91440" indent="182880">
              <a:spcBef>
                <a:spcPts val="600"/>
              </a:spcBef>
              <a:buFont typeface="Wingdings" panose="05000000000000000000" pitchFamily="2" charset="2"/>
              <a:buChar char="ü"/>
            </a:pPr>
            <a:r>
              <a:rPr lang="en-GB" sz="1400" b="1" dirty="0">
                <a:solidFill>
                  <a:srgbClr val="FF0000"/>
                </a:solidFill>
                <a:latin typeface="Arial" panose="020B0604020202020204" pitchFamily="34" charset="0"/>
                <a:cs typeface="Arial" panose="020B0604020202020204" pitchFamily="34" charset="0"/>
              </a:rPr>
              <a:t>Not show overview </a:t>
            </a:r>
            <a:r>
              <a:rPr lang="en-GB" sz="1400" b="1" dirty="0">
                <a:latin typeface="Arial" panose="020B0604020202020204" pitchFamily="34" charset="0"/>
                <a:cs typeface="Arial" panose="020B0604020202020204" pitchFamily="34" charset="0"/>
              </a:rPr>
              <a:t>flow </a:t>
            </a:r>
          </a:p>
          <a:p>
            <a:pPr marL="91440" indent="182880">
              <a:spcBef>
                <a:spcPts val="600"/>
              </a:spcBef>
              <a:buFont typeface="Wingdings" panose="05000000000000000000" pitchFamily="2" charset="2"/>
              <a:buChar char="ü"/>
            </a:pPr>
            <a:r>
              <a:rPr lang="en-GB" sz="1400" b="1" dirty="0">
                <a:solidFill>
                  <a:srgbClr val="FF0000"/>
                </a:solidFill>
                <a:latin typeface="Arial" panose="020B0604020202020204" pitchFamily="34" charset="0"/>
                <a:cs typeface="Arial" panose="020B0604020202020204" pitchFamily="34" charset="0"/>
              </a:rPr>
              <a:t>Unclear responsibility and document at step by step </a:t>
            </a:r>
          </a:p>
          <a:p>
            <a:pPr marL="91440">
              <a:spcBef>
                <a:spcPts val="600"/>
              </a:spcBef>
            </a:pPr>
            <a:r>
              <a:rPr lang="en-GB" sz="1400" b="1" dirty="0">
                <a:latin typeface="Arial" panose="020B0604020202020204" pitchFamily="34" charset="0"/>
                <a:cs typeface="Arial" panose="020B0604020202020204" pitchFamily="34" charset="0"/>
                <a:sym typeface="Wingdings" panose="05000000000000000000" pitchFamily="2" charset="2"/>
              </a:rPr>
              <a:t> </a:t>
            </a:r>
            <a:r>
              <a:rPr lang="en-GB" sz="1400" b="1" dirty="0">
                <a:solidFill>
                  <a:srgbClr val="FF0000"/>
                </a:solidFill>
                <a:latin typeface="Arial" panose="020B0604020202020204" pitchFamily="34" charset="0"/>
                <a:cs typeface="Arial" panose="020B0604020202020204" pitchFamily="34" charset="0"/>
                <a:sym typeface="Wingdings" panose="05000000000000000000" pitchFamily="2" charset="2"/>
              </a:rPr>
              <a:t>User</a:t>
            </a:r>
            <a:r>
              <a:rPr lang="en-GB" sz="1400" b="1" dirty="0">
                <a:latin typeface="Arial" panose="020B0604020202020204" pitchFamily="34" charset="0"/>
                <a:cs typeface="Arial" panose="020B0604020202020204" pitchFamily="34" charset="0"/>
                <a:sym typeface="Wingdings" panose="05000000000000000000" pitchFamily="2" charset="2"/>
              </a:rPr>
              <a:t> will be </a:t>
            </a:r>
            <a:r>
              <a:rPr lang="en-GB" sz="1400" b="1" dirty="0">
                <a:solidFill>
                  <a:srgbClr val="FF0000"/>
                </a:solidFill>
                <a:latin typeface="Arial" panose="020B0604020202020204" pitchFamily="34" charset="0"/>
                <a:cs typeface="Arial" panose="020B0604020202020204" pitchFamily="34" charset="0"/>
                <a:sym typeface="Wingdings" panose="05000000000000000000" pitchFamily="2" charset="2"/>
              </a:rPr>
              <a:t>difficult understand </a:t>
            </a:r>
            <a:r>
              <a:rPr lang="en-GB" sz="1400" b="1" dirty="0">
                <a:latin typeface="Arial" panose="020B0604020202020204" pitchFamily="34" charset="0"/>
                <a:cs typeface="Arial" panose="020B0604020202020204" pitchFamily="34" charset="0"/>
                <a:sym typeface="Wingdings" panose="05000000000000000000" pitchFamily="2" charset="2"/>
              </a:rPr>
              <a:t>and </a:t>
            </a:r>
            <a:r>
              <a:rPr lang="en-GB" sz="1400" b="1" dirty="0">
                <a:solidFill>
                  <a:srgbClr val="FF0000"/>
                </a:solidFill>
                <a:latin typeface="Arial" panose="020B0604020202020204" pitchFamily="34" charset="0"/>
                <a:cs typeface="Arial" panose="020B0604020202020204" pitchFamily="34" charset="0"/>
                <a:sym typeface="Wingdings" panose="05000000000000000000" pitchFamily="2" charset="2"/>
              </a:rPr>
              <a:t>follow</a:t>
            </a:r>
            <a:r>
              <a:rPr lang="en-US" sz="1400" b="1" dirty="0">
                <a:latin typeface="Arial" charset="0"/>
                <a:cs typeface="Arial" panose="020B0604020202020204" pitchFamily="34" charset="0"/>
              </a:rPr>
              <a:t>.</a:t>
            </a:r>
          </a:p>
        </p:txBody>
      </p:sp>
      <p:sp>
        <p:nvSpPr>
          <p:cNvPr id="36" name="AutoShape 6">
            <a:extLst>
              <a:ext uri="{FF2B5EF4-FFF2-40B4-BE49-F238E27FC236}">
                <a16:creationId xmlns:a16="http://schemas.microsoft.com/office/drawing/2014/main" xmlns="" id="{D7307983-7AF1-46DD-887A-161BE1E9CCB8}"/>
              </a:ext>
            </a:extLst>
          </p:cNvPr>
          <p:cNvSpPr>
            <a:spLocks noChangeArrowheads="1"/>
          </p:cNvSpPr>
          <p:nvPr/>
        </p:nvSpPr>
        <p:spPr bwMode="auto">
          <a:xfrm>
            <a:off x="4542952" y="5585799"/>
            <a:ext cx="4552950" cy="1181401"/>
          </a:xfrm>
          <a:prstGeom prst="roundRect">
            <a:avLst>
              <a:gd name="adj" fmla="val 16667"/>
            </a:avLst>
          </a:prstGeom>
          <a:solidFill>
            <a:srgbClr val="FFFF99"/>
          </a:solidFill>
          <a:ln w="28575">
            <a:solidFill>
              <a:srgbClr val="0000FF"/>
            </a:solidFill>
            <a:round/>
            <a:headEnd/>
            <a:tailEnd/>
          </a:ln>
        </p:spPr>
        <p:txBody>
          <a:bodyPr anchor="ctr"/>
          <a:lstStyle>
            <a:lvl1pPr marL="285750" indent="-28575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eaLnBrk="0" hangingPunct="0">
              <a:defRPr b="1">
                <a:solidFill>
                  <a:schemeClr val="tx1"/>
                </a:solidFill>
                <a:latin typeface="Arial" charset="0"/>
                <a:cs typeface="Arial" charset="0"/>
              </a:defRPr>
            </a:lvl3pPr>
            <a:lvl4pPr eaLnBrk="0" hangingPunct="0">
              <a:defRPr b="1">
                <a:solidFill>
                  <a:schemeClr val="tx1"/>
                </a:solidFill>
                <a:latin typeface="Arial" charset="0"/>
                <a:cs typeface="Arial" charset="0"/>
              </a:defRPr>
            </a:lvl4pPr>
            <a:lvl5pPr eaLnBrk="0" hangingPunct="0">
              <a:defRPr b="1">
                <a:solidFill>
                  <a:schemeClr val="tx1"/>
                </a:solidFill>
                <a:latin typeface="Arial" charset="0"/>
                <a:cs typeface="Arial" charset="0"/>
              </a:defRPr>
            </a:lvl5pPr>
            <a:lvl6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marL="0" marR="0" lvl="0" indent="0" eaLnBrk="1" fontAlgn="auto" hangingPunct="1">
              <a:lnSpc>
                <a:spcPct val="100000"/>
              </a:lnSpc>
              <a:spcBef>
                <a:spcPct val="20000"/>
              </a:spcBef>
              <a:spcAft>
                <a:spcPts val="0"/>
              </a:spcAft>
              <a:buClrTx/>
              <a:buSzTx/>
              <a:tabLst/>
              <a:defRPr/>
            </a:pPr>
            <a:r>
              <a:rPr lang="en-GB" sz="1400" dirty="0">
                <a:solidFill>
                  <a:srgbClr val="0000FF"/>
                </a:solidFill>
                <a:latin typeface="Arial" panose="020B0604020202020204" pitchFamily="34" charset="0"/>
                <a:cs typeface="Arial" panose="020B0604020202020204" pitchFamily="34" charset="0"/>
              </a:rPr>
              <a:t>Combine </a:t>
            </a:r>
            <a:r>
              <a:rPr lang="en-GB" sz="1400" dirty="0">
                <a:latin typeface="Arial" panose="020B0604020202020204" pitchFamily="34" charset="0"/>
                <a:cs typeface="Arial" panose="020B0604020202020204" pitchFamily="34" charset="0"/>
              </a:rPr>
              <a:t>all in one ==&gt; User </a:t>
            </a:r>
            <a:r>
              <a:rPr lang="en-GB" sz="1400" dirty="0">
                <a:solidFill>
                  <a:srgbClr val="0000FF"/>
                </a:solidFill>
                <a:latin typeface="Arial" panose="020B0604020202020204" pitchFamily="34" charset="0"/>
                <a:cs typeface="Arial" panose="020B0604020202020204" pitchFamily="34" charset="0"/>
              </a:rPr>
              <a:t>easily understand and follow</a:t>
            </a:r>
            <a:endParaRPr lang="en-US" sz="1400" dirty="0"/>
          </a:p>
        </p:txBody>
      </p:sp>
      <p:pic>
        <p:nvPicPr>
          <p:cNvPr id="12" name="Picture 11"/>
          <p:cNvPicPr>
            <a:picLocks noChangeAspect="1"/>
          </p:cNvPicPr>
          <p:nvPr/>
        </p:nvPicPr>
        <p:blipFill>
          <a:blip r:embed="rId3"/>
          <a:stretch>
            <a:fillRect/>
          </a:stretch>
        </p:blipFill>
        <p:spPr>
          <a:xfrm>
            <a:off x="4578086" y="2148490"/>
            <a:ext cx="4450044" cy="3205877"/>
          </a:xfrm>
          <a:prstGeom prst="rect">
            <a:avLst/>
          </a:prstGeom>
        </p:spPr>
      </p:pic>
      <p:sp>
        <p:nvSpPr>
          <p:cNvPr id="4" name="Rectangular Callout 3"/>
          <p:cNvSpPr/>
          <p:nvPr/>
        </p:nvSpPr>
        <p:spPr>
          <a:xfrm>
            <a:off x="4857640" y="1793815"/>
            <a:ext cx="843075" cy="338277"/>
          </a:xfrm>
          <a:prstGeom prst="wedgeRectCallout">
            <a:avLst>
              <a:gd name="adj1" fmla="val -9725"/>
              <a:gd name="adj2" fmla="val 9989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Process</a:t>
            </a:r>
            <a:endParaRPr lang="en-US" sz="1400" dirty="0">
              <a:latin typeface="Arial" panose="020B0604020202020204" pitchFamily="34" charset="0"/>
              <a:cs typeface="Arial" panose="020B0604020202020204" pitchFamily="34" charset="0"/>
            </a:endParaRPr>
          </a:p>
        </p:txBody>
      </p:sp>
      <p:sp>
        <p:nvSpPr>
          <p:cNvPr id="22" name="Rectangular Callout 21"/>
          <p:cNvSpPr/>
          <p:nvPr/>
        </p:nvSpPr>
        <p:spPr>
          <a:xfrm>
            <a:off x="5795966" y="1757740"/>
            <a:ext cx="1373546" cy="390750"/>
          </a:xfrm>
          <a:prstGeom prst="wedgeRectCallout">
            <a:avLst>
              <a:gd name="adj1" fmla="val -29526"/>
              <a:gd name="adj2" fmla="val 6530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Contents, documents</a:t>
            </a:r>
            <a:endParaRPr lang="en-US" sz="1400" dirty="0">
              <a:latin typeface="Arial" panose="020B0604020202020204" pitchFamily="34" charset="0"/>
              <a:cs typeface="Arial" panose="020B0604020202020204" pitchFamily="34" charset="0"/>
            </a:endParaRPr>
          </a:p>
        </p:txBody>
      </p:sp>
      <p:sp>
        <p:nvSpPr>
          <p:cNvPr id="23" name="Rectangular Callout 22"/>
          <p:cNvSpPr/>
          <p:nvPr/>
        </p:nvSpPr>
        <p:spPr>
          <a:xfrm>
            <a:off x="7267383" y="1757739"/>
            <a:ext cx="1726111" cy="374353"/>
          </a:xfrm>
          <a:prstGeom prst="wedgeRectCallout">
            <a:avLst>
              <a:gd name="adj1" fmla="val -16032"/>
              <a:gd name="adj2" fmla="val 675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Responsibilities</a:t>
            </a:r>
            <a:endParaRPr lang="en-US" sz="1400" dirty="0"/>
          </a:p>
        </p:txBody>
      </p:sp>
      <p:pic>
        <p:nvPicPr>
          <p:cNvPr id="27" name="Picture 26"/>
          <p:cNvPicPr>
            <a:picLocks noChangeAspect="1" noChangeArrowheads="1"/>
            <a:extLst>
              <a:ext uri="{84589F7E-364E-4C9E-8A38-B11213B215E9}">
                <a14:cameraTool xmlns:a14="http://schemas.microsoft.com/office/drawing/2010/main" cellRange="$A$30:$R$54"/>
              </a:ext>
            </a:extLst>
          </p:cNvPicPr>
          <p:nvPr/>
        </p:nvPicPr>
        <p:blipFill>
          <a:blip r:embed="rId4"/>
          <a:srcRect/>
          <a:stretch>
            <a:fillRect/>
          </a:stretch>
        </p:blipFill>
        <p:spPr bwMode="auto">
          <a:xfrm>
            <a:off x="133522" y="2091300"/>
            <a:ext cx="4217515" cy="3189496"/>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21" name="CustomShape 27">
            <a:extLst>
              <a:ext uri="{FF2B5EF4-FFF2-40B4-BE49-F238E27FC236}">
                <a16:creationId xmlns:a16="http://schemas.microsoft.com/office/drawing/2014/main" xmlns="" id="{F5D42C19-F7CD-4300-AE43-C12012F693F0}"/>
              </a:ext>
            </a:extLst>
          </p:cNvPr>
          <p:cNvSpPr/>
          <p:nvPr/>
        </p:nvSpPr>
        <p:spPr>
          <a:xfrm>
            <a:off x="8148960" y="102460"/>
            <a:ext cx="870480" cy="270360"/>
          </a:xfrm>
          <a:prstGeom prst="rect">
            <a:avLst/>
          </a:prstGeom>
          <a:solidFill>
            <a:srgbClr val="000099"/>
          </a:solidFill>
          <a:ln w="28440">
            <a:solidFill>
              <a:schemeClr val="bg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pc="-1" dirty="0">
                <a:solidFill>
                  <a:srgbClr val="FFFFFF"/>
                </a:solidFill>
                <a:uFill>
                  <a:solidFill>
                    <a:srgbClr val="FFFFFF"/>
                  </a:solidFill>
                </a:uFill>
                <a:latin typeface="Arial"/>
                <a:ea typeface="DejaVu Sans"/>
              </a:rPr>
              <a:t>5</a:t>
            </a:r>
            <a:r>
              <a:rPr lang="en-US" sz="1400" b="1" strike="noStrike" spc="-1" dirty="0">
                <a:solidFill>
                  <a:srgbClr val="FFFFFF"/>
                </a:solidFill>
                <a:uFill>
                  <a:solidFill>
                    <a:srgbClr val="FFFFFF"/>
                  </a:solidFill>
                </a:uFill>
                <a:latin typeface="Arial"/>
                <a:ea typeface="DejaVu Sans"/>
              </a:rPr>
              <a:t>/5</a:t>
            </a:r>
            <a:endParaRPr lang="en-US" sz="1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032970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9624" name="WordArt 24"/>
          <p:cNvSpPr>
            <a:spLocks noChangeArrowheads="1" noChangeShapeType="1" noTextEdit="1"/>
          </p:cNvSpPr>
          <p:nvPr/>
        </p:nvSpPr>
        <p:spPr bwMode="auto">
          <a:xfrm>
            <a:off x="2724149" y="2838450"/>
            <a:ext cx="4600576" cy="91000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323" b="1" kern="10" dirty="0">
                <a:solidFill>
                  <a:srgbClr val="336699"/>
                </a:solidFill>
                <a:effectLst>
                  <a:outerShdw dist="45791" dir="2021404" algn="ctr" rotWithShape="0">
                    <a:srgbClr val="B2B2B2">
                      <a:alpha val="80000"/>
                    </a:srgbClr>
                  </a:outerShdw>
                </a:effectLst>
                <a:cs typeface="Times New Roman" panose="02020603050405020304" pitchFamily="18" charset="0"/>
              </a:rPr>
              <a:t>Thank</a:t>
            </a:r>
            <a:r>
              <a:rPr lang="en-US" sz="3323" kern="10" dirty="0">
                <a:solidFill>
                  <a:srgbClr val="336699"/>
                </a:solidFill>
                <a:effectLst>
                  <a:outerShdw dist="45791" dir="2021404" algn="ctr" rotWithShape="0">
                    <a:srgbClr val="B2B2B2">
                      <a:alpha val="80000"/>
                    </a:srgbClr>
                  </a:outerShdw>
                </a:effectLst>
                <a:cs typeface="Times New Roman" panose="02020603050405020304" pitchFamily="18" charset="0"/>
              </a:rPr>
              <a:t> </a:t>
            </a:r>
            <a:r>
              <a:rPr lang="en-US" sz="3323" b="1" kern="10" dirty="0">
                <a:solidFill>
                  <a:srgbClr val="336699"/>
                </a:solidFill>
                <a:effectLst>
                  <a:outerShdw dist="45791" dir="2021404" algn="ctr" rotWithShape="0">
                    <a:srgbClr val="B2B2B2">
                      <a:alpha val="80000"/>
                    </a:srgbClr>
                  </a:outerShdw>
                </a:effectLst>
                <a:cs typeface="Times New Roman" panose="02020603050405020304" pitchFamily="18" charset="0"/>
              </a:rPr>
              <a:t>You</a:t>
            </a:r>
            <a:r>
              <a:rPr lang="en-US" sz="3323" kern="10" dirty="0">
                <a:solidFill>
                  <a:srgbClr val="336699"/>
                </a:solidFill>
                <a:effectLst>
                  <a:outerShdw dist="45791" dir="2021404" algn="ctr" rotWithShape="0">
                    <a:srgbClr val="B2B2B2">
                      <a:alpha val="80000"/>
                    </a:srgbClr>
                  </a:outerShdw>
                </a:effectLst>
                <a:cs typeface="Times New Roman" panose="02020603050405020304" pitchFamily="18" charset="0"/>
              </a:rPr>
              <a:t> </a:t>
            </a:r>
            <a:r>
              <a:rPr lang="en-US" sz="3323" b="1" kern="10" dirty="0">
                <a:solidFill>
                  <a:srgbClr val="336699"/>
                </a:solidFill>
                <a:effectLst>
                  <a:outerShdw dist="45791" dir="2021404" algn="ctr" rotWithShape="0">
                    <a:srgbClr val="B2B2B2">
                      <a:alpha val="80000"/>
                    </a:srgbClr>
                  </a:outerShdw>
                </a:effectLst>
                <a:cs typeface="Times New Roman" panose="02020603050405020304" pitchFamily="18" charset="0"/>
              </a:rPr>
              <a:t>!</a:t>
            </a:r>
          </a:p>
        </p:txBody>
      </p:sp>
    </p:spTree>
    <p:extLst>
      <p:ext uri="{BB962C8B-B14F-4D97-AF65-F5344CB8AC3E}">
        <p14:creationId xmlns:p14="http://schemas.microsoft.com/office/powerpoint/2010/main" val="1931804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8524</TotalTime>
  <Words>1284</Words>
  <Application>Microsoft Office PowerPoint</Application>
  <PresentationFormat>On-screen Show (4:3)</PresentationFormat>
  <Paragraphs>189</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 Unicode MS</vt:lpstr>
      <vt:lpstr>ＭＳ Ｐゴシック</vt:lpstr>
      <vt:lpstr>Arial</vt:lpstr>
      <vt:lpstr>Calibri</vt:lpstr>
      <vt:lpstr>DejaVu Sans</vt:lpstr>
      <vt:lpstr>HGP創英角ｺﾞｼｯｸUB</vt:lpstr>
      <vt:lpstr>inherit</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PSNV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Chung Nguyen Van</dc:creator>
  <dc:description/>
  <cp:lastModifiedBy>NGUYEN NHU_Minh</cp:lastModifiedBy>
  <cp:revision>1350</cp:revision>
  <cp:lastPrinted>2019-05-27T02:21:44Z</cp:lastPrinted>
  <dcterms:created xsi:type="dcterms:W3CDTF">2015-08-13T02:08:13Z</dcterms:created>
  <dcterms:modified xsi:type="dcterms:W3CDTF">2022-05-24T02:43:06Z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PSNV</vt:lpwstr>
  </property>
  <property fmtid="{D5CDD505-2E9C-101B-9397-08002B2CF9AE}" pid="4" name="ContentTypeId">
    <vt:lpwstr>0x010100973F858C397DE54D9423F8D643250E0F</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7</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8</vt:i4>
  </property>
</Properties>
</file>