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2611-E36D-401F-B1C3-253A68690E4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5614-C970-44F8-BC74-A7FDB2964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dirty="0"/>
              <a:t>HR other department training direct  and paper for </a:t>
            </a:r>
            <a:r>
              <a:rPr kumimoji="1" lang="en-US" altLang="ja-JP" b="0" dirty="0" err="1"/>
              <a:t>evulation</a:t>
            </a:r>
            <a:r>
              <a:rPr kumimoji="1" lang="en-US" altLang="ja-JP" b="0" dirty="0"/>
              <a:t> . </a:t>
            </a:r>
          </a:p>
          <a:p>
            <a:pPr defTabSz="1328898">
              <a:defRPr/>
            </a:pPr>
            <a:r>
              <a:rPr kumimoji="1" lang="en-US" altLang="ja-JP" b="0" dirty="0"/>
              <a:t>For video training they need to make and edit about 20 hours </a:t>
            </a:r>
          </a:p>
          <a:p>
            <a:pPr defTabSz="1328898">
              <a:defRPr/>
            </a:pPr>
            <a:r>
              <a:rPr kumimoji="1" lang="en-US" altLang="ja-JP" b="0" dirty="0"/>
              <a:t>After </a:t>
            </a:r>
            <a:r>
              <a:rPr kumimoji="1" lang="en-US" altLang="ja-JP" b="0" dirty="0" err="1"/>
              <a:t>anaylatis</a:t>
            </a:r>
            <a:r>
              <a:rPr kumimoji="1" lang="en-US" altLang="ja-JP" b="0" dirty="0"/>
              <a:t> , we implement train online : learn by video, do exam one system , auto </a:t>
            </a:r>
            <a:r>
              <a:rPr kumimoji="1" lang="en-US" altLang="ja-JP" b="0" dirty="0" err="1"/>
              <a:t>evulations</a:t>
            </a:r>
            <a:r>
              <a:rPr kumimoji="1" lang="en-US" altLang="ja-JP" b="0" dirty="0"/>
              <a:t>…</a:t>
            </a:r>
          </a:p>
          <a:p>
            <a:pPr defTabSz="1328898">
              <a:defRPr/>
            </a:pPr>
            <a:r>
              <a:rPr kumimoji="1" lang="en-US" altLang="ja-JP" b="0" dirty="0"/>
              <a:t>About video training we using new </a:t>
            </a:r>
            <a:r>
              <a:rPr kumimoji="1" lang="en-US" altLang="ja-JP" b="0" dirty="0" err="1"/>
              <a:t>technogy</a:t>
            </a:r>
            <a:r>
              <a:rPr kumimoji="1" lang="en-US" altLang="ja-JP" b="0" dirty="0"/>
              <a:t> convert text for speech with many </a:t>
            </a:r>
            <a:r>
              <a:rPr kumimoji="1" lang="en-US" altLang="ja-JP" b="0" dirty="0" err="1"/>
              <a:t>fomat</a:t>
            </a:r>
            <a:r>
              <a:rPr kumimoji="1" lang="en-US" altLang="ja-JP" b="0" dirty="0"/>
              <a:t> : text or ppt ..</a:t>
            </a:r>
          </a:p>
          <a:p>
            <a:pPr defTabSz="1328898">
              <a:defRPr/>
            </a:pPr>
            <a:r>
              <a:rPr kumimoji="1" lang="en-US" altLang="ja-JP" b="0" dirty="0"/>
              <a:t>This activity help reduce more than 18k$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288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288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53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0634-345A-4EB4-96AB-AC345DDF2B7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8057-D507-41AA-A31B-3E335FD58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>
            <a:cxnSpLocks/>
          </p:cNvCxnSpPr>
          <p:nvPr/>
        </p:nvCxnSpPr>
        <p:spPr>
          <a:xfrm flipV="1">
            <a:off x="6710894" y="1937076"/>
            <a:ext cx="3851521" cy="3750540"/>
          </a:xfrm>
          <a:prstGeom prst="line">
            <a:avLst/>
          </a:prstGeom>
          <a:ln w="6350">
            <a:solidFill>
              <a:srgbClr val="0156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24B12AF-F607-F678-6BFA-BAE3B2C44A0F}"/>
              </a:ext>
            </a:extLst>
          </p:cNvPr>
          <p:cNvSpPr/>
          <p:nvPr/>
        </p:nvSpPr>
        <p:spPr>
          <a:xfrm rot="20188430">
            <a:off x="6603089" y="4315128"/>
            <a:ext cx="2073084" cy="688722"/>
          </a:xfrm>
          <a:prstGeom prst="homePlate">
            <a:avLst/>
          </a:prstGeom>
          <a:gradFill>
            <a:gsLst>
              <a:gs pos="3000">
                <a:schemeClr val="accent1">
                  <a:lumMod val="5000"/>
                  <a:lumOff val="95000"/>
                </a:schemeClr>
              </a:gs>
              <a:gs pos="73000">
                <a:srgbClr val="B0C6E1">
                  <a:lumMod val="97000"/>
                </a:srgbClr>
              </a:gs>
              <a:gs pos="6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569743" y="1493061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13757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6038851" y="1507243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143751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9251" y="913354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Developer: Nguyen Thi Dao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ja-JP" sz="1500" b="1" dirty="0">
                  <a:solidFill>
                    <a:srgbClr val="00CC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Save cost &amp; time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59" y="913354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Apply: Sep.2022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686" y="9934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ja-JP" sz="1600" dirty="0">
                <a:solidFill>
                  <a:prstClr val="white"/>
                </a:solidFill>
                <a:ea typeface="ＭＳ Ｐゴシック" panose="020B0600070205080204" pitchFamily="34" charset="-128"/>
                <a:cs typeface="Times New Roman" pitchFamily="18" charset="0"/>
              </a:rPr>
              <a:t>E-LEARNING SYSTEM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68" y="501728"/>
            <a:ext cx="9046488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E-LEARNING SYSTEM WITH AI TECHNOLOGY.APPLY FOR ALL COUSE IN PSNV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6066955" y="5787929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Opening online training course for 5 course Sept.2022 </a:t>
            </a:r>
          </a:p>
          <a:p>
            <a:pPr marL="0" indent="0" defTabSz="457189"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        Further apply to all course in PSNV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Reduce system development fee : 17k$ </a:t>
            </a:r>
          </a:p>
          <a:p>
            <a:pPr defTabSz="457189">
              <a:buFont typeface="Wingdings" panose="05000000000000000000" pitchFamily="2" charset="2"/>
              <a:buChar char="q"/>
              <a:defRPr/>
            </a:pPr>
            <a:r>
              <a:rPr lang="en-US" sz="1200" b="0" dirty="0">
                <a:solidFill>
                  <a:prstClr val="black"/>
                </a:solidFill>
                <a:latin typeface="Calibri"/>
              </a:rPr>
              <a:t>Cost down for all cost  20*23* 4 = 1.8K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5" y="5787929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44" indent="-285744" defTabSz="457189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Not enough skill before start working</a:t>
            </a: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Easy make NG product &amp; resignation</a:t>
            </a: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pager make document &amp; test exam. </a:t>
            </a:r>
          </a:p>
          <a:p>
            <a:pPr marL="285744" indent="-285744" eaLnBrk="0" hangingPunct="0">
              <a:buFont typeface="Wingdings" panose="05000000000000000000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 make video:  </a:t>
            </a:r>
            <a:r>
              <a:rPr lang="en-US" altLang="ja-JP" sz="1200" b="1" dirty="0">
                <a:solidFill>
                  <a:prstClr val="black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~ 20h/1Course </a:t>
            </a: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(manpower + paper)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059" y="76202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vi-VN" sz="1400" b="1" dirty="0">
                <a:solidFill>
                  <a:srgbClr val="FFFFFF"/>
                </a:solidFill>
              </a:rPr>
              <a:t>2/3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668786" y="1799992"/>
            <a:ext cx="1754006" cy="2033208"/>
            <a:chOff x="12957" y="3735794"/>
            <a:chExt cx="1903873" cy="281251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818" y="3735794"/>
              <a:ext cx="897424" cy="87292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60" y="4801787"/>
              <a:ext cx="1239203" cy="825619"/>
            </a:xfrm>
            <a:prstGeom prst="rect">
              <a:avLst/>
            </a:prstGeom>
          </p:spPr>
        </p:pic>
        <p:sp>
          <p:nvSpPr>
            <p:cNvPr id="47" name="Down Arrow 46"/>
            <p:cNvSpPr/>
            <p:nvPr/>
          </p:nvSpPr>
          <p:spPr>
            <a:xfrm>
              <a:off x="872802" y="5750749"/>
              <a:ext cx="285455" cy="962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899844" y="4673950"/>
              <a:ext cx="285455" cy="1131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2161" y="4217550"/>
              <a:ext cx="1560821" cy="425744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 defTabSz="457189">
                <a:defRPr/>
              </a:pPr>
              <a:r>
                <a:rPr lang="en-US" sz="1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00FF"/>
                  </a:solidFill>
                  <a:effectLst>
                    <a:glow rad="101600">
                      <a:srgbClr val="F18526">
                        <a:alpha val="60000"/>
                      </a:srgbClr>
                    </a:glow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Direct Training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7" y="6122560"/>
              <a:ext cx="1903873" cy="425744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 defTabSz="457189">
                <a:defRPr/>
              </a:pPr>
              <a:r>
                <a:rPr lang="en-US" sz="1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101600">
                      <a:srgbClr val="F18526">
                        <a:alpha val="60000"/>
                      </a:srgbClr>
                    </a:glow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Manual Evaluation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79381" y="3880799"/>
            <a:ext cx="1611302" cy="1606598"/>
            <a:chOff x="4865927" y="4161875"/>
            <a:chExt cx="1888786" cy="1837427"/>
          </a:xfrm>
          <a:effectLst>
            <a:outerShdw blurRad="50800" dist="50800" dir="5400000" algn="ctr" rotWithShape="0">
              <a:schemeClr val="tx1"/>
            </a:outerShdw>
          </a:effectLst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5927" y="4161875"/>
              <a:ext cx="1241481" cy="826149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5052759" y="5431297"/>
              <a:ext cx="830918" cy="52799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 defTabSz="457189">
                <a:defRPr/>
              </a:pPr>
              <a:r>
                <a:rPr lang="en-US" sz="12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00FF"/>
                  </a:solidFill>
                  <a:effectLst>
                    <a:glow rad="101600">
                      <a:srgbClr val="F18526">
                        <a:alpha val="60000"/>
                      </a:srgbClr>
                    </a:glow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Video </a:t>
              </a:r>
            </a:p>
            <a:p>
              <a:pPr algn="ctr" defTabSz="457189">
                <a:defRPr/>
              </a:pPr>
              <a:r>
                <a:rPr lang="en-US" sz="12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00FF"/>
                  </a:solidFill>
                  <a:effectLst>
                    <a:glow rad="101600">
                      <a:srgbClr val="F18526">
                        <a:alpha val="60000"/>
                      </a:srgbClr>
                    </a:glow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Editing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61000" y="4559287"/>
              <a:ext cx="496448" cy="422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8h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>
              <a:off x="6065322" y="5230832"/>
              <a:ext cx="229028" cy="7684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1094" y="5549526"/>
              <a:ext cx="633619" cy="422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12h</a:t>
              </a:r>
            </a:p>
          </p:txBody>
        </p:sp>
      </p:grpSp>
      <p:sp>
        <p:nvSpPr>
          <p:cNvPr id="70" name="Right Brace 69"/>
          <p:cNvSpPr/>
          <p:nvPr/>
        </p:nvSpPr>
        <p:spPr>
          <a:xfrm>
            <a:off x="5244734" y="3885335"/>
            <a:ext cx="184259" cy="6867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629587" y="1809555"/>
            <a:ext cx="4267151" cy="3584859"/>
          </a:xfrm>
          <a:prstGeom prst="line">
            <a:avLst/>
          </a:prstGeom>
          <a:ln w="63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710894" y="2056784"/>
            <a:ext cx="1843645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 defTabSz="457189">
              <a:defRPr/>
            </a:pP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595713" y="3525423"/>
            <a:ext cx="1785864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 defTabSz="457189">
              <a:defRPr/>
            </a:pP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Evaluation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418186" y="1723392"/>
            <a:ext cx="2108835" cy="204705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1329" y="1698272"/>
            <a:ext cx="2248821" cy="2112567"/>
          </a:xfrm>
          <a:prstGeom prst="rect">
            <a:avLst/>
          </a:prstGeom>
          <a:noFill/>
          <a:ln w="31750">
            <a:solidFill>
              <a:srgbClr val="01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/>
          <a:srcRect l="7662" t="6024" r="7898" b="7948"/>
          <a:stretch/>
        </p:blipFill>
        <p:spPr>
          <a:xfrm>
            <a:off x="6951499" y="1762271"/>
            <a:ext cx="1167759" cy="34177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7"/>
          <a:srcRect l="14886" t="23593" r="12822" b="13004"/>
          <a:stretch/>
        </p:blipFill>
        <p:spPr>
          <a:xfrm>
            <a:off x="6726990" y="2587131"/>
            <a:ext cx="1392267" cy="56883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782090" y="3287667"/>
            <a:ext cx="1374497" cy="299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80239" y="2981513"/>
            <a:ext cx="1878723" cy="292388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 defTabSz="457189">
              <a:defRPr/>
            </a:pP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sz="13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</a:p>
        </p:txBody>
      </p:sp>
      <p:pic>
        <p:nvPicPr>
          <p:cNvPr id="87" name="Picture 8" descr="Custom Login Page Customizer – WordPress プラグイン | WordPress.org 日本語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91" y="1738641"/>
            <a:ext cx="452491" cy="3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6875545" y="2221099"/>
            <a:ext cx="1378904" cy="2540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189">
              <a:defRPr/>
            </a:pPr>
            <a:r>
              <a:rPr lang="en-US" sz="1051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made by </a:t>
            </a:r>
            <a:r>
              <a:rPr lang="ja-JP" altLang="en-US" sz="1051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en-US" sz="1051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773631" y="3719086"/>
            <a:ext cx="1424724" cy="860337"/>
          </a:xfrm>
          <a:prstGeom prst="rect">
            <a:avLst/>
          </a:prstGeom>
          <a:solidFill>
            <a:srgbClr val="FFFF00"/>
          </a:solidFill>
          <a:ln>
            <a:solidFill>
              <a:srgbClr val="01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065471" y="4581008"/>
            <a:ext cx="1385231" cy="1695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data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9"/>
          <a:srcRect l="21577" t="7118" r="19641" b="29459"/>
          <a:stretch/>
        </p:blipFill>
        <p:spPr>
          <a:xfrm>
            <a:off x="9056517" y="4778237"/>
            <a:ext cx="877485" cy="572303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8948494" y="4886211"/>
            <a:ext cx="1164101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algn="ctr" defTabSz="457189">
              <a:defRPr/>
            </a:pPr>
            <a:r>
              <a:rPr lang="en-US" sz="1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PPT+ Speech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077194" y="4920924"/>
            <a:ext cx="3577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300" dirty="0">
                <a:solidFill>
                  <a:srgbClr val="0156FF"/>
                </a:solidFill>
                <a:latin typeface="Calibri"/>
              </a:rPr>
              <a:t>2h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866771" y="5364452"/>
            <a:ext cx="10189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500" b="1" dirty="0">
                <a:solidFill>
                  <a:srgbClr val="0156FF"/>
                </a:solidFill>
                <a:latin typeface="Calibri"/>
              </a:rPr>
              <a:t>Total: 2.2h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5767" y="4709495"/>
            <a:ext cx="324403" cy="31832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4722" y="3796706"/>
            <a:ext cx="1300341" cy="75451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 rot="20059692">
            <a:off x="6163194" y="4227101"/>
            <a:ext cx="2809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ctr" defTabSz="457189"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48296" y="4268464"/>
            <a:ext cx="3962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300" dirty="0">
                <a:solidFill>
                  <a:srgbClr val="0156FF"/>
                </a:solidFill>
                <a:latin typeface="Calibri"/>
              </a:rPr>
              <a:t>10’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64884" y="4673847"/>
            <a:ext cx="9677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500" b="1" dirty="0">
                <a:solidFill>
                  <a:srgbClr val="0156FF"/>
                </a:solidFill>
                <a:latin typeface="Calibri"/>
              </a:rPr>
              <a:t>Total: 20h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68787" y="1733345"/>
            <a:ext cx="1802203" cy="204486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046224" y="1789959"/>
            <a:ext cx="2400071" cy="400110"/>
            <a:chOff x="1605523" y="2069061"/>
            <a:chExt cx="2502336" cy="602158"/>
          </a:xfrm>
        </p:grpSpPr>
        <p:sp>
          <p:nvSpPr>
            <p:cNvPr id="64" name="Rounded Rectangle 63"/>
            <p:cNvSpPr/>
            <p:nvPr/>
          </p:nvSpPr>
          <p:spPr>
            <a:xfrm>
              <a:off x="1665170" y="2072449"/>
              <a:ext cx="2442689" cy="59758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Training offline</a:t>
              </a:r>
            </a:p>
          </p:txBody>
        </p:sp>
        <p:sp>
          <p:nvSpPr>
            <p:cNvPr id="51" name="TextBox 6">
              <a:extLst>
                <a:ext uri="{FF2B5EF4-FFF2-40B4-BE49-F238E27FC236}">
                  <a16:creationId xmlns:a16="http://schemas.microsoft.com/office/drawing/2014/main" id="{7A3F5BB4-707A-4E70-939D-7087974B8FCC}"/>
                </a:ext>
              </a:extLst>
            </p:cNvPr>
            <p:cNvSpPr txBox="1"/>
            <p:nvPr/>
          </p:nvSpPr>
          <p:spPr>
            <a:xfrm>
              <a:off x="1605523" y="2069061"/>
              <a:ext cx="578919" cy="60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2000" b="1" dirty="0">
                  <a:solidFill>
                    <a:prstClr val="black"/>
                  </a:solidFill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</a:t>
              </a:r>
              <a:endParaRPr lang="en-US" altLang="ja-JP" sz="2000" b="1" dirty="0">
                <a:solidFill>
                  <a:prstClr val="black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939205" y="3544329"/>
            <a:ext cx="1802203" cy="204486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924027" y="5196555"/>
            <a:ext cx="2354521" cy="406864"/>
            <a:chOff x="1797149" y="3973289"/>
            <a:chExt cx="2354521" cy="322483"/>
          </a:xfrm>
        </p:grpSpPr>
        <p:sp>
          <p:nvSpPr>
            <p:cNvPr id="68" name="Rounded Rectangle 67"/>
            <p:cNvSpPr/>
            <p:nvPr/>
          </p:nvSpPr>
          <p:spPr>
            <a:xfrm>
              <a:off x="1797149" y="3973289"/>
              <a:ext cx="2354521" cy="296018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Video making</a:t>
              </a:r>
            </a:p>
            <a:p>
              <a:pPr algn="ctr" defTabSz="457189">
                <a:defRPr/>
              </a:pPr>
              <a:endParaRPr lang="en-US" sz="1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DA0E522D-CC22-4C8D-ADB2-A6834072E801}"/>
                </a:ext>
              </a:extLst>
            </p:cNvPr>
            <p:cNvSpPr txBox="1"/>
            <p:nvPr/>
          </p:nvSpPr>
          <p:spPr>
            <a:xfrm>
              <a:off x="2060322" y="3978642"/>
              <a:ext cx="523703" cy="31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>
                <a:defRPr/>
              </a:pPr>
              <a:r>
                <a:rPr lang="en-US" altLang="ja-JP" sz="2000" b="1" dirty="0">
                  <a:solidFill>
                    <a:prstClr val="black"/>
                  </a:solidFill>
                  <a:latin typeface="Arial" panose="020B0604020202020204" pitchFamily="34" charset="0"/>
                  <a:ea typeface="HGSSoeiKakugothicUB" panose="020B0900000000000000" pitchFamily="34" charset="-128"/>
                  <a:cs typeface="Arial" panose="020B0604020202020204" pitchFamily="34" charset="0"/>
                  <a:sym typeface="Wingdings 2" panose="05020102010507070707" pitchFamily="18" charset="2"/>
                </a:rPr>
                <a:t></a:t>
              </a:r>
              <a:endParaRPr lang="en-US" altLang="ja-JP" sz="2000" b="1" dirty="0">
                <a:solidFill>
                  <a:prstClr val="black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96174" y="1803742"/>
            <a:ext cx="1476067" cy="1274646"/>
            <a:chOff x="353644" y="4713937"/>
            <a:chExt cx="575062" cy="571777"/>
          </a:xfrm>
        </p:grpSpPr>
        <p:sp>
          <p:nvSpPr>
            <p:cNvPr id="85" name="Explosion 1 84"/>
            <p:cNvSpPr/>
            <p:nvPr/>
          </p:nvSpPr>
          <p:spPr>
            <a:xfrm>
              <a:off x="353644" y="4713937"/>
              <a:ext cx="575062" cy="571777"/>
            </a:xfrm>
            <a:prstGeom prst="irregularSeal1">
              <a:avLst/>
            </a:prstGeom>
            <a:solidFill>
              <a:srgbClr val="1717F7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endParaRPr lang="en-US" sz="1400" b="1" dirty="0">
                <a:solidFill>
                  <a:srgbClr val="0000FF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8316" y="4832717"/>
              <a:ext cx="397608" cy="2899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189">
                <a:defRPr/>
              </a:pPr>
              <a:r>
                <a:rPr lang="en-US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</a:t>
              </a:r>
            </a:p>
            <a:p>
              <a:pPr algn="ctr" defTabSz="457189">
                <a:defRPr/>
              </a:pPr>
              <a:r>
                <a:rPr lang="en-US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4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HGSSoeiKakugothicUB</vt:lpstr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NGUYEN THI_Dao</cp:lastModifiedBy>
  <cp:revision>1</cp:revision>
  <dcterms:created xsi:type="dcterms:W3CDTF">2022-11-17T02:01:39Z</dcterms:created>
  <dcterms:modified xsi:type="dcterms:W3CDTF">2022-11-17T02:05:35Z</dcterms:modified>
</cp:coreProperties>
</file>