
<file path=[Content_Types].xml><?xml version="1.0" encoding="utf-8"?>
<Types xmlns="http://schemas.openxmlformats.org/package/2006/content-types">
  <Default Extension="png" ContentType="image/png"/>
  <Default Extension="jfif" ContentType="image/jpe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6" r:id="rId2"/>
  </p:sldMasterIdLst>
  <p:notesMasterIdLst>
    <p:notesMasterId r:id="rId10"/>
  </p:notesMasterIdLst>
  <p:sldIdLst>
    <p:sldId id="265" r:id="rId3"/>
    <p:sldId id="271" r:id="rId4"/>
    <p:sldId id="281" r:id="rId5"/>
    <p:sldId id="282" r:id="rId6"/>
    <p:sldId id="283" r:id="rId7"/>
    <p:sldId id="284" r:id="rId8"/>
    <p:sldId id="27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UYEN THI_Dao" initials="NT" lastIdx="1" clrIdx="0">
    <p:extLst>
      <p:ext uri="{19B8F6BF-5375-455C-9EA6-DF929625EA0E}">
        <p15:presenceInfo xmlns:p15="http://schemas.microsoft.com/office/powerpoint/2012/main" userId="S-1-5-21-3734395507-3439540992-2097805461-20331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B41D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A74628-8F9E-4BC3-A868-20D3D8BA7964}" v="1" dt="2021-12-21T23:54:46.7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367" autoAdjust="0"/>
    <p:restoredTop sz="67450" autoAdjust="0"/>
  </p:normalViewPr>
  <p:slideViewPr>
    <p:cSldViewPr snapToGrid="0">
      <p:cViewPr>
        <p:scale>
          <a:sx n="150" d="100"/>
          <a:sy n="150" d="100"/>
        </p:scale>
        <p:origin x="948" y="-9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tsunari Teramoto" userId="ff284c05-b2e6-4b2f-b0a3-c718dd2a2804" providerId="ADAL" clId="{F3A74628-8F9E-4BC3-A868-20D3D8BA7964}"/>
    <pc:docChg chg="custSel modSld">
      <pc:chgData name="Katsunari Teramoto" userId="ff284c05-b2e6-4b2f-b0a3-c718dd2a2804" providerId="ADAL" clId="{F3A74628-8F9E-4BC3-A868-20D3D8BA7964}" dt="2021-12-22T00:49:11.509" v="4041" actId="20577"/>
      <pc:docMkLst>
        <pc:docMk/>
      </pc:docMkLst>
      <pc:sldChg chg="modNotesTx">
        <pc:chgData name="Katsunari Teramoto" userId="ff284c05-b2e6-4b2f-b0a3-c718dd2a2804" providerId="ADAL" clId="{F3A74628-8F9E-4BC3-A868-20D3D8BA7964}" dt="2021-12-22T00:14:32.891" v="2147" actId="20577"/>
        <pc:sldMkLst>
          <pc:docMk/>
          <pc:sldMk cId="234738075" sldId="257"/>
        </pc:sldMkLst>
      </pc:sldChg>
      <pc:sldChg chg="modNotesTx">
        <pc:chgData name="Katsunari Teramoto" userId="ff284c05-b2e6-4b2f-b0a3-c718dd2a2804" providerId="ADAL" clId="{F3A74628-8F9E-4BC3-A868-20D3D8BA7964}" dt="2021-12-22T00:23:34.185" v="3081" actId="20577"/>
        <pc:sldMkLst>
          <pc:docMk/>
          <pc:sldMk cId="3219002391" sldId="259"/>
        </pc:sldMkLst>
      </pc:sldChg>
      <pc:sldChg chg="modNotesTx">
        <pc:chgData name="Katsunari Teramoto" userId="ff284c05-b2e6-4b2f-b0a3-c718dd2a2804" providerId="ADAL" clId="{F3A74628-8F9E-4BC3-A868-20D3D8BA7964}" dt="2021-12-22T00:40:15.475" v="3456" actId="313"/>
        <pc:sldMkLst>
          <pc:docMk/>
          <pc:sldMk cId="1338883631" sldId="260"/>
        </pc:sldMkLst>
      </pc:sldChg>
      <pc:sldChg chg="modNotesTx">
        <pc:chgData name="Katsunari Teramoto" userId="ff284c05-b2e6-4b2f-b0a3-c718dd2a2804" providerId="ADAL" clId="{F3A74628-8F9E-4BC3-A868-20D3D8BA7964}" dt="2021-12-22T00:40:07.939" v="3455" actId="20577"/>
        <pc:sldMkLst>
          <pc:docMk/>
          <pc:sldMk cId="3097345598" sldId="265"/>
        </pc:sldMkLst>
      </pc:sldChg>
      <pc:sldChg chg="modNotesTx">
        <pc:chgData name="Katsunari Teramoto" userId="ff284c05-b2e6-4b2f-b0a3-c718dd2a2804" providerId="ADAL" clId="{F3A74628-8F9E-4BC3-A868-20D3D8BA7964}" dt="2021-12-22T00:49:11.509" v="4041" actId="20577"/>
        <pc:sldMkLst>
          <pc:docMk/>
          <pc:sldMk cId="247799938" sldId="266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55AE3-49C6-4981-AE00-2D6A6E38AAF7}" type="datetimeFigureOut">
              <a:rPr lang="en-GB" smtClean="0"/>
              <a:t>23/11/2022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4DFB8-1BB1-432B-81C7-5AF63935B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659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Good </a:t>
            </a:r>
            <a:r>
              <a:rPr lang="en-US" altLang="ja-JP" sz="4000" dirty="0">
                <a:latin typeface="Arial" panose="020B0604020202020204" pitchFamily="34" charset="0"/>
                <a:cs typeface="Arial" panose="020B0604020202020204" pitchFamily="34" charset="0"/>
              </a:rPr>
              <a:t>morning,</a:t>
            </a:r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 everyone.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My name is Dao. I am from </a:t>
            </a:r>
            <a:r>
              <a:rPr lang="en-GB" sz="4000" baseline="0" dirty="0">
                <a:latin typeface="Arial" panose="020B0604020202020204" pitchFamily="34" charset="0"/>
                <a:cs typeface="Arial" panose="020B0604020202020204" pitchFamily="34" charset="0"/>
              </a:rPr>
              <a:t> Information System department.</a:t>
            </a:r>
            <a:endParaRPr lang="en-GB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I am very</a:t>
            </a:r>
            <a:r>
              <a:rPr lang="en-GB" sz="4000" baseline="0" dirty="0">
                <a:latin typeface="Arial" panose="020B0604020202020204" pitchFamily="34" charset="0"/>
                <a:cs typeface="Arial" panose="020B0604020202020204" pitchFamily="34" charset="0"/>
              </a:rPr>
              <a:t> happy to be here , introduce about improvement result report. </a:t>
            </a:r>
            <a:endParaRPr lang="en-GB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We have 5 topics and save cost about 19K dollar</a:t>
            </a:r>
          </a:p>
          <a:p>
            <a:endParaRPr lang="en-GB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585CC-6A4B-4F0F-8BB8-75C07CEB259B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329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328898">
              <a:defRPr/>
            </a:pPr>
            <a:r>
              <a:rPr kumimoji="1" lang="en-US" altLang="ja-JP" sz="1200" b="0" baseline="0" dirty="0"/>
              <a:t>The First , I will introduce about E-Learning system.</a:t>
            </a:r>
          </a:p>
          <a:p>
            <a:pPr defTabSz="1328898">
              <a:defRPr/>
            </a:pPr>
            <a:r>
              <a:rPr kumimoji="1" lang="en-US" altLang="ja-JP" sz="1200" b="1" baseline="0" dirty="0"/>
              <a:t>Before Kaizen</a:t>
            </a:r>
          </a:p>
          <a:p>
            <a:pPr defTabSz="1328898">
              <a:defRPr/>
            </a:pPr>
            <a:r>
              <a:rPr kumimoji="1" lang="en-US" altLang="ja-JP" sz="1200" b="0" baseline="0" dirty="0"/>
              <a:t>We direct training using video =&gt; paper testing and manual evaluation.</a:t>
            </a:r>
          </a:p>
          <a:p>
            <a:pPr defTabSz="1328898">
              <a:defRPr/>
            </a:pPr>
            <a:r>
              <a:rPr kumimoji="1" lang="en-US" altLang="ja-JP" sz="1200" b="0" baseline="0" dirty="0"/>
              <a:t>Specially,  video recoding and video editing  we spend 20h.</a:t>
            </a:r>
          </a:p>
          <a:p>
            <a:pPr defTabSz="1328898">
              <a:defRPr/>
            </a:pPr>
            <a:r>
              <a:rPr kumimoji="1" lang="en-US" altLang="ja-JP" sz="1200" b="1" baseline="0" dirty="0"/>
              <a:t>After kaizen</a:t>
            </a:r>
          </a:p>
          <a:p>
            <a:pPr defTabSz="1328898">
              <a:defRPr/>
            </a:pPr>
            <a:r>
              <a:rPr kumimoji="1" lang="en-US" altLang="ja-JP" sz="1200" b="0" baseline="0" dirty="0"/>
              <a:t>We develop E-Learning system. All user can online training, online testing and auto evaluation.</a:t>
            </a:r>
          </a:p>
          <a:p>
            <a:pPr defTabSz="1328898">
              <a:defRPr/>
            </a:pPr>
            <a:endParaRPr kumimoji="1" lang="en-US" altLang="ja-JP" sz="1200" b="0" baseline="0" dirty="0"/>
          </a:p>
          <a:p>
            <a:pPr defTabSz="1328898">
              <a:defRPr/>
            </a:pPr>
            <a:r>
              <a:rPr kumimoji="1" lang="en-US" altLang="ja-JP" sz="1200" b="0" baseline="0" dirty="0"/>
              <a:t>Beside, For support video making.</a:t>
            </a:r>
          </a:p>
          <a:p>
            <a:pPr defTabSz="1328898">
              <a:defRPr/>
            </a:pPr>
            <a:r>
              <a:rPr kumimoji="1" lang="en-US" altLang="ja-JP" sz="1200" b="0" baseline="0" dirty="0"/>
              <a:t>we develop software with </a:t>
            </a:r>
            <a:r>
              <a:rPr kumimoji="1" lang="en-US" altLang="ja-JP" sz="1200" b="1" baseline="0" dirty="0"/>
              <a:t>new technology </a:t>
            </a:r>
            <a:r>
              <a:rPr kumimoji="1" lang="en-US" altLang="ja-JP" sz="1200" b="0" baseline="0" dirty="0"/>
              <a:t>is </a:t>
            </a:r>
            <a:r>
              <a:rPr kumimoji="1" lang="en-US" altLang="ja-JP" sz="1200" b="1" baseline="0" dirty="0"/>
              <a:t>text to speech. </a:t>
            </a:r>
          </a:p>
          <a:p>
            <a:pPr defTabSz="1328898">
              <a:defRPr/>
            </a:pPr>
            <a:r>
              <a:rPr kumimoji="1" lang="en-US" altLang="ja-JP" sz="1200" b="0" baseline="0" dirty="0"/>
              <a:t>After that, Merge PowerPoint and speech data.</a:t>
            </a:r>
          </a:p>
          <a:p>
            <a:pPr defTabSz="1328898">
              <a:defRPr/>
            </a:pPr>
            <a:r>
              <a:rPr kumimoji="1" lang="en-US" altLang="ja-JP" sz="1200" b="1" baseline="0" dirty="0"/>
              <a:t>only use </a:t>
            </a:r>
            <a:r>
              <a:rPr kumimoji="1" lang="en-US" altLang="ja-JP" sz="1200" b="0" baseline="0" dirty="0"/>
              <a:t>more than 2 hour.</a:t>
            </a:r>
          </a:p>
          <a:p>
            <a:pPr defTabSz="1328898">
              <a:defRPr/>
            </a:pPr>
            <a:r>
              <a:rPr kumimoji="1" lang="en-US" altLang="ja-JP" sz="1200" b="0" baseline="0" dirty="0"/>
              <a:t>Total </a:t>
            </a:r>
            <a:r>
              <a:rPr kumimoji="1" lang="en-US" altLang="ja-JP" sz="1200" b="1" baseline="0" dirty="0"/>
              <a:t>save cost about </a:t>
            </a:r>
            <a:r>
              <a:rPr kumimoji="1" lang="en-US" altLang="ja-JP" sz="1200" b="0" baseline="0" dirty="0"/>
              <a:t>18K $ per year.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4DFB8-1BB1-432B-81C7-5AF63935B3F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074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="1" dirty="0"/>
              <a:t>The second topic </a:t>
            </a:r>
            <a:r>
              <a:rPr kumimoji="1" lang="en-US" altLang="ja-JP" b="0" dirty="0"/>
              <a:t>is reduce server capacity by using Hufft job.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="0" dirty="0"/>
              <a:t>Before kaizen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="1" dirty="0"/>
              <a:t>We</a:t>
            </a:r>
            <a:r>
              <a:rPr kumimoji="1" lang="en-US" altLang="ja-JP" b="1" baseline="0" dirty="0"/>
              <a:t> have to many </a:t>
            </a:r>
            <a:r>
              <a:rPr kumimoji="1" lang="en-US" altLang="ja-JP" b="0" baseline="0" dirty="0"/>
              <a:t>application </a:t>
            </a:r>
            <a:r>
              <a:rPr kumimoji="1" lang="en-US" altLang="ja-JP" b="1" baseline="0" dirty="0"/>
              <a:t>communicate</a:t>
            </a:r>
            <a:r>
              <a:rPr kumimoji="1" lang="en-US" altLang="ja-JP" b="0" baseline="0" dirty="0"/>
              <a:t> with SAP</a:t>
            </a:r>
            <a:endParaRPr kumimoji="1" lang="vi-VN" altLang="ja-JP" b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="0" dirty="0"/>
              <a:t>Event though,</a:t>
            </a:r>
            <a:r>
              <a:rPr kumimoji="1" lang="en-US" altLang="ja-JP" b="0" baseline="0" dirty="0"/>
              <a:t> </a:t>
            </a:r>
            <a:r>
              <a:rPr kumimoji="1" lang="en-US" altLang="ja-JP" b="1" baseline="0" dirty="0"/>
              <a:t>No file </a:t>
            </a:r>
            <a:r>
              <a:rPr kumimoji="1" lang="en-US" altLang="ja-JP" b="0" baseline="0" dirty="0"/>
              <a:t>or </a:t>
            </a:r>
            <a:r>
              <a:rPr kumimoji="1" lang="en-US" altLang="ja-JP" b="1" baseline="0" dirty="0"/>
              <a:t>no data </a:t>
            </a:r>
            <a:r>
              <a:rPr kumimoji="1" lang="en-US" altLang="ja-JP" b="0" baseline="0" dirty="0"/>
              <a:t>still </a:t>
            </a:r>
            <a:r>
              <a:rPr kumimoji="1" lang="en-US" altLang="ja-JP" b="1" baseline="0" dirty="0"/>
              <a:t>job running</a:t>
            </a:r>
            <a:endParaRPr kumimoji="1" lang="en-US" altLang="ja-JP" b="1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="0" dirty="0"/>
              <a:t>After</a:t>
            </a:r>
            <a:r>
              <a:rPr kumimoji="1" lang="en-US" altLang="ja-JP" b="0" baseline="0" dirty="0"/>
              <a:t> kaizen</a:t>
            </a:r>
            <a:endParaRPr kumimoji="1" lang="en-US" altLang="ja-JP" b="1" u="sng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="0" dirty="0"/>
              <a:t>We</a:t>
            </a:r>
            <a:r>
              <a:rPr kumimoji="1" lang="vi-VN" altLang="ja-JP" b="0" baseline="0" dirty="0"/>
              <a:t>  </a:t>
            </a:r>
            <a:r>
              <a:rPr kumimoji="1" lang="vi-VN" altLang="ja-JP" b="1" baseline="0" dirty="0"/>
              <a:t>using Hulft ID event </a:t>
            </a:r>
            <a:r>
              <a:rPr kumimoji="1" lang="en-US" altLang="ja-JP" b="1" baseline="0" dirty="0"/>
              <a:t>, </a:t>
            </a:r>
            <a:r>
              <a:rPr kumimoji="1" lang="en-US" altLang="ja-JP" b="0" dirty="0"/>
              <a:t>SAP</a:t>
            </a:r>
            <a:r>
              <a:rPr kumimoji="1" lang="en-US" altLang="ja-JP" b="0" baseline="0" dirty="0"/>
              <a:t> background job only run when exits data on server.</a:t>
            </a:r>
            <a:endParaRPr kumimoji="1" lang="en-US" altLang="ja-JP" b="0" dirty="0"/>
          </a:p>
          <a:p>
            <a:r>
              <a:rPr lang="en-US" dirty="0"/>
              <a:t>So,</a:t>
            </a:r>
            <a:r>
              <a:rPr lang="en-US" baseline="0" dirty="0"/>
              <a:t> reduce capacity on server.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4DFB8-1BB1-432B-81C7-5AF63935B3F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5783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328898">
              <a:defRPr/>
            </a:pPr>
            <a:r>
              <a:rPr kumimoji="1" lang="en-US" altLang="ja-JP" b="1" dirty="0"/>
              <a:t>The next</a:t>
            </a:r>
            <a:r>
              <a:rPr kumimoji="1" lang="en-US" altLang="ja-JP" b="1" baseline="0" dirty="0"/>
              <a:t> topic is </a:t>
            </a:r>
            <a:r>
              <a:rPr kumimoji="1" lang="en-US" altLang="ja-JP" b="0" baseline="0" dirty="0"/>
              <a:t>Upgrade new version for windows</a:t>
            </a:r>
            <a:endParaRPr kumimoji="1" lang="en-US" altLang="ja-JP" b="0" dirty="0"/>
          </a:p>
          <a:p>
            <a:pPr defTabSz="1328898">
              <a:defRPr/>
            </a:pPr>
            <a:r>
              <a:rPr kumimoji="1" lang="en-US" altLang="ja-JP" b="0" dirty="0"/>
              <a:t>Before </a:t>
            </a:r>
          </a:p>
          <a:p>
            <a:pPr defTabSz="1328898">
              <a:defRPr/>
            </a:pPr>
            <a:r>
              <a:rPr kumimoji="1" lang="en-US" altLang="ja-JP" b="0" dirty="0"/>
              <a:t>Following</a:t>
            </a:r>
            <a:r>
              <a:rPr kumimoji="1" lang="en-US" altLang="ja-JP" b="0" baseline="0" dirty="0"/>
              <a:t> compliant, we need to </a:t>
            </a:r>
            <a:r>
              <a:rPr kumimoji="1" lang="en-US" altLang="ja-JP" b="1" baseline="0" dirty="0"/>
              <a:t>install and update /  new windows version.</a:t>
            </a:r>
            <a:endParaRPr kumimoji="1" lang="en-US" altLang="ja-JP" b="1" dirty="0"/>
          </a:p>
          <a:p>
            <a:pPr defTabSz="1328898">
              <a:defRPr/>
            </a:pPr>
            <a:r>
              <a:rPr kumimoji="1" lang="en-US" altLang="ja-JP" b="0" baseline="0" dirty="0"/>
              <a:t>One version we spend 46 hours overtime</a:t>
            </a:r>
            <a:endParaRPr kumimoji="1" lang="en-US" altLang="ja-JP" b="0" dirty="0"/>
          </a:p>
          <a:p>
            <a:pPr defTabSz="1328898">
              <a:defRPr/>
            </a:pPr>
            <a:r>
              <a:rPr kumimoji="1" lang="en-US" altLang="ja-JP" b="1" dirty="0"/>
              <a:t>Some time </a:t>
            </a:r>
            <a:r>
              <a:rPr kumimoji="1" lang="en-US" altLang="ja-JP" b="0" dirty="0"/>
              <a:t>we need to install </a:t>
            </a:r>
            <a:r>
              <a:rPr kumimoji="1" lang="en-US" altLang="ja-JP" b="1" dirty="0"/>
              <a:t>one by one version</a:t>
            </a:r>
            <a:r>
              <a:rPr kumimoji="1" lang="en-US" altLang="ja-JP" b="0" dirty="0"/>
              <a:t>.</a:t>
            </a:r>
          </a:p>
          <a:p>
            <a:pPr defTabSz="1328898">
              <a:defRPr/>
            </a:pPr>
            <a:r>
              <a:rPr kumimoji="1" lang="en-US" altLang="ja-JP" b="0" dirty="0"/>
              <a:t>After</a:t>
            </a:r>
            <a:r>
              <a:rPr kumimoji="1" lang="en-US" altLang="ja-JP" b="0" baseline="0" dirty="0"/>
              <a:t> kaizen</a:t>
            </a:r>
            <a:endParaRPr kumimoji="1" lang="en-US" altLang="ja-JP" b="0" dirty="0"/>
          </a:p>
          <a:p>
            <a:pPr defTabSz="1328898">
              <a:defRPr/>
            </a:pPr>
            <a:r>
              <a:rPr kumimoji="1" lang="en-US" altLang="ja-JP" b="0" dirty="0"/>
              <a:t>We</a:t>
            </a:r>
            <a:r>
              <a:rPr kumimoji="1" lang="en-US" altLang="ja-JP" b="0" baseline="0" dirty="0"/>
              <a:t> update the </a:t>
            </a:r>
            <a:r>
              <a:rPr kumimoji="1" lang="en-US" altLang="ja-JP" b="1" baseline="0" dirty="0"/>
              <a:t>latest</a:t>
            </a:r>
            <a:r>
              <a:rPr kumimoji="1" lang="en-US" altLang="ja-JP" b="0" baseline="0" dirty="0"/>
              <a:t> version.</a:t>
            </a:r>
          </a:p>
          <a:p>
            <a:pPr defTabSz="1328898">
              <a:defRPr/>
            </a:pPr>
            <a:r>
              <a:rPr kumimoji="1" lang="en-US" altLang="ja-JP" b="0" baseline="0" dirty="0"/>
              <a:t>So </a:t>
            </a:r>
            <a:r>
              <a:rPr kumimoji="1" lang="en-US" altLang="ja-JP" b="1" baseline="0" dirty="0"/>
              <a:t>reduce 1 times </a:t>
            </a:r>
            <a:r>
              <a:rPr kumimoji="1" lang="en-US" altLang="ja-JP" b="0" baseline="0" dirty="0"/>
              <a:t>for windows update.</a:t>
            </a:r>
            <a:endParaRPr kumimoji="1" lang="vi-VN" altLang="ja-JP" b="0" dirty="0"/>
          </a:p>
          <a:p>
            <a:pPr defTabSz="1328898">
              <a:defRPr/>
            </a:pPr>
            <a:endParaRPr kumimoji="1" lang="en-US" altLang="ja-JP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4DFB8-1BB1-432B-81C7-5AF63935B3F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174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="0" dirty="0"/>
              <a:t>The next</a:t>
            </a:r>
            <a:r>
              <a:rPr kumimoji="1" lang="en-US" altLang="ja-JP" b="0" baseline="0" dirty="0"/>
              <a:t> topic is: </a:t>
            </a:r>
            <a:r>
              <a:rPr kumimoji="1" lang="en-US" altLang="ja-JP" b="1" baseline="0" dirty="0"/>
              <a:t> new version of weight check for microware outsourcing model</a:t>
            </a:r>
            <a:endParaRPr kumimoji="1" lang="en-US" altLang="ja-JP" b="1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="0" dirty="0"/>
              <a:t>Before kaizen,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="0" dirty="0"/>
              <a:t>Following</a:t>
            </a:r>
            <a:r>
              <a:rPr kumimoji="1" lang="en-US" altLang="ja-JP" b="0" baseline="0" dirty="0"/>
              <a:t> outsourcing model, label of product </a:t>
            </a:r>
            <a:r>
              <a:rPr kumimoji="1" lang="en-US" altLang="ja-JP" b="1" baseline="0" dirty="0"/>
              <a:t>not follow PSNV standard</a:t>
            </a:r>
            <a:r>
              <a:rPr kumimoji="1" lang="en-US" altLang="ja-JP" b="0" baseline="0" dirty="0"/>
              <a:t>.</a:t>
            </a:r>
            <a:endParaRPr kumimoji="1" lang="en-US" altLang="ja-JP" b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vi-VN" altLang="ja-JP" b="0" dirty="0"/>
              <a:t>So </a:t>
            </a:r>
            <a:r>
              <a:rPr kumimoji="1" lang="en-US" altLang="ja-JP" b="0" dirty="0"/>
              <a:t>we</a:t>
            </a:r>
            <a:r>
              <a:rPr kumimoji="1" lang="en-US" altLang="ja-JP" b="0" baseline="0" dirty="0"/>
              <a:t> </a:t>
            </a:r>
            <a:r>
              <a:rPr kumimoji="1" lang="en-US" altLang="ja-JP" b="1" baseline="0" dirty="0"/>
              <a:t>control manual </a:t>
            </a:r>
            <a:r>
              <a:rPr kumimoji="1" lang="en-US" altLang="ja-JP" b="0" baseline="0" dirty="0"/>
              <a:t>by paper check sheet. </a:t>
            </a:r>
            <a:r>
              <a:rPr kumimoji="1" lang="en-US" altLang="ja-JP" b="1" baseline="0" dirty="0"/>
              <a:t>Lost time</a:t>
            </a:r>
            <a:r>
              <a:rPr kumimoji="1" lang="en-US" altLang="ja-JP" b="0" baseline="0" dirty="0"/>
              <a:t> and risk quality.</a:t>
            </a:r>
            <a:endParaRPr kumimoji="1" lang="en-US" altLang="ja-JP" b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="0" dirty="0"/>
              <a:t>After</a:t>
            </a:r>
            <a:r>
              <a:rPr kumimoji="1" lang="en-US" altLang="ja-JP" b="0" baseline="0" dirty="0"/>
              <a:t> kaizen,</a:t>
            </a:r>
            <a:endParaRPr kumimoji="1" lang="en-US" altLang="ja-JP" b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="0" dirty="0"/>
              <a:t>We make new version of software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="0" dirty="0"/>
              <a:t>We </a:t>
            </a:r>
            <a:r>
              <a:rPr kumimoji="1" lang="en-US" altLang="ja-JP" b="1" dirty="0"/>
              <a:t>easy to control </a:t>
            </a:r>
            <a:r>
              <a:rPr kumimoji="1" lang="en-US" altLang="ja-JP" b="0" dirty="0"/>
              <a:t>operation and </a:t>
            </a:r>
            <a:r>
              <a:rPr kumimoji="1" lang="en-US" altLang="ja-JP" b="1" dirty="0"/>
              <a:t>product traceability.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vi-VN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4DFB8-1BB1-432B-81C7-5AF63935B3F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1629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328898">
              <a:defRPr/>
            </a:pPr>
            <a:r>
              <a:rPr kumimoji="1" lang="en-US" altLang="ja-JP" sz="1800" b="0" dirty="0"/>
              <a:t>The last topic </a:t>
            </a:r>
            <a:r>
              <a:rPr kumimoji="1" lang="en-US" altLang="ja-JP" sz="1800" b="1" dirty="0"/>
              <a:t>P</a:t>
            </a:r>
            <a:r>
              <a:rPr kumimoji="1" lang="vi-VN" altLang="ja-JP" sz="1800" b="1" dirty="0"/>
              <a:t>ick</a:t>
            </a:r>
            <a:r>
              <a:rPr kumimoji="1" lang="vi-VN" altLang="ja-JP" sz="1800" b="1" baseline="0" dirty="0"/>
              <a:t> up goods from vendor by truck.</a:t>
            </a:r>
            <a:endParaRPr kumimoji="1" lang="en-US" altLang="ja-JP" sz="1800" b="1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dirty="0"/>
              <a:t>Before kaizen,</a:t>
            </a:r>
            <a:endParaRPr kumimoji="1" lang="vi-VN" altLang="ja-JP" sz="1800" b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dirty="0"/>
              <a:t>When / </a:t>
            </a:r>
            <a:r>
              <a:rPr kumimoji="1" lang="en-US" altLang="ja-JP" sz="1800" b="0" baseline="0" dirty="0"/>
              <a:t> outsourcing inform  / PSNV pick up goods.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baseline="0" dirty="0"/>
              <a:t>We </a:t>
            </a:r>
            <a:r>
              <a:rPr kumimoji="1" lang="en-US" altLang="ja-JP" sz="1800" b="1" baseline="0" dirty="0"/>
              <a:t>arrange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 </a:t>
            </a:r>
            <a:r>
              <a:rPr lang="en-US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</a:t>
            </a:r>
            <a:r>
              <a:rPr kumimoji="1" lang="en-US" altLang="ja-JP" sz="1800" b="1" baseline="0" dirty="0"/>
              <a:t>manual</a:t>
            </a:r>
            <a:r>
              <a:rPr kumimoji="1" lang="en-US" altLang="ja-JP" sz="1800" b="0" baseline="0" dirty="0"/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baseline="0" dirty="0"/>
              <a:t>So </a:t>
            </a:r>
            <a:r>
              <a:rPr kumimoji="1" lang="en-US" altLang="ja-JP" sz="1800" b="1" baseline="0" dirty="0"/>
              <a:t>easy to mistake </a:t>
            </a:r>
            <a:r>
              <a:rPr kumimoji="1" lang="en-US" altLang="ja-JP" sz="1800" b="0" baseline="0" dirty="0"/>
              <a:t>and </a:t>
            </a:r>
            <a:r>
              <a:rPr kumimoji="1" lang="en-US" altLang="ja-JP" sz="1800" b="1" baseline="0" dirty="0"/>
              <a:t>high truck fee.</a:t>
            </a:r>
            <a:endParaRPr kumimoji="1" lang="en-US" altLang="ja-JP" sz="1800" b="1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dirty="0"/>
              <a:t>After</a:t>
            </a:r>
            <a:r>
              <a:rPr kumimoji="1" lang="en-US" altLang="ja-JP" sz="1800" b="0" baseline="0" dirty="0"/>
              <a:t> kaizen,</a:t>
            </a:r>
            <a:endParaRPr kumimoji="1" lang="en-US" altLang="ja-JP" sz="1800" b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dirty="0"/>
              <a:t>We develop</a:t>
            </a:r>
            <a:r>
              <a:rPr kumimoji="1" lang="en-US" altLang="ja-JP" sz="1800" b="0" baseline="0" dirty="0"/>
              <a:t> software  / to find the best /  and cheapest truck fee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800" b="0" baseline="0" dirty="0"/>
          </a:p>
          <a:p>
            <a:pPr defTabSz="1328898">
              <a:defRPr/>
            </a:pPr>
            <a:r>
              <a:rPr kumimoji="1" lang="en-US" altLang="ja-JP" sz="1800" b="1" dirty="0"/>
              <a:t>That’s all my presentation.</a:t>
            </a:r>
          </a:p>
          <a:p>
            <a:pPr defTabSz="1328898">
              <a:defRPr/>
            </a:pPr>
            <a:r>
              <a:rPr kumimoji="1" lang="en-US" altLang="ja-JP" sz="1800" b="1" dirty="0"/>
              <a:t>Thank you so much for listening.</a:t>
            </a:r>
          </a:p>
          <a:p>
            <a:pPr defTabSz="1328898">
              <a:defRPr/>
            </a:pPr>
            <a:endParaRPr kumimoji="1" lang="en-US" altLang="ja-JP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4DFB8-1BB1-432B-81C7-5AF63935B3F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394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333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935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21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8140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943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282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0325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3992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3456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062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5185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8126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6035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440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937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296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663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809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668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633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198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5766E-3ABE-4B53-A3DE-0521FD1E33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B52C3-54E5-4F61-B0BA-ADF9850744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83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5766E-3ABE-4B53-A3DE-0521FD1E33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B52C3-54E5-4F61-B0BA-ADF9850744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253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fi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28.png"/><Relationship Id="rId3" Type="http://schemas.openxmlformats.org/officeDocument/2006/relationships/notesSlide" Target="../notesSlides/notesSlide6.xml"/><Relationship Id="rId21" Type="http://schemas.openxmlformats.org/officeDocument/2006/relationships/oleObject" Target="../embeddings/oleObject11.bin"/><Relationship Id="rId7" Type="http://schemas.openxmlformats.org/officeDocument/2006/relationships/image" Target="../media/image23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6.png"/><Relationship Id="rId20" Type="http://schemas.openxmlformats.org/officeDocument/2006/relationships/oleObject" Target="../embeddings/oleObject10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oleObject" Target="../embeddings/oleObject5.bin"/><Relationship Id="rId5" Type="http://schemas.openxmlformats.org/officeDocument/2006/relationships/image" Target="../media/image25.png"/><Relationship Id="rId15" Type="http://schemas.openxmlformats.org/officeDocument/2006/relationships/oleObject" Target="../embeddings/oleObject9.bin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29.png"/><Relationship Id="rId4" Type="http://schemas.openxmlformats.org/officeDocument/2006/relationships/image" Target="../media/image24.png"/><Relationship Id="rId9" Type="http://schemas.openxmlformats.org/officeDocument/2006/relationships/oleObject" Target="../embeddings/oleObject3.bin"/><Relationship Id="rId14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361126" y="304801"/>
            <a:ext cx="8424863" cy="1905000"/>
          </a:xfrm>
          <a:prstGeom prst="rect">
            <a:avLst/>
          </a:prstGeom>
          <a:solidFill>
            <a:srgbClr val="0000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0069" tIns="20035" rIns="40069" bIns="20035" anchor="ctr" anchorCtr="1"/>
          <a:lstStyle>
            <a:defPPr>
              <a:defRPr lang="en-US"/>
            </a:defPPr>
            <a:lvl1pPr>
              <a:lnSpc>
                <a:spcPct val="90000"/>
              </a:lnSpc>
              <a:defRPr sz="2000" b="1" cap="all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ja-JP" sz="2800" dirty="0"/>
              <a:t> IMPROVEMENT RESULT REPORT </a:t>
            </a:r>
          </a:p>
          <a:p>
            <a:pPr algn="ctr"/>
            <a:r>
              <a:rPr lang="en-US" altLang="ja-JP" sz="2800" dirty="0"/>
              <a:t>DEC.2022</a:t>
            </a:r>
          </a:p>
        </p:txBody>
      </p:sp>
      <p:sp>
        <p:nvSpPr>
          <p:cNvPr id="8" name="AutoShape 54"/>
          <p:cNvSpPr>
            <a:spLocks noChangeArrowheads="1"/>
          </p:cNvSpPr>
          <p:nvPr/>
        </p:nvSpPr>
        <p:spPr bwMode="gray">
          <a:xfrm>
            <a:off x="1752601" y="2895600"/>
            <a:ext cx="5583611" cy="2743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50000">
                <a:schemeClr val="bg1"/>
              </a:gs>
              <a:gs pos="100000">
                <a:srgbClr val="FFFF99"/>
              </a:gs>
            </a:gsLst>
            <a:lin ang="2700000" scaled="1"/>
          </a:gra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891" indent="-342891">
              <a:lnSpc>
                <a:spcPct val="150000"/>
              </a:lnSpc>
              <a:buFont typeface="Wingdings" panose="05000000000000000000" pitchFamily="2" charset="2"/>
              <a:buChar char="q"/>
              <a:tabLst>
                <a:tab pos="2293881" algn="l"/>
              </a:tabLst>
              <a:defRPr/>
            </a:pPr>
            <a:r>
              <a:rPr lang="en-US" altLang="en-US" sz="2000" b="1" dirty="0">
                <a:solidFill>
                  <a:srgbClr val="1717F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	:    Information System</a:t>
            </a:r>
            <a:endParaRPr lang="ja-JP" altLang="en-US" sz="2000" b="1" dirty="0">
              <a:solidFill>
                <a:srgbClr val="1717F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891" indent="-342891">
              <a:lnSpc>
                <a:spcPct val="150000"/>
              </a:lnSpc>
              <a:buFont typeface="Wingdings" panose="05000000000000000000" pitchFamily="2" charset="2"/>
              <a:buChar char="q"/>
              <a:tabLst>
                <a:tab pos="2293881" algn="l"/>
              </a:tabLst>
              <a:defRPr/>
            </a:pPr>
            <a:r>
              <a:rPr lang="en-US" altLang="ja-JP" sz="2000" b="1" dirty="0">
                <a:solidFill>
                  <a:srgbClr val="1717F7"/>
                </a:solidFill>
                <a:latin typeface="Arial" panose="020B0604020202020204" pitchFamily="34" charset="0"/>
                <a:ea typeface="HGP創英角ｺﾞｼｯｸUB"/>
                <a:cs typeface="Arial" panose="020B0604020202020204" pitchFamily="34" charset="0"/>
              </a:rPr>
              <a:t>Presenter	:     Nguyen Thi Dao</a:t>
            </a:r>
          </a:p>
          <a:p>
            <a:pPr marL="342891" indent="-342891">
              <a:lnSpc>
                <a:spcPct val="150000"/>
              </a:lnSpc>
              <a:buFont typeface="Wingdings" panose="05000000000000000000" pitchFamily="2" charset="2"/>
              <a:buChar char="q"/>
              <a:tabLst>
                <a:tab pos="2293881" algn="l"/>
              </a:tabLst>
              <a:defRPr/>
            </a:pPr>
            <a:r>
              <a:rPr kumimoji="1" lang="en-US" altLang="ja-JP" sz="2000" b="1" dirty="0">
                <a:solidFill>
                  <a:srgbClr val="1717F7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Total topics	:	5 topics</a:t>
            </a:r>
          </a:p>
          <a:p>
            <a:pPr marL="342891" indent="-342891">
              <a:lnSpc>
                <a:spcPct val="150000"/>
              </a:lnSpc>
              <a:buFont typeface="Wingdings" panose="05000000000000000000" pitchFamily="2" charset="2"/>
              <a:buChar char="q"/>
              <a:tabLst>
                <a:tab pos="2336742" algn="l"/>
              </a:tabLst>
              <a:defRPr/>
            </a:pPr>
            <a:r>
              <a:rPr kumimoji="1" lang="en-US" altLang="ja-JP" sz="2000" b="1" dirty="0">
                <a:solidFill>
                  <a:srgbClr val="1717F7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Save cost	:  	</a:t>
            </a:r>
            <a:r>
              <a:rPr kumimoji="1" lang="en-US" altLang="ja-JP" sz="2000" b="1" dirty="0" smtClean="0">
                <a:solidFill>
                  <a:srgbClr val="1717F7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20.1K</a:t>
            </a:r>
            <a:r>
              <a:rPr kumimoji="1" lang="en-US" altLang="ja-JP" sz="2000" b="1" dirty="0">
                <a:solidFill>
                  <a:srgbClr val="1717F7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309734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AutoShape 2"/>
          <p:cNvSpPr>
            <a:spLocks noChangeArrowheads="1"/>
          </p:cNvSpPr>
          <p:nvPr/>
        </p:nvSpPr>
        <p:spPr bwMode="auto">
          <a:xfrm>
            <a:off x="35366" y="1487914"/>
            <a:ext cx="4480560" cy="4206240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1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0" name="Text Box 4"/>
          <p:cNvSpPr txBox="1">
            <a:spLocks noChangeArrowheads="1"/>
          </p:cNvSpPr>
          <p:nvPr/>
        </p:nvSpPr>
        <p:spPr bwMode="auto">
          <a:xfrm>
            <a:off x="1089757" y="1315893"/>
            <a:ext cx="2286000" cy="36576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107763" dir="18900000" algn="ctr" rotWithShape="0">
              <a:srgbClr val="E7E6E6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ＭＳ Ｐゴシック" pitchFamily="34" charset="-128"/>
                <a:ea typeface="游ゴシック" panose="020B0400000000000000" pitchFamily="34" charset="-128"/>
                <a:cs typeface="+mn-cs"/>
              </a:rPr>
              <a:t>◆</a:t>
            </a:r>
            <a:r>
              <a:rPr kumimoji="1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ＭＳ Ｐゴシック" pitchFamily="34" charset="-128"/>
                <a:ea typeface="游ゴシック" panose="020B0400000000000000" pitchFamily="34" charset="-128"/>
                <a:cs typeface="+mn-cs"/>
              </a:rPr>
              <a:t>Before</a:t>
            </a:r>
          </a:p>
        </p:txBody>
      </p:sp>
      <p:sp>
        <p:nvSpPr>
          <p:cNvPr id="71" name="AutoShape 3"/>
          <p:cNvSpPr>
            <a:spLocks noChangeArrowheads="1"/>
          </p:cNvSpPr>
          <p:nvPr/>
        </p:nvSpPr>
        <p:spPr bwMode="auto">
          <a:xfrm>
            <a:off x="4609972" y="1489486"/>
            <a:ext cx="4480560" cy="4206240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1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2" name="Text Box 5"/>
          <p:cNvSpPr txBox="1">
            <a:spLocks noChangeArrowheads="1"/>
          </p:cNvSpPr>
          <p:nvPr/>
        </p:nvSpPr>
        <p:spPr bwMode="auto">
          <a:xfrm>
            <a:off x="5619751" y="1315893"/>
            <a:ext cx="2286000" cy="365760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dist="107763" dir="18900000" algn="ctr" rotWithShape="0">
              <a:srgbClr val="E7E6E6">
                <a:alpha val="50000"/>
              </a:srgbClr>
            </a:outerShdw>
          </a:effectLst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ＭＳ Ｐゴシック" pitchFamily="34" charset="-128"/>
                <a:ea typeface="游ゴシック" panose="020B0400000000000000" pitchFamily="34" charset="-128"/>
                <a:cs typeface="+mn-cs"/>
              </a:rPr>
              <a:t>◆ </a:t>
            </a:r>
            <a:r>
              <a:rPr kumimoji="1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ＭＳ Ｐゴシック" pitchFamily="34" charset="-128"/>
                <a:ea typeface="游ゴシック" panose="020B0400000000000000" pitchFamily="34" charset="-128"/>
                <a:cs typeface="+mn-cs"/>
              </a:rPr>
              <a:t>After </a:t>
            </a:r>
            <a:endParaRPr kumimoji="1" lang="en-US" altLang="ja-JP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ＭＳ Ｐゴシック" pitchFamily="34" charset="-128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74" name="AutoShape 6"/>
          <p:cNvSpPr>
            <a:spLocks noChangeArrowheads="1"/>
          </p:cNvSpPr>
          <p:nvPr/>
        </p:nvSpPr>
        <p:spPr bwMode="auto">
          <a:xfrm>
            <a:off x="35367" y="949522"/>
            <a:ext cx="2817898" cy="32004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游ゴシック" panose="020B0400000000000000" pitchFamily="34" charset="-128"/>
                <a:cs typeface="Arial" panose="020B0604020202020204" pitchFamily="34" charset="0"/>
                <a:sym typeface="Wingdings" pitchFamily="2" charset="2"/>
              </a:rPr>
              <a:t>Developer: Nguyen Thi Dao</a:t>
            </a:r>
          </a:p>
        </p:txBody>
      </p:sp>
      <p:sp>
        <p:nvSpPr>
          <p:cNvPr id="75" name="AutoShape 6"/>
          <p:cNvSpPr>
            <a:spLocks noChangeArrowheads="1"/>
          </p:cNvSpPr>
          <p:nvPr/>
        </p:nvSpPr>
        <p:spPr bwMode="auto">
          <a:xfrm>
            <a:off x="4605588" y="949522"/>
            <a:ext cx="1407739" cy="32004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游ゴシック" panose="020B0400000000000000" pitchFamily="34" charset="-128"/>
                <a:cs typeface="Arial" panose="020B0604020202020204" pitchFamily="34" charset="0"/>
                <a:sym typeface="Wingdings" pitchFamily="2" charset="2"/>
              </a:rPr>
              <a:t>Expn</a:t>
            </a:r>
            <a:r>
              <a:rPr kumimoji="1" lang="en-US" altLang="ja-JP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游ゴシック" panose="020B0400000000000000" pitchFamily="34" charset="-128"/>
                <a:cs typeface="Arial" panose="020B0604020202020204" pitchFamily="34" charset="0"/>
                <a:sym typeface="Wingdings" pitchFamily="2" charset="2"/>
              </a:rPr>
              <a:t>: 0</a:t>
            </a:r>
          </a:p>
        </p:txBody>
      </p:sp>
      <p:sp>
        <p:nvSpPr>
          <p:cNvPr id="76" name="AutoShape 6"/>
          <p:cNvSpPr>
            <a:spLocks noChangeArrowheads="1"/>
          </p:cNvSpPr>
          <p:nvPr/>
        </p:nvSpPr>
        <p:spPr bwMode="auto">
          <a:xfrm>
            <a:off x="6082639" y="948866"/>
            <a:ext cx="2999217" cy="32004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300" b="1" i="0" u="none" strike="noStrike" kern="0" cap="none" spc="0" normalizeH="0" baseline="0" noProof="0" dirty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34" charset="-128"/>
                <a:cs typeface="Arial" panose="020B0604020202020204" pitchFamily="34" charset="0"/>
              </a:rPr>
              <a:t>Save cost: </a:t>
            </a:r>
            <a:r>
              <a:rPr kumimoji="0" lang="en-US" altLang="ja-JP" sz="1300" b="1" i="0" u="none" strike="noStrike" kern="0" cap="none" spc="0" normalizeH="0" baseline="0" noProof="0" dirty="0" smtClean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34" charset="-128"/>
                <a:cs typeface="Arial" panose="020B0604020202020204" pitchFamily="34" charset="0"/>
              </a:rPr>
              <a:t>18,6K</a:t>
            </a:r>
            <a:endParaRPr kumimoji="0" lang="en-US" altLang="ja-JP" sz="1300" b="1" i="0" u="none" strike="noStrike" kern="0" cap="none" spc="0" normalizeH="0" baseline="0" noProof="0" dirty="0">
              <a:ln>
                <a:noFill/>
              </a:ln>
              <a:solidFill>
                <a:srgbClr val="00CC00"/>
              </a:solidFill>
              <a:effectLst/>
              <a:uLnTx/>
              <a:uFillTx/>
              <a:latin typeface="Arial" panose="020B0604020202020204" pitchFamily="34" charset="0"/>
              <a:ea typeface="游ゴシック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77" name="AutoShape 6">
            <a:extLst>
              <a:ext uri="{FF2B5EF4-FFF2-40B4-BE49-F238E27FC236}">
                <a16:creationId xmlns:a16="http://schemas.microsoft.com/office/drawing/2014/main" id="{EBCE3F76-00F8-4CFE-AC84-CD75B33A8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2446" y="948301"/>
            <a:ext cx="1593479" cy="32004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游ゴシック" panose="020B0400000000000000" pitchFamily="34" charset="-128"/>
                <a:cs typeface="Arial" panose="020B0604020202020204" pitchFamily="34" charset="0"/>
                <a:sym typeface="Wingdings" pitchFamily="2" charset="2"/>
              </a:rPr>
              <a:t>Apply: Sep.2022</a:t>
            </a:r>
          </a:p>
        </p:txBody>
      </p:sp>
      <p:sp>
        <p:nvSpPr>
          <p:cNvPr id="78" name="Text Box 2">
            <a:extLst>
              <a:ext uri="{FF2B5EF4-FFF2-40B4-BE49-F238E27FC236}">
                <a16:creationId xmlns:a16="http://schemas.microsoft.com/office/drawing/2014/main" id="{C56CF688-0247-4393-B600-439F24E4C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314" y="9934"/>
            <a:ext cx="9147315" cy="424529"/>
          </a:xfrm>
          <a:prstGeom prst="rect">
            <a:avLst/>
          </a:prstGeom>
          <a:solidFill>
            <a:srgbClr val="0000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0069" tIns="20035" rIns="40069" bIns="20035" anchor="ctr" anchorCtr="1"/>
          <a:lstStyle>
            <a:defPPr>
              <a:defRPr lang="en-US"/>
            </a:defPPr>
            <a:lvl1pPr>
              <a:lnSpc>
                <a:spcPct val="90000"/>
              </a:lnSpc>
              <a:defRPr sz="2000" b="1" cap="all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GB" altLang="ja-JP" sz="1600" dirty="0">
                <a:solidFill>
                  <a:prstClr val="white"/>
                </a:solidFill>
                <a:cs typeface="Times New Roman" pitchFamily="18" charset="0"/>
              </a:rPr>
              <a:t>E-LEARNING SYSTEM</a:t>
            </a:r>
          </a:p>
        </p:txBody>
      </p:sp>
      <p:sp>
        <p:nvSpPr>
          <p:cNvPr id="79" name="Rectangle 4">
            <a:extLst>
              <a:ext uri="{FF2B5EF4-FFF2-40B4-BE49-F238E27FC236}">
                <a16:creationId xmlns:a16="http://schemas.microsoft.com/office/drawing/2014/main" id="{08A65B3F-E5CA-49E9-BA5C-374584417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68" y="501728"/>
            <a:ext cx="9046488" cy="390641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50000">
                <a:sysClr val="window" lastClr="FFFFFF"/>
              </a:gs>
              <a:gs pos="100000">
                <a:srgbClr val="FFFF99"/>
              </a:gs>
            </a:gsLst>
            <a:lin ang="2700000" scaled="1"/>
          </a:gradFill>
          <a:ln w="25400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600" kern="0" noProof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and Exam </a:t>
            </a:r>
            <a:r>
              <a:rPr kumimoji="0" lang="en-US" altLang="ja-JP" sz="1600" b="1" i="0" u="none" strike="noStrike" kern="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with AI Technology apply for all course in PSNV</a:t>
            </a:r>
            <a:r>
              <a:rPr kumimoji="0" lang="en-US" altLang="ja-JP" sz="1500" b="1" i="0" u="none" strike="noStrike" kern="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en-US" altLang="ja-JP" sz="15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AutoShape 6"/>
          <p:cNvSpPr>
            <a:spLocks noChangeArrowheads="1"/>
          </p:cNvSpPr>
          <p:nvPr/>
        </p:nvSpPr>
        <p:spPr bwMode="auto">
          <a:xfrm>
            <a:off x="4609973" y="5757912"/>
            <a:ext cx="4480560" cy="100584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457189">
              <a:buFont typeface="Wingdings" panose="05000000000000000000" pitchFamily="2" charset="2"/>
              <a:buChar char="q"/>
              <a:defRPr/>
            </a:pPr>
            <a:r>
              <a:rPr lang="en-US" sz="1200" b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Opening online training course for 5 course </a:t>
            </a:r>
            <a:r>
              <a:rPr lang="en-US" sz="1200" b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Sep.2022 </a:t>
            </a:r>
            <a:endParaRPr lang="en-US" sz="1200" b="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457189">
              <a:defRPr/>
            </a:pPr>
            <a:r>
              <a:rPr lang="en-US" sz="1200" b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Further apply to all course in PSNV</a:t>
            </a:r>
          </a:p>
          <a:p>
            <a:pPr defTabSz="457189">
              <a:buFont typeface="Wingdings" panose="05000000000000000000" pitchFamily="2" charset="2"/>
              <a:buChar char="q"/>
              <a:defRPr/>
            </a:pPr>
            <a:r>
              <a:rPr lang="en-US" sz="1200" b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system development fee : </a:t>
            </a:r>
            <a:r>
              <a:rPr lang="en-US" sz="12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17K$ </a:t>
            </a:r>
          </a:p>
          <a:p>
            <a:pPr defTabSz="457189">
              <a:buFont typeface="Wingdings" panose="05000000000000000000" pitchFamily="2" charset="2"/>
              <a:buChar char="q"/>
              <a:defRPr/>
            </a:pPr>
            <a:r>
              <a:rPr lang="en-US" sz="1200" b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 down </a:t>
            </a:r>
            <a:r>
              <a:rPr lang="en-US" sz="12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al  17.8hour*23courses* 4$ = </a:t>
            </a:r>
            <a:r>
              <a:rPr lang="en-US" sz="12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1.6K$</a:t>
            </a:r>
            <a:r>
              <a:rPr lang="en-US" sz="1200" dirty="0" smtClean="0">
                <a:solidFill>
                  <a:srgbClr val="0000CC"/>
                </a:solidFill>
              </a:rPr>
              <a:t>  </a:t>
            </a:r>
            <a:r>
              <a:rPr lang="en-US" sz="1200" dirty="0">
                <a:solidFill>
                  <a:srgbClr val="0000CC"/>
                </a:solidFill>
              </a:rPr>
              <a:t>	</a:t>
            </a:r>
            <a:r>
              <a:rPr lang="en-US" sz="1200" dirty="0">
                <a:solidFill>
                  <a:srgbClr val="0000CC"/>
                </a:solidFill>
                <a:sym typeface="Wingdings" panose="05000000000000000000" pitchFamily="2" charset="2"/>
              </a:rPr>
              <a:t></a:t>
            </a:r>
            <a:r>
              <a:rPr lang="en-US" sz="1200" dirty="0" smtClean="0">
                <a:solidFill>
                  <a:srgbClr val="0000CC"/>
                </a:solidFill>
              </a:rPr>
              <a:t>18.6K$</a:t>
            </a:r>
            <a:endParaRPr lang="en-US" altLang="ja-JP" sz="1200" dirty="0">
              <a:solidFill>
                <a:srgbClr val="0000CC"/>
              </a:solidFill>
              <a:latin typeface="Arial" panose="020B0604020202020204" pitchFamily="34" charset="0"/>
              <a:ea typeface="Tahoma" pitchFamily="34" charset="0"/>
              <a:cs typeface="Arial" panose="020B0604020202020204" pitchFamily="34" charset="0"/>
            </a:endParaRPr>
          </a:p>
        </p:txBody>
      </p:sp>
      <p:sp>
        <p:nvSpPr>
          <p:cNvPr id="81" name="AutoShape 6">
            <a:extLst>
              <a:ext uri="{FF2B5EF4-FFF2-40B4-BE49-F238E27FC236}">
                <a16:creationId xmlns:a16="http://schemas.microsoft.com/office/drawing/2014/main" id="{3F473890-381A-44AB-A550-68C6E32A6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68" y="5759836"/>
            <a:ext cx="4480560" cy="100584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pPr marL="285744" marR="0" lvl="0" indent="-285744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Not enough skill before start working</a:t>
            </a:r>
          </a:p>
          <a:p>
            <a:pPr marL="285744" marR="0" lvl="0" indent="-285744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Easy make NG product &amp; resignation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Tahoma" pitchFamily="34" charset="0"/>
              <a:cs typeface="Arial" panose="020B0604020202020204" pitchFamily="34" charset="0"/>
            </a:endParaRPr>
          </a:p>
          <a:p>
            <a:pPr marL="285744" marR="0" lvl="0" indent="-285744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Lost pager make document &amp; test exam. </a:t>
            </a:r>
          </a:p>
          <a:p>
            <a:pPr marL="285744" marR="0" lvl="0" indent="-285744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altLang="ja-JP" sz="1200" kern="0" dirty="0">
                <a:solidFill>
                  <a:srgbClr val="000000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Take time video</a:t>
            </a:r>
            <a:r>
              <a:rPr kumimoji="0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: </a:t>
            </a:r>
            <a:r>
              <a:rPr kumimoji="0" lang="en-US" altLang="ja-JP" sz="1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~ 20h/1Course </a:t>
            </a:r>
            <a:r>
              <a:rPr kumimoji="0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(manpower + paper</a:t>
            </a:r>
            <a:r>
              <a:rPr kumimoji="0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ahoma" pitchFamily="34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82" name="Rectangle 59">
            <a:extLst>
              <a:ext uri="{FF2B5EF4-FFF2-40B4-BE49-F238E27FC236}">
                <a16:creationId xmlns:a16="http://schemas.microsoft.com/office/drawing/2014/main" id="{01F715B9-3734-440E-A34F-114077103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9059" y="76202"/>
            <a:ext cx="871331" cy="271155"/>
          </a:xfrm>
          <a:prstGeom prst="rect">
            <a:avLst/>
          </a:prstGeom>
          <a:solidFill>
            <a:srgbClr val="000099"/>
          </a:solidFill>
          <a:ln w="28575">
            <a:solidFill>
              <a:sysClr val="window" lastClr="FFFF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vi-VN" sz="1400" b="1" kern="0" dirty="0">
                <a:solidFill>
                  <a:srgbClr val="FFFFFF"/>
                </a:solidFill>
              </a:rPr>
              <a:t>1</a:t>
            </a:r>
            <a:r>
              <a:rPr kumimoji="0" lang="en-US" altLang="vi-VN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/5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2692623" y="5329658"/>
            <a:ext cx="11443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" b="1" kern="0" dirty="0">
                <a:solidFill>
                  <a:srgbClr val="FF0000"/>
                </a:solidFill>
              </a:rPr>
              <a:t>[</a:t>
            </a: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Total: 20h]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132905" y="2176546"/>
            <a:ext cx="1742109" cy="3425264"/>
          </a:xfrm>
          <a:prstGeom prst="rect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0" name="Group 119"/>
          <p:cNvGrpSpPr/>
          <p:nvPr/>
        </p:nvGrpSpPr>
        <p:grpSpPr>
          <a:xfrm>
            <a:off x="88712" y="1720756"/>
            <a:ext cx="1885350" cy="362261"/>
            <a:chOff x="1665170" y="2018291"/>
            <a:chExt cx="2442689" cy="455766"/>
          </a:xfrm>
        </p:grpSpPr>
        <p:sp>
          <p:nvSpPr>
            <p:cNvPr id="121" name="Rounded Rectangle 120"/>
            <p:cNvSpPr/>
            <p:nvPr/>
          </p:nvSpPr>
          <p:spPr>
            <a:xfrm>
              <a:off x="1665170" y="2072450"/>
              <a:ext cx="2442689" cy="369742"/>
            </a:xfrm>
            <a:prstGeom prst="roundRect">
              <a:avLst/>
            </a:prstGeom>
            <a:solidFill>
              <a:srgbClr val="70AD47"/>
            </a:solidFill>
            <a:ln w="12700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   </a:t>
              </a:r>
              <a:r>
                <a:rPr kumimoji="0" lang="en-US" sz="15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Training offline</a:t>
              </a:r>
            </a:p>
          </p:txBody>
        </p:sp>
        <p:sp>
          <p:nvSpPr>
            <p:cNvPr id="122" name="TextBox 6">
              <a:extLst>
                <a:ext uri="{FF2B5EF4-FFF2-40B4-BE49-F238E27FC236}">
                  <a16:creationId xmlns:a16="http://schemas.microsoft.com/office/drawing/2014/main" id="{7A3F5BB4-707A-4E70-939D-7087974B8FCC}"/>
                </a:ext>
              </a:extLst>
            </p:cNvPr>
            <p:cNvSpPr txBox="1"/>
            <p:nvPr/>
          </p:nvSpPr>
          <p:spPr>
            <a:xfrm>
              <a:off x="1754032" y="2018291"/>
              <a:ext cx="310999" cy="455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HGSSoeiKakugothicUB" panose="020B0900000000000000" pitchFamily="34" charset="-128"/>
                  <a:cs typeface="Arial" panose="020B0604020202020204" pitchFamily="34" charset="0"/>
                  <a:sym typeface="Wingdings 2" panose="05020102010507070707" pitchFamily="18" charset="2"/>
                </a:rPr>
                <a:t></a:t>
              </a:r>
              <a:endParaRPr kumimoji="0" lang="en-US" altLang="ja-JP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2353521" y="1721675"/>
            <a:ext cx="1977686" cy="344472"/>
            <a:chOff x="-522804" y="5160679"/>
            <a:chExt cx="2124895" cy="317390"/>
          </a:xfrm>
        </p:grpSpPr>
        <p:sp>
          <p:nvSpPr>
            <p:cNvPr id="125" name="Rounded Rectangle 124"/>
            <p:cNvSpPr/>
            <p:nvPr/>
          </p:nvSpPr>
          <p:spPr>
            <a:xfrm>
              <a:off x="-522804" y="5182051"/>
              <a:ext cx="2124895" cy="296018"/>
            </a:xfrm>
            <a:prstGeom prst="roundRect">
              <a:avLst/>
            </a:prstGeom>
            <a:solidFill>
              <a:srgbClr val="70AD47"/>
            </a:solidFill>
            <a:ln w="12700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5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Video making</a:t>
              </a:r>
            </a:p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6" name="TextBox 6">
              <a:extLst>
                <a:ext uri="{FF2B5EF4-FFF2-40B4-BE49-F238E27FC236}">
                  <a16:creationId xmlns:a16="http://schemas.microsoft.com/office/drawing/2014/main" id="{DA0E522D-CC22-4C8D-ADB2-A6834072E801}"/>
                </a:ext>
              </a:extLst>
            </p:cNvPr>
            <p:cNvSpPr txBox="1"/>
            <p:nvPr/>
          </p:nvSpPr>
          <p:spPr>
            <a:xfrm>
              <a:off x="-437989" y="5160679"/>
              <a:ext cx="483800" cy="256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HGSSoeiKakugothicUB" panose="020B0900000000000000" pitchFamily="34" charset="-128"/>
                  <a:cs typeface="Arial" panose="020B0604020202020204" pitchFamily="34" charset="0"/>
                  <a:sym typeface="Wingdings 2" panose="05020102010507070707" pitchFamily="18" charset="2"/>
                </a:rPr>
                <a:t></a:t>
              </a:r>
              <a:endParaRPr kumimoji="0" lang="en-US" altLang="ja-JP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106" name="Picture 105">
            <a:extLst>
              <a:ext uri="{FF2B5EF4-FFF2-40B4-BE49-F238E27FC236}">
                <a16:creationId xmlns:a16="http://schemas.microsoft.com/office/drawing/2014/main" id="{ED503537-F41E-2BF7-2DEC-92AA05FE8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43" y="2160226"/>
            <a:ext cx="881041" cy="822445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803BB2EF-41A4-A575-6671-257265D563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809" y="3345806"/>
            <a:ext cx="1360375" cy="767512"/>
          </a:xfrm>
          <a:prstGeom prst="rect">
            <a:avLst/>
          </a:prstGeom>
        </p:spPr>
      </p:pic>
      <p:sp>
        <p:nvSpPr>
          <p:cNvPr id="127" name="Rectangle 126">
            <a:extLst>
              <a:ext uri="{FF2B5EF4-FFF2-40B4-BE49-F238E27FC236}">
                <a16:creationId xmlns:a16="http://schemas.microsoft.com/office/drawing/2014/main" id="{9835A2D9-B0B7-BB18-B850-253E2A8594F8}"/>
              </a:ext>
            </a:extLst>
          </p:cNvPr>
          <p:cNvSpPr/>
          <p:nvPr/>
        </p:nvSpPr>
        <p:spPr>
          <a:xfrm>
            <a:off x="265874" y="4608707"/>
            <a:ext cx="1169870" cy="2306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B0245652-E891-9279-58E8-818AF02DDEE1}"/>
              </a:ext>
            </a:extLst>
          </p:cNvPr>
          <p:cNvSpPr/>
          <p:nvPr/>
        </p:nvSpPr>
        <p:spPr>
          <a:xfrm>
            <a:off x="150375" y="4071845"/>
            <a:ext cx="1489669" cy="292388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00FF"/>
                </a:solidFill>
                <a:effectLst>
                  <a:glow rad="101600">
                    <a:srgbClr val="F18526">
                      <a:alpha val="60000"/>
                    </a:srgb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Paper Testing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046E5DD1-D493-D7D0-2DE7-984D8D1C571F}"/>
              </a:ext>
            </a:extLst>
          </p:cNvPr>
          <p:cNvSpPr/>
          <p:nvPr/>
        </p:nvSpPr>
        <p:spPr>
          <a:xfrm>
            <a:off x="-42713" y="4903893"/>
            <a:ext cx="1720567" cy="584775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00FF"/>
                </a:solidFill>
                <a:effectLst>
                  <a:glow rad="101600">
                    <a:srgbClr val="F18526">
                      <a:alpha val="60000"/>
                    </a:srgb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Manual Evaluation</a:t>
            </a:r>
          </a:p>
        </p:txBody>
      </p:sp>
      <p:sp>
        <p:nvSpPr>
          <p:cNvPr id="131" name="Down Arrow 65">
            <a:extLst>
              <a:ext uri="{FF2B5EF4-FFF2-40B4-BE49-F238E27FC236}">
                <a16:creationId xmlns:a16="http://schemas.microsoft.com/office/drawing/2014/main" id="{8232A45B-A58A-62BF-3343-11C80075C102}"/>
              </a:ext>
            </a:extLst>
          </p:cNvPr>
          <p:cNvSpPr/>
          <p:nvPr/>
        </p:nvSpPr>
        <p:spPr>
          <a:xfrm>
            <a:off x="702329" y="4342667"/>
            <a:ext cx="266812" cy="248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Down Arrow 65">
            <a:extLst>
              <a:ext uri="{FF2B5EF4-FFF2-40B4-BE49-F238E27FC236}">
                <a16:creationId xmlns:a16="http://schemas.microsoft.com/office/drawing/2014/main" id="{46E56A43-2176-25F2-050E-3388E492D8A7}"/>
              </a:ext>
            </a:extLst>
          </p:cNvPr>
          <p:cNvSpPr/>
          <p:nvPr/>
        </p:nvSpPr>
        <p:spPr>
          <a:xfrm>
            <a:off x="702329" y="3093958"/>
            <a:ext cx="271068" cy="2491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F9BAC8CD-A7C9-8BD1-7C24-F6451E6B4C13}"/>
              </a:ext>
            </a:extLst>
          </p:cNvPr>
          <p:cNvSpPr/>
          <p:nvPr/>
        </p:nvSpPr>
        <p:spPr>
          <a:xfrm>
            <a:off x="168930" y="2805330"/>
            <a:ext cx="1355307" cy="292388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00FF"/>
                </a:solidFill>
                <a:effectLst>
                  <a:glow rad="101600">
                    <a:srgbClr val="F18526">
                      <a:alpha val="60000"/>
                    </a:srgb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Direct Training</a:t>
            </a:r>
          </a:p>
        </p:txBody>
      </p:sp>
      <p:pic>
        <p:nvPicPr>
          <p:cNvPr id="183" name="Picture 182">
            <a:extLst>
              <a:ext uri="{FF2B5EF4-FFF2-40B4-BE49-F238E27FC236}">
                <a16:creationId xmlns:a16="http://schemas.microsoft.com/office/drawing/2014/main" id="{EF77F2CE-6CA4-6FB0-9AC4-B73E60D3F3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2252" y="2189403"/>
            <a:ext cx="1504846" cy="1001407"/>
          </a:xfrm>
          <a:prstGeom prst="rect">
            <a:avLst/>
          </a:prstGeom>
        </p:spPr>
      </p:pic>
      <p:pic>
        <p:nvPicPr>
          <p:cNvPr id="184" name="Picture 183">
            <a:extLst>
              <a:ext uri="{FF2B5EF4-FFF2-40B4-BE49-F238E27FC236}">
                <a16:creationId xmlns:a16="http://schemas.microsoft.com/office/drawing/2014/main" id="{B5ADF9CF-E7FF-2B10-919A-D08C4A9E2B9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1577" t="7118" r="19641" b="29459"/>
          <a:stretch/>
        </p:blipFill>
        <p:spPr>
          <a:xfrm>
            <a:off x="2640008" y="3845928"/>
            <a:ext cx="1496920" cy="994933"/>
          </a:xfrm>
          <a:prstGeom prst="rect">
            <a:avLst/>
          </a:prstGeom>
        </p:spPr>
      </p:pic>
      <p:sp>
        <p:nvSpPr>
          <p:cNvPr id="185" name="Rectangle 184">
            <a:extLst>
              <a:ext uri="{FF2B5EF4-FFF2-40B4-BE49-F238E27FC236}">
                <a16:creationId xmlns:a16="http://schemas.microsoft.com/office/drawing/2014/main" id="{5E7666BA-1BE5-D802-F326-E5243EDDE887}"/>
              </a:ext>
            </a:extLst>
          </p:cNvPr>
          <p:cNvSpPr/>
          <p:nvPr/>
        </p:nvSpPr>
        <p:spPr>
          <a:xfrm>
            <a:off x="2814340" y="3216933"/>
            <a:ext cx="1134073" cy="292388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00FF"/>
                </a:solidFill>
                <a:effectLst>
                  <a:glow rad="101600">
                    <a:srgbClr val="F18526">
                      <a:alpha val="60000"/>
                    </a:srgb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Recording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8706AB94-F2FE-07FC-467A-CEC24A1EB5A4}"/>
              </a:ext>
            </a:extLst>
          </p:cNvPr>
          <p:cNvSpPr/>
          <p:nvPr/>
        </p:nvSpPr>
        <p:spPr>
          <a:xfrm>
            <a:off x="2701113" y="4841616"/>
            <a:ext cx="1339029" cy="492443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00FF"/>
                </a:solidFill>
                <a:effectLst>
                  <a:glow rad="101600">
                    <a:srgbClr val="F18526">
                      <a:alpha val="60000"/>
                    </a:srgb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Video </a:t>
            </a:r>
          </a:p>
          <a:p>
            <a:pPr algn="ctr"/>
            <a:r>
              <a:rPr lang="en-US" sz="13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00FF"/>
                </a:solidFill>
                <a:effectLst>
                  <a:glow rad="101600">
                    <a:srgbClr val="F18526">
                      <a:alpha val="60000"/>
                    </a:srgb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Editing</a:t>
            </a:r>
          </a:p>
        </p:txBody>
      </p:sp>
      <p:sp>
        <p:nvSpPr>
          <p:cNvPr id="188" name="Down Arrow 65">
            <a:extLst>
              <a:ext uri="{FF2B5EF4-FFF2-40B4-BE49-F238E27FC236}">
                <a16:creationId xmlns:a16="http://schemas.microsoft.com/office/drawing/2014/main" id="{D69B5092-39D8-2ED7-5A79-597D7151F684}"/>
              </a:ext>
            </a:extLst>
          </p:cNvPr>
          <p:cNvSpPr/>
          <p:nvPr/>
        </p:nvSpPr>
        <p:spPr>
          <a:xfrm>
            <a:off x="3252687" y="3505498"/>
            <a:ext cx="234902" cy="2572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0" name="Group 189"/>
          <p:cNvGrpSpPr/>
          <p:nvPr/>
        </p:nvGrpSpPr>
        <p:grpSpPr>
          <a:xfrm>
            <a:off x="4628223" y="1729809"/>
            <a:ext cx="2133669" cy="416953"/>
            <a:chOff x="1621621" y="2070202"/>
            <a:chExt cx="2496278" cy="455766"/>
          </a:xfrm>
        </p:grpSpPr>
        <p:sp>
          <p:nvSpPr>
            <p:cNvPr id="191" name="Rounded Rectangle 190"/>
            <p:cNvSpPr/>
            <p:nvPr/>
          </p:nvSpPr>
          <p:spPr>
            <a:xfrm>
              <a:off x="1675210" y="2091859"/>
              <a:ext cx="2442689" cy="369742"/>
            </a:xfrm>
            <a:prstGeom prst="roundRect">
              <a:avLst/>
            </a:prstGeom>
            <a:solidFill>
              <a:srgbClr val="70AD47"/>
            </a:solidFill>
            <a:ln w="12700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Training </a:t>
              </a:r>
              <a:r>
                <a:rPr kumimoji="0" lang="en-US" sz="1500" b="1" i="0" u="none" strike="noStrike" kern="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online</a:t>
              </a:r>
            </a:p>
          </p:txBody>
        </p:sp>
        <p:sp>
          <p:nvSpPr>
            <p:cNvPr id="192" name="TextBox 6">
              <a:extLst>
                <a:ext uri="{FF2B5EF4-FFF2-40B4-BE49-F238E27FC236}">
                  <a16:creationId xmlns:a16="http://schemas.microsoft.com/office/drawing/2014/main" id="{7A3F5BB4-707A-4E70-939D-7087974B8FCC}"/>
                </a:ext>
              </a:extLst>
            </p:cNvPr>
            <p:cNvSpPr txBox="1"/>
            <p:nvPr/>
          </p:nvSpPr>
          <p:spPr>
            <a:xfrm>
              <a:off x="1621621" y="2070202"/>
              <a:ext cx="310999" cy="455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HGSSoeiKakugothicUB" panose="020B0900000000000000" pitchFamily="34" charset="-128"/>
                  <a:cs typeface="Arial" panose="020B0604020202020204" pitchFamily="34" charset="0"/>
                  <a:sym typeface="Wingdings 2" panose="05020102010507070707" pitchFamily="18" charset="2"/>
                </a:rPr>
                <a:t></a:t>
              </a:r>
              <a:endParaRPr kumimoji="0" lang="en-US" altLang="ja-JP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193" name="Group 192"/>
          <p:cNvGrpSpPr/>
          <p:nvPr/>
        </p:nvGrpSpPr>
        <p:grpSpPr>
          <a:xfrm>
            <a:off x="6937521" y="1747652"/>
            <a:ext cx="2099968" cy="335770"/>
            <a:chOff x="-505501" y="5160679"/>
            <a:chExt cx="2124895" cy="309372"/>
          </a:xfrm>
        </p:grpSpPr>
        <p:sp>
          <p:nvSpPr>
            <p:cNvPr id="194" name="Rounded Rectangle 193"/>
            <p:cNvSpPr/>
            <p:nvPr/>
          </p:nvSpPr>
          <p:spPr>
            <a:xfrm>
              <a:off x="-505501" y="5174033"/>
              <a:ext cx="2124895" cy="296018"/>
            </a:xfrm>
            <a:prstGeom prst="roundRect">
              <a:avLst/>
            </a:prstGeom>
            <a:solidFill>
              <a:srgbClr val="70AD47"/>
            </a:solidFill>
            <a:ln w="12700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5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Video making</a:t>
              </a:r>
            </a:p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95" name="TextBox 6">
              <a:extLst>
                <a:ext uri="{FF2B5EF4-FFF2-40B4-BE49-F238E27FC236}">
                  <a16:creationId xmlns:a16="http://schemas.microsoft.com/office/drawing/2014/main" id="{DA0E522D-CC22-4C8D-ADB2-A6834072E801}"/>
                </a:ext>
              </a:extLst>
            </p:cNvPr>
            <p:cNvSpPr txBox="1"/>
            <p:nvPr/>
          </p:nvSpPr>
          <p:spPr>
            <a:xfrm>
              <a:off x="-437989" y="5160679"/>
              <a:ext cx="483800" cy="256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HGSSoeiKakugothicUB" panose="020B0900000000000000" pitchFamily="34" charset="-128"/>
                  <a:cs typeface="Arial" panose="020B0604020202020204" pitchFamily="34" charset="0"/>
                  <a:sym typeface="Wingdings 2" panose="05020102010507070707" pitchFamily="18" charset="2"/>
                </a:rPr>
                <a:t></a:t>
              </a:r>
              <a:endParaRPr kumimoji="0" lang="en-US" altLang="ja-JP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endParaRPr>
            </a:p>
          </p:txBody>
        </p:sp>
      </p:grp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E5566027-6D07-E356-38B9-9D8F0D6CA1BB}"/>
              </a:ext>
            </a:extLst>
          </p:cNvPr>
          <p:cNvCxnSpPr>
            <a:cxnSpLocks/>
          </p:cNvCxnSpPr>
          <p:nvPr/>
        </p:nvCxnSpPr>
        <p:spPr>
          <a:xfrm flipH="1">
            <a:off x="6818232" y="1723361"/>
            <a:ext cx="17365" cy="3948413"/>
          </a:xfrm>
          <a:prstGeom prst="line">
            <a:avLst/>
          </a:prstGeom>
          <a:ln w="158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E5566027-6D07-E356-38B9-9D8F0D6CA1BB}"/>
              </a:ext>
            </a:extLst>
          </p:cNvPr>
          <p:cNvCxnSpPr>
            <a:cxnSpLocks/>
          </p:cNvCxnSpPr>
          <p:nvPr/>
        </p:nvCxnSpPr>
        <p:spPr>
          <a:xfrm flipH="1">
            <a:off x="2113401" y="1716003"/>
            <a:ext cx="17365" cy="3948413"/>
          </a:xfrm>
          <a:prstGeom prst="line">
            <a:avLst/>
          </a:prstGeom>
          <a:ln w="158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 197">
            <a:extLst>
              <a:ext uri="{FF2B5EF4-FFF2-40B4-BE49-F238E27FC236}">
                <a16:creationId xmlns:a16="http://schemas.microsoft.com/office/drawing/2014/main" id="{66003D4E-8325-9BE4-E1EF-009DE09227B4}"/>
              </a:ext>
            </a:extLst>
          </p:cNvPr>
          <p:cNvSpPr/>
          <p:nvPr/>
        </p:nvSpPr>
        <p:spPr>
          <a:xfrm>
            <a:off x="4740809" y="2166868"/>
            <a:ext cx="1760054" cy="3321800"/>
          </a:xfrm>
          <a:prstGeom prst="rect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C9CA1F16-E911-CCC5-CAAB-A91AEEAAB095}"/>
              </a:ext>
            </a:extLst>
          </p:cNvPr>
          <p:cNvSpPr/>
          <p:nvPr/>
        </p:nvSpPr>
        <p:spPr>
          <a:xfrm>
            <a:off x="4720557" y="2193308"/>
            <a:ext cx="1870873" cy="335659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0" name="Picture 199">
            <a:extLst>
              <a:ext uri="{FF2B5EF4-FFF2-40B4-BE49-F238E27FC236}">
                <a16:creationId xmlns:a16="http://schemas.microsoft.com/office/drawing/2014/main" id="{D380B371-FBA7-6A3C-321A-0CB9C326A0D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662" t="6024" r="7898" b="7948"/>
          <a:stretch/>
        </p:blipFill>
        <p:spPr>
          <a:xfrm>
            <a:off x="5133103" y="2204333"/>
            <a:ext cx="1142988" cy="440352"/>
          </a:xfrm>
          <a:prstGeom prst="rect">
            <a:avLst/>
          </a:prstGeom>
        </p:spPr>
      </p:pic>
      <p:pic>
        <p:nvPicPr>
          <p:cNvPr id="201" name="Picture 200">
            <a:extLst>
              <a:ext uri="{FF2B5EF4-FFF2-40B4-BE49-F238E27FC236}">
                <a16:creationId xmlns:a16="http://schemas.microsoft.com/office/drawing/2014/main" id="{CA917785-ED89-4BB3-8B51-D5F0C9539D0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4886" t="23593" r="12822" b="13004"/>
          <a:stretch/>
        </p:blipFill>
        <p:spPr>
          <a:xfrm>
            <a:off x="4889529" y="3417939"/>
            <a:ext cx="1455272" cy="782665"/>
          </a:xfrm>
          <a:prstGeom prst="rect">
            <a:avLst/>
          </a:prstGeom>
        </p:spPr>
      </p:pic>
      <p:sp>
        <p:nvSpPr>
          <p:cNvPr id="202" name="Rectangle 201">
            <a:extLst>
              <a:ext uri="{FF2B5EF4-FFF2-40B4-BE49-F238E27FC236}">
                <a16:creationId xmlns:a16="http://schemas.microsoft.com/office/drawing/2014/main" id="{E98E3FBA-3377-2626-F74D-1CEB50685841}"/>
              </a:ext>
            </a:extLst>
          </p:cNvPr>
          <p:cNvSpPr/>
          <p:nvPr/>
        </p:nvSpPr>
        <p:spPr>
          <a:xfrm>
            <a:off x="4989436" y="4716700"/>
            <a:ext cx="1413780" cy="245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0E786CB4-BE8F-6114-DFE0-FB65A263990A}"/>
              </a:ext>
            </a:extLst>
          </p:cNvPr>
          <p:cNvSpPr/>
          <p:nvPr/>
        </p:nvSpPr>
        <p:spPr>
          <a:xfrm>
            <a:off x="5099120" y="2608417"/>
            <a:ext cx="1403397" cy="292388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glow rad="101600">
                    <a:srgbClr val="F18526">
                      <a:alpha val="60000"/>
                    </a:srgb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Online</a:t>
            </a:r>
            <a:r>
              <a:rPr lang="en-US" sz="13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00FF"/>
                </a:solidFill>
                <a:effectLst>
                  <a:glow rad="101600">
                    <a:srgbClr val="F18526">
                      <a:alpha val="60000"/>
                    </a:srgb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Training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0ECF8FD1-A432-A61B-3EB1-F6DCB854C212}"/>
              </a:ext>
            </a:extLst>
          </p:cNvPr>
          <p:cNvSpPr/>
          <p:nvPr/>
        </p:nvSpPr>
        <p:spPr>
          <a:xfrm>
            <a:off x="4956457" y="4146417"/>
            <a:ext cx="1336071" cy="292388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glow rad="101600">
                    <a:srgbClr val="F18526">
                      <a:alpha val="60000"/>
                    </a:srgb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Online</a:t>
            </a:r>
            <a:r>
              <a:rPr lang="en-US" sz="13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00FF"/>
                </a:solidFill>
                <a:effectLst>
                  <a:glow rad="101600">
                    <a:srgbClr val="F18526">
                      <a:alpha val="60000"/>
                    </a:srgb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Testing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58B9F577-8E45-B4EF-B098-74498FCDC91E}"/>
              </a:ext>
            </a:extLst>
          </p:cNvPr>
          <p:cNvSpPr/>
          <p:nvPr/>
        </p:nvSpPr>
        <p:spPr>
          <a:xfrm>
            <a:off x="4939736" y="5053679"/>
            <a:ext cx="1459054" cy="292388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glow rad="101600">
                    <a:srgbClr val="F18526">
                      <a:alpha val="60000"/>
                    </a:srgb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Auto</a:t>
            </a:r>
            <a:r>
              <a:rPr lang="en-US" sz="13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00FF"/>
                </a:solidFill>
                <a:effectLst>
                  <a:glow rad="101600">
                    <a:srgbClr val="F18526">
                      <a:alpha val="60000"/>
                    </a:srgb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Evaluation</a:t>
            </a:r>
          </a:p>
        </p:txBody>
      </p:sp>
      <p:pic>
        <p:nvPicPr>
          <p:cNvPr id="207" name="Picture 8" descr="Custom Login Page Customizer – WordPress プラグイン | WordPress.org 日本語">
            <a:extLst>
              <a:ext uri="{FF2B5EF4-FFF2-40B4-BE49-F238E27FC236}">
                <a16:creationId xmlns:a16="http://schemas.microsoft.com/office/drawing/2014/main" id="{92A8678A-8DCC-C80B-9856-116F9E800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901" y="2211719"/>
            <a:ext cx="501615" cy="50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8" name="TextBox 207">
            <a:extLst>
              <a:ext uri="{FF2B5EF4-FFF2-40B4-BE49-F238E27FC236}">
                <a16:creationId xmlns:a16="http://schemas.microsoft.com/office/drawing/2014/main" id="{DCFF6F43-1C0F-4A47-B1F2-7483D05B78DE}"/>
              </a:ext>
            </a:extLst>
          </p:cNvPr>
          <p:cNvSpPr txBox="1"/>
          <p:nvPr/>
        </p:nvSpPr>
        <p:spPr>
          <a:xfrm>
            <a:off x="4939736" y="2892812"/>
            <a:ext cx="14931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Video made by </a:t>
            </a:r>
            <a:r>
              <a:rPr lang="ja-JP" altLang="en-US" sz="12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②</a:t>
            </a:r>
            <a:endParaRPr lang="en-US" sz="1200" b="1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10" name="Down Arrow 65">
            <a:extLst>
              <a:ext uri="{FF2B5EF4-FFF2-40B4-BE49-F238E27FC236}">
                <a16:creationId xmlns:a16="http://schemas.microsoft.com/office/drawing/2014/main" id="{D69B5092-39D8-2ED7-5A79-597D7151F684}"/>
              </a:ext>
            </a:extLst>
          </p:cNvPr>
          <p:cNvSpPr/>
          <p:nvPr/>
        </p:nvSpPr>
        <p:spPr>
          <a:xfrm>
            <a:off x="5462752" y="3160703"/>
            <a:ext cx="234902" cy="2572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Down Arrow 65">
            <a:extLst>
              <a:ext uri="{FF2B5EF4-FFF2-40B4-BE49-F238E27FC236}">
                <a16:creationId xmlns:a16="http://schemas.microsoft.com/office/drawing/2014/main" id="{D69B5092-39D8-2ED7-5A79-597D7151F684}"/>
              </a:ext>
            </a:extLst>
          </p:cNvPr>
          <p:cNvSpPr/>
          <p:nvPr/>
        </p:nvSpPr>
        <p:spPr>
          <a:xfrm>
            <a:off x="5482251" y="4439409"/>
            <a:ext cx="234902" cy="2768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2409422" y="2139119"/>
            <a:ext cx="1742109" cy="3462691"/>
          </a:xfrm>
          <a:prstGeom prst="rect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0D5F5B1A-2728-8CF5-3FB5-0B0C1D69129F}"/>
              </a:ext>
            </a:extLst>
          </p:cNvPr>
          <p:cNvSpPr/>
          <p:nvPr/>
        </p:nvSpPr>
        <p:spPr>
          <a:xfrm>
            <a:off x="6949504" y="2209545"/>
            <a:ext cx="1744238" cy="1062974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2E645BE0-4607-B152-89AE-525FC2EC50BD}"/>
              </a:ext>
            </a:extLst>
          </p:cNvPr>
          <p:cNvSpPr/>
          <p:nvPr/>
        </p:nvSpPr>
        <p:spPr>
          <a:xfrm>
            <a:off x="7187137" y="3252185"/>
            <a:ext cx="1256665" cy="20326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Speech data</a:t>
            </a:r>
          </a:p>
        </p:txBody>
      </p:sp>
      <p:pic>
        <p:nvPicPr>
          <p:cNvPr id="216" name="Picture 215">
            <a:extLst>
              <a:ext uri="{FF2B5EF4-FFF2-40B4-BE49-F238E27FC236}">
                <a16:creationId xmlns:a16="http://schemas.microsoft.com/office/drawing/2014/main" id="{6F6EF55A-78EF-CE5B-CEFD-44C633BFBF8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1577" t="7118" r="19641" b="29459"/>
          <a:stretch/>
        </p:blipFill>
        <p:spPr>
          <a:xfrm>
            <a:off x="6969622" y="3887393"/>
            <a:ext cx="1745452" cy="1191149"/>
          </a:xfrm>
          <a:prstGeom prst="rect">
            <a:avLst/>
          </a:prstGeom>
        </p:spPr>
      </p:pic>
      <p:sp>
        <p:nvSpPr>
          <p:cNvPr id="217" name="Rectangle 216">
            <a:extLst>
              <a:ext uri="{FF2B5EF4-FFF2-40B4-BE49-F238E27FC236}">
                <a16:creationId xmlns:a16="http://schemas.microsoft.com/office/drawing/2014/main" id="{2C1BE321-196D-BC2A-147D-5C020804079D}"/>
              </a:ext>
            </a:extLst>
          </p:cNvPr>
          <p:cNvSpPr/>
          <p:nvPr/>
        </p:nvSpPr>
        <p:spPr>
          <a:xfrm>
            <a:off x="6761892" y="5056027"/>
            <a:ext cx="2151128" cy="292388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00FF"/>
                </a:solidFill>
                <a:effectLst>
                  <a:glow rad="101600">
                    <a:srgbClr val="F18526">
                      <a:alpha val="60000"/>
                    </a:srgb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Merge </a:t>
            </a:r>
            <a:r>
              <a:rPr lang="en-US" sz="13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0000FF"/>
                </a:solidFill>
                <a:effectLst>
                  <a:glow rad="101600">
                    <a:srgbClr val="F18526">
                      <a:alpha val="60000"/>
                    </a:srgb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PPT+Speech</a:t>
            </a:r>
            <a:endParaRPr lang="en-US" sz="1300" b="1" dirty="0">
              <a:ln w="9525">
                <a:solidFill>
                  <a:schemeClr val="bg1"/>
                </a:solidFill>
                <a:prstDash val="solid"/>
              </a:ln>
              <a:solidFill>
                <a:srgbClr val="0000FF"/>
              </a:solidFill>
              <a:effectLst>
                <a:glow rad="101600">
                  <a:srgbClr val="F18526">
                    <a:alpha val="60000"/>
                  </a:srgbClr>
                </a:glow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9" name="Picture 218">
            <a:extLst>
              <a:ext uri="{FF2B5EF4-FFF2-40B4-BE49-F238E27FC236}">
                <a16:creationId xmlns:a16="http://schemas.microsoft.com/office/drawing/2014/main" id="{546D806F-2195-7348-70A4-895CAAE55CF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52623" y="4080580"/>
            <a:ext cx="567306" cy="567306"/>
          </a:xfrm>
          <a:prstGeom prst="rect">
            <a:avLst/>
          </a:prstGeom>
        </p:spPr>
      </p:pic>
      <p:pic>
        <p:nvPicPr>
          <p:cNvPr id="220" name="Picture 219">
            <a:extLst>
              <a:ext uri="{FF2B5EF4-FFF2-40B4-BE49-F238E27FC236}">
                <a16:creationId xmlns:a16="http://schemas.microsoft.com/office/drawing/2014/main" id="{D4D2CF8D-130A-067F-65FD-B7BD1C1D6BD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25196" y="2242757"/>
            <a:ext cx="1613090" cy="995751"/>
          </a:xfrm>
          <a:prstGeom prst="rect">
            <a:avLst/>
          </a:prstGeom>
        </p:spPr>
      </p:pic>
      <p:sp>
        <p:nvSpPr>
          <p:cNvPr id="221" name="Right Brace 220">
            <a:extLst>
              <a:ext uri="{FF2B5EF4-FFF2-40B4-BE49-F238E27FC236}">
                <a16:creationId xmlns:a16="http://schemas.microsoft.com/office/drawing/2014/main" id="{8F3D39BE-80A5-4F97-C1C5-F8E9256A5F04}"/>
              </a:ext>
            </a:extLst>
          </p:cNvPr>
          <p:cNvSpPr/>
          <p:nvPr/>
        </p:nvSpPr>
        <p:spPr>
          <a:xfrm>
            <a:off x="8714792" y="3897758"/>
            <a:ext cx="114668" cy="107134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2" name="Down Arrow 65">
            <a:extLst>
              <a:ext uri="{FF2B5EF4-FFF2-40B4-BE49-F238E27FC236}">
                <a16:creationId xmlns:a16="http://schemas.microsoft.com/office/drawing/2014/main" id="{40BE07EF-A939-73D5-4CC8-99A89DA49991}"/>
              </a:ext>
            </a:extLst>
          </p:cNvPr>
          <p:cNvSpPr/>
          <p:nvPr/>
        </p:nvSpPr>
        <p:spPr>
          <a:xfrm>
            <a:off x="7685689" y="3470399"/>
            <a:ext cx="275206" cy="3253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3" name="Right Brace 222">
            <a:extLst>
              <a:ext uri="{FF2B5EF4-FFF2-40B4-BE49-F238E27FC236}">
                <a16:creationId xmlns:a16="http://schemas.microsoft.com/office/drawing/2014/main" id="{8FF04E99-7260-9260-4C7D-DE8198ED580F}"/>
              </a:ext>
            </a:extLst>
          </p:cNvPr>
          <p:cNvSpPr/>
          <p:nvPr/>
        </p:nvSpPr>
        <p:spPr>
          <a:xfrm>
            <a:off x="8683749" y="2269659"/>
            <a:ext cx="114668" cy="107134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0C6171FE-2DAE-91C7-4EBC-70A9353D7007}"/>
              </a:ext>
            </a:extLst>
          </p:cNvPr>
          <p:cNvGrpSpPr/>
          <p:nvPr/>
        </p:nvGrpSpPr>
        <p:grpSpPr>
          <a:xfrm>
            <a:off x="8398673" y="1736642"/>
            <a:ext cx="701920" cy="695580"/>
            <a:chOff x="375972" y="4742502"/>
            <a:chExt cx="641585" cy="571777"/>
          </a:xfrm>
        </p:grpSpPr>
        <p:sp>
          <p:nvSpPr>
            <p:cNvPr id="225" name="Explosion 1 104">
              <a:extLst>
                <a:ext uri="{FF2B5EF4-FFF2-40B4-BE49-F238E27FC236}">
                  <a16:creationId xmlns:a16="http://schemas.microsoft.com/office/drawing/2014/main" id="{4D04CAFA-3F2F-47CA-1DB5-2EA6E6FB34D5}"/>
                </a:ext>
              </a:extLst>
            </p:cNvPr>
            <p:cNvSpPr/>
            <p:nvPr/>
          </p:nvSpPr>
          <p:spPr>
            <a:xfrm>
              <a:off x="375972" y="4742502"/>
              <a:ext cx="575062" cy="571777"/>
            </a:xfrm>
            <a:prstGeom prst="irregularSeal1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44417803-1F28-C653-F277-BE3E6B60557F}"/>
                </a:ext>
              </a:extLst>
            </p:cNvPr>
            <p:cNvSpPr txBox="1"/>
            <p:nvPr/>
          </p:nvSpPr>
          <p:spPr>
            <a:xfrm>
              <a:off x="498438" y="4919118"/>
              <a:ext cx="519119" cy="202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New</a:t>
              </a:r>
            </a:p>
          </p:txBody>
        </p:sp>
      </p:grpSp>
      <p:sp>
        <p:nvSpPr>
          <p:cNvPr id="227" name="TextBox 226">
            <a:extLst>
              <a:ext uri="{FF2B5EF4-FFF2-40B4-BE49-F238E27FC236}">
                <a16:creationId xmlns:a16="http://schemas.microsoft.com/office/drawing/2014/main" id="{F9E7B29C-BFA5-6EC0-D402-DEB902BF708F}"/>
              </a:ext>
            </a:extLst>
          </p:cNvPr>
          <p:cNvSpPr txBox="1"/>
          <p:nvPr/>
        </p:nvSpPr>
        <p:spPr>
          <a:xfrm>
            <a:off x="8635434" y="2498354"/>
            <a:ext cx="53732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 [</a:t>
            </a:r>
            <a:r>
              <a:rPr lang="en-US" sz="1300" b="1" dirty="0">
                <a:solidFill>
                  <a:srgbClr val="0000CC"/>
                </a:solidFill>
              </a:rPr>
              <a:t>10’</a:t>
            </a:r>
            <a:r>
              <a:rPr lang="en-US" sz="1300" dirty="0">
                <a:solidFill>
                  <a:srgbClr val="FF0000"/>
                </a:solidFill>
              </a:rPr>
              <a:t>]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C51A19CE-AC7C-AFE3-E237-ED111A15B793}"/>
              </a:ext>
            </a:extLst>
          </p:cNvPr>
          <p:cNvSpPr txBox="1"/>
          <p:nvPr/>
        </p:nvSpPr>
        <p:spPr>
          <a:xfrm>
            <a:off x="8684001" y="4117578"/>
            <a:ext cx="4732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3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2h</a:t>
            </a:r>
            <a:r>
              <a:rPr lang="en-US" sz="13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</p:txBody>
      </p:sp>
      <p:sp>
        <p:nvSpPr>
          <p:cNvPr id="229" name="TextBox 228"/>
          <p:cNvSpPr txBox="1"/>
          <p:nvPr/>
        </p:nvSpPr>
        <p:spPr>
          <a:xfrm>
            <a:off x="7250313" y="5334059"/>
            <a:ext cx="12402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" b="1" kern="0" dirty="0">
                <a:solidFill>
                  <a:srgbClr val="FF0000"/>
                </a:solidFill>
              </a:rPr>
              <a:t>[</a:t>
            </a: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</a:rPr>
              <a:t>Total: 2.2h</a:t>
            </a: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]</a:t>
            </a:r>
          </a:p>
        </p:txBody>
      </p: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905C79E7-576C-7FCB-5168-EA69C9FB27AD}"/>
              </a:ext>
            </a:extLst>
          </p:cNvPr>
          <p:cNvGrpSpPr/>
          <p:nvPr/>
        </p:nvGrpSpPr>
        <p:grpSpPr>
          <a:xfrm>
            <a:off x="5915421" y="3036689"/>
            <a:ext cx="744282" cy="661414"/>
            <a:chOff x="353644" y="4713937"/>
            <a:chExt cx="600007" cy="571777"/>
          </a:xfrm>
        </p:grpSpPr>
        <p:sp>
          <p:nvSpPr>
            <p:cNvPr id="231" name="Explosion 1 101">
              <a:extLst>
                <a:ext uri="{FF2B5EF4-FFF2-40B4-BE49-F238E27FC236}">
                  <a16:creationId xmlns:a16="http://schemas.microsoft.com/office/drawing/2014/main" id="{7A1706EC-92C2-9A13-25F6-FE9202FAE7B8}"/>
                </a:ext>
              </a:extLst>
            </p:cNvPr>
            <p:cNvSpPr/>
            <p:nvPr/>
          </p:nvSpPr>
          <p:spPr>
            <a:xfrm>
              <a:off x="353644" y="4713937"/>
              <a:ext cx="575062" cy="571777"/>
            </a:xfrm>
            <a:prstGeom prst="irregularSeal1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30189EEB-C601-C1E9-B5DA-F1CF8DCE4070}"/>
                </a:ext>
              </a:extLst>
            </p:cNvPr>
            <p:cNvSpPr txBox="1"/>
            <p:nvPr/>
          </p:nvSpPr>
          <p:spPr>
            <a:xfrm>
              <a:off x="353644" y="4826772"/>
              <a:ext cx="600007" cy="31927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New</a:t>
              </a:r>
            </a:p>
            <a:p>
              <a:pPr algn="ctr"/>
              <a:r>
                <a:rPr lang="en-US" sz="9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System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1F8CBD5-4386-B2AE-1B7F-4A65FD06B803}"/>
              </a:ext>
            </a:extLst>
          </p:cNvPr>
          <p:cNvSpPr txBox="1"/>
          <p:nvPr/>
        </p:nvSpPr>
        <p:spPr>
          <a:xfrm>
            <a:off x="365745" y="2973819"/>
            <a:ext cx="14931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Video made by </a:t>
            </a:r>
            <a:r>
              <a:rPr lang="ja-JP" altLang="en-US" sz="12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②</a:t>
            </a:r>
            <a:endParaRPr lang="en-US" sz="1200" b="1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30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AutoShape 2"/>
          <p:cNvSpPr>
            <a:spLocks noChangeArrowheads="1"/>
          </p:cNvSpPr>
          <p:nvPr/>
        </p:nvSpPr>
        <p:spPr bwMode="auto">
          <a:xfrm>
            <a:off x="35366" y="1487914"/>
            <a:ext cx="4480560" cy="4206240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1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0" name="Text Box 4"/>
          <p:cNvSpPr txBox="1">
            <a:spLocks noChangeArrowheads="1"/>
          </p:cNvSpPr>
          <p:nvPr/>
        </p:nvSpPr>
        <p:spPr bwMode="auto">
          <a:xfrm>
            <a:off x="1089757" y="1315893"/>
            <a:ext cx="2286000" cy="36576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107763" dir="18900000" algn="ctr" rotWithShape="0">
              <a:srgbClr val="E7E6E6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ＭＳ Ｐゴシック" pitchFamily="34" charset="-128"/>
                <a:ea typeface="游ゴシック" panose="020B0400000000000000" pitchFamily="34" charset="-128"/>
                <a:cs typeface="+mn-cs"/>
              </a:rPr>
              <a:t>◆</a:t>
            </a:r>
            <a:r>
              <a:rPr kumimoji="1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ＭＳ Ｐゴシック" pitchFamily="34" charset="-128"/>
                <a:ea typeface="游ゴシック" panose="020B0400000000000000" pitchFamily="34" charset="-128"/>
                <a:cs typeface="+mn-cs"/>
              </a:rPr>
              <a:t>Before</a:t>
            </a:r>
          </a:p>
        </p:txBody>
      </p:sp>
      <p:sp>
        <p:nvSpPr>
          <p:cNvPr id="71" name="AutoShape 3"/>
          <p:cNvSpPr>
            <a:spLocks noChangeArrowheads="1"/>
          </p:cNvSpPr>
          <p:nvPr/>
        </p:nvSpPr>
        <p:spPr bwMode="auto">
          <a:xfrm>
            <a:off x="4609972" y="1489486"/>
            <a:ext cx="4480560" cy="4206240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1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2" name="Text Box 5"/>
          <p:cNvSpPr txBox="1">
            <a:spLocks noChangeArrowheads="1"/>
          </p:cNvSpPr>
          <p:nvPr/>
        </p:nvSpPr>
        <p:spPr bwMode="auto">
          <a:xfrm>
            <a:off x="5619751" y="1315893"/>
            <a:ext cx="2286000" cy="365760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dist="107763" dir="18900000" algn="ctr" rotWithShape="0">
              <a:srgbClr val="E7E6E6">
                <a:alpha val="50000"/>
              </a:srgbClr>
            </a:outerShdw>
          </a:effectLst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ＭＳ Ｐゴシック" pitchFamily="34" charset="-128"/>
                <a:ea typeface="游ゴシック" panose="020B0400000000000000" pitchFamily="34" charset="-128"/>
                <a:cs typeface="+mn-cs"/>
              </a:rPr>
              <a:t>◆ </a:t>
            </a:r>
            <a:r>
              <a:rPr kumimoji="1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ＭＳ Ｐゴシック" pitchFamily="34" charset="-128"/>
                <a:ea typeface="游ゴシック" panose="020B0400000000000000" pitchFamily="34" charset="-128"/>
                <a:cs typeface="+mn-cs"/>
              </a:rPr>
              <a:t>After </a:t>
            </a:r>
            <a:endParaRPr kumimoji="1" lang="en-US" altLang="ja-JP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ＭＳ Ｐゴシック" pitchFamily="34" charset="-128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74" name="AutoShape 6"/>
          <p:cNvSpPr>
            <a:spLocks noChangeArrowheads="1"/>
          </p:cNvSpPr>
          <p:nvPr/>
        </p:nvSpPr>
        <p:spPr bwMode="auto">
          <a:xfrm>
            <a:off x="35367" y="949522"/>
            <a:ext cx="2817898" cy="32004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1" lang="en-US" altLang="ja-JP" dirty="0"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Developer: SAP team</a:t>
            </a:r>
          </a:p>
        </p:txBody>
      </p:sp>
      <p:sp>
        <p:nvSpPr>
          <p:cNvPr id="75" name="AutoShape 6"/>
          <p:cNvSpPr>
            <a:spLocks noChangeArrowheads="1"/>
          </p:cNvSpPr>
          <p:nvPr/>
        </p:nvSpPr>
        <p:spPr bwMode="auto">
          <a:xfrm>
            <a:off x="4585108" y="949522"/>
            <a:ext cx="1428220" cy="32004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1" lang="en-US" altLang="ja-JP" dirty="0"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Expr: 0</a:t>
            </a:r>
          </a:p>
        </p:txBody>
      </p:sp>
      <p:sp>
        <p:nvSpPr>
          <p:cNvPr id="76" name="AutoShape 6"/>
          <p:cNvSpPr>
            <a:spLocks noChangeArrowheads="1"/>
          </p:cNvSpPr>
          <p:nvPr/>
        </p:nvSpPr>
        <p:spPr bwMode="auto">
          <a:xfrm>
            <a:off x="6082639" y="948866"/>
            <a:ext cx="2999217" cy="32004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lvl="0" algn="r">
              <a:spcBef>
                <a:spcPct val="20000"/>
              </a:spcBef>
              <a:defRPr/>
            </a:pPr>
            <a:r>
              <a:rPr lang="en-US" altLang="ja-JP" sz="1300" b="1" kern="0" dirty="0">
                <a:solidFill>
                  <a:srgbClr val="00CC00"/>
                </a:solidFill>
                <a:latin typeface="Arial" panose="020B0604020202020204" pitchFamily="34" charset="0"/>
                <a:ea typeface="游ゴシック" panose="020B0400000000000000" pitchFamily="34" charset="-128"/>
                <a:cs typeface="Arial" panose="020B0604020202020204" pitchFamily="34" charset="0"/>
              </a:rPr>
              <a:t>Quality</a:t>
            </a:r>
          </a:p>
        </p:txBody>
      </p:sp>
      <p:sp>
        <p:nvSpPr>
          <p:cNvPr id="77" name="AutoShape 6">
            <a:extLst>
              <a:ext uri="{FF2B5EF4-FFF2-40B4-BE49-F238E27FC236}">
                <a16:creationId xmlns:a16="http://schemas.microsoft.com/office/drawing/2014/main" id="{EBCE3F76-00F8-4CFE-AC84-CD75B33A8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2446" y="948866"/>
            <a:ext cx="1593480" cy="32004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游ゴシック" panose="020B0400000000000000" pitchFamily="34" charset="-128"/>
                <a:cs typeface="Arial" panose="020B0604020202020204" pitchFamily="34" charset="0"/>
                <a:sym typeface="Wingdings" pitchFamily="2" charset="2"/>
              </a:rPr>
              <a:t>Apply: </a:t>
            </a:r>
            <a:r>
              <a:rPr kumimoji="1" lang="en-US" altLang="ja-JP" kern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游ゴシック" panose="020B0400000000000000" pitchFamily="34" charset="-128"/>
                <a:cs typeface="Arial" panose="020B0604020202020204" pitchFamily="34" charset="0"/>
                <a:sym typeface="Wingdings" pitchFamily="2" charset="2"/>
              </a:rPr>
              <a:t>Sep</a:t>
            </a:r>
            <a:r>
              <a:rPr kumimoji="1" lang="en-US" altLang="ja-JP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游ゴシック" panose="020B0400000000000000" pitchFamily="34" charset="-128"/>
                <a:cs typeface="Arial" panose="020B0604020202020204" pitchFamily="34" charset="0"/>
                <a:sym typeface="Wingdings" pitchFamily="2" charset="2"/>
              </a:rPr>
              <a:t>.2022</a:t>
            </a:r>
            <a:endParaRPr kumimoji="1" lang="en-US" altLang="ja-JP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游ゴシック" panose="020B0400000000000000" pitchFamily="34" charset="-128"/>
              <a:cs typeface="Arial" panose="020B0604020202020204" pitchFamily="34" charset="0"/>
              <a:sym typeface="Wingdings" pitchFamily="2" charset="2"/>
            </a:endParaRPr>
          </a:p>
        </p:txBody>
      </p:sp>
      <p:sp>
        <p:nvSpPr>
          <p:cNvPr id="78" name="Text Box 2">
            <a:extLst>
              <a:ext uri="{FF2B5EF4-FFF2-40B4-BE49-F238E27FC236}">
                <a16:creationId xmlns:a16="http://schemas.microsoft.com/office/drawing/2014/main" id="{C56CF688-0247-4393-B600-439F24E4C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314" y="9934"/>
            <a:ext cx="9147315" cy="424529"/>
          </a:xfrm>
          <a:prstGeom prst="rect">
            <a:avLst/>
          </a:prstGeom>
          <a:solidFill>
            <a:srgbClr val="0000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0069" tIns="20035" rIns="40069" bIns="20035" anchor="ctr" anchorCtr="1"/>
          <a:lstStyle>
            <a:defPPr>
              <a:defRPr lang="en-US"/>
            </a:defPPr>
            <a:lvl1pPr>
              <a:lnSpc>
                <a:spcPct val="90000"/>
              </a:lnSpc>
              <a:defRPr sz="2000" b="1" cap="all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altLang="ja-JP" sz="1600" dirty="0">
                <a:solidFill>
                  <a:schemeClr val="bg1"/>
                </a:solidFill>
                <a:cs typeface="Times New Roman" pitchFamily="18" charset="0"/>
              </a:rPr>
              <a:t>REDUCE SERVER CAPACITY BY USING HULFT JOB</a:t>
            </a:r>
          </a:p>
        </p:txBody>
      </p:sp>
      <p:sp>
        <p:nvSpPr>
          <p:cNvPr id="79" name="Rectangle 4">
            <a:extLst>
              <a:ext uri="{FF2B5EF4-FFF2-40B4-BE49-F238E27FC236}">
                <a16:creationId xmlns:a16="http://schemas.microsoft.com/office/drawing/2014/main" id="{08A65B3F-E5CA-49E9-BA5C-374584417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68" y="501728"/>
            <a:ext cx="9046488" cy="390641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50000">
                <a:sysClr val="window" lastClr="FFFFFF"/>
              </a:gs>
              <a:gs pos="100000">
                <a:srgbClr val="FFFF99"/>
              </a:gs>
            </a:gsLst>
            <a:lin ang="2700000" scaled="1"/>
          </a:gradFill>
          <a:ln w="25400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GB" altLang="ja-JP" sz="1600" dirty="0">
                <a:solidFill>
                  <a:srgbClr val="1717F7"/>
                </a:solidFill>
                <a:cs typeface="Times New Roman" pitchFamily="18" charset="0"/>
              </a:rPr>
              <a:t>Stop useless auto-job by using </a:t>
            </a:r>
            <a:r>
              <a:rPr lang="en-GB" altLang="ja-JP" sz="1600" dirty="0" err="1">
                <a:solidFill>
                  <a:srgbClr val="1717F7"/>
                </a:solidFill>
                <a:cs typeface="Times New Roman" pitchFamily="18" charset="0"/>
              </a:rPr>
              <a:t>Hulft</a:t>
            </a:r>
            <a:r>
              <a:rPr lang="en-GB" altLang="ja-JP" sz="1600" dirty="0">
                <a:solidFill>
                  <a:srgbClr val="1717F7"/>
                </a:solidFill>
                <a:cs typeface="Times New Roman" pitchFamily="18" charset="0"/>
              </a:rPr>
              <a:t> ID event.</a:t>
            </a:r>
          </a:p>
        </p:txBody>
      </p:sp>
      <p:sp>
        <p:nvSpPr>
          <p:cNvPr id="80" name="AutoShape 6"/>
          <p:cNvSpPr>
            <a:spLocks noChangeArrowheads="1"/>
          </p:cNvSpPr>
          <p:nvPr/>
        </p:nvSpPr>
        <p:spPr bwMode="auto">
          <a:xfrm>
            <a:off x="4609973" y="5757912"/>
            <a:ext cx="4480560" cy="100584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Char char="q"/>
              <a:defRPr/>
            </a:pPr>
            <a:r>
              <a:rPr lang="en-GB" altLang="ja-JP" sz="1200" b="0" dirty="0">
                <a:solidFill>
                  <a:srgbClr val="000000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Only if the file has data. </a:t>
            </a:r>
          </a:p>
          <a:p>
            <a:pPr marL="171450" lvl="1">
              <a:spcBef>
                <a:spcPct val="0"/>
              </a:spcBef>
              <a:defRPr/>
            </a:pPr>
            <a:r>
              <a:rPr lang="en-GB" altLang="ja-JP" sz="1200" b="0" dirty="0">
                <a:solidFill>
                  <a:srgbClr val="000000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SAP </a:t>
            </a:r>
            <a:r>
              <a:rPr lang="en-GB" altLang="ja-JP" sz="1200" b="0" dirty="0">
                <a:solidFill>
                  <a:srgbClr val="000000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job will execute.</a:t>
            </a:r>
          </a:p>
          <a:p>
            <a:pPr marL="171450" lvl="1"/>
            <a:r>
              <a:rPr lang="en-GB" altLang="ja-JP" sz="1200" b="0" dirty="0">
                <a:solidFill>
                  <a:srgbClr val="000000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Don’t lose the unnecessary bandwidth.</a:t>
            </a:r>
          </a:p>
        </p:txBody>
      </p:sp>
      <p:sp>
        <p:nvSpPr>
          <p:cNvPr id="81" name="AutoShape 6">
            <a:extLst>
              <a:ext uri="{FF2B5EF4-FFF2-40B4-BE49-F238E27FC236}">
                <a16:creationId xmlns:a16="http://schemas.microsoft.com/office/drawing/2014/main" id="{3F473890-381A-44AB-A550-68C6E32A6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68" y="5759836"/>
            <a:ext cx="4480560" cy="100584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altLang="ja-JP" sz="1200" dirty="0">
                <a:solidFill>
                  <a:srgbClr val="000000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Exist data file on server, SAP Job will be executed </a:t>
            </a:r>
            <a:r>
              <a:rPr lang="en-GB" altLang="ja-JP" sz="1200" b="1" dirty="0">
                <a:solidFill>
                  <a:srgbClr val="000000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(on scheduled tim</a:t>
            </a:r>
            <a:r>
              <a:rPr lang="en-GB" altLang="ja-JP" sz="1200" dirty="0">
                <a:solidFill>
                  <a:srgbClr val="000000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e) – even the file has no data.</a:t>
            </a:r>
          </a:p>
          <a:p>
            <a:r>
              <a:rPr lang="en-GB" altLang="ja-JP" sz="1200" dirty="0">
                <a:solidFill>
                  <a:srgbClr val="000000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   Lose the unnecessary bandwidth.</a:t>
            </a:r>
          </a:p>
          <a:p>
            <a:r>
              <a:rPr lang="en-GB" altLang="ja-JP" sz="1200" dirty="0">
                <a:solidFill>
                  <a:srgbClr val="000000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        (might effect other SAP Job)</a:t>
            </a:r>
            <a:endParaRPr lang="en-US" altLang="ja-JP" sz="1200" dirty="0">
              <a:solidFill>
                <a:srgbClr val="000000"/>
              </a:solidFill>
              <a:latin typeface="Arial" panose="020B0604020202020204" pitchFamily="34" charset="0"/>
              <a:ea typeface="Tahoma" pitchFamily="34" charset="0"/>
              <a:cs typeface="Arial" panose="020B0604020202020204" pitchFamily="34" charset="0"/>
            </a:endParaRPr>
          </a:p>
        </p:txBody>
      </p:sp>
      <p:sp>
        <p:nvSpPr>
          <p:cNvPr id="82" name="Rectangle 59">
            <a:extLst>
              <a:ext uri="{FF2B5EF4-FFF2-40B4-BE49-F238E27FC236}">
                <a16:creationId xmlns:a16="http://schemas.microsoft.com/office/drawing/2014/main" id="{01F715B9-3734-440E-A34F-114077103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9059" y="76202"/>
            <a:ext cx="871331" cy="271155"/>
          </a:xfrm>
          <a:prstGeom prst="rect">
            <a:avLst/>
          </a:prstGeom>
          <a:solidFill>
            <a:srgbClr val="000099"/>
          </a:solidFill>
          <a:ln w="28575">
            <a:solidFill>
              <a:sysClr val="window" lastClr="FFFF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algn="ctr" eaLnBrk="1" hangingPunct="1">
              <a:spcBef>
                <a:spcPct val="0"/>
              </a:spcBef>
              <a:buNone/>
              <a:defRPr/>
            </a:pPr>
            <a:r>
              <a:rPr lang="en-US" altLang="vi-VN" sz="1400" b="1" kern="0" dirty="0">
                <a:solidFill>
                  <a:srgbClr val="FFFFFF"/>
                </a:solidFill>
              </a:rPr>
              <a:t>2/5</a:t>
            </a:r>
          </a:p>
        </p:txBody>
      </p:sp>
      <p:sp>
        <p:nvSpPr>
          <p:cNvPr id="122" name="TextBox 6">
            <a:extLst>
              <a:ext uri="{FF2B5EF4-FFF2-40B4-BE49-F238E27FC236}">
                <a16:creationId xmlns:a16="http://schemas.microsoft.com/office/drawing/2014/main" id="{7A3F5BB4-707A-4E70-939D-7087974B8FCC}"/>
              </a:ext>
            </a:extLst>
          </p:cNvPr>
          <p:cNvSpPr txBox="1"/>
          <p:nvPr/>
        </p:nvSpPr>
        <p:spPr>
          <a:xfrm>
            <a:off x="157297" y="1720757"/>
            <a:ext cx="24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HGSSoeiKakugothicUB" panose="020B0900000000000000" pitchFamily="34" charset="-128"/>
              <a:cs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454FE2E-5DD7-7A04-7C9D-AC36C8473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72" y="3127859"/>
            <a:ext cx="4227154" cy="241424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AFD6D4A-B9BF-9C7E-2257-84E43F9707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260"/>
          <a:stretch/>
        </p:blipFill>
        <p:spPr>
          <a:xfrm>
            <a:off x="4637758" y="3064459"/>
            <a:ext cx="4382630" cy="2477648"/>
          </a:xfrm>
          <a:prstGeom prst="rect">
            <a:avLst/>
          </a:prstGeom>
        </p:spPr>
      </p:pic>
      <p:sp>
        <p:nvSpPr>
          <p:cNvPr id="20" name="Speech Bubble: Rectangle with Corners Rounded 11">
            <a:extLst>
              <a:ext uri="{FF2B5EF4-FFF2-40B4-BE49-F238E27FC236}">
                <a16:creationId xmlns:a16="http://schemas.microsoft.com/office/drawing/2014/main" id="{CF05E7F4-0BAA-6C02-14CF-7BFAE3AC575A}"/>
              </a:ext>
            </a:extLst>
          </p:cNvPr>
          <p:cNvSpPr/>
          <p:nvPr/>
        </p:nvSpPr>
        <p:spPr>
          <a:xfrm>
            <a:off x="4662034" y="1811282"/>
            <a:ext cx="4338617" cy="638304"/>
          </a:xfrm>
          <a:prstGeom prst="wedgeRoundRectCallout">
            <a:avLst>
              <a:gd name="adj1" fmla="val 18923"/>
              <a:gd name="adj2" fmla="val 41475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SAP Job only execute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once exist data on server.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7C5BA3F-5E63-B489-CA1D-0664CF62F3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053" y="1819530"/>
            <a:ext cx="3405914" cy="1244929"/>
          </a:xfrm>
          <a:prstGeom prst="rect">
            <a:avLst/>
          </a:prstGeom>
          <a:ln w="19050">
            <a:solidFill>
              <a:srgbClr val="00B050"/>
            </a:solidFill>
          </a:ln>
        </p:spPr>
      </p:pic>
      <p:sp>
        <p:nvSpPr>
          <p:cNvPr id="22" name="Speech Bubble: Rectangle with Corners Rounded 15">
            <a:extLst>
              <a:ext uri="{FF2B5EF4-FFF2-40B4-BE49-F238E27FC236}">
                <a16:creationId xmlns:a16="http://schemas.microsoft.com/office/drawing/2014/main" id="{A0919B75-BD9E-7832-2406-230E550CF644}"/>
              </a:ext>
            </a:extLst>
          </p:cNvPr>
          <p:cNvSpPr/>
          <p:nvPr/>
        </p:nvSpPr>
        <p:spPr>
          <a:xfrm>
            <a:off x="3112608" y="2095130"/>
            <a:ext cx="1264083" cy="1344941"/>
          </a:xfrm>
          <a:prstGeom prst="wedgeRoundRectCallout">
            <a:avLst>
              <a:gd name="adj1" fmla="val -74594"/>
              <a:gd name="adj2" fmla="val -276"/>
              <a:gd name="adj3" fmla="val 1666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File has no data, job still execute.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Explosion: 8 Points 38">
            <a:extLst>
              <a:ext uri="{FF2B5EF4-FFF2-40B4-BE49-F238E27FC236}">
                <a16:creationId xmlns:a16="http://schemas.microsoft.com/office/drawing/2014/main" id="{A63A28CA-594C-3F06-4EF7-7D0681B7DE15}"/>
              </a:ext>
            </a:extLst>
          </p:cNvPr>
          <p:cNvSpPr/>
          <p:nvPr/>
        </p:nvSpPr>
        <p:spPr>
          <a:xfrm>
            <a:off x="7086601" y="3810000"/>
            <a:ext cx="1676400" cy="1375138"/>
          </a:xfrm>
          <a:prstGeom prst="irregularSeal1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No more useless auto job</a:t>
            </a:r>
          </a:p>
        </p:txBody>
      </p:sp>
      <p:sp>
        <p:nvSpPr>
          <p:cNvPr id="24" name="Explosion: 8 Points 40">
            <a:extLst>
              <a:ext uri="{FF2B5EF4-FFF2-40B4-BE49-F238E27FC236}">
                <a16:creationId xmlns:a16="http://schemas.microsoft.com/office/drawing/2014/main" id="{5E82E00F-F3B8-B7F5-5B12-2F59907F6300}"/>
              </a:ext>
            </a:extLst>
          </p:cNvPr>
          <p:cNvSpPr/>
          <p:nvPr/>
        </p:nvSpPr>
        <p:spPr>
          <a:xfrm>
            <a:off x="2556605" y="4138414"/>
            <a:ext cx="1676400" cy="1375138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Many useless auto job</a:t>
            </a:r>
          </a:p>
        </p:txBody>
      </p:sp>
    </p:spTree>
    <p:extLst>
      <p:ext uri="{BB962C8B-B14F-4D97-AF65-F5344CB8AC3E}">
        <p14:creationId xmlns:p14="http://schemas.microsoft.com/office/powerpoint/2010/main" val="2472736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AutoShape 2"/>
          <p:cNvSpPr>
            <a:spLocks noChangeArrowheads="1"/>
          </p:cNvSpPr>
          <p:nvPr/>
        </p:nvSpPr>
        <p:spPr bwMode="auto">
          <a:xfrm>
            <a:off x="35366" y="1487914"/>
            <a:ext cx="4480560" cy="4206240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1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0" name="Text Box 4"/>
          <p:cNvSpPr txBox="1">
            <a:spLocks noChangeArrowheads="1"/>
          </p:cNvSpPr>
          <p:nvPr/>
        </p:nvSpPr>
        <p:spPr bwMode="auto">
          <a:xfrm>
            <a:off x="1089757" y="1315893"/>
            <a:ext cx="2286000" cy="36576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107763" dir="18900000" algn="ctr" rotWithShape="0">
              <a:srgbClr val="E7E6E6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ＭＳ Ｐゴシック" pitchFamily="34" charset="-128"/>
                <a:ea typeface="游ゴシック" panose="020B0400000000000000" pitchFamily="34" charset="-128"/>
                <a:cs typeface="+mn-cs"/>
              </a:rPr>
              <a:t>◆</a:t>
            </a:r>
            <a:r>
              <a:rPr kumimoji="1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ＭＳ Ｐゴシック" pitchFamily="34" charset="-128"/>
                <a:ea typeface="游ゴシック" panose="020B0400000000000000" pitchFamily="34" charset="-128"/>
                <a:cs typeface="+mn-cs"/>
              </a:rPr>
              <a:t>Before</a:t>
            </a:r>
          </a:p>
        </p:txBody>
      </p:sp>
      <p:sp>
        <p:nvSpPr>
          <p:cNvPr id="71" name="AutoShape 3"/>
          <p:cNvSpPr>
            <a:spLocks noChangeArrowheads="1"/>
          </p:cNvSpPr>
          <p:nvPr/>
        </p:nvSpPr>
        <p:spPr bwMode="auto">
          <a:xfrm>
            <a:off x="4609972" y="1489486"/>
            <a:ext cx="4480560" cy="4206240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1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2" name="Text Box 5"/>
          <p:cNvSpPr txBox="1">
            <a:spLocks noChangeArrowheads="1"/>
          </p:cNvSpPr>
          <p:nvPr/>
        </p:nvSpPr>
        <p:spPr bwMode="auto">
          <a:xfrm>
            <a:off x="5619751" y="1315893"/>
            <a:ext cx="2286000" cy="365760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dist="107763" dir="18900000" algn="ctr" rotWithShape="0">
              <a:srgbClr val="E7E6E6">
                <a:alpha val="50000"/>
              </a:srgbClr>
            </a:outerShdw>
          </a:effectLst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ＭＳ Ｐゴシック" pitchFamily="34" charset="-128"/>
                <a:ea typeface="游ゴシック" panose="020B0400000000000000" pitchFamily="34" charset="-128"/>
                <a:cs typeface="+mn-cs"/>
              </a:rPr>
              <a:t>◆ </a:t>
            </a:r>
            <a:r>
              <a:rPr kumimoji="1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ＭＳ Ｐゴシック" pitchFamily="34" charset="-128"/>
                <a:ea typeface="游ゴシック" panose="020B0400000000000000" pitchFamily="34" charset="-128"/>
                <a:cs typeface="+mn-cs"/>
              </a:rPr>
              <a:t>After </a:t>
            </a:r>
            <a:endParaRPr kumimoji="1" lang="en-US" altLang="ja-JP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ＭＳ Ｐゴシック" pitchFamily="34" charset="-128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74" name="AutoShape 6"/>
          <p:cNvSpPr>
            <a:spLocks noChangeArrowheads="1"/>
          </p:cNvSpPr>
          <p:nvPr/>
        </p:nvSpPr>
        <p:spPr bwMode="auto">
          <a:xfrm>
            <a:off x="35366" y="949521"/>
            <a:ext cx="2827851" cy="32004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1" lang="en-US" altLang="ja-JP" dirty="0"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游ゴシック" panose="020B0400000000000000" pitchFamily="34" charset="-128"/>
                <a:cs typeface="Arial" panose="020B0604020202020204" pitchFamily="34" charset="0"/>
                <a:sym typeface="Wingdings" pitchFamily="2" charset="2"/>
              </a:rPr>
              <a:t>Developer: Mai Ngọc Trinh</a:t>
            </a:r>
          </a:p>
        </p:txBody>
      </p:sp>
      <p:sp>
        <p:nvSpPr>
          <p:cNvPr id="75" name="AutoShape 6"/>
          <p:cNvSpPr>
            <a:spLocks noChangeArrowheads="1"/>
          </p:cNvSpPr>
          <p:nvPr/>
        </p:nvSpPr>
        <p:spPr bwMode="auto">
          <a:xfrm>
            <a:off x="4621729" y="949521"/>
            <a:ext cx="1412711" cy="32004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1" lang="en-US" altLang="ja-JP" dirty="0" err="1"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游ゴシック" panose="020B0400000000000000" pitchFamily="34" charset="-128"/>
                <a:cs typeface="Arial" panose="020B0604020202020204" pitchFamily="34" charset="0"/>
                <a:sym typeface="Wingdings" pitchFamily="2" charset="2"/>
              </a:rPr>
              <a:t>Expn</a:t>
            </a:r>
            <a:r>
              <a:rPr kumimoji="1" lang="en-US" altLang="ja-JP" dirty="0"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游ゴシック" panose="020B0400000000000000" pitchFamily="34" charset="-128"/>
                <a:cs typeface="Arial" panose="020B0604020202020204" pitchFamily="34" charset="0"/>
                <a:sym typeface="Wingdings" pitchFamily="2" charset="2"/>
              </a:rPr>
              <a:t>: 0</a:t>
            </a:r>
          </a:p>
        </p:txBody>
      </p:sp>
      <p:sp>
        <p:nvSpPr>
          <p:cNvPr id="76" name="AutoShape 6"/>
          <p:cNvSpPr>
            <a:spLocks noChangeArrowheads="1"/>
          </p:cNvSpPr>
          <p:nvPr/>
        </p:nvSpPr>
        <p:spPr bwMode="auto">
          <a:xfrm>
            <a:off x="6072407" y="954553"/>
            <a:ext cx="3009811" cy="32004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20000"/>
              </a:spcBef>
            </a:pPr>
            <a:r>
              <a:rPr lang="en-US" altLang="ja-JP" sz="1300" b="1" dirty="0">
                <a:solidFill>
                  <a:srgbClr val="00CC00"/>
                </a:solidFill>
                <a:latin typeface="Arial" panose="020B0604020202020204" pitchFamily="34" charset="0"/>
                <a:ea typeface="游ゴシック" panose="020B0400000000000000" pitchFamily="34" charset="-128"/>
                <a:cs typeface="Arial" panose="020B0604020202020204" pitchFamily="34" charset="0"/>
              </a:rPr>
              <a:t>Save cost : </a:t>
            </a:r>
            <a:r>
              <a:rPr lang="en-US" altLang="ja-JP" sz="1300" b="1" dirty="0" smtClean="0">
                <a:solidFill>
                  <a:srgbClr val="00CC00"/>
                </a:solidFill>
                <a:latin typeface="Arial" panose="020B0604020202020204" pitchFamily="34" charset="0"/>
                <a:ea typeface="游ゴシック" panose="020B0400000000000000" pitchFamily="34" charset="-128"/>
                <a:cs typeface="Arial" panose="020B0604020202020204" pitchFamily="34" charset="0"/>
              </a:rPr>
              <a:t>0.84 </a:t>
            </a:r>
            <a:r>
              <a:rPr lang="en-US" altLang="ja-JP" sz="1300" b="1" dirty="0">
                <a:solidFill>
                  <a:srgbClr val="00CC00"/>
                </a:solidFill>
                <a:latin typeface="Arial" panose="020B0604020202020204" pitchFamily="34" charset="0"/>
                <a:ea typeface="游ゴシック" panose="020B0400000000000000" pitchFamily="34" charset="-128"/>
                <a:cs typeface="Arial" panose="020B0604020202020204" pitchFamily="34" charset="0"/>
              </a:rPr>
              <a:t>K$</a:t>
            </a:r>
          </a:p>
        </p:txBody>
      </p:sp>
      <p:sp>
        <p:nvSpPr>
          <p:cNvPr id="77" name="AutoShape 6">
            <a:extLst>
              <a:ext uri="{FF2B5EF4-FFF2-40B4-BE49-F238E27FC236}">
                <a16:creationId xmlns:a16="http://schemas.microsoft.com/office/drawing/2014/main" id="{EBCE3F76-00F8-4CFE-AC84-CD75B33A8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2446" y="946219"/>
            <a:ext cx="1593479" cy="32004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1" lang="en-US" altLang="ja-JP" dirty="0"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游ゴシック" panose="020B0400000000000000" pitchFamily="34" charset="-128"/>
                <a:cs typeface="Arial" panose="020B0604020202020204" pitchFamily="34" charset="0"/>
                <a:sym typeface="Wingdings" pitchFamily="2" charset="2"/>
              </a:rPr>
              <a:t>Apply: </a:t>
            </a:r>
            <a:r>
              <a:rPr kumimoji="1" lang="en-US" altLang="ja-JP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游ゴシック" panose="020B0400000000000000" pitchFamily="34" charset="-128"/>
                <a:cs typeface="Arial" panose="020B0604020202020204" pitchFamily="34" charset="0"/>
                <a:sym typeface="Wingdings" pitchFamily="2" charset="2"/>
              </a:rPr>
              <a:t>Oct.2022</a:t>
            </a:r>
            <a:endParaRPr kumimoji="1" lang="en-US" altLang="ja-JP" dirty="0">
              <a:solidFill>
                <a:prstClr val="black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anose="020B0604020202020204" pitchFamily="34" charset="0"/>
              <a:ea typeface="游ゴシック" panose="020B0400000000000000" pitchFamily="34" charset="-128"/>
              <a:cs typeface="Arial" panose="020B0604020202020204" pitchFamily="34" charset="0"/>
              <a:sym typeface="Wingdings" pitchFamily="2" charset="2"/>
            </a:endParaRPr>
          </a:p>
        </p:txBody>
      </p:sp>
      <p:sp>
        <p:nvSpPr>
          <p:cNvPr id="78" name="Text Box 2">
            <a:extLst>
              <a:ext uri="{FF2B5EF4-FFF2-40B4-BE49-F238E27FC236}">
                <a16:creationId xmlns:a16="http://schemas.microsoft.com/office/drawing/2014/main" id="{C56CF688-0247-4393-B600-439F24E4C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314" y="9934"/>
            <a:ext cx="9147315" cy="424529"/>
          </a:xfrm>
          <a:prstGeom prst="rect">
            <a:avLst/>
          </a:prstGeom>
          <a:solidFill>
            <a:srgbClr val="0000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0069" tIns="20035" rIns="40069" bIns="20035" anchor="ctr" anchorCtr="1"/>
          <a:lstStyle>
            <a:defPPr>
              <a:defRPr lang="en-US"/>
            </a:defPPr>
            <a:lvl1pPr>
              <a:lnSpc>
                <a:spcPct val="90000"/>
              </a:lnSpc>
              <a:defRPr sz="2000" b="1" cap="all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>
              <a:defRPr/>
            </a:pPr>
            <a:r>
              <a:rPr lang="en-US" sz="1600" kern="0" dirty="0"/>
              <a:t>upgrade new version FOR Windows</a:t>
            </a:r>
            <a:endParaRPr lang="en-GB" altLang="ja-JP" sz="1600" kern="0" dirty="0">
              <a:solidFill>
                <a:prstClr val="white"/>
              </a:solidFill>
              <a:latin typeface="Calibri Light" panose="020F0302020204030204"/>
              <a:ea typeface="游ゴシック" panose="020B04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79" name="Rectangle 4">
            <a:extLst>
              <a:ext uri="{FF2B5EF4-FFF2-40B4-BE49-F238E27FC236}">
                <a16:creationId xmlns:a16="http://schemas.microsoft.com/office/drawing/2014/main" id="{08A65B3F-E5CA-49E9-BA5C-374584417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68" y="501728"/>
            <a:ext cx="9046488" cy="390641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50000">
                <a:sysClr val="window" lastClr="FFFFFF"/>
              </a:gs>
              <a:gs pos="100000">
                <a:srgbClr val="FFFF99"/>
              </a:gs>
            </a:gsLst>
            <a:lin ang="2700000" scaled="1"/>
          </a:gradFill>
          <a:ln w="25400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sz="1600" dirty="0">
                <a:solidFill>
                  <a:srgbClr val="1717F7"/>
                </a:solidFill>
                <a:cs typeface="Times New Roman" pitchFamily="18" charset="0"/>
              </a:rPr>
              <a:t>Download</a:t>
            </a:r>
            <a:r>
              <a:rPr kumimoji="1" lang="en-US" sz="1600" kern="0" dirty="0">
                <a:solidFill>
                  <a:srgbClr val="0070C0"/>
                </a:solidFill>
              </a:rPr>
              <a:t> </a:t>
            </a:r>
            <a:r>
              <a:rPr lang="en-US" sz="1600" dirty="0">
                <a:solidFill>
                  <a:srgbClr val="1717F7"/>
                </a:solidFill>
                <a:cs typeface="Times New Roman" pitchFamily="18" charset="0"/>
              </a:rPr>
              <a:t>package new latest version 21H2 to upgrade windows on first time</a:t>
            </a:r>
            <a:r>
              <a:rPr kumimoji="0" lang="en-US" altLang="ja-JP" sz="1500" b="1" i="0" u="none" strike="noStrike" kern="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en-US" altLang="ja-JP" sz="15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AutoShape 6"/>
          <p:cNvSpPr>
            <a:spLocks noChangeArrowheads="1"/>
          </p:cNvSpPr>
          <p:nvPr/>
        </p:nvSpPr>
        <p:spPr bwMode="auto">
          <a:xfrm>
            <a:off x="4609973" y="5757912"/>
            <a:ext cx="4480560" cy="100584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Wingdings" panose="05000000000000000000" pitchFamily="2" charset="2"/>
              <a:buChar char="q"/>
              <a:defRPr/>
            </a:pPr>
            <a:r>
              <a:rPr lang="en-US" altLang="ja-JP" sz="1200" b="0" dirty="0">
                <a:solidFill>
                  <a:srgbClr val="000000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Only once time OT to install</a:t>
            </a:r>
          </a:p>
          <a:p>
            <a:pPr>
              <a:buFont typeface="Wingdings" panose="05000000000000000000" pitchFamily="2" charset="2"/>
              <a:buChar char="q"/>
              <a:defRPr/>
            </a:pPr>
            <a:r>
              <a:rPr lang="en-US" altLang="ja-JP" sz="1200" dirty="0">
                <a:solidFill>
                  <a:srgbClr val="0000CC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Save time: </a:t>
            </a:r>
            <a:r>
              <a:rPr lang="en-US" altLang="ja-JP" sz="1200" dirty="0" smtClean="0">
                <a:solidFill>
                  <a:srgbClr val="0000CC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210 </a:t>
            </a:r>
            <a:r>
              <a:rPr lang="en-US" altLang="ja-JP" sz="1200" dirty="0">
                <a:solidFill>
                  <a:srgbClr val="0000CC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hours </a:t>
            </a:r>
            <a:r>
              <a:rPr lang="en-US" altLang="ja-JP" sz="1200" dirty="0" smtClean="0">
                <a:solidFill>
                  <a:srgbClr val="0000CC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-&gt;210 * 4$ =  0.84K</a:t>
            </a:r>
            <a:r>
              <a:rPr lang="en-US" altLang="ja-JP" sz="1200" dirty="0">
                <a:solidFill>
                  <a:srgbClr val="0000CC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$</a:t>
            </a:r>
          </a:p>
        </p:txBody>
      </p:sp>
      <p:sp>
        <p:nvSpPr>
          <p:cNvPr id="81" name="AutoShape 6">
            <a:extLst>
              <a:ext uri="{FF2B5EF4-FFF2-40B4-BE49-F238E27FC236}">
                <a16:creationId xmlns:a16="http://schemas.microsoft.com/office/drawing/2014/main" id="{3F473890-381A-44AB-A550-68C6E32A6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68" y="5759836"/>
            <a:ext cx="4480560" cy="100584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pPr marL="285750" lvl="0" indent="-285750">
              <a:buFont typeface="Wingdings" panose="05000000000000000000" pitchFamily="2" charset="2"/>
              <a:buChar char="q"/>
              <a:defRPr/>
            </a:pPr>
            <a:r>
              <a:rPr lang="en-US" sz="12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Waste time for install </a:t>
            </a:r>
          </a:p>
          <a:p>
            <a:pPr marL="285750" lvl="0" indent="-285750" eaLnBrk="0" hangingPunct="0">
              <a:buFont typeface="Wingdings" panose="05000000000000000000" pitchFamily="2" charset="2"/>
              <a:buChar char="q"/>
              <a:defRPr/>
            </a:pPr>
            <a:r>
              <a:rPr lang="en-US" altLang="ja-JP" sz="1200" kern="0" dirty="0">
                <a:solidFill>
                  <a:srgbClr val="000000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 Lost cost </a:t>
            </a:r>
            <a:r>
              <a:rPr lang="en-US" altLang="ja-JP" sz="1200" kern="0" dirty="0" smtClean="0">
                <a:solidFill>
                  <a:srgbClr val="000000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 </a:t>
            </a:r>
            <a:r>
              <a:rPr lang="en-US" altLang="ja-JP" sz="1200" kern="0" dirty="0">
                <a:solidFill>
                  <a:srgbClr val="000000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time: </a:t>
            </a:r>
            <a:r>
              <a:rPr lang="en-US" altLang="ja-JP" sz="1200" kern="0" dirty="0" smtClean="0">
                <a:solidFill>
                  <a:srgbClr val="000000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420 </a:t>
            </a:r>
            <a:r>
              <a:rPr lang="en-US" altLang="ja-JP" sz="1200" kern="0" dirty="0">
                <a:solidFill>
                  <a:srgbClr val="000000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hours</a:t>
            </a:r>
            <a:endParaRPr lang="en-US" altLang="ja-JP" sz="1200" dirty="0">
              <a:solidFill>
                <a:srgbClr val="000000"/>
              </a:solidFill>
              <a:latin typeface="Arial" panose="020B0604020202020204" pitchFamily="34" charset="0"/>
              <a:ea typeface="Tahoma" pitchFamily="34" charset="0"/>
              <a:cs typeface="Arial" panose="020B0604020202020204" pitchFamily="34" charset="0"/>
            </a:endParaRPr>
          </a:p>
        </p:txBody>
      </p:sp>
      <p:sp>
        <p:nvSpPr>
          <p:cNvPr id="82" name="Rectangle 59">
            <a:extLst>
              <a:ext uri="{FF2B5EF4-FFF2-40B4-BE49-F238E27FC236}">
                <a16:creationId xmlns:a16="http://schemas.microsoft.com/office/drawing/2014/main" id="{01F715B9-3734-440E-A34F-114077103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9059" y="76202"/>
            <a:ext cx="871331" cy="271155"/>
          </a:xfrm>
          <a:prstGeom prst="rect">
            <a:avLst/>
          </a:prstGeom>
          <a:solidFill>
            <a:srgbClr val="000099"/>
          </a:solidFill>
          <a:ln w="28575">
            <a:solidFill>
              <a:sysClr val="window" lastClr="FFFF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vi-VN" sz="1400" b="1" kern="0" dirty="0">
                <a:solidFill>
                  <a:srgbClr val="FFFFFF"/>
                </a:solidFill>
              </a:rPr>
              <a:t>3</a:t>
            </a:r>
            <a:r>
              <a:rPr kumimoji="0" lang="en-US" altLang="vi-VN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/5</a:t>
            </a:r>
          </a:p>
        </p:txBody>
      </p:sp>
      <p:sp>
        <p:nvSpPr>
          <p:cNvPr id="122" name="TextBox 6">
            <a:extLst>
              <a:ext uri="{FF2B5EF4-FFF2-40B4-BE49-F238E27FC236}">
                <a16:creationId xmlns:a16="http://schemas.microsoft.com/office/drawing/2014/main" id="{7A3F5BB4-707A-4E70-939D-7087974B8FCC}"/>
              </a:ext>
            </a:extLst>
          </p:cNvPr>
          <p:cNvSpPr txBox="1"/>
          <p:nvPr/>
        </p:nvSpPr>
        <p:spPr>
          <a:xfrm>
            <a:off x="157297" y="1720757"/>
            <a:ext cx="24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HGSSoeiKakugothicUB" panose="020B09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C26471-032F-B059-5871-E0E8C0B0D9C9}"/>
              </a:ext>
            </a:extLst>
          </p:cNvPr>
          <p:cNvSpPr txBox="1"/>
          <p:nvPr/>
        </p:nvSpPr>
        <p:spPr>
          <a:xfrm>
            <a:off x="397337" y="2718892"/>
            <a:ext cx="15828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Version 20H2</a:t>
            </a:r>
            <a:r>
              <a:rPr lang="en-US" sz="1400" b="1" kern="0" dirty="0">
                <a:solidFill>
                  <a:prstClr val="black"/>
                </a:solidFill>
              </a:rPr>
              <a:t> </a:t>
            </a:r>
            <a:r>
              <a:rPr kumimoji="0" lang="en-US" sz="1400" b="1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EOS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21" name="Thought Bubble: Cloud 22">
            <a:extLst>
              <a:ext uri="{FF2B5EF4-FFF2-40B4-BE49-F238E27FC236}">
                <a16:creationId xmlns:a16="http://schemas.microsoft.com/office/drawing/2014/main" id="{27D61160-2300-396A-A50F-CF1632A5BDF5}"/>
              </a:ext>
            </a:extLst>
          </p:cNvPr>
          <p:cNvSpPr/>
          <p:nvPr/>
        </p:nvSpPr>
        <p:spPr>
          <a:xfrm>
            <a:off x="2654301" y="2630665"/>
            <a:ext cx="1760910" cy="998581"/>
          </a:xfrm>
          <a:prstGeom prst="cloudCallout">
            <a:avLst>
              <a:gd name="adj1" fmla="val -61675"/>
              <a:gd name="adj2" fmla="val 49342"/>
            </a:avLst>
          </a:prstGeom>
          <a:solidFill>
            <a:srgbClr val="FF0000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highlight>
                  <a:srgbClr val="FF00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210 </a:t>
            </a: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highlight>
                  <a:srgbClr val="FF00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hours </a:t>
            </a:r>
            <a:r>
              <a:rPr kumimoji="1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highlight>
                  <a:srgbClr val="FF00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/700</a:t>
            </a:r>
            <a:r>
              <a:rPr kumimoji="1" lang="en-US" sz="1800" b="0" i="0" u="none" strike="noStrike" kern="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highlight>
                  <a:srgbClr val="FF00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1" lang="en-US" sz="1800" b="0" i="0" u="none" strike="noStrike" kern="0" cap="none" spc="0" normalizeH="0" noProof="0" dirty="0">
                <a:ln>
                  <a:noFill/>
                </a:ln>
                <a:solidFill>
                  <a:srgbClr val="FFFF00"/>
                </a:solidFill>
                <a:effectLst/>
                <a:highlight>
                  <a:srgbClr val="FF00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pcs</a:t>
            </a:r>
            <a:endParaRPr kumimoji="1" lang="en-US" sz="18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highlight>
                <a:srgbClr val="FF0000"/>
              </a:highligh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81E782-1EC3-AC40-97C4-6236CE2019AD}"/>
              </a:ext>
            </a:extLst>
          </p:cNvPr>
          <p:cNvSpPr txBox="1"/>
          <p:nvPr/>
        </p:nvSpPr>
        <p:spPr>
          <a:xfrm>
            <a:off x="357354" y="4330238"/>
            <a:ext cx="16628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Version 21H1</a:t>
            </a:r>
            <a:r>
              <a:rPr kumimoji="0" lang="en-US" sz="1400" b="1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EOS 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25" name="Double Wave 24">
            <a:extLst>
              <a:ext uri="{FF2B5EF4-FFF2-40B4-BE49-F238E27FC236}">
                <a16:creationId xmlns:a16="http://schemas.microsoft.com/office/drawing/2014/main" id="{26A409FC-B6C9-CCE8-8FBA-279686FAC639}"/>
              </a:ext>
            </a:extLst>
          </p:cNvPr>
          <p:cNvSpPr/>
          <p:nvPr/>
        </p:nvSpPr>
        <p:spPr>
          <a:xfrm>
            <a:off x="218915" y="4912019"/>
            <a:ext cx="4002654" cy="615728"/>
          </a:xfrm>
          <a:prstGeom prst="doubleWave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times upgrade =&gt; 2 times </a:t>
            </a:r>
            <a:r>
              <a:rPr kumimoji="1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</a:t>
            </a:r>
            <a:r>
              <a:rPr kumimoji="1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420h</a:t>
            </a:r>
            <a:endParaRPr kumimoji="1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Down Arrow 65">
            <a:extLst>
              <a:ext uri="{FF2B5EF4-FFF2-40B4-BE49-F238E27FC236}">
                <a16:creationId xmlns:a16="http://schemas.microsoft.com/office/drawing/2014/main" id="{46E56A43-2176-25F2-050E-3388E492D8A7}"/>
              </a:ext>
            </a:extLst>
          </p:cNvPr>
          <p:cNvSpPr/>
          <p:nvPr/>
        </p:nvSpPr>
        <p:spPr>
          <a:xfrm>
            <a:off x="6225277" y="3697536"/>
            <a:ext cx="624975" cy="353704"/>
          </a:xfrm>
          <a:prstGeom prst="downArrow">
            <a:avLst/>
          </a:prstGeom>
          <a:solidFill>
            <a:srgbClr val="00B0F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loud 27">
            <a:extLst>
              <a:ext uri="{FF2B5EF4-FFF2-40B4-BE49-F238E27FC236}">
                <a16:creationId xmlns:a16="http://schemas.microsoft.com/office/drawing/2014/main" id="{CB25542F-2093-0CD1-B648-0FC664DF6AC2}"/>
              </a:ext>
            </a:extLst>
          </p:cNvPr>
          <p:cNvSpPr/>
          <p:nvPr/>
        </p:nvSpPr>
        <p:spPr>
          <a:xfrm>
            <a:off x="4956270" y="3147739"/>
            <a:ext cx="3269135" cy="437083"/>
          </a:xfrm>
          <a:prstGeom prst="cloud">
            <a:avLst/>
          </a:prstGeom>
          <a:solidFill>
            <a:srgbClr val="00B0F0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3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kumimoji="1" lang="en-US" sz="1300" b="1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vi-VN" sz="1300" b="1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LASTEST</a:t>
            </a:r>
            <a:r>
              <a:rPr kumimoji="1" lang="en-US" sz="1300" b="1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VERSION</a:t>
            </a:r>
            <a:endParaRPr kumimoji="1" lang="en-US" sz="13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1F7D6C9-8879-EEEC-1346-4755067E3E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88" t="5394" r="8527" b="14139"/>
          <a:stretch/>
        </p:blipFill>
        <p:spPr>
          <a:xfrm>
            <a:off x="7225665" y="1943301"/>
            <a:ext cx="1047669" cy="905879"/>
          </a:xfrm>
          <a:prstGeom prst="rect">
            <a:avLst/>
          </a:prstGeom>
        </p:spPr>
      </p:pic>
      <p:sp>
        <p:nvSpPr>
          <p:cNvPr id="42" name="星: 10 pt 117">
            <a:extLst>
              <a:ext uri="{FF2B5EF4-FFF2-40B4-BE49-F238E27FC236}">
                <a16:creationId xmlns:a16="http://schemas.microsoft.com/office/drawing/2014/main" id="{88F06200-38E9-47A6-098C-30D0B861873A}"/>
              </a:ext>
            </a:extLst>
          </p:cNvPr>
          <p:cNvSpPr/>
          <p:nvPr/>
        </p:nvSpPr>
        <p:spPr>
          <a:xfrm>
            <a:off x="723146" y="1718273"/>
            <a:ext cx="2881962" cy="592476"/>
          </a:xfrm>
          <a:prstGeom prst="star10">
            <a:avLst/>
          </a:prstGeom>
          <a:solidFill>
            <a:sysClr val="window" lastClr="FFFFFF"/>
          </a:solidFill>
          <a:ln w="1270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wrap="squar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Prevent outside attacks from old version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BF31E6-24F3-7932-35DE-FEEE5FBEDDB9}"/>
              </a:ext>
            </a:extLst>
          </p:cNvPr>
          <p:cNvSpPr txBox="1"/>
          <p:nvPr/>
        </p:nvSpPr>
        <p:spPr>
          <a:xfrm>
            <a:off x="157298" y="2322888"/>
            <a:ext cx="4279448" cy="307777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Headquarters request upgrade new version for Window</a:t>
            </a:r>
          </a:p>
        </p:txBody>
      </p:sp>
      <p:cxnSp>
        <p:nvCxnSpPr>
          <p:cNvPr id="5" name="Elbow Connector 4"/>
          <p:cNvCxnSpPr>
            <a:cxnSpLocks/>
          </p:cNvCxnSpPr>
          <p:nvPr/>
        </p:nvCxnSpPr>
        <p:spPr>
          <a:xfrm>
            <a:off x="573578" y="3026669"/>
            <a:ext cx="1426953" cy="201698"/>
          </a:xfrm>
          <a:prstGeom prst="bentConnector2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cxnSpLocks/>
          </p:cNvCxnSpPr>
          <p:nvPr/>
        </p:nvCxnSpPr>
        <p:spPr>
          <a:xfrm rot="5400000">
            <a:off x="1128296" y="3719870"/>
            <a:ext cx="234390" cy="1510080"/>
          </a:xfrm>
          <a:prstGeom prst="bentConnector2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763" y="1954412"/>
            <a:ext cx="1394475" cy="103090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9494" y="4098919"/>
            <a:ext cx="3185420" cy="71775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3F7BE17-9B97-37A5-5B00-9816A9AE483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425" r="10214"/>
          <a:stretch/>
        </p:blipFill>
        <p:spPr>
          <a:xfrm>
            <a:off x="1042689" y="3274796"/>
            <a:ext cx="1426953" cy="1041704"/>
          </a:xfrm>
          <a:prstGeom prst="rect">
            <a:avLst/>
          </a:prstGeom>
        </p:spPr>
      </p:pic>
      <p:sp>
        <p:nvSpPr>
          <p:cNvPr id="32" name="Thought Bubble: Cloud 22">
            <a:extLst>
              <a:ext uri="{FF2B5EF4-FFF2-40B4-BE49-F238E27FC236}">
                <a16:creationId xmlns:a16="http://schemas.microsoft.com/office/drawing/2014/main" id="{27D61160-2300-396A-A50F-CF1632A5BDF5}"/>
              </a:ext>
            </a:extLst>
          </p:cNvPr>
          <p:cNvSpPr/>
          <p:nvPr/>
        </p:nvSpPr>
        <p:spPr>
          <a:xfrm>
            <a:off x="2409689" y="3874388"/>
            <a:ext cx="2045675" cy="998581"/>
          </a:xfrm>
          <a:prstGeom prst="cloudCallout">
            <a:avLst>
              <a:gd name="adj1" fmla="val -45223"/>
              <a:gd name="adj2" fmla="val -74023"/>
            </a:avLst>
          </a:prstGeom>
          <a:solidFill>
            <a:srgbClr val="FF0000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highlight>
                  <a:srgbClr val="FF00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210 </a:t>
            </a: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highlight>
                  <a:srgbClr val="FF00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hours </a:t>
            </a:r>
            <a:r>
              <a:rPr kumimoji="1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highlight>
                  <a:srgbClr val="FF00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/700</a:t>
            </a:r>
            <a:r>
              <a:rPr kumimoji="1" lang="en-US" sz="1800" b="0" i="0" u="none" strike="noStrike" kern="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highlight>
                  <a:srgbClr val="FF00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1" lang="en-US" sz="1800" b="0" i="0" u="none" strike="noStrike" kern="0" cap="none" spc="0" normalizeH="0" noProof="0" dirty="0">
                <a:ln>
                  <a:noFill/>
                </a:ln>
                <a:solidFill>
                  <a:srgbClr val="FFFF00"/>
                </a:solidFill>
                <a:effectLst/>
                <a:highlight>
                  <a:srgbClr val="FF00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pcs</a:t>
            </a:r>
            <a:endParaRPr kumimoji="1" lang="en-US" sz="18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highlight>
                <a:srgbClr val="FF0000"/>
              </a:highligh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8131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AutoShape 2"/>
          <p:cNvSpPr>
            <a:spLocks noChangeArrowheads="1"/>
          </p:cNvSpPr>
          <p:nvPr/>
        </p:nvSpPr>
        <p:spPr bwMode="auto">
          <a:xfrm>
            <a:off x="35366" y="1487914"/>
            <a:ext cx="4480560" cy="4206240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1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0" name="Text Box 4"/>
          <p:cNvSpPr txBox="1">
            <a:spLocks noChangeArrowheads="1"/>
          </p:cNvSpPr>
          <p:nvPr/>
        </p:nvSpPr>
        <p:spPr bwMode="auto">
          <a:xfrm>
            <a:off x="1089757" y="1315893"/>
            <a:ext cx="2286000" cy="36576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107763" dir="18900000" algn="ctr" rotWithShape="0">
              <a:srgbClr val="E7E6E6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ＭＳ Ｐゴシック" pitchFamily="34" charset="-128"/>
                <a:ea typeface="游ゴシック" panose="020B0400000000000000" pitchFamily="34" charset="-128"/>
                <a:cs typeface="+mn-cs"/>
              </a:rPr>
              <a:t>◆</a:t>
            </a:r>
            <a:r>
              <a:rPr kumimoji="1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ＭＳ Ｐゴシック" pitchFamily="34" charset="-128"/>
                <a:ea typeface="游ゴシック" panose="020B0400000000000000" pitchFamily="34" charset="-128"/>
                <a:cs typeface="+mn-cs"/>
              </a:rPr>
              <a:t>Before</a:t>
            </a:r>
          </a:p>
        </p:txBody>
      </p:sp>
      <p:sp>
        <p:nvSpPr>
          <p:cNvPr id="71" name="AutoShape 3"/>
          <p:cNvSpPr>
            <a:spLocks noChangeArrowheads="1"/>
          </p:cNvSpPr>
          <p:nvPr/>
        </p:nvSpPr>
        <p:spPr bwMode="auto">
          <a:xfrm>
            <a:off x="4609972" y="1489486"/>
            <a:ext cx="4480560" cy="4206240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1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2" name="Text Box 5"/>
          <p:cNvSpPr txBox="1">
            <a:spLocks noChangeArrowheads="1"/>
          </p:cNvSpPr>
          <p:nvPr/>
        </p:nvSpPr>
        <p:spPr bwMode="auto">
          <a:xfrm>
            <a:off x="5619751" y="1315893"/>
            <a:ext cx="2286000" cy="365760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dist="107763" dir="18900000" algn="ctr" rotWithShape="0">
              <a:srgbClr val="E7E6E6">
                <a:alpha val="50000"/>
              </a:srgbClr>
            </a:outerShdw>
          </a:effectLst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ＭＳ Ｐゴシック" pitchFamily="34" charset="-128"/>
                <a:ea typeface="游ゴシック" panose="020B0400000000000000" pitchFamily="34" charset="-128"/>
                <a:cs typeface="+mn-cs"/>
              </a:rPr>
              <a:t>◆ </a:t>
            </a:r>
            <a:r>
              <a:rPr kumimoji="1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ＭＳ Ｐゴシック" pitchFamily="34" charset="-128"/>
                <a:ea typeface="游ゴシック" panose="020B0400000000000000" pitchFamily="34" charset="-128"/>
                <a:cs typeface="+mn-cs"/>
              </a:rPr>
              <a:t>After </a:t>
            </a:r>
            <a:endParaRPr kumimoji="1" lang="en-US" altLang="ja-JP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ＭＳ Ｐゴシック" pitchFamily="34" charset="-128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74" name="AutoShape 6"/>
          <p:cNvSpPr>
            <a:spLocks noChangeArrowheads="1"/>
          </p:cNvSpPr>
          <p:nvPr/>
        </p:nvSpPr>
        <p:spPr bwMode="auto">
          <a:xfrm>
            <a:off x="35367" y="949522"/>
            <a:ext cx="2820601" cy="32004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1" lang="en-US" altLang="ja-JP" kern="0" dirty="0"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游ゴシック" panose="020B0400000000000000" pitchFamily="34" charset="-128"/>
                <a:cs typeface="Arial" panose="020B0604020202020204" pitchFamily="34" charset="0"/>
                <a:sym typeface="Wingdings" pitchFamily="2" charset="2"/>
              </a:rPr>
              <a:t>Developer: Nguyen </a:t>
            </a:r>
            <a:r>
              <a:rPr kumimoji="1" lang="en-US" altLang="ja-JP" kern="0" dirty="0" err="1"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游ゴシック" panose="020B0400000000000000" pitchFamily="34" charset="-128"/>
                <a:cs typeface="Arial" panose="020B0604020202020204" pitchFamily="34" charset="0"/>
                <a:sym typeface="Wingdings" pitchFamily="2" charset="2"/>
              </a:rPr>
              <a:t>Nhu</a:t>
            </a:r>
            <a:r>
              <a:rPr kumimoji="1" lang="en-US" altLang="ja-JP" kern="0" dirty="0"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游ゴシック" panose="020B0400000000000000" pitchFamily="34" charset="-128"/>
                <a:cs typeface="Arial" panose="020B0604020202020204" pitchFamily="34" charset="0"/>
                <a:sym typeface="Wingdings" pitchFamily="2" charset="2"/>
              </a:rPr>
              <a:t>  Minh</a:t>
            </a:r>
          </a:p>
        </p:txBody>
      </p:sp>
      <p:sp>
        <p:nvSpPr>
          <p:cNvPr id="75" name="AutoShape 6"/>
          <p:cNvSpPr>
            <a:spLocks noChangeArrowheads="1"/>
          </p:cNvSpPr>
          <p:nvPr/>
        </p:nvSpPr>
        <p:spPr bwMode="auto">
          <a:xfrm>
            <a:off x="4609972" y="949522"/>
            <a:ext cx="1409088" cy="32004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游ゴシック" panose="020B0400000000000000" pitchFamily="34" charset="-128"/>
                <a:cs typeface="Arial" panose="020B0604020202020204" pitchFamily="34" charset="0"/>
                <a:sym typeface="Wingdings" pitchFamily="2" charset="2"/>
              </a:rPr>
              <a:t>Expn</a:t>
            </a:r>
            <a:r>
              <a:rPr kumimoji="1" lang="en-US" altLang="ja-JP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游ゴシック" panose="020B0400000000000000" pitchFamily="34" charset="-128"/>
                <a:cs typeface="Arial" panose="020B0604020202020204" pitchFamily="34" charset="0"/>
                <a:sym typeface="Wingdings" pitchFamily="2" charset="2"/>
              </a:rPr>
              <a:t>: 0</a:t>
            </a:r>
          </a:p>
        </p:txBody>
      </p:sp>
      <p:sp>
        <p:nvSpPr>
          <p:cNvPr id="76" name="AutoShape 6"/>
          <p:cNvSpPr>
            <a:spLocks noChangeArrowheads="1"/>
          </p:cNvSpPr>
          <p:nvPr/>
        </p:nvSpPr>
        <p:spPr bwMode="auto">
          <a:xfrm>
            <a:off x="6088438" y="948866"/>
            <a:ext cx="3002094" cy="32004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lvl="0" algn="r">
              <a:spcBef>
                <a:spcPct val="20000"/>
              </a:spcBef>
              <a:defRPr/>
            </a:pPr>
            <a:r>
              <a:rPr lang="en-US" altLang="ja-JP" sz="1300" b="1" dirty="0">
                <a:solidFill>
                  <a:srgbClr val="00CC00"/>
                </a:solidFill>
                <a:latin typeface="Arial" panose="020B0604020202020204" pitchFamily="34" charset="0"/>
                <a:ea typeface="游ゴシック" panose="020B0400000000000000" pitchFamily="34" charset="-128"/>
                <a:cs typeface="Arial" panose="020B0604020202020204" pitchFamily="34" charset="0"/>
              </a:rPr>
              <a:t>Save cost: 0.4 K$</a:t>
            </a:r>
            <a:endParaRPr kumimoji="0" lang="en-US" altLang="ja-JP" sz="1300" b="1" i="0" u="none" strike="noStrike" kern="0" cap="none" spc="0" normalizeH="0" baseline="0" noProof="0" dirty="0">
              <a:ln>
                <a:noFill/>
              </a:ln>
              <a:solidFill>
                <a:srgbClr val="00CC00"/>
              </a:solidFill>
              <a:effectLst/>
              <a:uLnTx/>
              <a:uFillTx/>
              <a:latin typeface="Arial" panose="020B0604020202020204" pitchFamily="34" charset="0"/>
              <a:ea typeface="游ゴシック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77" name="AutoShape 6">
            <a:extLst>
              <a:ext uri="{FF2B5EF4-FFF2-40B4-BE49-F238E27FC236}">
                <a16:creationId xmlns:a16="http://schemas.microsoft.com/office/drawing/2014/main" id="{EBCE3F76-00F8-4CFE-AC84-CD75B33A8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2446" y="948301"/>
            <a:ext cx="1593480" cy="32004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1" lang="en-US" altLang="ja-JP" kern="0" dirty="0"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游ゴシック" panose="020B0400000000000000" pitchFamily="34" charset="-128"/>
                <a:cs typeface="Arial" panose="020B0604020202020204" pitchFamily="34" charset="0"/>
                <a:sym typeface="Wingdings" pitchFamily="2" charset="2"/>
              </a:rPr>
              <a:t>Apply: </a:t>
            </a:r>
            <a:r>
              <a:rPr kumimoji="1" lang="en-US" altLang="ja-JP" kern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游ゴシック" panose="020B0400000000000000" pitchFamily="34" charset="-128"/>
                <a:cs typeface="Arial" panose="020B0604020202020204" pitchFamily="34" charset="0"/>
                <a:sym typeface="Wingdings" pitchFamily="2" charset="2"/>
              </a:rPr>
              <a:t>Oct</a:t>
            </a:r>
            <a:r>
              <a:rPr kumimoji="1" lang="en-US" altLang="ja-JP" kern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游ゴシック" panose="020B0400000000000000" pitchFamily="34" charset="-128"/>
                <a:cs typeface="Arial" panose="020B0604020202020204" pitchFamily="34" charset="0"/>
                <a:sym typeface="Wingdings" pitchFamily="2" charset="2"/>
              </a:rPr>
              <a:t>.</a:t>
            </a:r>
            <a:r>
              <a:rPr kumimoji="1" lang="en-US" altLang="ja-JP" kern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游ゴシック" panose="020B0400000000000000" pitchFamily="34" charset="-128"/>
                <a:cs typeface="Arial" panose="020B0604020202020204" pitchFamily="34" charset="0"/>
                <a:sym typeface="Wingdings" pitchFamily="2" charset="2"/>
              </a:rPr>
              <a:t>2022</a:t>
            </a:r>
            <a:endParaRPr kumimoji="1" lang="en-US" altLang="ja-JP" kern="0" dirty="0">
              <a:solidFill>
                <a:prstClr val="black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anose="020B0604020202020204" pitchFamily="34" charset="0"/>
              <a:ea typeface="游ゴシック" panose="020B0400000000000000" pitchFamily="34" charset="-128"/>
              <a:cs typeface="Arial" panose="020B0604020202020204" pitchFamily="34" charset="0"/>
              <a:sym typeface="Wingdings" pitchFamily="2" charset="2"/>
            </a:endParaRPr>
          </a:p>
        </p:txBody>
      </p:sp>
      <p:sp>
        <p:nvSpPr>
          <p:cNvPr id="78" name="Text Box 2">
            <a:extLst>
              <a:ext uri="{FF2B5EF4-FFF2-40B4-BE49-F238E27FC236}">
                <a16:creationId xmlns:a16="http://schemas.microsoft.com/office/drawing/2014/main" id="{C56CF688-0247-4393-B600-439F24E4C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314" y="9934"/>
            <a:ext cx="9147315" cy="424529"/>
          </a:xfrm>
          <a:prstGeom prst="rect">
            <a:avLst/>
          </a:prstGeom>
          <a:solidFill>
            <a:srgbClr val="0000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0069" tIns="20035" rIns="40069" bIns="20035" anchor="ctr" anchorCtr="1"/>
          <a:lstStyle>
            <a:defPPr>
              <a:defRPr lang="en-US"/>
            </a:defPPr>
            <a:lvl1pPr>
              <a:lnSpc>
                <a:spcPct val="90000"/>
              </a:lnSpc>
              <a:defRPr sz="2000" b="1" cap="all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GB" altLang="ja-JP" sz="1600" dirty="0">
                <a:solidFill>
                  <a:prstClr val="white"/>
                </a:solidFill>
                <a:cs typeface="Times New Roman" pitchFamily="18" charset="0"/>
              </a:rPr>
              <a:t>NEW VERSION OF weight check FOR MICROWAVE OCS MODEL </a:t>
            </a:r>
          </a:p>
        </p:txBody>
      </p:sp>
      <p:sp>
        <p:nvSpPr>
          <p:cNvPr id="79" name="Rectangle 4">
            <a:extLst>
              <a:ext uri="{FF2B5EF4-FFF2-40B4-BE49-F238E27FC236}">
                <a16:creationId xmlns:a16="http://schemas.microsoft.com/office/drawing/2014/main" id="{08A65B3F-E5CA-49E9-BA5C-374584417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68" y="501728"/>
            <a:ext cx="9046488" cy="390641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50000">
                <a:sysClr val="window" lastClr="FFFFFF"/>
              </a:gs>
              <a:gs pos="100000">
                <a:srgbClr val="FFFF99"/>
              </a:gs>
            </a:gsLst>
            <a:lin ang="2700000" scaled="1"/>
          </a:gradFill>
          <a:ln w="25400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en-GB" altLang="ja-JP" sz="1600" kern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new function for weight check microwave scan serial product of supplier.</a:t>
            </a:r>
            <a:endParaRPr lang="en-US" altLang="ja-JP" sz="1600" kern="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AutoShape 6"/>
          <p:cNvSpPr>
            <a:spLocks noChangeArrowheads="1"/>
          </p:cNvSpPr>
          <p:nvPr/>
        </p:nvSpPr>
        <p:spPr bwMode="auto">
          <a:xfrm>
            <a:off x="4621875" y="5751839"/>
            <a:ext cx="4459981" cy="100584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457189">
              <a:buFont typeface="Wingdings" panose="05000000000000000000" pitchFamily="2" charset="2"/>
              <a:buChar char="q"/>
              <a:defRPr/>
            </a:pPr>
            <a:r>
              <a:rPr lang="en-GB" sz="1200" b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Easy manage operation and history</a:t>
            </a:r>
            <a:endParaRPr lang="en-US" sz="1200" b="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457189">
              <a:buFont typeface="Wingdings" panose="05000000000000000000" pitchFamily="2" charset="2"/>
              <a:buChar char="q"/>
              <a:defRPr/>
            </a:pPr>
            <a:r>
              <a:rPr lang="en-US" sz="1200" b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time</a:t>
            </a:r>
            <a:r>
              <a:rPr lang="en-US" sz="1200" b="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300pcs x </a:t>
            </a:r>
            <a:r>
              <a:rPr lang="en-US" sz="12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min= 900min/month</a:t>
            </a:r>
          </a:p>
          <a:p>
            <a:pPr marL="0" indent="0" defTabSz="457189">
              <a:defRPr/>
            </a:pPr>
            <a:r>
              <a:rPr lang="en-US" sz="12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2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2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~180 </a:t>
            </a:r>
            <a:r>
              <a:rPr lang="en-US" sz="12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hours/1year ~ </a:t>
            </a:r>
            <a:r>
              <a:rPr lang="en-US" sz="12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0.4K</a:t>
            </a:r>
            <a:r>
              <a:rPr lang="en-US" sz="12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$/1year</a:t>
            </a:r>
          </a:p>
          <a:p>
            <a:pPr defTabSz="457189">
              <a:buFont typeface="Wingdings" panose="05000000000000000000" pitchFamily="2" charset="2"/>
              <a:buChar char="q"/>
              <a:defRPr/>
            </a:pPr>
            <a:r>
              <a:rPr lang="en-GB" altLang="ja-JP" sz="1200" b="0" dirty="0">
                <a:solidFill>
                  <a:prstClr val="black"/>
                </a:solidFill>
                <a:latin typeface="Arial" panose="020B0604020202020204" pitchFamily="34" charset="0"/>
                <a:ea typeface="游ゴシック" panose="020B0400000000000000" pitchFamily="34" charset="-128"/>
                <a:cs typeface="Arial" panose="020B0604020202020204" pitchFamily="34" charset="0"/>
              </a:rPr>
              <a:t>Can check traceability and PLC of checker machine.</a:t>
            </a:r>
          </a:p>
        </p:txBody>
      </p:sp>
      <p:sp>
        <p:nvSpPr>
          <p:cNvPr id="81" name="AutoShape 6">
            <a:extLst>
              <a:ext uri="{FF2B5EF4-FFF2-40B4-BE49-F238E27FC236}">
                <a16:creationId xmlns:a16="http://schemas.microsoft.com/office/drawing/2014/main" id="{3F473890-381A-44AB-A550-68C6E32A6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68" y="5759836"/>
            <a:ext cx="4480560" cy="100584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pPr marL="285744" lvl="0" indent="-285744" algn="just" defTabSz="457189">
              <a:buFont typeface="Wingdings" panose="05000000000000000000" pitchFamily="2" charset="2"/>
              <a:buChar char="q"/>
              <a:defRPr/>
            </a:pPr>
            <a:r>
              <a:rPr lang="en-US" sz="12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 serial is not standard of PSNV .</a:t>
            </a:r>
          </a:p>
          <a:p>
            <a:pPr marL="285744" lvl="0" indent="-285744" algn="just" eaLnBrk="0" hangingPunct="0">
              <a:buFont typeface="Wingdings" panose="05000000000000000000" pitchFamily="2" charset="2"/>
              <a:buChar char="q"/>
              <a:defRPr/>
            </a:pPr>
            <a:r>
              <a:rPr lang="en-US" sz="12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trace history.</a:t>
            </a:r>
            <a:endParaRPr lang="en-US" altLang="ja-JP" sz="1200" kern="0" dirty="0">
              <a:solidFill>
                <a:srgbClr val="000000"/>
              </a:solidFill>
              <a:latin typeface="Arial" panose="020B0604020202020204" pitchFamily="34" charset="0"/>
              <a:ea typeface="Tahoma" pitchFamily="34" charset="0"/>
              <a:cs typeface="Arial" panose="020B0604020202020204" pitchFamily="34" charset="0"/>
            </a:endParaRPr>
          </a:p>
          <a:p>
            <a:pPr marL="285744" lvl="0" indent="-285744" algn="just" eaLnBrk="0" hangingPunct="0">
              <a:buFont typeface="Wingdings" panose="05000000000000000000" pitchFamily="2" charset="2"/>
              <a:buChar char="q"/>
              <a:defRPr/>
            </a:pPr>
            <a:r>
              <a:rPr lang="en-US" sz="12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Lost time for manual control</a:t>
            </a:r>
            <a:r>
              <a:rPr lang="en-US" sz="1200" kern="0" dirty="0">
                <a:solidFill>
                  <a:prstClr val="black"/>
                </a:solidFill>
                <a:latin typeface="Arial" panose="020B0604020202020204" pitchFamily="34" charset="0"/>
                <a:ea typeface="游ゴシック" panose="020B0400000000000000" pitchFamily="34" charset="-128"/>
                <a:cs typeface="Arial" panose="020B0604020202020204" pitchFamily="34" charset="0"/>
              </a:rPr>
              <a:t> and risk quality</a:t>
            </a:r>
            <a:r>
              <a:rPr lang="en-US" altLang="ja-JP" sz="1200" kern="0" dirty="0">
                <a:solidFill>
                  <a:prstClr val="black"/>
                </a:solidFill>
                <a:latin typeface="Arial" panose="020B0604020202020204" pitchFamily="34" charset="0"/>
                <a:ea typeface="游ゴシック" panose="020B0400000000000000" pitchFamily="34" charset="-128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2" name="Rectangle 59">
            <a:extLst>
              <a:ext uri="{FF2B5EF4-FFF2-40B4-BE49-F238E27FC236}">
                <a16:creationId xmlns:a16="http://schemas.microsoft.com/office/drawing/2014/main" id="{01F715B9-3734-440E-A34F-114077103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9059" y="76202"/>
            <a:ext cx="871331" cy="271155"/>
          </a:xfrm>
          <a:prstGeom prst="rect">
            <a:avLst/>
          </a:prstGeom>
          <a:solidFill>
            <a:srgbClr val="000099"/>
          </a:solidFill>
          <a:ln w="28575">
            <a:solidFill>
              <a:sysClr val="window" lastClr="FFFF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vi-VN" sz="1400" b="1" kern="0" dirty="0">
                <a:solidFill>
                  <a:srgbClr val="FFFFFF"/>
                </a:solidFill>
              </a:rPr>
              <a:t>4</a:t>
            </a:r>
            <a:r>
              <a:rPr kumimoji="0" lang="en-US" altLang="vi-VN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/5</a:t>
            </a:r>
          </a:p>
        </p:txBody>
      </p:sp>
      <p:sp>
        <p:nvSpPr>
          <p:cNvPr id="122" name="TextBox 6">
            <a:extLst>
              <a:ext uri="{FF2B5EF4-FFF2-40B4-BE49-F238E27FC236}">
                <a16:creationId xmlns:a16="http://schemas.microsoft.com/office/drawing/2014/main" id="{7A3F5BB4-707A-4E70-939D-7087974B8FCC}"/>
              </a:ext>
            </a:extLst>
          </p:cNvPr>
          <p:cNvSpPr txBox="1"/>
          <p:nvPr/>
        </p:nvSpPr>
        <p:spPr>
          <a:xfrm>
            <a:off x="157297" y="1720757"/>
            <a:ext cx="24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HGSSoeiKakugothicUB" panose="020B0900000000000000" pitchFamily="34" charset="-128"/>
              <a:cs typeface="Arial" panose="020B060402020202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186" y="3050376"/>
            <a:ext cx="2619620" cy="1266796"/>
          </a:xfrm>
          <a:prstGeom prst="rect">
            <a:avLst/>
          </a:prstGeom>
        </p:spPr>
      </p:pic>
      <p:sp>
        <p:nvSpPr>
          <p:cNvPr id="19" name="Explosion 1 18"/>
          <p:cNvSpPr/>
          <p:nvPr/>
        </p:nvSpPr>
        <p:spPr>
          <a:xfrm>
            <a:off x="2085197" y="1673393"/>
            <a:ext cx="2245079" cy="1158861"/>
          </a:xfrm>
          <a:prstGeom prst="irregularSeal1">
            <a:avLst/>
          </a:prstGeom>
          <a:solidFill>
            <a:srgbClr val="FF000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Not format standard</a:t>
            </a: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Down Arrow 19"/>
          <p:cNvSpPr/>
          <p:nvPr/>
        </p:nvSpPr>
        <p:spPr>
          <a:xfrm>
            <a:off x="2927822" y="2730816"/>
            <a:ext cx="373469" cy="291163"/>
          </a:xfrm>
          <a:prstGeom prst="downArrow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5666" y="3133095"/>
            <a:ext cx="2776885" cy="2494300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7484673" y="3497802"/>
            <a:ext cx="1321976" cy="542453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ounded Rectangular Callout 22"/>
          <p:cNvSpPr/>
          <p:nvPr/>
        </p:nvSpPr>
        <p:spPr>
          <a:xfrm>
            <a:off x="6790925" y="1907353"/>
            <a:ext cx="2171626" cy="763247"/>
          </a:xfrm>
          <a:prstGeom prst="wedgeRoundRectCallout">
            <a:avLst>
              <a:gd name="adj1" fmla="val 7656"/>
              <a:gd name="adj2" fmla="val 218780"/>
              <a:gd name="adj3" fmla="val 16667"/>
            </a:avLst>
          </a:prstGeom>
          <a:solidFill>
            <a:srgbClr val="0000CC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New serial of supplier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" name="図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328" y="2174776"/>
            <a:ext cx="604597" cy="604597"/>
          </a:xfrm>
          <a:prstGeom prst="rect">
            <a:avLst/>
          </a:prstGeom>
        </p:spPr>
      </p:pic>
      <p:sp>
        <p:nvSpPr>
          <p:cNvPr id="25" name="二等辺三角形 7172"/>
          <p:cNvSpPr>
            <a:spLocks noChangeArrowheads="1"/>
          </p:cNvSpPr>
          <p:nvPr/>
        </p:nvSpPr>
        <p:spPr bwMode="auto">
          <a:xfrm rot="5400000">
            <a:off x="6050047" y="2377253"/>
            <a:ext cx="183452" cy="241965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200" b="0"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705004" y="1747638"/>
            <a:ext cx="2085921" cy="1305977"/>
          </a:xfrm>
          <a:prstGeom prst="rect">
            <a:avLst/>
          </a:prstGeom>
          <a:noFill/>
          <a:ln w="19050">
            <a:solidFill>
              <a:srgbClr val="0000CC"/>
            </a:solidFill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cxnSp>
        <p:nvCxnSpPr>
          <p:cNvPr id="28" name="Elbow Connector 27"/>
          <p:cNvCxnSpPr>
            <a:stCxn id="27" idx="2"/>
            <a:endCxn id="21" idx="1"/>
          </p:cNvCxnSpPr>
          <p:nvPr/>
        </p:nvCxnSpPr>
        <p:spPr>
          <a:xfrm rot="16200000" flipH="1">
            <a:off x="5303500" y="3498079"/>
            <a:ext cx="1326630" cy="437701"/>
          </a:xfrm>
          <a:prstGeom prst="bentConnector2">
            <a:avLst/>
          </a:prstGeom>
          <a:ln w="28575">
            <a:solidFill>
              <a:srgbClr val="0000CC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02" t="11456" r="20365" b="8615"/>
          <a:stretch/>
        </p:blipFill>
        <p:spPr>
          <a:xfrm>
            <a:off x="2144529" y="4345569"/>
            <a:ext cx="2067907" cy="1281826"/>
          </a:xfrm>
          <a:prstGeom prst="rect">
            <a:avLst/>
          </a:prstGeom>
        </p:spPr>
      </p:pic>
      <p:cxnSp>
        <p:nvCxnSpPr>
          <p:cNvPr id="30" name="Elbow Connector 29"/>
          <p:cNvCxnSpPr>
            <a:endCxn id="29" idx="1"/>
          </p:cNvCxnSpPr>
          <p:nvPr/>
        </p:nvCxnSpPr>
        <p:spPr>
          <a:xfrm rot="16200000" flipH="1">
            <a:off x="903132" y="3745085"/>
            <a:ext cx="1495584" cy="987210"/>
          </a:xfrm>
          <a:prstGeom prst="bentConnector2">
            <a:avLst/>
          </a:prstGeom>
          <a:ln w="28575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7266" y="1842446"/>
            <a:ext cx="1840105" cy="1648453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237266" y="1797050"/>
            <a:ext cx="1840106" cy="169384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dash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41872" y="1790479"/>
            <a:ext cx="1276898" cy="121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542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AutoShape 2"/>
          <p:cNvSpPr>
            <a:spLocks noChangeArrowheads="1"/>
          </p:cNvSpPr>
          <p:nvPr/>
        </p:nvSpPr>
        <p:spPr bwMode="auto">
          <a:xfrm>
            <a:off x="35366" y="1487914"/>
            <a:ext cx="4480560" cy="4206240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1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0" name="Text Box 4"/>
          <p:cNvSpPr txBox="1">
            <a:spLocks noChangeArrowheads="1"/>
          </p:cNvSpPr>
          <p:nvPr/>
        </p:nvSpPr>
        <p:spPr bwMode="auto">
          <a:xfrm>
            <a:off x="1089757" y="1315893"/>
            <a:ext cx="2286000" cy="36576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107763" dir="18900000" algn="ctr" rotWithShape="0">
              <a:srgbClr val="E7E6E6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ＭＳ Ｐゴシック" pitchFamily="34" charset="-128"/>
                <a:ea typeface="游ゴシック" panose="020B0400000000000000" pitchFamily="34" charset="-128"/>
                <a:cs typeface="+mn-cs"/>
              </a:rPr>
              <a:t>◆</a:t>
            </a:r>
            <a:r>
              <a:rPr kumimoji="1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ＭＳ Ｐゴシック" pitchFamily="34" charset="-128"/>
                <a:ea typeface="游ゴシック" panose="020B0400000000000000" pitchFamily="34" charset="-128"/>
                <a:cs typeface="+mn-cs"/>
              </a:rPr>
              <a:t>Before</a:t>
            </a:r>
          </a:p>
        </p:txBody>
      </p:sp>
      <p:sp>
        <p:nvSpPr>
          <p:cNvPr id="71" name="AutoShape 3"/>
          <p:cNvSpPr>
            <a:spLocks noChangeArrowheads="1"/>
          </p:cNvSpPr>
          <p:nvPr/>
        </p:nvSpPr>
        <p:spPr bwMode="auto">
          <a:xfrm>
            <a:off x="4609972" y="1489486"/>
            <a:ext cx="4480560" cy="4206240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1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2" name="Text Box 5"/>
          <p:cNvSpPr txBox="1">
            <a:spLocks noChangeArrowheads="1"/>
          </p:cNvSpPr>
          <p:nvPr/>
        </p:nvSpPr>
        <p:spPr bwMode="auto">
          <a:xfrm>
            <a:off x="5619751" y="1315893"/>
            <a:ext cx="2286000" cy="365760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dist="107763" dir="18900000" algn="ctr" rotWithShape="0">
              <a:srgbClr val="E7E6E6">
                <a:alpha val="50000"/>
              </a:srgbClr>
            </a:outerShdw>
          </a:effectLst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ＭＳ Ｐゴシック" pitchFamily="34" charset="-128"/>
                <a:ea typeface="游ゴシック" panose="020B0400000000000000" pitchFamily="34" charset="-128"/>
                <a:cs typeface="+mn-cs"/>
              </a:rPr>
              <a:t>◆ </a:t>
            </a:r>
            <a:r>
              <a:rPr kumimoji="1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ＭＳ Ｐゴシック" pitchFamily="34" charset="-128"/>
                <a:ea typeface="游ゴシック" panose="020B0400000000000000" pitchFamily="34" charset="-128"/>
                <a:cs typeface="+mn-cs"/>
              </a:rPr>
              <a:t>After </a:t>
            </a:r>
            <a:endParaRPr kumimoji="1" lang="en-US" altLang="ja-JP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ＭＳ Ｐゴシック" pitchFamily="34" charset="-128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74" name="AutoShape 6"/>
          <p:cNvSpPr>
            <a:spLocks noChangeArrowheads="1"/>
          </p:cNvSpPr>
          <p:nvPr/>
        </p:nvSpPr>
        <p:spPr bwMode="auto">
          <a:xfrm>
            <a:off x="35367" y="949524"/>
            <a:ext cx="2817898" cy="320836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anchor="t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1" lang="en-US" altLang="ja-JP" kern="0" dirty="0"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游ゴシック" panose="020B0400000000000000" pitchFamily="34" charset="-128"/>
                <a:cs typeface="Arial" panose="020B0604020202020204" pitchFamily="34" charset="0"/>
                <a:sym typeface="Wingdings" pitchFamily="2" charset="2"/>
              </a:rPr>
              <a:t>Developer:  DO MINH TOAN</a:t>
            </a:r>
          </a:p>
        </p:txBody>
      </p:sp>
      <p:sp>
        <p:nvSpPr>
          <p:cNvPr id="75" name="AutoShape 6"/>
          <p:cNvSpPr>
            <a:spLocks noChangeArrowheads="1"/>
          </p:cNvSpPr>
          <p:nvPr/>
        </p:nvSpPr>
        <p:spPr bwMode="auto">
          <a:xfrm>
            <a:off x="4609972" y="949523"/>
            <a:ext cx="1403355" cy="320836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anchor="t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游ゴシック" panose="020B0400000000000000" pitchFamily="34" charset="-128"/>
                <a:cs typeface="Arial" panose="020B0604020202020204" pitchFamily="34" charset="0"/>
                <a:sym typeface="Wingdings" pitchFamily="2" charset="2"/>
              </a:rPr>
              <a:t>Expn</a:t>
            </a:r>
            <a:r>
              <a:rPr kumimoji="1" lang="en-US" altLang="ja-JP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游ゴシック" panose="020B0400000000000000" pitchFamily="34" charset="-128"/>
                <a:cs typeface="Arial" panose="020B0604020202020204" pitchFamily="34" charset="0"/>
                <a:sym typeface="Wingdings" pitchFamily="2" charset="2"/>
              </a:rPr>
              <a:t>: 0</a:t>
            </a:r>
          </a:p>
        </p:txBody>
      </p:sp>
      <p:sp>
        <p:nvSpPr>
          <p:cNvPr id="76" name="AutoShape 6"/>
          <p:cNvSpPr>
            <a:spLocks noChangeArrowheads="1"/>
          </p:cNvSpPr>
          <p:nvPr/>
        </p:nvSpPr>
        <p:spPr bwMode="auto">
          <a:xfrm>
            <a:off x="6082639" y="940555"/>
            <a:ext cx="2999217" cy="320537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anchor="t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300" b="1" kern="0" noProof="0" dirty="0" smtClean="0">
                <a:solidFill>
                  <a:srgbClr val="00CC00"/>
                </a:solidFill>
                <a:latin typeface="Arial" panose="020B0604020202020204" pitchFamily="34" charset="0"/>
                <a:ea typeface="游ゴシック" panose="020B0400000000000000" pitchFamily="34" charset="-128"/>
                <a:cs typeface="Arial" panose="020B0604020202020204" pitchFamily="34" charset="0"/>
              </a:rPr>
              <a:t>Quality</a:t>
            </a:r>
            <a:endParaRPr kumimoji="0" lang="en-US" altLang="ja-JP" sz="1300" b="1" i="0" u="none" strike="noStrike" kern="0" cap="none" spc="0" normalizeH="0" baseline="0" noProof="0" dirty="0">
              <a:ln>
                <a:noFill/>
              </a:ln>
              <a:solidFill>
                <a:srgbClr val="00CC00"/>
              </a:solidFill>
              <a:effectLst/>
              <a:uLnTx/>
              <a:uFillTx/>
              <a:latin typeface="Arial" panose="020B0604020202020204" pitchFamily="34" charset="0"/>
              <a:ea typeface="游ゴシック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77" name="AutoShape 6">
            <a:extLst>
              <a:ext uri="{FF2B5EF4-FFF2-40B4-BE49-F238E27FC236}">
                <a16:creationId xmlns:a16="http://schemas.microsoft.com/office/drawing/2014/main" id="{EBCE3F76-00F8-4CFE-AC84-CD75B33A8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2446" y="946215"/>
            <a:ext cx="1593480" cy="331891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anchor="t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1" lang="en-US" altLang="ja-JP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Apply:Oct.2022</a:t>
            </a:r>
            <a:endParaRPr kumimoji="1" lang="en-US" altLang="ja-JP" dirty="0">
              <a:solidFill>
                <a:prstClr val="black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</p:txBody>
      </p:sp>
      <p:sp>
        <p:nvSpPr>
          <p:cNvPr id="78" name="Text Box 2">
            <a:extLst>
              <a:ext uri="{FF2B5EF4-FFF2-40B4-BE49-F238E27FC236}">
                <a16:creationId xmlns:a16="http://schemas.microsoft.com/office/drawing/2014/main" id="{C56CF688-0247-4393-B600-439F24E4C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314" y="9934"/>
            <a:ext cx="9147315" cy="424529"/>
          </a:xfrm>
          <a:prstGeom prst="rect">
            <a:avLst/>
          </a:prstGeom>
          <a:solidFill>
            <a:srgbClr val="0000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0069" tIns="20035" rIns="40069" bIns="20035" anchor="ctr" anchorCtr="1"/>
          <a:lstStyle>
            <a:defPPr>
              <a:defRPr lang="en-US"/>
            </a:defPPr>
            <a:lvl1pPr>
              <a:lnSpc>
                <a:spcPct val="90000"/>
              </a:lnSpc>
              <a:defRPr sz="2000" b="1" cap="all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pt-BR" sz="1600" dirty="0">
                <a:ea typeface="ＭＳ Ｐゴシック" panose="020B0600070205080204" pitchFamily="34" charset="-128"/>
              </a:rPr>
              <a:t>Pick up</a:t>
            </a:r>
            <a:r>
              <a:rPr lang="vi-VN" sz="1600" dirty="0">
                <a:ea typeface="ＭＳ Ｐゴシック" panose="020B0600070205080204" pitchFamily="34" charset="-128"/>
              </a:rPr>
              <a:t> goods from vendor by truck (milk run)</a:t>
            </a:r>
            <a:endParaRPr lang="pt-BR" sz="1600" dirty="0">
              <a:ea typeface="ＭＳ Ｐゴシック" panose="020B0600070205080204" pitchFamily="34" charset="-128"/>
            </a:endParaRPr>
          </a:p>
        </p:txBody>
      </p:sp>
      <p:sp>
        <p:nvSpPr>
          <p:cNvPr id="79" name="Rectangle 4">
            <a:extLst>
              <a:ext uri="{FF2B5EF4-FFF2-40B4-BE49-F238E27FC236}">
                <a16:creationId xmlns:a16="http://schemas.microsoft.com/office/drawing/2014/main" id="{08A65B3F-E5CA-49E9-BA5C-374584417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68" y="501728"/>
            <a:ext cx="9046488" cy="390641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50000">
                <a:sysClr val="window" lastClr="FFFFFF"/>
              </a:gs>
              <a:gs pos="100000">
                <a:srgbClr val="FFFF99"/>
              </a:gs>
            </a:gsLst>
            <a:lin ang="2700000" scaled="1"/>
          </a:gradFill>
          <a:ln w="25400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en-US" altLang="ja-JP" sz="1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Chose the best and cheapest truck fee</a:t>
            </a:r>
            <a:r>
              <a:rPr lang="en-GB" altLang="ja-JP" sz="1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ja-JP" sz="16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AutoShape 6"/>
          <p:cNvSpPr>
            <a:spLocks noChangeArrowheads="1"/>
          </p:cNvSpPr>
          <p:nvPr/>
        </p:nvSpPr>
        <p:spPr bwMode="auto">
          <a:xfrm>
            <a:off x="4601296" y="5749728"/>
            <a:ext cx="4480560" cy="100584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eaLnBrk="1" fontAlgn="auto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b="0" dirty="0"/>
              <a:t>Automation pick up truck : 5 min/ day </a:t>
            </a:r>
          </a:p>
          <a:p>
            <a:pPr marL="171450" marR="0" lvl="0" indent="-171450" eaLnBrk="1" fontAlgn="auto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sz="1200" b="0" dirty="0"/>
              <a:t>Save time : 40 min/ day </a:t>
            </a:r>
          </a:p>
          <a:p>
            <a:pPr marL="0" marR="0" lvl="0" indent="0" eaLnBrk="1" fontAlgn="auto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b="0" dirty="0">
                <a:solidFill>
                  <a:srgbClr val="0000CC"/>
                </a:solidFill>
              </a:rPr>
              <a:t>~ </a:t>
            </a:r>
            <a:r>
              <a:rPr lang="en-US" sz="1200" dirty="0">
                <a:solidFill>
                  <a:srgbClr val="0000CC"/>
                </a:solidFill>
              </a:rPr>
              <a:t>(</a:t>
            </a:r>
            <a:r>
              <a:rPr lang="en-US" sz="1200" dirty="0" smtClean="0">
                <a:solidFill>
                  <a:srgbClr val="0000CC"/>
                </a:solidFill>
              </a:rPr>
              <a:t>40min*247days*2$)/</a:t>
            </a:r>
            <a:r>
              <a:rPr lang="en-US" sz="1200" dirty="0">
                <a:solidFill>
                  <a:srgbClr val="0000CC"/>
                </a:solidFill>
              </a:rPr>
              <a:t>60 ~ </a:t>
            </a:r>
            <a:r>
              <a:rPr lang="en-US" sz="1200" dirty="0" smtClean="0">
                <a:solidFill>
                  <a:srgbClr val="0000CC"/>
                </a:solidFill>
              </a:rPr>
              <a:t>0.3K $/year</a:t>
            </a:r>
            <a:r>
              <a:rPr lang="en-US" sz="1200" b="0" dirty="0" smtClean="0">
                <a:solidFill>
                  <a:srgbClr val="0000CC"/>
                </a:solidFill>
              </a:rPr>
              <a:t>)</a:t>
            </a:r>
            <a:endParaRPr lang="en-US" sz="1200" b="0" dirty="0">
              <a:solidFill>
                <a:srgbClr val="0000CC"/>
              </a:solidFill>
            </a:endParaRPr>
          </a:p>
          <a:p>
            <a:pPr marL="214313" indent="-214313" eaLnBrk="1" hangingPunct="1">
              <a:spcBef>
                <a:spcPct val="20000"/>
              </a:spcBef>
              <a:buFont typeface="Wingdings" panose="05000000000000000000" pitchFamily="2" charset="2"/>
              <a:buChar char="q"/>
              <a:defRPr/>
            </a:pPr>
            <a:r>
              <a:rPr lang="en-US" sz="1200" b="0" dirty="0">
                <a:cs typeface="Arial" panose="020B0604020202020204" pitchFamily="34" charset="0"/>
              </a:rPr>
              <a:t>Ensure quality, reduce truck fee</a:t>
            </a:r>
            <a:endParaRPr lang="en-US" sz="1200" b="0" dirty="0"/>
          </a:p>
        </p:txBody>
      </p:sp>
      <p:sp>
        <p:nvSpPr>
          <p:cNvPr id="81" name="AutoShape 6">
            <a:extLst>
              <a:ext uri="{FF2B5EF4-FFF2-40B4-BE49-F238E27FC236}">
                <a16:creationId xmlns:a16="http://schemas.microsoft.com/office/drawing/2014/main" id="{3F473890-381A-44AB-A550-68C6E32A6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68" y="5759836"/>
            <a:ext cx="4480560" cy="100584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pPr marL="214313" indent="-214313">
              <a:spcBef>
                <a:spcPct val="20000"/>
              </a:spcBef>
              <a:buFont typeface="Wingdings" panose="05000000000000000000" pitchFamily="2" charset="2"/>
              <a:buChar char="q"/>
              <a:defRPr/>
            </a:pPr>
            <a:r>
              <a:rPr lang="en-US" sz="1200" dirty="0">
                <a:latin typeface="Arial" charset="0"/>
                <a:cs typeface="Arial" panose="020B0604020202020204" pitchFamily="34" charset="0"/>
              </a:rPr>
              <a:t>Manual pick up truck </a:t>
            </a:r>
            <a:r>
              <a:rPr lang="en-US" sz="1200" dirty="0">
                <a:solidFill>
                  <a:srgbClr val="FF0000"/>
                </a:solidFill>
                <a:latin typeface="Arial" charset="0"/>
                <a:cs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lang="en-US" sz="1200" b="1" dirty="0">
                <a:solidFill>
                  <a:srgbClr val="FF0000"/>
                </a:solidFill>
                <a:latin typeface="Arial" charset="0"/>
                <a:cs typeface="Arial" panose="020B0604020202020204" pitchFamily="34" charset="0"/>
                <a:sym typeface="Wingdings" panose="05000000000000000000" pitchFamily="2" charset="2"/>
              </a:rPr>
              <a:t>Loss time : 45 </a:t>
            </a:r>
            <a:r>
              <a:rPr lang="en-US" sz="1200" b="1" dirty="0" smtClean="0">
                <a:solidFill>
                  <a:srgbClr val="FF0000"/>
                </a:solidFill>
                <a:latin typeface="Arial" charset="0"/>
                <a:cs typeface="Arial" panose="020B0604020202020204" pitchFamily="34" charset="0"/>
                <a:sym typeface="Wingdings" panose="05000000000000000000" pitchFamily="2" charset="2"/>
              </a:rPr>
              <a:t>min/day</a:t>
            </a:r>
            <a:endParaRPr lang="en-US" sz="1200" b="1" dirty="0">
              <a:solidFill>
                <a:srgbClr val="FF0000"/>
              </a:solidFill>
              <a:latin typeface="Arial" charset="0"/>
              <a:cs typeface="Arial" panose="020B0604020202020204" pitchFamily="34" charset="0"/>
            </a:endParaRPr>
          </a:p>
          <a:p>
            <a:pPr marL="214313" indent="-214313">
              <a:spcBef>
                <a:spcPct val="20000"/>
              </a:spcBef>
              <a:buFont typeface="Wingdings" panose="05000000000000000000" pitchFamily="2" charset="2"/>
              <a:buChar char="q"/>
              <a:defRPr/>
            </a:pPr>
            <a:r>
              <a:rPr lang="en-US" sz="1200" dirty="0">
                <a:latin typeface="Arial" charset="0"/>
                <a:cs typeface="Arial" panose="020B0604020202020204" pitchFamily="34" charset="0"/>
              </a:rPr>
              <a:t>Easy to make mistake , high truck fee</a:t>
            </a:r>
          </a:p>
        </p:txBody>
      </p:sp>
      <p:sp>
        <p:nvSpPr>
          <p:cNvPr id="82" name="Rectangle 59">
            <a:extLst>
              <a:ext uri="{FF2B5EF4-FFF2-40B4-BE49-F238E27FC236}">
                <a16:creationId xmlns:a16="http://schemas.microsoft.com/office/drawing/2014/main" id="{01F715B9-3734-440E-A34F-114077103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9059" y="76202"/>
            <a:ext cx="871331" cy="271155"/>
          </a:xfrm>
          <a:prstGeom prst="rect">
            <a:avLst/>
          </a:prstGeom>
          <a:solidFill>
            <a:srgbClr val="000099"/>
          </a:solidFill>
          <a:ln w="28575">
            <a:solidFill>
              <a:sysClr val="window" lastClr="FFFF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vi-VN" sz="1400" b="1" kern="0" dirty="0">
                <a:solidFill>
                  <a:srgbClr val="FFFFFF"/>
                </a:solidFill>
              </a:rPr>
              <a:t>5</a:t>
            </a:r>
            <a:r>
              <a:rPr kumimoji="0" lang="en-US" altLang="vi-VN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/5</a:t>
            </a:r>
          </a:p>
        </p:txBody>
      </p:sp>
      <p:sp>
        <p:nvSpPr>
          <p:cNvPr id="122" name="TextBox 6">
            <a:extLst>
              <a:ext uri="{FF2B5EF4-FFF2-40B4-BE49-F238E27FC236}">
                <a16:creationId xmlns:a16="http://schemas.microsoft.com/office/drawing/2014/main" id="{7A3F5BB4-707A-4E70-939D-7087974B8FCC}"/>
              </a:ext>
            </a:extLst>
          </p:cNvPr>
          <p:cNvSpPr txBox="1"/>
          <p:nvPr/>
        </p:nvSpPr>
        <p:spPr>
          <a:xfrm>
            <a:off x="157297" y="1720757"/>
            <a:ext cx="24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HGSSoeiKakugothicUB" panose="020B0900000000000000" pitchFamily="34" charset="-128"/>
              <a:cs typeface="Arial" panose="020B060402020202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4"/>
          <a:srcRect b="38460"/>
          <a:stretch/>
        </p:blipFill>
        <p:spPr>
          <a:xfrm>
            <a:off x="6300376" y="3487381"/>
            <a:ext cx="1146646" cy="498028"/>
          </a:xfrm>
          <a:prstGeom prst="rect">
            <a:avLst/>
          </a:prstGeom>
          <a:ln w="28575">
            <a:solidFill>
              <a:srgbClr val="FF0000"/>
            </a:solidFill>
            <a:prstDash val="dashDot"/>
          </a:ln>
        </p:spPr>
      </p:pic>
      <p:cxnSp>
        <p:nvCxnSpPr>
          <p:cNvPr id="19" name="Straight Arrow Connector 18"/>
          <p:cNvCxnSpPr/>
          <p:nvPr/>
        </p:nvCxnSpPr>
        <p:spPr>
          <a:xfrm>
            <a:off x="6865009" y="2906167"/>
            <a:ext cx="21148" cy="1679465"/>
          </a:xfrm>
          <a:prstGeom prst="straightConnector1">
            <a:avLst/>
          </a:prstGeom>
          <a:noFill/>
          <a:ln w="8890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272576" y="4415990"/>
            <a:ext cx="778011" cy="434448"/>
          </a:xfrm>
          <a:prstGeom prst="straightConnector1">
            <a:avLst/>
          </a:prstGeom>
          <a:ln w="603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1365353" y="4361055"/>
            <a:ext cx="907223" cy="489383"/>
          </a:xfrm>
          <a:prstGeom prst="straightConnector1">
            <a:avLst/>
          </a:prstGeom>
          <a:ln w="603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3" idx="2"/>
          </p:cNvCxnSpPr>
          <p:nvPr/>
        </p:nvCxnSpPr>
        <p:spPr>
          <a:xfrm>
            <a:off x="2298547" y="2847072"/>
            <a:ext cx="801540" cy="662875"/>
          </a:xfrm>
          <a:prstGeom prst="straightConnector1">
            <a:avLst/>
          </a:prstGeom>
          <a:ln w="603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408467" y="2724359"/>
            <a:ext cx="1026476" cy="653035"/>
          </a:xfrm>
          <a:prstGeom prst="straightConnector1">
            <a:avLst/>
          </a:prstGeom>
          <a:ln w="603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61" idx="2"/>
          </p:cNvCxnSpPr>
          <p:nvPr/>
        </p:nvCxnSpPr>
        <p:spPr>
          <a:xfrm flipV="1">
            <a:off x="2272576" y="4342608"/>
            <a:ext cx="5582" cy="507830"/>
          </a:xfrm>
          <a:prstGeom prst="straightConnector1">
            <a:avLst/>
          </a:prstGeom>
          <a:ln w="603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>
            <a:off x="6880524" y="2742666"/>
            <a:ext cx="0" cy="1872000"/>
          </a:xfrm>
          <a:prstGeom prst="straightConnector1">
            <a:avLst/>
          </a:prstGeom>
          <a:noFill/>
          <a:ln w="8890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2758931" y="3863630"/>
            <a:ext cx="291656" cy="14474"/>
          </a:xfrm>
          <a:prstGeom prst="straightConnector1">
            <a:avLst/>
          </a:prstGeom>
          <a:ln w="603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417321" y="3902241"/>
            <a:ext cx="361353" cy="8156"/>
          </a:xfrm>
          <a:prstGeom prst="straightConnector1">
            <a:avLst/>
          </a:prstGeom>
          <a:ln w="603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075441" y="3473958"/>
            <a:ext cx="1295400" cy="990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800" dirty="0">
                <a:solidFill>
                  <a:srgbClr val="1717F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 NINH AREA</a:t>
            </a:r>
            <a:endParaRPr lang="en-US" sz="800" dirty="0">
              <a:solidFill>
                <a:srgbClr val="1717F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868" y="3727615"/>
            <a:ext cx="524120" cy="307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0" name="Object 19"/>
          <p:cNvGraphicFramePr>
            <a:graphicFrameLocks/>
          </p:cNvGraphicFramePr>
          <p:nvPr/>
        </p:nvGraphicFramePr>
        <p:xfrm>
          <a:off x="3870933" y="3969258"/>
          <a:ext cx="429767" cy="357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6" name="ｸﾘｯﾌﾟ" r:id="rId6" imgW="1249200" imgH="782280" progId="MS_ClipArt_Gallery.2">
                  <p:embed/>
                </p:oleObj>
              </mc:Choice>
              <mc:Fallback>
                <p:oleObj name="ｸﾘｯﾌﾟ" r:id="rId6" imgW="1249200" imgH="782280" progId="MS_ClipArt_Gallery.2">
                  <p:embed/>
                  <p:pic>
                    <p:nvPicPr>
                      <p:cNvPr id="142" name="Object 19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0933" y="3969258"/>
                        <a:ext cx="429767" cy="3574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5425439"/>
              </p:ext>
            </p:extLst>
          </p:nvPr>
        </p:nvGraphicFramePr>
        <p:xfrm>
          <a:off x="921200" y="4108811"/>
          <a:ext cx="429767" cy="357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7" name="ｸﾘｯﾌﾟ" r:id="rId8" imgW="1249200" imgH="782280" progId="MS_ClipArt_Gallery.2">
                  <p:embed/>
                </p:oleObj>
              </mc:Choice>
              <mc:Fallback>
                <p:oleObj name="ｸﾘｯﾌﾟ" r:id="rId8" imgW="1249200" imgH="782280" progId="MS_ClipArt_Gallery.2">
                  <p:embed/>
                  <p:pic>
                    <p:nvPicPr>
                      <p:cNvPr id="147" name="Object 19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1200" y="4108811"/>
                        <a:ext cx="429767" cy="3574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" name="Group 31"/>
          <p:cNvGrpSpPr/>
          <p:nvPr/>
        </p:nvGrpSpPr>
        <p:grpSpPr>
          <a:xfrm>
            <a:off x="1517913" y="1856472"/>
            <a:ext cx="1550714" cy="990600"/>
            <a:chOff x="1517913" y="1900862"/>
            <a:chExt cx="1550714" cy="990600"/>
          </a:xfrm>
        </p:grpSpPr>
        <p:sp>
          <p:nvSpPr>
            <p:cNvPr id="33" name="Rectangle 32"/>
            <p:cNvSpPr/>
            <p:nvPr/>
          </p:nvSpPr>
          <p:spPr>
            <a:xfrm>
              <a:off x="1530806" y="1900862"/>
              <a:ext cx="1535482" cy="990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800" dirty="0">
                  <a:solidFill>
                    <a:srgbClr val="1717F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QUANG MINH AREA</a:t>
              </a:r>
              <a:endParaRPr lang="en-US" sz="800" dirty="0">
                <a:solidFill>
                  <a:srgbClr val="1717F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4" name="Picture 9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7868" y="2228629"/>
              <a:ext cx="524120" cy="3070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aphicFrame>
          <p:nvGraphicFramePr>
            <p:cNvPr id="35" name="Object 1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834562832"/>
                </p:ext>
              </p:extLst>
            </p:nvPr>
          </p:nvGraphicFramePr>
          <p:xfrm>
            <a:off x="1649614" y="2228629"/>
            <a:ext cx="429767" cy="3574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8" name="ｸﾘｯﾌﾟ" r:id="rId9" imgW="1249200" imgH="782280" progId="MS_ClipArt_Gallery.2">
                    <p:embed/>
                  </p:oleObj>
                </mc:Choice>
                <mc:Fallback>
                  <p:oleObj name="ｸﾘｯﾌﾟ" r:id="rId9" imgW="1249200" imgH="782280" progId="MS_ClipArt_Gallery.2">
                    <p:embed/>
                    <p:pic>
                      <p:nvPicPr>
                        <p:cNvPr id="151" name="Object 1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9614" y="2228629"/>
                          <a:ext cx="429767" cy="3574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Object 1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381179948"/>
                </p:ext>
              </p:extLst>
            </p:nvPr>
          </p:nvGraphicFramePr>
          <p:xfrm>
            <a:off x="2046113" y="2490268"/>
            <a:ext cx="429767" cy="3574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9" name="ｸﾘｯﾌﾟ" r:id="rId10" imgW="1249200" imgH="782280" progId="MS_ClipArt_Gallery.2">
                    <p:embed/>
                  </p:oleObj>
                </mc:Choice>
                <mc:Fallback>
                  <p:oleObj name="ｸﾘｯﾌﾟ" r:id="rId10" imgW="1249200" imgH="782280" progId="MS_ClipArt_Gallery.2">
                    <p:embed/>
                    <p:pic>
                      <p:nvPicPr>
                        <p:cNvPr id="152" name="Object 1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6113" y="2490268"/>
                          <a:ext cx="429767" cy="3574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" name="TextBox 36"/>
            <p:cNvSpPr txBox="1"/>
            <p:nvPr/>
          </p:nvSpPr>
          <p:spPr>
            <a:xfrm>
              <a:off x="1517913" y="2427976"/>
              <a:ext cx="6390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>
                  <a:latin typeface="Arial" panose="020B0604020202020204" pitchFamily="34" charset="0"/>
                  <a:cs typeface="Arial" panose="020B0604020202020204" pitchFamily="34" charset="0"/>
                </a:rPr>
                <a:t>Vender 1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429534" y="2493338"/>
              <a:ext cx="6390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>
                  <a:latin typeface="Arial" panose="020B0604020202020204" pitchFamily="34" charset="0"/>
                  <a:cs typeface="Arial" panose="020B0604020202020204" pitchFamily="34" charset="0"/>
                </a:rPr>
                <a:t>Vender 2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950068" y="2673473"/>
              <a:ext cx="6390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>
                  <a:latin typeface="Arial" panose="020B0604020202020204" pitchFamily="34" charset="0"/>
                  <a:cs typeface="Arial" panose="020B0604020202020204" pitchFamily="34" charset="0"/>
                </a:rPr>
                <a:t>Vender 3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3132381" y="4046946"/>
            <a:ext cx="6390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Vender 1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741965" y="4219402"/>
            <a:ext cx="6390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Vender 2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78228" y="3870287"/>
            <a:ext cx="6390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Vender 3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3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165" y="2206427"/>
            <a:ext cx="524120" cy="307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4" name="Objec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9006728"/>
              </p:ext>
            </p:extLst>
          </p:nvPr>
        </p:nvGraphicFramePr>
        <p:xfrm>
          <a:off x="6168911" y="2206427"/>
          <a:ext cx="429767" cy="357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0" name="ｸﾘｯﾌﾟ" r:id="rId11" imgW="1249200" imgH="782280" progId="MS_ClipArt_Gallery.2">
                  <p:embed/>
                </p:oleObj>
              </mc:Choice>
              <mc:Fallback>
                <p:oleObj name="ｸﾘｯﾌﾟ" r:id="rId11" imgW="1249200" imgH="782280" progId="MS_ClipArt_Gallery.2">
                  <p:embed/>
                  <p:pic>
                    <p:nvPicPr>
                      <p:cNvPr id="163" name="Object 19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8911" y="2206427"/>
                        <a:ext cx="429767" cy="3574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5343522"/>
              </p:ext>
            </p:extLst>
          </p:nvPr>
        </p:nvGraphicFramePr>
        <p:xfrm>
          <a:off x="6565410" y="2468066"/>
          <a:ext cx="429767" cy="357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1" name="ｸﾘｯﾌﾟ" r:id="rId12" imgW="1249200" imgH="782280" progId="MS_ClipArt_Gallery.2">
                  <p:embed/>
                </p:oleObj>
              </mc:Choice>
              <mc:Fallback>
                <p:oleObj name="ｸﾘｯﾌﾟ" r:id="rId12" imgW="1249200" imgH="782280" progId="MS_ClipArt_Gallery.2">
                  <p:embed/>
                  <p:pic>
                    <p:nvPicPr>
                      <p:cNvPr id="164" name="Object 19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5410" y="2468066"/>
                        <a:ext cx="429767" cy="3574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6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878" y="3557037"/>
            <a:ext cx="524120" cy="307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237" y="4890050"/>
            <a:ext cx="524120" cy="307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553" y="5095989"/>
            <a:ext cx="524120" cy="307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9" name="Objec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9090954"/>
              </p:ext>
            </p:extLst>
          </p:nvPr>
        </p:nvGraphicFramePr>
        <p:xfrm>
          <a:off x="4762774" y="3431911"/>
          <a:ext cx="429767" cy="357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2" name="ｸﾘｯﾌﾟ" r:id="rId13" imgW="1249200" imgH="782280" progId="MS_ClipArt_Gallery.2">
                  <p:embed/>
                </p:oleObj>
              </mc:Choice>
              <mc:Fallback>
                <p:oleObj name="ｸﾘｯﾌﾟ" r:id="rId13" imgW="1249200" imgH="782280" progId="MS_ClipArt_Gallery.2">
                  <p:embed/>
                  <p:pic>
                    <p:nvPicPr>
                      <p:cNvPr id="169" name="Object 19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774" y="3431911"/>
                        <a:ext cx="429767" cy="3574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1069908"/>
              </p:ext>
            </p:extLst>
          </p:nvPr>
        </p:nvGraphicFramePr>
        <p:xfrm>
          <a:off x="5091350" y="3825502"/>
          <a:ext cx="429767" cy="357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" name="ｸﾘｯﾌﾟ" r:id="rId14" imgW="1249200" imgH="782280" progId="MS_ClipArt_Gallery.2">
                  <p:embed/>
                </p:oleObj>
              </mc:Choice>
              <mc:Fallback>
                <p:oleObj name="ｸﾘｯﾌﾟ" r:id="rId14" imgW="1249200" imgH="782280" progId="MS_ClipArt_Gallery.2">
                  <p:embed/>
                  <p:pic>
                    <p:nvPicPr>
                      <p:cNvPr id="170" name="Object 19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1350" y="3825502"/>
                        <a:ext cx="429767" cy="3574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6037210" y="2405774"/>
            <a:ext cx="6390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Vender 1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948831" y="2471136"/>
            <a:ext cx="6390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Vender 2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469984" y="2689650"/>
            <a:ext cx="6390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Vender 3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872391" y="3876368"/>
            <a:ext cx="6390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Vender 1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617090" y="3648662"/>
            <a:ext cx="6390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Vender 2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344221" y="3487473"/>
            <a:ext cx="639093" cy="416373"/>
            <a:chOff x="5365838" y="3498780"/>
            <a:chExt cx="639093" cy="416373"/>
          </a:xfrm>
        </p:grpSpPr>
        <p:graphicFrame>
          <p:nvGraphicFramePr>
            <p:cNvPr id="51" name="Object 1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757941872"/>
                </p:ext>
              </p:extLst>
            </p:nvPr>
          </p:nvGraphicFramePr>
          <p:xfrm>
            <a:off x="5492160" y="3498780"/>
            <a:ext cx="429767" cy="3574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4" name="ｸﾘｯﾌﾟ" r:id="rId15" imgW="1249200" imgH="782280" progId="MS_ClipArt_Gallery.2">
                    <p:embed/>
                  </p:oleObj>
                </mc:Choice>
                <mc:Fallback>
                  <p:oleObj name="ｸﾘｯﾌﾟ" r:id="rId15" imgW="1249200" imgH="782280" progId="MS_ClipArt_Gallery.2">
                    <p:embed/>
                    <p:pic>
                      <p:nvPicPr>
                        <p:cNvPr id="171" name="Object 1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92160" y="3498780"/>
                          <a:ext cx="429767" cy="3574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" name="TextBox 56"/>
            <p:cNvSpPr txBox="1"/>
            <p:nvPr/>
          </p:nvSpPr>
          <p:spPr>
            <a:xfrm>
              <a:off x="5365838" y="3699709"/>
              <a:ext cx="6390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>
                  <a:latin typeface="Arial" panose="020B0604020202020204" pitchFamily="34" charset="0"/>
                  <a:cs typeface="Arial" panose="020B0604020202020204" pitchFamily="34" charset="0"/>
                </a:rPr>
                <a:t>Vender 3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4990723" y="4008964"/>
            <a:ext cx="6390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Vender 1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218750" y="5171231"/>
            <a:ext cx="6390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Vender 1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936009" y="5356433"/>
            <a:ext cx="6390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Vender 2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16"/>
          <a:srcRect t="25963" r="21668"/>
          <a:stretch/>
        </p:blipFill>
        <p:spPr>
          <a:xfrm>
            <a:off x="1805882" y="3669999"/>
            <a:ext cx="944552" cy="672609"/>
          </a:xfrm>
          <a:prstGeom prst="rect">
            <a:avLst/>
          </a:prstGeom>
          <a:ln w="19050">
            <a:solidFill>
              <a:srgbClr val="00B050"/>
            </a:solidFill>
            <a:prstDash val="dash"/>
          </a:ln>
        </p:spPr>
      </p:pic>
      <p:cxnSp>
        <p:nvCxnSpPr>
          <p:cNvPr id="62" name="Straight Arrow Connector 61"/>
          <p:cNvCxnSpPr>
            <a:stCxn id="39" idx="2"/>
          </p:cNvCxnSpPr>
          <p:nvPr/>
        </p:nvCxnSpPr>
        <p:spPr>
          <a:xfrm>
            <a:off x="2269615" y="2844527"/>
            <a:ext cx="619" cy="557895"/>
          </a:xfrm>
          <a:prstGeom prst="straightConnector1">
            <a:avLst/>
          </a:prstGeom>
          <a:ln w="603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326670" y="2378747"/>
            <a:ext cx="618960" cy="440565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506331" y="2763894"/>
            <a:ext cx="667608" cy="376810"/>
          </a:xfrm>
          <a:prstGeom prst="rect">
            <a:avLst/>
          </a:prstGeom>
        </p:spPr>
      </p:pic>
      <p:sp>
        <p:nvSpPr>
          <p:cNvPr id="65" name="Arc 64"/>
          <p:cNvSpPr/>
          <p:nvPr/>
        </p:nvSpPr>
        <p:spPr>
          <a:xfrm rot="21236044" flipV="1">
            <a:off x="6774491" y="3542977"/>
            <a:ext cx="1728000" cy="1620000"/>
          </a:xfrm>
          <a:prstGeom prst="arc">
            <a:avLst>
              <a:gd name="adj1" fmla="val 15975333"/>
              <a:gd name="adj2" fmla="val 20905648"/>
            </a:avLst>
          </a:prstGeom>
          <a:noFill/>
          <a:ln w="88900">
            <a:solidFill>
              <a:schemeClr val="tx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66" name="Arc 65"/>
          <p:cNvSpPr/>
          <p:nvPr/>
        </p:nvSpPr>
        <p:spPr>
          <a:xfrm rot="15836044" flipV="1">
            <a:off x="6806856" y="2466803"/>
            <a:ext cx="1728000" cy="1620000"/>
          </a:xfrm>
          <a:prstGeom prst="arc">
            <a:avLst>
              <a:gd name="adj1" fmla="val 15975333"/>
              <a:gd name="adj2" fmla="val 0"/>
            </a:avLst>
          </a:prstGeom>
          <a:noFill/>
          <a:ln w="88900">
            <a:solidFill>
              <a:schemeClr val="tx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67" name="Arc 66"/>
          <p:cNvSpPr/>
          <p:nvPr/>
        </p:nvSpPr>
        <p:spPr>
          <a:xfrm rot="5036044" flipV="1">
            <a:off x="5173157" y="3337093"/>
            <a:ext cx="1728000" cy="1620000"/>
          </a:xfrm>
          <a:prstGeom prst="arc">
            <a:avLst>
              <a:gd name="adj1" fmla="val 15975333"/>
              <a:gd name="adj2" fmla="val 0"/>
            </a:avLst>
          </a:prstGeom>
          <a:noFill/>
          <a:ln w="88900">
            <a:solidFill>
              <a:schemeClr val="tx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68" name="Arc 67"/>
          <p:cNvSpPr/>
          <p:nvPr/>
        </p:nvSpPr>
        <p:spPr>
          <a:xfrm rot="10436044" flipV="1">
            <a:off x="5228914" y="2312954"/>
            <a:ext cx="1728000" cy="1620000"/>
          </a:xfrm>
          <a:prstGeom prst="arc">
            <a:avLst>
              <a:gd name="adj1" fmla="val 15975333"/>
              <a:gd name="adj2" fmla="val 0"/>
            </a:avLst>
          </a:prstGeom>
          <a:noFill/>
          <a:ln w="88900">
            <a:solidFill>
              <a:schemeClr val="tx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83023" y="2812048"/>
            <a:ext cx="667608" cy="376810"/>
          </a:xfrm>
          <a:prstGeom prst="rect">
            <a:avLst/>
          </a:prstGeom>
        </p:spPr>
      </p:pic>
      <p:sp>
        <p:nvSpPr>
          <p:cNvPr id="84" name="Rectangle 83"/>
          <p:cNvSpPr/>
          <p:nvPr/>
        </p:nvSpPr>
        <p:spPr>
          <a:xfrm>
            <a:off x="1831933" y="3411954"/>
            <a:ext cx="918500" cy="1997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>
                <a:solidFill>
                  <a:srgbClr val="1717F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Excel File</a:t>
            </a:r>
            <a:endParaRPr lang="en-US" sz="1200" b="1" dirty="0">
              <a:solidFill>
                <a:srgbClr val="1717F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5" name="Picture 8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917600" y="2061411"/>
            <a:ext cx="618960" cy="440565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078350" y="2439472"/>
            <a:ext cx="667608" cy="376810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938697" y="2070825"/>
            <a:ext cx="618960" cy="440565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933524" y="2546925"/>
            <a:ext cx="667608" cy="376810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774976" y="4381309"/>
            <a:ext cx="618960" cy="440565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932196" y="4797666"/>
            <a:ext cx="667608" cy="376810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87396" y="4898929"/>
            <a:ext cx="667608" cy="376810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648648" y="3454276"/>
            <a:ext cx="502378" cy="517300"/>
          </a:xfrm>
          <a:prstGeom prst="rect">
            <a:avLst/>
          </a:prstGeom>
        </p:spPr>
      </p:pic>
      <p:sp>
        <p:nvSpPr>
          <p:cNvPr id="93" name="Rectangle 92"/>
          <p:cNvSpPr/>
          <p:nvPr/>
        </p:nvSpPr>
        <p:spPr>
          <a:xfrm>
            <a:off x="6275659" y="3213261"/>
            <a:ext cx="1134509" cy="1932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000" b="1" dirty="0">
                <a:solidFill>
                  <a:srgbClr val="1717F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Macro Program</a:t>
            </a:r>
            <a:endParaRPr lang="en-US" sz="1000" b="1" dirty="0">
              <a:solidFill>
                <a:srgbClr val="1717F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Oval 93"/>
          <p:cNvSpPr/>
          <p:nvPr/>
        </p:nvSpPr>
        <p:spPr>
          <a:xfrm>
            <a:off x="4656552" y="3258404"/>
            <a:ext cx="1201194" cy="960998"/>
          </a:xfrm>
          <a:prstGeom prst="ellipse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sp>
        <p:nvSpPr>
          <p:cNvPr id="95" name="Oval 94"/>
          <p:cNvSpPr/>
          <p:nvPr/>
        </p:nvSpPr>
        <p:spPr>
          <a:xfrm>
            <a:off x="6044598" y="1821379"/>
            <a:ext cx="1526851" cy="1121922"/>
          </a:xfrm>
          <a:prstGeom prst="ellipse">
            <a:avLst/>
          </a:prstGeom>
          <a:noFill/>
          <a:ln w="19050"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sp>
        <p:nvSpPr>
          <p:cNvPr id="96" name="Rectangle 95"/>
          <p:cNvSpPr/>
          <p:nvPr/>
        </p:nvSpPr>
        <p:spPr>
          <a:xfrm>
            <a:off x="6092914" y="1892452"/>
            <a:ext cx="1407376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700" b="1" dirty="0">
                <a:solidFill>
                  <a:srgbClr val="1717F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QUANG MINH AREA</a:t>
            </a:r>
            <a:endParaRPr lang="en-US" sz="700" b="1" dirty="0">
              <a:solidFill>
                <a:srgbClr val="1717F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4601567" y="3349286"/>
            <a:ext cx="1407376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700" b="1" dirty="0">
                <a:solidFill>
                  <a:srgbClr val="1717F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TLIP AREA</a:t>
            </a:r>
            <a:endParaRPr lang="en-US" sz="700" b="1" dirty="0">
              <a:solidFill>
                <a:srgbClr val="1717F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6204062" y="4718241"/>
            <a:ext cx="1407376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700" b="1" dirty="0">
                <a:solidFill>
                  <a:srgbClr val="1717F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HAI DUONG AREA</a:t>
            </a:r>
            <a:endParaRPr lang="en-US" sz="700" b="1" dirty="0">
              <a:solidFill>
                <a:srgbClr val="1717F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Explosion 1 98"/>
          <p:cNvSpPr/>
          <p:nvPr/>
        </p:nvSpPr>
        <p:spPr>
          <a:xfrm rot="749126">
            <a:off x="3039788" y="4412077"/>
            <a:ext cx="1465307" cy="1106393"/>
          </a:xfrm>
          <a:prstGeom prst="irregularSeal1">
            <a:avLst/>
          </a:prstGeom>
          <a:solidFill>
            <a:srgbClr val="FF000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GB" sz="1300" b="1" dirty="0">
                <a:latin typeface="Arial" panose="020B0604020202020204" pitchFamily="34" charset="0"/>
                <a:cs typeface="Arial" panose="020B0604020202020204" pitchFamily="34" charset="0"/>
              </a:rPr>
              <a:t>Manual pick up</a:t>
            </a:r>
            <a:endParaRPr lang="en-US" sz="1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0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627" y="5060628"/>
            <a:ext cx="524120" cy="307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943" y="5266567"/>
            <a:ext cx="524120" cy="307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" name="TextBox 101"/>
          <p:cNvSpPr txBox="1"/>
          <p:nvPr/>
        </p:nvSpPr>
        <p:spPr>
          <a:xfrm>
            <a:off x="1631140" y="5341809"/>
            <a:ext cx="6390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Vender 1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878" y="3557037"/>
            <a:ext cx="524120" cy="307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4" name="Objec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9448775"/>
              </p:ext>
            </p:extLst>
          </p:nvPr>
        </p:nvGraphicFramePr>
        <p:xfrm>
          <a:off x="8557675" y="3754290"/>
          <a:ext cx="429767" cy="357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5" name="ｸﾘｯﾌﾟ" r:id="rId20" imgW="1249200" imgH="782280" progId="MS_ClipArt_Gallery.2">
                  <p:embed/>
                </p:oleObj>
              </mc:Choice>
              <mc:Fallback>
                <p:oleObj name="ｸﾘｯﾌﾟ" r:id="rId20" imgW="1249200" imgH="782280" progId="MS_ClipArt_Gallery.2">
                  <p:embed/>
                  <p:pic>
                    <p:nvPicPr>
                      <p:cNvPr id="166" name="Object 19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7675" y="3754290"/>
                        <a:ext cx="429767" cy="3574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" name="Oval 104"/>
          <p:cNvSpPr/>
          <p:nvPr/>
        </p:nvSpPr>
        <p:spPr>
          <a:xfrm>
            <a:off x="7898597" y="3264541"/>
            <a:ext cx="1183259" cy="1121922"/>
          </a:xfrm>
          <a:prstGeom prst="ellipse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sp>
        <p:nvSpPr>
          <p:cNvPr id="111" name="Oval 110"/>
          <p:cNvSpPr/>
          <p:nvPr/>
        </p:nvSpPr>
        <p:spPr>
          <a:xfrm>
            <a:off x="6111928" y="4584235"/>
            <a:ext cx="1526851" cy="1047547"/>
          </a:xfrm>
          <a:prstGeom prst="ellipse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sp>
        <p:nvSpPr>
          <p:cNvPr id="106" name="Explosion 1 105"/>
          <p:cNvSpPr/>
          <p:nvPr/>
        </p:nvSpPr>
        <p:spPr>
          <a:xfrm>
            <a:off x="7670654" y="4486189"/>
            <a:ext cx="1368443" cy="1183713"/>
          </a:xfrm>
          <a:prstGeom prst="irregularSeal1">
            <a:avLst/>
          </a:prstGeom>
          <a:solidFill>
            <a:srgbClr val="0000CC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GB" sz="13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   pick up</a:t>
            </a:r>
            <a:endParaRPr lang="en-US" sz="13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21921" y="3397172"/>
            <a:ext cx="1295400" cy="990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800" dirty="0">
                <a:solidFill>
                  <a:srgbClr val="1717F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TLIP AREA</a:t>
            </a:r>
            <a:endParaRPr lang="en-US" sz="800" dirty="0">
              <a:solidFill>
                <a:srgbClr val="1717F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8" name="Object 19"/>
          <p:cNvGraphicFramePr>
            <a:graphicFrameLocks/>
          </p:cNvGraphicFramePr>
          <p:nvPr/>
        </p:nvGraphicFramePr>
        <p:xfrm>
          <a:off x="228432" y="3646879"/>
          <a:ext cx="429767" cy="357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6" name="ｸﾘｯﾌﾟ" r:id="rId21" imgW="1249200" imgH="782280" progId="MS_ClipArt_Gallery.2">
                  <p:embed/>
                </p:oleObj>
              </mc:Choice>
              <mc:Fallback>
                <p:oleObj name="ｸﾘｯﾌﾟ" r:id="rId21" imgW="1249200" imgH="782280" progId="MS_ClipArt_Gallery.2">
                  <p:embed/>
                  <p:pic>
                    <p:nvPicPr>
                      <p:cNvPr id="145" name="Object 19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432" y="3646879"/>
                        <a:ext cx="429767" cy="3574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" name="Objec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4140536"/>
              </p:ext>
            </p:extLst>
          </p:nvPr>
        </p:nvGraphicFramePr>
        <p:xfrm>
          <a:off x="921200" y="4108811"/>
          <a:ext cx="429767" cy="357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7" name="ｸﾘｯﾌﾟ" r:id="rId8" imgW="1249200" imgH="782280" progId="MS_ClipArt_Gallery.2">
                  <p:embed/>
                </p:oleObj>
              </mc:Choice>
              <mc:Fallback>
                <p:oleObj name="ｸﾘｯﾌﾟ" r:id="rId8" imgW="1249200" imgH="782280" progId="MS_ClipArt_Gallery.2">
                  <p:embed/>
                  <p:pic>
                    <p:nvPicPr>
                      <p:cNvPr id="147" name="Object 19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1200" y="4108811"/>
                        <a:ext cx="429767" cy="3574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" name="TextBox 111"/>
          <p:cNvSpPr txBox="1"/>
          <p:nvPr/>
        </p:nvSpPr>
        <p:spPr>
          <a:xfrm>
            <a:off x="403113" y="4149116"/>
            <a:ext cx="6390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Vender 1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1657235" y="4778395"/>
            <a:ext cx="1535482" cy="8174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800" dirty="0">
                <a:solidFill>
                  <a:srgbClr val="1717F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HAI DUONG AREA</a:t>
            </a:r>
            <a:endParaRPr lang="en-US" sz="800" dirty="0">
              <a:solidFill>
                <a:srgbClr val="1717F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4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908" y="4963477"/>
            <a:ext cx="524120" cy="307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5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343" y="5194524"/>
            <a:ext cx="524120" cy="307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6" name="TextBox 115"/>
          <p:cNvSpPr txBox="1"/>
          <p:nvPr/>
        </p:nvSpPr>
        <p:spPr>
          <a:xfrm>
            <a:off x="1783540" y="5269766"/>
            <a:ext cx="6390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Vender 1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7" name="Picture 11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29414" y="2374211"/>
            <a:ext cx="618960" cy="440565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87297" y="4497493"/>
            <a:ext cx="618960" cy="440565"/>
          </a:xfrm>
          <a:prstGeom prst="rect">
            <a:avLst/>
          </a:prstGeom>
        </p:spPr>
      </p:pic>
      <p:sp>
        <p:nvSpPr>
          <p:cNvPr id="119" name="Rectangle 118"/>
          <p:cNvSpPr/>
          <p:nvPr/>
        </p:nvSpPr>
        <p:spPr>
          <a:xfrm>
            <a:off x="7802818" y="3391399"/>
            <a:ext cx="1407376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700" b="1" dirty="0">
                <a:solidFill>
                  <a:srgbClr val="1717F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 NINH AREA</a:t>
            </a:r>
            <a:endParaRPr lang="en-US" sz="700" b="1" dirty="0">
              <a:solidFill>
                <a:srgbClr val="1717F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0" name="Group 119"/>
          <p:cNvGrpSpPr/>
          <p:nvPr/>
        </p:nvGrpSpPr>
        <p:grpSpPr>
          <a:xfrm>
            <a:off x="813898" y="3589248"/>
            <a:ext cx="639093" cy="410786"/>
            <a:chOff x="826790" y="3355769"/>
            <a:chExt cx="639093" cy="410786"/>
          </a:xfrm>
        </p:grpSpPr>
        <p:graphicFrame>
          <p:nvGraphicFramePr>
            <p:cNvPr id="121" name="Object 1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744126055"/>
                </p:ext>
              </p:extLst>
            </p:nvPr>
          </p:nvGraphicFramePr>
          <p:xfrm>
            <a:off x="899000" y="3355769"/>
            <a:ext cx="429767" cy="3574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8" name="ｸﾘｯﾌﾟ" r:id="rId15" imgW="1249200" imgH="782280" progId="MS_ClipArt_Gallery.2">
                    <p:embed/>
                  </p:oleObj>
                </mc:Choice>
                <mc:Fallback>
                  <p:oleObj name="ｸﾘｯﾌﾟ" r:id="rId15" imgW="1249200" imgH="782280" progId="MS_ClipArt_Gallery.2">
                    <p:embed/>
                    <p:pic>
                      <p:nvPicPr>
                        <p:cNvPr id="51" name="Object 1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9000" y="3355769"/>
                          <a:ext cx="429767" cy="3574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" name="TextBox 122"/>
            <p:cNvSpPr txBox="1"/>
            <p:nvPr/>
          </p:nvSpPr>
          <p:spPr>
            <a:xfrm>
              <a:off x="826790" y="3551111"/>
              <a:ext cx="6390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>
                  <a:latin typeface="Arial" panose="020B0604020202020204" pitchFamily="34" charset="0"/>
                  <a:cs typeface="Arial" panose="020B0604020202020204" pitchFamily="34" charset="0"/>
                </a:rPr>
                <a:t>Vender 3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4" name="TextBox 123"/>
          <p:cNvSpPr txBox="1"/>
          <p:nvPr/>
        </p:nvSpPr>
        <p:spPr>
          <a:xfrm>
            <a:off x="64301" y="3888953"/>
            <a:ext cx="6390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Vender 2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342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09587" y="2571253"/>
            <a:ext cx="8098243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500" b="1" dirty="0">
                <a:solidFill>
                  <a:srgbClr val="1717F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 FOR  YOUR ATTENTION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401826856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99"/>
        </a:solidFill>
        <a:ln w="28575">
          <a:solidFill>
            <a:srgbClr val="0000FF"/>
          </a:solidFill>
          <a:round/>
          <a:headEnd/>
          <a:tailEnd/>
        </a:ln>
        <a:effectLst/>
      </a:spPr>
      <a:bodyPr anchor="ctr"/>
      <a:lstStyle>
        <a:defPPr marL="0" marR="0" indent="0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1" b="0" i="0" u="none" strike="noStrike" kern="0" cap="none" spc="0" normalizeH="0" baseline="0" noProof="0" dirty="0">
            <a:ln>
              <a:noFill/>
            </a:ln>
            <a:solidFill>
              <a:prstClr val="black"/>
            </a:solidFill>
            <a:effectLst>
              <a:outerShdw blurRad="38100" dist="38100" dir="2700000" algn="tl">
                <a:srgbClr val="FFFFFF"/>
              </a:outerShdw>
            </a:effectLst>
            <a:uLnTx/>
            <a:uFillTx/>
            <a:latin typeface="Arial" panose="020B0604020202020204" pitchFamily="34" charset="0"/>
            <a:ea typeface="游ゴシック" panose="020B0400000000000000" pitchFamily="34" charset="-128"/>
            <a:cs typeface="Arial" panose="020B0604020202020204" pitchFamily="34" charset="0"/>
            <a:sym typeface="Wingdings" pitchFamily="2" charset="2"/>
          </a:defRPr>
        </a:defPPr>
      </a:lstStyle>
    </a:spDef>
    <a:txDef>
      <a:spPr bwMode="auto">
        <a:solidFill>
          <a:srgbClr val="FF0000"/>
        </a:solidFill>
        <a:ln>
          <a:noFill/>
        </a:ln>
        <a:effectLst>
          <a:outerShdw dist="107763" dir="18900000" algn="ctr" rotWithShape="0">
            <a:srgbClr val="E7E6E6">
              <a:alpha val="50000"/>
            </a:srgbClr>
          </a:outerShdw>
        </a:effectLst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>
        <a:spAutoFit/>
      </a:bodyPr>
      <a:lstStyle>
        <a:defPPr marL="0" marR="0" indent="0" algn="ctr" defTabSz="914400" eaLnBrk="1" fontAlgn="auto" latinLnBrk="0" hangingPunct="1">
          <a:lnSpc>
            <a:spcPct val="100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1" sz="2000" b="0" i="0" u="none" strike="noStrike" kern="0" cap="none" spc="0" normalizeH="0" baseline="0" noProof="0" dirty="0">
            <a:ln>
              <a:noFill/>
            </a:ln>
            <a:solidFill>
              <a:prstClr val="white"/>
            </a:solidFill>
            <a:effectLst>
              <a:outerShdw blurRad="38100" dist="38100" dir="2700000" algn="tl">
                <a:srgbClr val="000000"/>
              </a:outerShdw>
            </a:effectLst>
            <a:uLnTx/>
            <a:uFillTx/>
            <a:latin typeface="ＭＳ Ｐゴシック" pitchFamily="34" charset="-128"/>
            <a:ea typeface="游ゴシック" panose="020B0400000000000000" pitchFamily="34" charset="-128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2524</TotalTime>
  <Words>1032</Words>
  <Application>Microsoft Office PowerPoint</Application>
  <PresentationFormat>On-screen Show (4:3)</PresentationFormat>
  <Paragraphs>218</Paragraphs>
  <Slides>7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21" baseType="lpstr">
      <vt:lpstr>HGP創英角ｺﾞｼｯｸUB</vt:lpstr>
      <vt:lpstr>HGSSoeiKakugothicUB</vt:lpstr>
      <vt:lpstr>ＭＳ Ｐゴシック</vt:lpstr>
      <vt:lpstr>游ゴシック</vt:lpstr>
      <vt:lpstr>Arial</vt:lpstr>
      <vt:lpstr>Calibri</vt:lpstr>
      <vt:lpstr>Calibri Light</vt:lpstr>
      <vt:lpstr>Tahoma</vt:lpstr>
      <vt:lpstr>Times New Roman</vt:lpstr>
      <vt:lpstr>Wingdings</vt:lpstr>
      <vt:lpstr>Wingdings 2</vt:lpstr>
      <vt:lpstr>1_Office Theme</vt:lpstr>
      <vt:lpstr>4_Office Theme</vt:lpstr>
      <vt:lpstr>ｸﾘｯﾌﾟ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THI_Dao</dc:creator>
  <cp:lastModifiedBy>NGUYEN THI_Dao</cp:lastModifiedBy>
  <cp:revision>465</cp:revision>
  <dcterms:created xsi:type="dcterms:W3CDTF">2021-12-15T01:55:30Z</dcterms:created>
  <dcterms:modified xsi:type="dcterms:W3CDTF">2022-11-23T09:22:22Z</dcterms:modified>
</cp:coreProperties>
</file>