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CCC7-2490-4E4C-9CCD-5D26EFF7F33C}" type="datetimeFigureOut">
              <a:rPr lang="en-US" smtClean="0"/>
              <a:t>19-Aug-22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A3B8-48BB-4E70-B96F-9AFC3AA8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://www.google.co.jp/url?sa=i&amp;rct=j&amp;q=&amp;esrc=s&amp;source=images&amp;cd=&amp;cad=rja&amp;uact=8&amp;ved=0ahUKEwjfmKjB95jRAhVFVbwKHRyjD_MQjRwIBw&amp;url=http://clipart.me/premium-animals-wildlife/detailed-hand-drawn-eagle-holding-scroll-vector-1774&amp;bvm=bv.142059868,d.dGc&amp;psig=AFQjCNGDc05zVfIST9cOUObpbVyPx-Lc4g&amp;ust=1483084754668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5190" y="-84127"/>
            <a:ext cx="12242380" cy="7026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-25190" y="-84127"/>
            <a:ext cx="12192000" cy="476112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500" b="1">
                <a:latin typeface="Book Antiqua" panose="02040602050305030304" pitchFamily="18" charset="0"/>
                <a:ea typeface="MEIRYO"/>
              </a:rPr>
              <a:t>Improver printing list &amp; part card by model &amp; table assemble (MW &amp;PJ)</a:t>
            </a:r>
            <a:endParaRPr lang="en-US" sz="2800" b="1">
              <a:latin typeface="Book Antiqua" pitchFamily="18" charset="0"/>
              <a:ea typeface="MEIRYO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312" y="5552329"/>
            <a:ext cx="6004860" cy="1083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14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41312" y="593251"/>
            <a:ext cx="6005086" cy="4865292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1800">
              <a:latin typeface="Book Antiqua" panose="020406020503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6176814" y="593250"/>
            <a:ext cx="5926264" cy="4865292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1706F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1800">
              <a:latin typeface="Book Antiqua" panose="02040602050305030304" pitchFamily="18" charset="0"/>
              <a:ea typeface="MS PGothic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22873" y="430085"/>
            <a:ext cx="1779937" cy="324667"/>
          </a:xfrm>
          <a:prstGeom prst="rect">
            <a:avLst/>
          </a:prstGeom>
          <a:solidFill>
            <a:srgbClr val="0000FF"/>
          </a:solidFill>
          <a:ln w="3175">
            <a:solidFill>
              <a:srgbClr val="170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AFTER</a:t>
            </a:r>
            <a:endParaRPr lang="en-US" sz="1600" b="1">
              <a:solidFill>
                <a:schemeClr val="bg1"/>
              </a:solidFill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115747" y="430085"/>
            <a:ext cx="1778320" cy="322912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BEFORE</a:t>
            </a:r>
            <a:endParaRPr lang="en-US" sz="1600" b="1">
              <a:solidFill>
                <a:schemeClr val="bg1"/>
              </a:solidFill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77241" y="5527214"/>
            <a:ext cx="5925838" cy="1108482"/>
          </a:xfrm>
          <a:prstGeom prst="roundRect">
            <a:avLst/>
          </a:prstGeom>
          <a:noFill/>
          <a:ln>
            <a:solidFill>
              <a:srgbClr val="170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zh-CN" sz="10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8731" y="1231167"/>
            <a:ext cx="2448618" cy="2199661"/>
            <a:chOff x="243921" y="1315294"/>
            <a:chExt cx="2915684" cy="3006043"/>
          </a:xfrm>
        </p:grpSpPr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2"/>
            <a:srcRect l="51111" t="25473" r="25740" b="15926"/>
            <a:stretch/>
          </p:blipFill>
          <p:spPr>
            <a:xfrm>
              <a:off x="243921" y="1315294"/>
              <a:ext cx="1782078" cy="253767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3"/>
            <a:srcRect l="51111" t="25637" r="25833" b="15596"/>
            <a:stretch/>
          </p:blipFill>
          <p:spPr>
            <a:xfrm>
              <a:off x="434580" y="1645095"/>
              <a:ext cx="1782078" cy="25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 rotWithShape="1">
            <a:blip r:embed="rId4"/>
            <a:srcRect l="51204" t="25802" r="25741" b="25638"/>
            <a:stretch/>
          </p:blipFill>
          <p:spPr>
            <a:xfrm>
              <a:off x="625238" y="2045986"/>
              <a:ext cx="1782078" cy="2275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7" name="Rectangle 176"/>
            <p:cNvSpPr/>
            <p:nvPr/>
          </p:nvSpPr>
          <p:spPr>
            <a:xfrm>
              <a:off x="249060" y="1319057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1/3</a:t>
              </a:r>
              <a:endParaRPr lang="en-US" sz="8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34580" y="1653207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2/3</a:t>
              </a:r>
              <a:endParaRPr lang="en-US" sz="8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34814" y="2054098"/>
              <a:ext cx="413816" cy="142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/>
                <a:t>3/3</a:t>
              </a:r>
              <a:endParaRPr lang="en-US" sz="800"/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 rotWithShape="1">
            <a:blip r:embed="rId5"/>
            <a:srcRect l="47075" t="16872" r="36912" b="68509"/>
            <a:stretch/>
          </p:blipFill>
          <p:spPr>
            <a:xfrm>
              <a:off x="1812768" y="2349645"/>
              <a:ext cx="1144457" cy="587737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 rotWithShape="1">
            <a:blip r:embed="rId5"/>
            <a:srcRect l="47075" t="16872" r="36912" b="68509"/>
            <a:stretch/>
          </p:blipFill>
          <p:spPr>
            <a:xfrm>
              <a:off x="1890260" y="2477670"/>
              <a:ext cx="1144457" cy="587737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5"/>
            <a:srcRect l="47075" t="16872" r="36912" b="68509"/>
            <a:stretch/>
          </p:blipFill>
          <p:spPr>
            <a:xfrm>
              <a:off x="1930559" y="2584133"/>
              <a:ext cx="1144457" cy="587737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 rotWithShape="1">
            <a:blip r:embed="rId5"/>
            <a:srcRect l="47075" t="16872" r="36912" b="68509"/>
            <a:stretch/>
          </p:blipFill>
          <p:spPr>
            <a:xfrm>
              <a:off x="2011155" y="2699212"/>
              <a:ext cx="1144457" cy="587737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 rotWithShape="1">
            <a:blip r:embed="rId5"/>
            <a:srcRect l="63591" t="17079" r="20396" b="68302"/>
            <a:stretch/>
          </p:blipFill>
          <p:spPr>
            <a:xfrm>
              <a:off x="2015148" y="2804439"/>
              <a:ext cx="1144457" cy="58773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318743" y="4110672"/>
            <a:ext cx="731979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2</a:t>
            </a:r>
            <a:endParaRPr lang="en-US" sz="1200" b="1"/>
          </a:p>
        </p:txBody>
      </p:sp>
      <p:sp>
        <p:nvSpPr>
          <p:cNvPr id="15" name="Rectangle 14"/>
          <p:cNvSpPr/>
          <p:nvPr/>
        </p:nvSpPr>
        <p:spPr>
          <a:xfrm>
            <a:off x="5050839" y="4109777"/>
            <a:ext cx="731980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3</a:t>
            </a:r>
            <a:endParaRPr lang="en-US" sz="1200" b="1"/>
          </a:p>
        </p:txBody>
      </p:sp>
      <p:sp>
        <p:nvSpPr>
          <p:cNvPr id="16" name="Rectangle 15"/>
          <p:cNvSpPr/>
          <p:nvPr/>
        </p:nvSpPr>
        <p:spPr>
          <a:xfrm>
            <a:off x="3591025" y="4109809"/>
            <a:ext cx="731979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1</a:t>
            </a:r>
            <a:endParaRPr lang="en-US" sz="1200" b="1"/>
          </a:p>
        </p:txBody>
      </p:sp>
      <p:sp>
        <p:nvSpPr>
          <p:cNvPr id="17" name="Rectangle 16"/>
          <p:cNvSpPr/>
          <p:nvPr/>
        </p:nvSpPr>
        <p:spPr>
          <a:xfrm>
            <a:off x="4318743" y="4822017"/>
            <a:ext cx="731979" cy="3780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5</a:t>
            </a:r>
            <a:endParaRPr lang="en-US" sz="1200" b="1"/>
          </a:p>
        </p:txBody>
      </p:sp>
      <p:sp>
        <p:nvSpPr>
          <p:cNvPr id="18" name="Rectangle 17"/>
          <p:cNvSpPr/>
          <p:nvPr/>
        </p:nvSpPr>
        <p:spPr>
          <a:xfrm>
            <a:off x="5050839" y="4821122"/>
            <a:ext cx="731980" cy="3780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6</a:t>
            </a:r>
            <a:endParaRPr lang="en-US" sz="1200" b="1"/>
          </a:p>
        </p:txBody>
      </p:sp>
      <p:sp>
        <p:nvSpPr>
          <p:cNvPr id="19" name="Rectangle 18"/>
          <p:cNvSpPr/>
          <p:nvPr/>
        </p:nvSpPr>
        <p:spPr>
          <a:xfrm>
            <a:off x="3591025" y="4821154"/>
            <a:ext cx="731979" cy="3780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4</a:t>
            </a:r>
            <a:endParaRPr lang="en-US" sz="1200" b="1"/>
          </a:p>
        </p:txBody>
      </p:sp>
      <p:sp>
        <p:nvSpPr>
          <p:cNvPr id="20" name="Right Arrow 19"/>
          <p:cNvSpPr/>
          <p:nvPr/>
        </p:nvSpPr>
        <p:spPr>
          <a:xfrm>
            <a:off x="2691427" y="4773073"/>
            <a:ext cx="606829" cy="19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67" idx="0"/>
          </p:cNvCxnSpPr>
          <p:nvPr/>
        </p:nvCxnSpPr>
        <p:spPr>
          <a:xfrm flipH="1">
            <a:off x="643419" y="3403596"/>
            <a:ext cx="10608" cy="564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0827" y="2159693"/>
            <a:ext cx="108753" cy="928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50795" y="1489413"/>
            <a:ext cx="407789" cy="133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2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3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2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3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2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4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5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1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5140" y="1697204"/>
            <a:ext cx="1969703" cy="47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1045" y="3819927"/>
            <a:ext cx="872820" cy="682047"/>
            <a:chOff x="176235" y="3904054"/>
            <a:chExt cx="872820" cy="684713"/>
          </a:xfrm>
        </p:grpSpPr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487" y="4051799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Rectangle 167"/>
            <p:cNvSpPr/>
            <p:nvPr/>
          </p:nvSpPr>
          <p:spPr>
            <a:xfrm>
              <a:off x="235754" y="390405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31953" y="391297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17850" y="413561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11082" y="4145442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76235" y="438385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09830" y="439200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9595" y="3838184"/>
            <a:ext cx="872820" cy="682047"/>
            <a:chOff x="924785" y="3922311"/>
            <a:chExt cx="872820" cy="684713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037" y="4070056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Rectangle 160"/>
            <p:cNvSpPr/>
            <p:nvPr/>
          </p:nvSpPr>
          <p:spPr>
            <a:xfrm>
              <a:off x="984304" y="3922311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80503" y="393123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66400" y="415387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359632" y="4163699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24785" y="440210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58380" y="4410261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13698" y="3856697"/>
            <a:ext cx="872819" cy="682047"/>
            <a:chOff x="1738888" y="3940824"/>
            <a:chExt cx="872820" cy="684713"/>
          </a:xfrm>
        </p:grpSpPr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140" y="4088569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Rectangle 153"/>
            <p:cNvSpPr/>
            <p:nvPr/>
          </p:nvSpPr>
          <p:spPr>
            <a:xfrm>
              <a:off x="1798407" y="394082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94606" y="394974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780503" y="417238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173735" y="4182212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38888" y="442062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72483" y="442877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23" y="4539278"/>
            <a:ext cx="872820" cy="681157"/>
            <a:chOff x="196313" y="4623398"/>
            <a:chExt cx="872820" cy="684713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65" y="4771143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Rectangle 146"/>
            <p:cNvSpPr/>
            <p:nvPr/>
          </p:nvSpPr>
          <p:spPr>
            <a:xfrm>
              <a:off x="255832" y="4623398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52031" y="463231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37928" y="4854961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31160" y="4864786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6313" y="510319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9908" y="5111348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9673" y="4557535"/>
            <a:ext cx="872820" cy="681157"/>
            <a:chOff x="944863" y="4641655"/>
            <a:chExt cx="872820" cy="68471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115" y="4789400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ctangle 139"/>
            <p:cNvSpPr/>
            <p:nvPr/>
          </p:nvSpPr>
          <p:spPr>
            <a:xfrm>
              <a:off x="1004382" y="4641655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00581" y="4650574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86478" y="4873218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79710" y="488304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44863" y="5121451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78458" y="5129605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3776" y="4575150"/>
            <a:ext cx="872819" cy="682047"/>
            <a:chOff x="1758966" y="4659277"/>
            <a:chExt cx="872820" cy="684713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218" y="4807022"/>
              <a:ext cx="634244" cy="536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Rectangle 132"/>
            <p:cNvSpPr/>
            <p:nvPr/>
          </p:nvSpPr>
          <p:spPr>
            <a:xfrm>
              <a:off x="1818485" y="465927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1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14684" y="4668196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2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00581" y="4890840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3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193813" y="4900665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4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758966" y="5139073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5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92561" y="5147227"/>
              <a:ext cx="4171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600" b="1">
                  <a:solidFill>
                    <a:schemeClr val="tx1"/>
                  </a:solidFill>
                </a:rPr>
                <a:t>Table 6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0427355" y="4012446"/>
            <a:ext cx="731979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2</a:t>
            </a:r>
            <a:endParaRPr lang="en-US" sz="1200" b="1"/>
          </a:p>
        </p:txBody>
      </p:sp>
      <p:sp>
        <p:nvSpPr>
          <p:cNvPr id="32" name="Rectangle 31"/>
          <p:cNvSpPr/>
          <p:nvPr/>
        </p:nvSpPr>
        <p:spPr>
          <a:xfrm>
            <a:off x="11159451" y="4011551"/>
            <a:ext cx="731979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3</a:t>
            </a:r>
            <a:endParaRPr lang="en-US" sz="1200" b="1"/>
          </a:p>
        </p:txBody>
      </p:sp>
      <p:sp>
        <p:nvSpPr>
          <p:cNvPr id="33" name="Rectangle 32"/>
          <p:cNvSpPr/>
          <p:nvPr/>
        </p:nvSpPr>
        <p:spPr>
          <a:xfrm>
            <a:off x="9699636" y="4011583"/>
            <a:ext cx="731980" cy="378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1</a:t>
            </a:r>
            <a:endParaRPr lang="en-US" sz="1200" b="1"/>
          </a:p>
        </p:txBody>
      </p:sp>
      <p:sp>
        <p:nvSpPr>
          <p:cNvPr id="34" name="Rectangle 33"/>
          <p:cNvSpPr/>
          <p:nvPr/>
        </p:nvSpPr>
        <p:spPr>
          <a:xfrm>
            <a:off x="10427355" y="4724678"/>
            <a:ext cx="731979" cy="3780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5</a:t>
            </a:r>
            <a:endParaRPr lang="en-US" sz="1200" b="1"/>
          </a:p>
        </p:txBody>
      </p:sp>
      <p:sp>
        <p:nvSpPr>
          <p:cNvPr id="35" name="Rectangle 34"/>
          <p:cNvSpPr/>
          <p:nvPr/>
        </p:nvSpPr>
        <p:spPr>
          <a:xfrm>
            <a:off x="11159451" y="4723783"/>
            <a:ext cx="731979" cy="3780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6</a:t>
            </a:r>
            <a:endParaRPr lang="en-US" sz="1200" b="1"/>
          </a:p>
        </p:txBody>
      </p:sp>
      <p:sp>
        <p:nvSpPr>
          <p:cNvPr id="36" name="Rectangle 35"/>
          <p:cNvSpPr/>
          <p:nvPr/>
        </p:nvSpPr>
        <p:spPr>
          <a:xfrm>
            <a:off x="9699636" y="4723815"/>
            <a:ext cx="731980" cy="37804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/>
              <a:t>Table 4</a:t>
            </a:r>
            <a:endParaRPr lang="en-US" sz="1200" b="1"/>
          </a:p>
        </p:txBody>
      </p:sp>
      <p:pic>
        <p:nvPicPr>
          <p:cNvPr id="37" name="irc_mi" descr="Kết quả hình ảnh cho factory worker cartoo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3" t="6746" r="24669" b="2193"/>
          <a:stretch>
            <a:fillRect/>
          </a:stretch>
        </p:blipFill>
        <p:spPr bwMode="auto">
          <a:xfrm>
            <a:off x="8623002" y="3892310"/>
            <a:ext cx="237884" cy="46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ight Arrow 37"/>
          <p:cNvSpPr/>
          <p:nvPr/>
        </p:nvSpPr>
        <p:spPr>
          <a:xfrm>
            <a:off x="8741354" y="4644411"/>
            <a:ext cx="606828" cy="192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02" y="3911637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01" y="3911637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03" y="3902746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06" y="4723357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05" y="4723357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694" y="4714466"/>
            <a:ext cx="634244" cy="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97" y="3981312"/>
            <a:ext cx="291327" cy="357222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5490" y="3765563"/>
            <a:ext cx="417102" cy="1837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01325" y="3765563"/>
            <a:ext cx="417102" cy="1837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84355" y="3773984"/>
            <a:ext cx="417102" cy="1837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78906" y="4574241"/>
            <a:ext cx="417102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54741" y="4574241"/>
            <a:ext cx="417102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937771" y="4582662"/>
            <a:ext cx="417102" cy="18377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b="1">
                <a:solidFill>
                  <a:schemeClr val="tx1"/>
                </a:solidFill>
              </a:rPr>
              <a:t>Table 6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331383" y="3932421"/>
            <a:ext cx="304990" cy="324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7104236" y="3949341"/>
            <a:ext cx="304990" cy="324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7899943" y="3949341"/>
            <a:ext cx="304990" cy="324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349443" y="4775949"/>
            <a:ext cx="304990" cy="325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7122296" y="4792869"/>
            <a:ext cx="304990" cy="325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7918003" y="4792869"/>
            <a:ext cx="304990" cy="325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338335" y="1460445"/>
            <a:ext cx="1233508" cy="1372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451096" y="1635910"/>
            <a:ext cx="1233508" cy="1372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525847" y="1791088"/>
            <a:ext cx="1233508" cy="1372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600598" y="1947782"/>
            <a:ext cx="1233508" cy="1372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692024" y="2104883"/>
            <a:ext cx="1233508" cy="1372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4"/>
          <a:srcRect l="51204" t="25802" r="25741" b="25638"/>
          <a:stretch/>
        </p:blipFill>
        <p:spPr>
          <a:xfrm>
            <a:off x="6758279" y="2270689"/>
            <a:ext cx="1233508" cy="1372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7570948" y="1076031"/>
            <a:ext cx="621509" cy="27856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7597068" y="1127396"/>
            <a:ext cx="621509" cy="27856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7600422" y="1204769"/>
            <a:ext cx="621509" cy="27767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7776845" y="1383163"/>
            <a:ext cx="621509" cy="27767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7802965" y="1434528"/>
            <a:ext cx="621509" cy="27767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7806319" y="1511010"/>
            <a:ext cx="621509" cy="27856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001493" y="1720106"/>
            <a:ext cx="621509" cy="27856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027613" y="1771471"/>
            <a:ext cx="621509" cy="2776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8030967" y="1847954"/>
            <a:ext cx="621509" cy="27856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216723" y="2002817"/>
            <a:ext cx="621509" cy="27768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242843" y="2053294"/>
            <a:ext cx="621509" cy="27856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8246197" y="2130667"/>
            <a:ext cx="621509" cy="27856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354434" y="2308508"/>
            <a:ext cx="621509" cy="27856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380554" y="2359873"/>
            <a:ext cx="621509" cy="2776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8383908" y="2436354"/>
            <a:ext cx="621509" cy="27856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433125" y="2597201"/>
            <a:ext cx="621509" cy="27767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/>
          <a:srcRect l="47075" t="16872" r="36912" b="68509"/>
          <a:stretch/>
        </p:blipFill>
        <p:spPr>
          <a:xfrm>
            <a:off x="8459245" y="2647680"/>
            <a:ext cx="621509" cy="2785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/>
          <a:srcRect l="63591" t="17079" r="20396" b="68302"/>
          <a:stretch/>
        </p:blipFill>
        <p:spPr>
          <a:xfrm>
            <a:off x="8462599" y="2725053"/>
            <a:ext cx="621509" cy="277676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7101325" y="1226269"/>
            <a:ext cx="646941" cy="28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365913" y="1538229"/>
            <a:ext cx="646941" cy="21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473894" y="1789467"/>
            <a:ext cx="693905" cy="13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541026" y="2063402"/>
            <a:ext cx="760431" cy="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90282" y="2212494"/>
            <a:ext cx="821853" cy="21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38694" y="2495024"/>
            <a:ext cx="834558" cy="25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844765" y="2583697"/>
            <a:ext cx="76973" cy="770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192996" y="2267156"/>
            <a:ext cx="407788" cy="1193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  <a:p>
            <a:pPr algn="ctr"/>
            <a:r>
              <a:rPr lang="en-GB" sz="600">
                <a:solidFill>
                  <a:schemeClr val="tx1"/>
                </a:solidFill>
              </a:rPr>
              <a:t>Table 6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932948" y="3178056"/>
            <a:ext cx="2206998" cy="9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hevron 90"/>
          <p:cNvSpPr/>
          <p:nvPr/>
        </p:nvSpPr>
        <p:spPr>
          <a:xfrm rot="5400000">
            <a:off x="7181150" y="3543068"/>
            <a:ext cx="191160" cy="2439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037535" y="1206534"/>
            <a:ext cx="492443" cy="21455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119510" y="1561392"/>
            <a:ext cx="492443" cy="21455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76084" y="1785214"/>
            <a:ext cx="492444" cy="214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09815" y="1950482"/>
            <a:ext cx="492444" cy="21455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35221" y="2107178"/>
            <a:ext cx="492444" cy="2145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268349" y="2297415"/>
            <a:ext cx="492444" cy="214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69905" y="1026053"/>
            <a:ext cx="514757" cy="275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>
                <a:solidFill>
                  <a:schemeClr val="tx1"/>
                </a:solidFill>
              </a:rPr>
              <a:t>1 List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41117" y="1834895"/>
            <a:ext cx="663965" cy="2453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>
                <a:solidFill>
                  <a:schemeClr val="tx1"/>
                </a:solidFill>
              </a:rPr>
              <a:t>Part card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69601" y="1216152"/>
            <a:ext cx="951672" cy="275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>
                <a:solidFill>
                  <a:schemeClr val="tx1"/>
                </a:solidFill>
              </a:rPr>
              <a:t>List by table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28737" y="1255906"/>
            <a:ext cx="663964" cy="245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>
                <a:solidFill>
                  <a:schemeClr val="tx1"/>
                </a:solidFill>
              </a:rPr>
              <a:t>Part card</a:t>
            </a:r>
          </a:p>
        </p:txBody>
      </p:sp>
      <p:sp>
        <p:nvSpPr>
          <p:cNvPr id="102" name="Arc 101"/>
          <p:cNvSpPr/>
          <p:nvPr/>
        </p:nvSpPr>
        <p:spPr>
          <a:xfrm rot="1311673">
            <a:off x="2431718" y="4362516"/>
            <a:ext cx="1621759" cy="837735"/>
          </a:xfrm>
          <a:prstGeom prst="arc">
            <a:avLst>
              <a:gd name="adj1" fmla="val 1079060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2482049" y="3933483"/>
            <a:ext cx="2196017" cy="421295"/>
          </a:xfrm>
          <a:prstGeom prst="arc">
            <a:avLst>
              <a:gd name="adj1" fmla="val 10790606"/>
              <a:gd name="adj2" fmla="val 587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2482049" y="3859678"/>
            <a:ext cx="2899698" cy="421295"/>
          </a:xfrm>
          <a:prstGeom prst="arc">
            <a:avLst>
              <a:gd name="adj1" fmla="val 10790606"/>
              <a:gd name="adj2" fmla="val 587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Arc 104"/>
          <p:cNvSpPr/>
          <p:nvPr/>
        </p:nvSpPr>
        <p:spPr>
          <a:xfrm rot="1311673">
            <a:off x="2461162" y="4383930"/>
            <a:ext cx="2179497" cy="654341"/>
          </a:xfrm>
          <a:prstGeom prst="arc">
            <a:avLst>
              <a:gd name="adj1" fmla="val 1079060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1025104">
            <a:off x="2480346" y="4247136"/>
            <a:ext cx="2828026" cy="860746"/>
          </a:xfrm>
          <a:prstGeom prst="arc">
            <a:avLst>
              <a:gd name="adj1" fmla="val 1079060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>
            <a:off x="2516905" y="3983329"/>
            <a:ext cx="1576570" cy="346512"/>
          </a:xfrm>
          <a:prstGeom prst="arc">
            <a:avLst>
              <a:gd name="adj1" fmla="val 10790606"/>
              <a:gd name="adj2" fmla="val 587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8" name="Elbow Connector 107"/>
          <p:cNvCxnSpPr>
            <a:endCxn id="32" idx="0"/>
          </p:cNvCxnSpPr>
          <p:nvPr/>
        </p:nvCxnSpPr>
        <p:spPr>
          <a:xfrm flipV="1">
            <a:off x="8459245" y="4011551"/>
            <a:ext cx="3066196" cy="72616"/>
          </a:xfrm>
          <a:prstGeom prst="bentConnector4">
            <a:avLst>
              <a:gd name="adj1" fmla="val -302"/>
              <a:gd name="adj2" fmla="val 41480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irc_mi" descr="Kết quả hình ảnh cho factory worker cartoon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3" t="6746" r="24669" b="2193"/>
          <a:stretch>
            <a:fillRect/>
          </a:stretch>
        </p:blipFill>
        <p:spPr bwMode="auto">
          <a:xfrm>
            <a:off x="2779949" y="4288091"/>
            <a:ext cx="237884" cy="46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2659005" y="4960835"/>
            <a:ext cx="617477" cy="276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>
                <a:solidFill>
                  <a:schemeClr val="tx1"/>
                </a:solidFill>
              </a:rPr>
              <a:t>Supply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18242" y="4805826"/>
            <a:ext cx="617476" cy="276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>
                <a:solidFill>
                  <a:schemeClr val="tx1"/>
                </a:solidFill>
              </a:rPr>
              <a:t>Supply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818836" y="1064487"/>
            <a:ext cx="492443" cy="21455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978328" y="1412523"/>
            <a:ext cx="492443" cy="214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248910" y="1710069"/>
            <a:ext cx="492444" cy="214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64935" y="2008325"/>
            <a:ext cx="492444" cy="2136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40682" y="2296314"/>
            <a:ext cx="492444" cy="214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622469" y="2620478"/>
            <a:ext cx="492444" cy="214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0000FF"/>
                </a:solidFill>
              </a:rPr>
              <a:t>Table 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30578" y="5235042"/>
            <a:ext cx="2661305" cy="214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/>
              <a:t>1 list control many trolley supply, not separate by table FA</a:t>
            </a:r>
            <a:endParaRPr lang="en-GB" sz="800" b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46447" y="3326550"/>
            <a:ext cx="1994458" cy="520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/>
              <a:t>FA Line</a:t>
            </a:r>
          </a:p>
          <a:p>
            <a:pPr algn="ctr"/>
            <a:r>
              <a:rPr lang="en-GB" sz="1000" b="1">
                <a:solidFill>
                  <a:schemeClr val="tx1"/>
                </a:solidFill>
              </a:rPr>
              <a:t>( separate part by table assemble)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-19471" y="748079"/>
            <a:ext cx="5000087" cy="2453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/>
              <a:t>Current :MW &amp; PJ List &amp; part card group model by model ( not separate by table assemble) </a:t>
            </a:r>
            <a:endParaRPr lang="en-GB" sz="1000" b="1">
              <a:solidFill>
                <a:schemeClr val="tx1"/>
              </a:solidFill>
            </a:endParaRPr>
          </a:p>
        </p:txBody>
      </p:sp>
      <p:sp>
        <p:nvSpPr>
          <p:cNvPr id="121" name="Rectangular Callout 120"/>
          <p:cNvSpPr/>
          <p:nvPr/>
        </p:nvSpPr>
        <p:spPr>
          <a:xfrm>
            <a:off x="3540312" y="2320796"/>
            <a:ext cx="2056493" cy="927627"/>
          </a:xfrm>
          <a:prstGeom prst="wedgeRectCallout">
            <a:avLst>
              <a:gd name="adj1" fmla="val -74737"/>
              <a:gd name="adj2" fmla="val 1032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rgbClr val="C00000"/>
                </a:solidFill>
              </a:rPr>
              <a:t>-One list control many trolley supply</a:t>
            </a:r>
          </a:p>
          <a:p>
            <a:r>
              <a:rPr lang="en-GB" sz="1000">
                <a:solidFill>
                  <a:srgbClr val="C00000"/>
                </a:solidFill>
              </a:rPr>
              <a:t>-1 trolley many part supply for many table assemble </a:t>
            </a:r>
          </a:p>
          <a:p>
            <a:r>
              <a:rPr lang="en-GB" sz="1000">
                <a:solidFill>
                  <a:srgbClr val="C00000"/>
                </a:solidFill>
              </a:rPr>
              <a:t>=&gt;Loss time supply for FA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87824" y="4482925"/>
            <a:ext cx="1040670" cy="245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rgbClr val="C00000"/>
                </a:solidFill>
              </a:rPr>
              <a:t>Loss time supply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06941" y="791547"/>
            <a:ext cx="4341253" cy="2453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b="1">
                <a:solidFill>
                  <a:srgbClr val="0000FF"/>
                </a:solidFill>
              </a:rPr>
              <a:t>Improve : MW &amp; PJ List &amp; part card group model by model and table assemble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16288" y="5250524"/>
            <a:ext cx="1981633" cy="214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/>
              <a:t>List and part card group by table assemble</a:t>
            </a:r>
            <a:endParaRPr lang="en-GB" sz="800" b="1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86907" y="4333194"/>
            <a:ext cx="1061508" cy="2444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rgbClr val="C00000"/>
                </a:solidFill>
              </a:rPr>
              <a:t>Save time supply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727733" y="3291679"/>
            <a:ext cx="1994458" cy="5205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/>
              <a:t>FA Line</a:t>
            </a:r>
          </a:p>
          <a:p>
            <a:pPr algn="ctr"/>
            <a:r>
              <a:rPr lang="en-GB" sz="1000" b="1">
                <a:solidFill>
                  <a:schemeClr val="tx1"/>
                </a:solidFill>
              </a:rPr>
              <a:t>( separate part by table assemble)</a:t>
            </a:r>
          </a:p>
        </p:txBody>
      </p:sp>
      <p:sp>
        <p:nvSpPr>
          <p:cNvPr id="127" name="Rectangular Callout 126"/>
          <p:cNvSpPr/>
          <p:nvPr/>
        </p:nvSpPr>
        <p:spPr>
          <a:xfrm>
            <a:off x="9834937" y="2198010"/>
            <a:ext cx="2056493" cy="927630"/>
          </a:xfrm>
          <a:prstGeom prst="wedgeRectCallout">
            <a:avLst>
              <a:gd name="adj1" fmla="val -74737"/>
              <a:gd name="adj2" fmla="val 1032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rgbClr val="0000FF"/>
                </a:solidFill>
              </a:rPr>
              <a:t>-Easy control part on trolley supply</a:t>
            </a:r>
          </a:p>
          <a:p>
            <a:r>
              <a:rPr lang="en-GB" sz="1000">
                <a:solidFill>
                  <a:srgbClr val="0000FF"/>
                </a:solidFill>
              </a:rPr>
              <a:t>=&gt;save time supply for FA</a:t>
            </a:r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2640" y="5510381"/>
            <a:ext cx="1024768" cy="367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Current :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4597" y="5764004"/>
            <a:ext cx="584647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-Microwave &amp; Projector print List &amp; part card group model by model by 1 list have many part 60 -120 parts</a:t>
            </a:r>
          </a:p>
          <a:p>
            <a:r>
              <a:rPr lang="en-GB" sz="1000" dirty="0"/>
              <a:t> on the list =&gt; 1 list have many trolley supply</a:t>
            </a:r>
          </a:p>
          <a:p>
            <a:r>
              <a:rPr lang="en-GB" sz="1000" dirty="0">
                <a:solidFill>
                  <a:schemeClr val="tx1"/>
                </a:solidFill>
              </a:rPr>
              <a:t>-At FA line request MCS must separate part by table assembly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GB" sz="1000" dirty="0" smtClean="0"/>
              <a:t>MCS </a:t>
            </a:r>
            <a:r>
              <a:rPr lang="en-GB" sz="1000" dirty="0"/>
              <a:t>loss time for find part and location when </a:t>
            </a:r>
            <a:r>
              <a:rPr lang="en-GB" sz="1000" dirty="0" smtClean="0"/>
              <a:t>supply .</a:t>
            </a:r>
          </a:p>
          <a:p>
            <a:r>
              <a:rPr lang="en-GB" sz="1000" dirty="0" smtClean="0"/>
              <a:t>Tack time supply 2 min/trolley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287803" y="5526752"/>
            <a:ext cx="1097545" cy="367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Improve :</a:t>
            </a:r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280715" y="5671907"/>
            <a:ext cx="575888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-Microwave &amp; Projector print List &amp; part card group model by model and table assemble</a:t>
            </a:r>
          </a:p>
          <a:p>
            <a:r>
              <a:rPr lang="en-GB" sz="1000" dirty="0"/>
              <a:t>-Trolley supply have part list group by table assemble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GB" sz="1000" dirty="0" smtClean="0"/>
              <a:t>Easy </a:t>
            </a:r>
            <a:r>
              <a:rPr lang="en-GB" sz="1000" dirty="0"/>
              <a:t>control part on trolley table assemble , save time supply for </a:t>
            </a:r>
            <a:r>
              <a:rPr lang="en-GB" sz="1000" dirty="0" smtClean="0"/>
              <a:t>FA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GB" sz="1000" dirty="0" smtClean="0"/>
              <a:t>Reduce tack time : 1.5 min/trolley</a:t>
            </a:r>
            <a:endParaRPr lang="en-GB" sz="1000" dirty="0" smtClean="0"/>
          </a:p>
          <a:p>
            <a:r>
              <a:rPr lang="en-GB" sz="1000" dirty="0" smtClean="0"/>
              <a:t>MW</a:t>
            </a:r>
            <a:r>
              <a:rPr lang="en-GB" sz="1000" dirty="0" smtClean="0"/>
              <a:t> 150 trolleys supply to FA,PJ 80 trolleys supply to FA (1 trolley reduce 0.5 min)</a:t>
            </a:r>
          </a:p>
          <a:p>
            <a:r>
              <a:rPr lang="en-GB" sz="1000" b="1" dirty="0" smtClean="0"/>
              <a:t>Save : (150+80) x 0.5 = 115 min/day</a:t>
            </a:r>
            <a:r>
              <a:rPr lang="en-GB" sz="1000" b="1" dirty="0" smtClean="0"/>
              <a:t> </a:t>
            </a:r>
            <a:endParaRPr lang="en-GB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469</Words>
  <Application>Microsoft Office PowerPoint</Application>
  <PresentationFormat>Widescreen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 Unicode MS</vt:lpstr>
      <vt:lpstr>MS PGothic</vt:lpstr>
      <vt:lpstr>宋体</vt:lpstr>
      <vt:lpstr>Arial</vt:lpstr>
      <vt:lpstr>Book Antiqua</vt:lpstr>
      <vt:lpstr>Calibri</vt:lpstr>
      <vt:lpstr>Calibri Light</vt:lpstr>
      <vt:lpstr>MEIRYO</vt:lpstr>
      <vt:lpstr>Symbol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THANH NGUYEN</dc:creator>
  <cp:lastModifiedBy>NGO THANH NGUYEN</cp:lastModifiedBy>
  <cp:revision>2</cp:revision>
  <dcterms:created xsi:type="dcterms:W3CDTF">2022-08-19T06:20:16Z</dcterms:created>
  <dcterms:modified xsi:type="dcterms:W3CDTF">2022-08-19T06:23:57Z</dcterms:modified>
</cp:coreProperties>
</file>