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9939338" cy="14368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76" autoAdjust="0"/>
  </p:normalViewPr>
  <p:slideViewPr>
    <p:cSldViewPr snapToGrid="0">
      <p:cViewPr varScale="1">
        <p:scale>
          <a:sx n="100" d="100"/>
          <a:sy n="100" d="100"/>
        </p:scale>
        <p:origin x="19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D81628E-7727-4E50-9CDA-38B83CA40CA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461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7950" y="1077913"/>
            <a:ext cx="7183438" cy="53863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328898">
              <a:defRPr/>
            </a:pPr>
            <a:fld id="{3463D9F5-3C90-4369-9CBE-C43D848BDAB2}" type="slidenum">
              <a:rPr lang="en-US">
                <a:solidFill>
                  <a:prstClr val="black"/>
                </a:solidFill>
                <a:latin typeface="Calibri"/>
              </a:rPr>
              <a:pPr defTabSz="1328898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769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wm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7" y="1507240"/>
            <a:ext cx="4362163" cy="3645785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36457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251" y="913353"/>
            <a:ext cx="8915400" cy="321492"/>
            <a:chOff x="2132003" y="961572"/>
            <a:chExt cx="6882348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Developer: 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Nguyen </a:t>
              </a:r>
              <a:r>
                <a:rPr kumimoji="1" lang="en-US" altLang="ja-JP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Nhu Minh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endParaRP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9058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Expn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: 0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732620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ts val="320"/>
                </a:spcBef>
              </a:pPr>
              <a:r>
                <a:rPr lang="en-US" sz="1400" b="1" spc="-1" dirty="0">
                  <a:solidFill>
                    <a:srgbClr val="00CC00"/>
                  </a:solidFill>
                  <a:uFill>
                    <a:solidFill>
                      <a:srgbClr val="FFFFFF"/>
                    </a:solidFill>
                  </a:uFill>
                </a:rPr>
                <a:t>Ensure quality</a:t>
              </a:r>
              <a:endPara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=""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955" y="913353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</a:t>
            </a: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:</a:t>
            </a:r>
            <a:r>
              <a:rPr kumimoji="1" lang="en-US" altLang="ja-JP" sz="11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 Aug</a:t>
            </a: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.2022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Calibri"/>
              <a:ea typeface="ＭＳ Ｐゴシック" panose="020B0600070205080204" pitchFamily="34" charset="-128"/>
              <a:cs typeface="+mn-cs"/>
              <a:sym typeface="Wingdings" pitchFamily="2" charset="2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=""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9929"/>
            <a:ext cx="9147314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ja-JP" sz="1600" dirty="0" smtClean="0">
                <a:solidFill>
                  <a:schemeClr val="bg1"/>
                </a:solidFill>
                <a:cs typeface="Times New Roman" pitchFamily="18" charset="0"/>
              </a:rPr>
              <a:t>Check double ID for category Door phone</a:t>
            </a:r>
            <a:endParaRPr lang="en-GB" altLang="ja-JP" sz="16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=""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4"/>
            <a:ext cx="9046488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GB" altLang="ja-JP" sz="1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 auto </a:t>
            </a:r>
            <a:r>
              <a:rPr lang="en-GB" altLang="ja-JP" sz="1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and function check double </a:t>
            </a:r>
            <a:r>
              <a:rPr lang="en-GB" altLang="ja-JP" sz="1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,Mac ,Vid , Private </a:t>
            </a:r>
            <a:r>
              <a:rPr lang="en-GB" altLang="ja-JP" sz="1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of log shipment checker.   </a:t>
            </a:r>
            <a:endParaRPr lang="en-US" altLang="ja-JP" sz="1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2" y="5281531"/>
            <a:ext cx="4552950" cy="145391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sz="1400" dirty="0" smtClean="0">
                <a:solidFill>
                  <a:srgbClr val="000000"/>
                </a:solidFill>
                <a:latin typeface="+mn-lt"/>
                <a:ea typeface="Tahoma" pitchFamily="34" charset="0"/>
                <a:cs typeface="Times New Roman" panose="02020603050405020304" pitchFamily="18" charset="0"/>
              </a:rPr>
              <a:t>Improve :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GB" altLang="ja-JP" sz="1200" b="0" dirty="0">
                <a:solidFill>
                  <a:srgbClr val="000000"/>
                </a:solidFill>
                <a:latin typeface="+mn-lt"/>
                <a:ea typeface="Tahoma" pitchFamily="34" charset="0"/>
                <a:cs typeface="Times New Roman" panose="02020603050405020304" pitchFamily="18" charset="0"/>
              </a:rPr>
              <a:t>Weight check </a:t>
            </a:r>
            <a:r>
              <a:rPr lang="en-GB" altLang="ja-JP" sz="1200" b="0" dirty="0">
                <a:solidFill>
                  <a:srgbClr val="FF0000"/>
                </a:solidFill>
                <a:latin typeface="+mn-lt"/>
                <a:ea typeface="Tahoma" pitchFamily="34" charset="0"/>
                <a:cs typeface="Times New Roman" panose="02020603050405020304" pitchFamily="18" charset="0"/>
              </a:rPr>
              <a:t>detect double ID/Mac/Vid/Private Key</a:t>
            </a:r>
            <a:r>
              <a:rPr lang="en-GB" altLang="ja-JP" sz="1200" b="0" dirty="0">
                <a:solidFill>
                  <a:srgbClr val="000000"/>
                </a:solidFill>
                <a:latin typeface="+mn-lt"/>
                <a:ea typeface="Tahoma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GB" altLang="ja-JP" sz="1200" b="0" dirty="0">
                <a:solidFill>
                  <a:srgbClr val="000000"/>
                </a:solidFill>
                <a:latin typeface="+mn-lt"/>
                <a:ea typeface="Tahoma" pitchFamily="34" charset="0"/>
                <a:cs typeface="Times New Roman" panose="02020603050405020304" pitchFamily="18" charset="0"/>
              </a:rPr>
              <a:t>Ensure </a:t>
            </a:r>
            <a:r>
              <a:rPr lang="en-GB" altLang="ja-JP" sz="1200" b="0" dirty="0">
                <a:solidFill>
                  <a:srgbClr val="FF0000"/>
                </a:solidFill>
                <a:latin typeface="+mn-lt"/>
                <a:ea typeface="Tahoma" pitchFamily="34" charset="0"/>
                <a:cs typeface="Times New Roman" panose="02020603050405020304" pitchFamily="18" charset="0"/>
              </a:rPr>
              <a:t>check all function </a:t>
            </a:r>
            <a:r>
              <a:rPr lang="en-GB" altLang="ja-JP" sz="1200" b="0" dirty="0">
                <a:solidFill>
                  <a:srgbClr val="000000"/>
                </a:solidFill>
                <a:latin typeface="+mn-lt"/>
                <a:ea typeface="Tahoma" pitchFamily="34" charset="0"/>
                <a:cs typeface="Times New Roman" panose="02020603050405020304" pitchFamily="18" charset="0"/>
              </a:rPr>
              <a:t>of checker machine.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GB" altLang="ja-JP" sz="1200" b="0" dirty="0">
                <a:solidFill>
                  <a:srgbClr val="000000"/>
                </a:solidFill>
                <a:latin typeface="+mn-lt"/>
                <a:ea typeface="Tahoma" pitchFamily="34" charset="0"/>
                <a:cs typeface="Times New Roman" panose="02020603050405020304" pitchFamily="18" charset="0"/>
              </a:rPr>
              <a:t>Easily trace functions checker history.</a:t>
            </a:r>
            <a:endParaRPr lang="en-US" altLang="ja-JP" sz="1200" b="0" dirty="0">
              <a:solidFill>
                <a:srgbClr val="000000"/>
              </a:solidFill>
              <a:latin typeface="+mn-lt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=""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5281531"/>
            <a:ext cx="4343399" cy="145391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ja-JP" sz="1400" b="1" dirty="0" smtClean="0">
                <a:solidFill>
                  <a:srgbClr val="000000"/>
                </a:solidFill>
                <a:ea typeface="Tahoma" pitchFamily="34" charset="0"/>
                <a:cs typeface="Times New Roman" panose="02020603050405020304" pitchFamily="18" charset="0"/>
              </a:rPr>
              <a:t>Current </a:t>
            </a:r>
            <a:r>
              <a:rPr lang="en-US" altLang="ja-JP" sz="1400" b="1" dirty="0">
                <a:solidFill>
                  <a:srgbClr val="000000"/>
                </a:solidFill>
                <a:ea typeface="Tahoma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GB" sz="1200" dirty="0">
                <a:solidFill>
                  <a:srgbClr val="000000"/>
                </a:solidFill>
                <a:ea typeface="Tahoma" pitchFamily="34" charset="0"/>
                <a:cs typeface="Times New Roman" panose="02020603050405020304" pitchFamily="18" charset="0"/>
              </a:rPr>
              <a:t>Product has trouble when </a:t>
            </a:r>
            <a:r>
              <a:rPr lang="en-GB" sz="1200" dirty="0">
                <a:solidFill>
                  <a:srgbClr val="000000"/>
                </a:solidFill>
                <a:ea typeface="Tahoma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Re-writing ID/MAC/VID/ private key. </a:t>
            </a:r>
            <a:r>
              <a:rPr lang="en-GB" sz="1200" dirty="0">
                <a:solidFill>
                  <a:srgbClr val="FF0000"/>
                </a:solidFill>
                <a:ea typeface="Tahoma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Not detect double ID/Mac/vid/private key</a:t>
            </a:r>
            <a:r>
              <a:rPr lang="en-GB" sz="1200" dirty="0" smtClean="0">
                <a:cs typeface="Arial"/>
                <a:sym typeface="Wingdings" panose="05000000000000000000" pitchFamily="2" charset="2"/>
              </a:rPr>
              <a:t>.</a:t>
            </a:r>
            <a:endParaRPr lang="en-GB" sz="1200" dirty="0" smtClean="0">
              <a:cs typeface="Arial"/>
            </a:endParaRP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dirty="0" smtClean="0">
                <a:solidFill>
                  <a:srgbClr val="000000"/>
                </a:solidFill>
                <a:ea typeface="Tahoma" pitchFamily="34" charset="0"/>
                <a:cs typeface="Times New Roman" panose="02020603050405020304" pitchFamily="18" charset="0"/>
              </a:rPr>
              <a:t>Weight check </a:t>
            </a:r>
            <a:r>
              <a:rPr lang="en-US" altLang="ja-JP" sz="1200" dirty="0" smtClean="0">
                <a:solidFill>
                  <a:srgbClr val="FF0000"/>
                </a:solidFill>
                <a:ea typeface="Tahoma" pitchFamily="34" charset="0"/>
                <a:cs typeface="Times New Roman" panose="02020603050405020304" pitchFamily="18" charset="0"/>
              </a:rPr>
              <a:t>only check log file </a:t>
            </a:r>
            <a:r>
              <a:rPr lang="en-US" altLang="ja-JP" sz="1200" dirty="0" smtClean="0">
                <a:solidFill>
                  <a:srgbClr val="000000"/>
                </a:solidFill>
                <a:ea typeface="Tahoma" pitchFamily="34" charset="0"/>
                <a:cs typeface="Times New Roman" panose="02020603050405020304" pitchFamily="18" charset="0"/>
              </a:rPr>
              <a:t>and </a:t>
            </a:r>
            <a:r>
              <a:rPr lang="en-US" altLang="ja-JP" sz="1200" dirty="0" smtClean="0">
                <a:solidFill>
                  <a:srgbClr val="FF0000"/>
                </a:solidFill>
                <a:ea typeface="Tahoma" pitchFamily="34" charset="0"/>
                <a:cs typeface="Times New Roman" panose="02020603050405020304" pitchFamily="18" charset="0"/>
              </a:rPr>
              <a:t>return OK/NG </a:t>
            </a:r>
            <a:r>
              <a:rPr lang="en-US" altLang="ja-JP" sz="1200" dirty="0" smtClean="0">
                <a:solidFill>
                  <a:srgbClr val="000000"/>
                </a:solidFill>
                <a:ea typeface="Tahoma" pitchFamily="34" charset="0"/>
                <a:cs typeface="Times New Roman" panose="02020603050405020304" pitchFamily="18" charset="0"/>
              </a:rPr>
              <a:t>of product, </a:t>
            </a:r>
            <a:r>
              <a:rPr lang="en-US" altLang="ja-JP" sz="1200" dirty="0" smtClean="0">
                <a:solidFill>
                  <a:srgbClr val="FF0000"/>
                </a:solidFill>
                <a:ea typeface="Tahoma" pitchFamily="34" charset="0"/>
                <a:cs typeface="Times New Roman" panose="02020603050405020304" pitchFamily="18" charset="0"/>
              </a:rPr>
              <a:t>not save history </a:t>
            </a:r>
            <a:r>
              <a:rPr lang="en-US" altLang="ja-JP" sz="1200" dirty="0" smtClean="0">
                <a:solidFill>
                  <a:srgbClr val="000000"/>
                </a:solidFill>
                <a:ea typeface="Tahoma" pitchFamily="34" charset="0"/>
                <a:cs typeface="Times New Roman" panose="02020603050405020304" pitchFamily="18" charset="0"/>
              </a:rPr>
              <a:t>check functions. </a:t>
            </a:r>
            <a:endParaRPr lang="en-US" altLang="ja-JP" sz="1200" dirty="0">
              <a:solidFill>
                <a:srgbClr val="000000"/>
              </a:solidFill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>
            <a:extLst>
              <a:ext uri="{FF2B5EF4-FFF2-40B4-BE49-F238E27FC236}">
                <a16:creationId xmlns=""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76200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vi-VN" sz="1400" b="1" dirty="0" smtClean="0">
                <a:solidFill>
                  <a:srgbClr val="FFFFFF"/>
                </a:solidFill>
              </a:rPr>
              <a:t>1</a:t>
            </a:r>
            <a:r>
              <a:rPr kumimoji="0" lang="en-US" altLang="vi-V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/1</a:t>
            </a:r>
            <a:endParaRPr kumimoji="0" lang="en-US" altLang="vi-V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7" name="CustomShape 50"/>
          <p:cNvSpPr/>
          <p:nvPr/>
        </p:nvSpPr>
        <p:spPr>
          <a:xfrm>
            <a:off x="771923" y="2816357"/>
            <a:ext cx="757744" cy="324516"/>
          </a:xfrm>
          <a:prstGeom prst="rect">
            <a:avLst/>
          </a:prstGeom>
          <a:solidFill>
            <a:srgbClr val="FFFF00"/>
          </a:solidFill>
          <a:ln w="9360">
            <a:solidFill>
              <a:schemeClr val="bg1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en-US" sz="10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Shipping set up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69" y="3342909"/>
            <a:ext cx="3178792" cy="1320373"/>
          </a:xfrm>
          <a:prstGeom prst="rect">
            <a:avLst/>
          </a:prstGeom>
        </p:spPr>
      </p:pic>
      <p:sp>
        <p:nvSpPr>
          <p:cNvPr id="153" name="CustomShape 10"/>
          <p:cNvSpPr/>
          <p:nvPr/>
        </p:nvSpPr>
        <p:spPr>
          <a:xfrm>
            <a:off x="433053" y="2111501"/>
            <a:ext cx="3567960" cy="46764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1"/>
          <p:cNvSpPr/>
          <p:nvPr/>
        </p:nvSpPr>
        <p:spPr>
          <a:xfrm rot="11152800" flipH="1">
            <a:off x="2102791" y="2569406"/>
            <a:ext cx="42120" cy="133200"/>
          </a:xfrm>
          <a:prstGeom prst="flowChartOnlineStorage">
            <a:avLst/>
          </a:prstGeom>
          <a:solidFill>
            <a:srgbClr val="DEC878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2"/>
          <p:cNvSpPr/>
          <p:nvPr/>
        </p:nvSpPr>
        <p:spPr>
          <a:xfrm rot="11152800">
            <a:off x="2379991" y="2579486"/>
            <a:ext cx="47160" cy="133200"/>
          </a:xfrm>
          <a:prstGeom prst="flowChartOnlineStorage">
            <a:avLst/>
          </a:prstGeom>
          <a:solidFill>
            <a:srgbClr val="DEC878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3"/>
          <p:cNvSpPr/>
          <p:nvPr/>
        </p:nvSpPr>
        <p:spPr>
          <a:xfrm rot="12609000">
            <a:off x="2333911" y="2683526"/>
            <a:ext cx="84600" cy="130320"/>
          </a:xfrm>
          <a:prstGeom prst="flowChartOnlineStorage">
            <a:avLst/>
          </a:prstGeom>
          <a:solidFill>
            <a:schemeClr val="accent5">
              <a:lumMod val="40000"/>
              <a:lumOff val="6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4"/>
          <p:cNvSpPr/>
          <p:nvPr/>
        </p:nvSpPr>
        <p:spPr>
          <a:xfrm rot="20251200">
            <a:off x="2105671" y="2672006"/>
            <a:ext cx="83520" cy="141480"/>
          </a:xfrm>
          <a:prstGeom prst="flowChartOnlineStorage">
            <a:avLst/>
          </a:prstGeom>
          <a:solidFill>
            <a:schemeClr val="accent5">
              <a:lumMod val="40000"/>
              <a:lumOff val="6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5"/>
          <p:cNvSpPr/>
          <p:nvPr/>
        </p:nvSpPr>
        <p:spPr>
          <a:xfrm>
            <a:off x="2125831" y="2708006"/>
            <a:ext cx="250920" cy="1573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6"/>
          <p:cNvSpPr/>
          <p:nvPr/>
        </p:nvSpPr>
        <p:spPr>
          <a:xfrm>
            <a:off x="2183071" y="2686406"/>
            <a:ext cx="135000" cy="156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" name="Picture 2"/>
          <p:cNvPicPr/>
          <p:nvPr/>
        </p:nvPicPr>
        <p:blipFill>
          <a:blip r:embed="rId4"/>
          <a:stretch/>
        </p:blipFill>
        <p:spPr>
          <a:xfrm>
            <a:off x="2332471" y="2477966"/>
            <a:ext cx="174600" cy="290880"/>
          </a:xfrm>
          <a:prstGeom prst="rect">
            <a:avLst/>
          </a:prstGeom>
          <a:ln>
            <a:noFill/>
          </a:ln>
        </p:spPr>
      </p:pic>
      <p:pic>
        <p:nvPicPr>
          <p:cNvPr id="161" name="Picture 3"/>
          <p:cNvPicPr/>
          <p:nvPr/>
        </p:nvPicPr>
        <p:blipFill>
          <a:blip r:embed="rId5"/>
          <a:stretch/>
        </p:blipFill>
        <p:spPr>
          <a:xfrm>
            <a:off x="2073271" y="2441966"/>
            <a:ext cx="107280" cy="222120"/>
          </a:xfrm>
          <a:prstGeom prst="rect">
            <a:avLst/>
          </a:prstGeom>
          <a:ln>
            <a:noFill/>
          </a:ln>
        </p:spPr>
      </p:pic>
      <p:sp>
        <p:nvSpPr>
          <p:cNvPr id="162" name="CustomShape 17"/>
          <p:cNvSpPr/>
          <p:nvPr/>
        </p:nvSpPr>
        <p:spPr>
          <a:xfrm rot="5400000">
            <a:off x="2225551" y="2634206"/>
            <a:ext cx="54360" cy="105840"/>
          </a:xfrm>
          <a:prstGeom prst="moon">
            <a:avLst>
              <a:gd name="adj" fmla="val 50000"/>
            </a:avLst>
          </a:prstGeom>
          <a:solidFill>
            <a:srgbClr val="FF9966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8"/>
          <p:cNvSpPr/>
          <p:nvPr/>
        </p:nvSpPr>
        <p:spPr>
          <a:xfrm rot="16200000">
            <a:off x="2201071" y="2725646"/>
            <a:ext cx="92520" cy="77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9"/>
          <p:cNvSpPr/>
          <p:nvPr/>
        </p:nvSpPr>
        <p:spPr>
          <a:xfrm rot="11152800" flipH="1">
            <a:off x="2736751" y="2569406"/>
            <a:ext cx="42120" cy="133200"/>
          </a:xfrm>
          <a:prstGeom prst="flowChartOnlineStorage">
            <a:avLst/>
          </a:prstGeom>
          <a:solidFill>
            <a:srgbClr val="DEC878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0"/>
          <p:cNvSpPr/>
          <p:nvPr/>
        </p:nvSpPr>
        <p:spPr>
          <a:xfrm rot="11152800">
            <a:off x="3013951" y="2579486"/>
            <a:ext cx="47160" cy="133200"/>
          </a:xfrm>
          <a:prstGeom prst="flowChartOnlineStorage">
            <a:avLst/>
          </a:prstGeom>
          <a:solidFill>
            <a:srgbClr val="DEC878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1"/>
          <p:cNvSpPr/>
          <p:nvPr/>
        </p:nvSpPr>
        <p:spPr>
          <a:xfrm rot="12609000">
            <a:off x="2967871" y="2683526"/>
            <a:ext cx="84600" cy="130320"/>
          </a:xfrm>
          <a:prstGeom prst="flowChartOnlineStorage">
            <a:avLst/>
          </a:prstGeom>
          <a:solidFill>
            <a:schemeClr val="accent5">
              <a:lumMod val="40000"/>
              <a:lumOff val="6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2"/>
          <p:cNvSpPr/>
          <p:nvPr/>
        </p:nvSpPr>
        <p:spPr>
          <a:xfrm rot="20251200">
            <a:off x="2739631" y="2672006"/>
            <a:ext cx="83520" cy="141480"/>
          </a:xfrm>
          <a:prstGeom prst="flowChartOnlineStorage">
            <a:avLst/>
          </a:prstGeom>
          <a:solidFill>
            <a:schemeClr val="accent5">
              <a:lumMod val="40000"/>
              <a:lumOff val="6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3"/>
          <p:cNvSpPr/>
          <p:nvPr/>
        </p:nvSpPr>
        <p:spPr>
          <a:xfrm>
            <a:off x="2759791" y="2708006"/>
            <a:ext cx="250920" cy="1573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4"/>
          <p:cNvSpPr/>
          <p:nvPr/>
        </p:nvSpPr>
        <p:spPr>
          <a:xfrm>
            <a:off x="2817391" y="2686406"/>
            <a:ext cx="135000" cy="156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0" name="Picture 2"/>
          <p:cNvPicPr/>
          <p:nvPr/>
        </p:nvPicPr>
        <p:blipFill>
          <a:blip r:embed="rId4"/>
          <a:stretch/>
        </p:blipFill>
        <p:spPr>
          <a:xfrm>
            <a:off x="2966431" y="2477966"/>
            <a:ext cx="174600" cy="290880"/>
          </a:xfrm>
          <a:prstGeom prst="rect">
            <a:avLst/>
          </a:prstGeom>
          <a:ln>
            <a:noFill/>
          </a:ln>
        </p:spPr>
      </p:pic>
      <p:pic>
        <p:nvPicPr>
          <p:cNvPr id="171" name="Picture 3"/>
          <p:cNvPicPr/>
          <p:nvPr/>
        </p:nvPicPr>
        <p:blipFill>
          <a:blip r:embed="rId5"/>
          <a:stretch/>
        </p:blipFill>
        <p:spPr>
          <a:xfrm>
            <a:off x="2707231" y="2441966"/>
            <a:ext cx="107280" cy="222120"/>
          </a:xfrm>
          <a:prstGeom prst="rect">
            <a:avLst/>
          </a:prstGeom>
          <a:ln>
            <a:noFill/>
          </a:ln>
        </p:spPr>
      </p:pic>
      <p:sp>
        <p:nvSpPr>
          <p:cNvPr id="172" name="CustomShape 25"/>
          <p:cNvSpPr/>
          <p:nvPr/>
        </p:nvSpPr>
        <p:spPr>
          <a:xfrm rot="5400000">
            <a:off x="2859511" y="2634206"/>
            <a:ext cx="54360" cy="105840"/>
          </a:xfrm>
          <a:prstGeom prst="moon">
            <a:avLst>
              <a:gd name="adj" fmla="val 50000"/>
            </a:avLst>
          </a:prstGeom>
          <a:solidFill>
            <a:srgbClr val="FF9966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6"/>
          <p:cNvSpPr/>
          <p:nvPr/>
        </p:nvSpPr>
        <p:spPr>
          <a:xfrm rot="16200000">
            <a:off x="2835031" y="2725646"/>
            <a:ext cx="92520" cy="77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7"/>
          <p:cNvSpPr/>
          <p:nvPr/>
        </p:nvSpPr>
        <p:spPr>
          <a:xfrm rot="11152800" flipH="1">
            <a:off x="3255151" y="2569406"/>
            <a:ext cx="42120" cy="133200"/>
          </a:xfrm>
          <a:prstGeom prst="flowChartOnlineStorage">
            <a:avLst/>
          </a:prstGeom>
          <a:solidFill>
            <a:srgbClr val="DEC878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8"/>
          <p:cNvSpPr/>
          <p:nvPr/>
        </p:nvSpPr>
        <p:spPr>
          <a:xfrm rot="11152800">
            <a:off x="3532711" y="2579486"/>
            <a:ext cx="47160" cy="133200"/>
          </a:xfrm>
          <a:prstGeom prst="flowChartOnlineStorage">
            <a:avLst/>
          </a:prstGeom>
          <a:solidFill>
            <a:srgbClr val="DEC878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9"/>
          <p:cNvSpPr/>
          <p:nvPr/>
        </p:nvSpPr>
        <p:spPr>
          <a:xfrm rot="12609000">
            <a:off x="3486271" y="2683526"/>
            <a:ext cx="84600" cy="130320"/>
          </a:xfrm>
          <a:prstGeom prst="flowChartOnlineStorage">
            <a:avLst/>
          </a:prstGeom>
          <a:solidFill>
            <a:schemeClr val="accent5">
              <a:lumMod val="40000"/>
              <a:lumOff val="6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0"/>
          <p:cNvSpPr/>
          <p:nvPr/>
        </p:nvSpPr>
        <p:spPr>
          <a:xfrm rot="20251200">
            <a:off x="3258031" y="2672006"/>
            <a:ext cx="83520" cy="141480"/>
          </a:xfrm>
          <a:prstGeom prst="flowChartOnlineStorage">
            <a:avLst/>
          </a:prstGeom>
          <a:solidFill>
            <a:schemeClr val="accent5">
              <a:lumMod val="40000"/>
              <a:lumOff val="6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1"/>
          <p:cNvSpPr/>
          <p:nvPr/>
        </p:nvSpPr>
        <p:spPr>
          <a:xfrm>
            <a:off x="3278551" y="2708006"/>
            <a:ext cx="250920" cy="1573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32"/>
          <p:cNvSpPr/>
          <p:nvPr/>
        </p:nvSpPr>
        <p:spPr>
          <a:xfrm>
            <a:off x="3335791" y="2686406"/>
            <a:ext cx="135000" cy="156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0" name="Picture 2"/>
          <p:cNvPicPr/>
          <p:nvPr/>
        </p:nvPicPr>
        <p:blipFill>
          <a:blip r:embed="rId4"/>
          <a:stretch/>
        </p:blipFill>
        <p:spPr>
          <a:xfrm>
            <a:off x="3484831" y="2477966"/>
            <a:ext cx="174600" cy="290880"/>
          </a:xfrm>
          <a:prstGeom prst="rect">
            <a:avLst/>
          </a:prstGeom>
          <a:ln>
            <a:noFill/>
          </a:ln>
        </p:spPr>
      </p:pic>
      <p:pic>
        <p:nvPicPr>
          <p:cNvPr id="181" name="Picture 3"/>
          <p:cNvPicPr/>
          <p:nvPr/>
        </p:nvPicPr>
        <p:blipFill>
          <a:blip r:embed="rId5"/>
          <a:stretch/>
        </p:blipFill>
        <p:spPr>
          <a:xfrm>
            <a:off x="3225631" y="2441966"/>
            <a:ext cx="107280" cy="222120"/>
          </a:xfrm>
          <a:prstGeom prst="rect">
            <a:avLst/>
          </a:prstGeom>
          <a:ln>
            <a:noFill/>
          </a:ln>
        </p:spPr>
      </p:pic>
      <p:sp>
        <p:nvSpPr>
          <p:cNvPr id="182" name="CustomShape 33"/>
          <p:cNvSpPr/>
          <p:nvPr/>
        </p:nvSpPr>
        <p:spPr>
          <a:xfrm rot="5400000">
            <a:off x="3377911" y="2634206"/>
            <a:ext cx="54360" cy="105840"/>
          </a:xfrm>
          <a:prstGeom prst="moon">
            <a:avLst>
              <a:gd name="adj" fmla="val 50000"/>
            </a:avLst>
          </a:prstGeom>
          <a:solidFill>
            <a:srgbClr val="FF9966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34"/>
          <p:cNvSpPr/>
          <p:nvPr/>
        </p:nvSpPr>
        <p:spPr>
          <a:xfrm rot="16200000">
            <a:off x="3353431" y="2725646"/>
            <a:ext cx="92520" cy="77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35"/>
          <p:cNvSpPr/>
          <p:nvPr/>
        </p:nvSpPr>
        <p:spPr>
          <a:xfrm rot="1607400">
            <a:off x="3629551" y="2438726"/>
            <a:ext cx="15480" cy="103680"/>
          </a:xfrm>
          <a:prstGeom prst="rect">
            <a:avLst/>
          </a:prstGeom>
          <a:solidFill>
            <a:srgbClr val="FFFF99"/>
          </a:solidFill>
          <a:ln w="32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47"/>
          <p:cNvSpPr/>
          <p:nvPr/>
        </p:nvSpPr>
        <p:spPr>
          <a:xfrm>
            <a:off x="2121084" y="2221087"/>
            <a:ext cx="392040" cy="269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48"/>
          <p:cNvSpPr/>
          <p:nvPr/>
        </p:nvSpPr>
        <p:spPr>
          <a:xfrm>
            <a:off x="2702551" y="2240006"/>
            <a:ext cx="392040" cy="269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49"/>
          <p:cNvSpPr/>
          <p:nvPr/>
        </p:nvSpPr>
        <p:spPr>
          <a:xfrm>
            <a:off x="3196471" y="2232086"/>
            <a:ext cx="392040" cy="269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6" name="Picture 6"/>
          <p:cNvPicPr/>
          <p:nvPr/>
        </p:nvPicPr>
        <p:blipFill>
          <a:blip r:embed="rId6"/>
          <a:stretch/>
        </p:blipFill>
        <p:spPr>
          <a:xfrm>
            <a:off x="1184604" y="1921796"/>
            <a:ext cx="583920" cy="569160"/>
          </a:xfrm>
          <a:prstGeom prst="rect">
            <a:avLst/>
          </a:prstGeom>
          <a:ln>
            <a:noFill/>
          </a:ln>
        </p:spPr>
      </p:pic>
      <p:pic>
        <p:nvPicPr>
          <p:cNvPr id="197" name="Picture 73"/>
          <p:cNvPicPr/>
          <p:nvPr/>
        </p:nvPicPr>
        <p:blipFill>
          <a:blip r:embed="rId7"/>
          <a:stretch/>
        </p:blipFill>
        <p:spPr>
          <a:xfrm>
            <a:off x="297081" y="1887419"/>
            <a:ext cx="699480" cy="642600"/>
          </a:xfrm>
          <a:prstGeom prst="rect">
            <a:avLst/>
          </a:prstGeom>
          <a:ln>
            <a:noFill/>
          </a:ln>
        </p:spPr>
      </p:pic>
      <p:sp>
        <p:nvSpPr>
          <p:cNvPr id="198" name="CustomShape 51"/>
          <p:cNvSpPr/>
          <p:nvPr/>
        </p:nvSpPr>
        <p:spPr>
          <a:xfrm rot="11152800" flipH="1">
            <a:off x="420871" y="2569406"/>
            <a:ext cx="42120" cy="133200"/>
          </a:xfrm>
          <a:prstGeom prst="flowChartOnlineStorage">
            <a:avLst/>
          </a:prstGeom>
          <a:solidFill>
            <a:srgbClr val="DEC878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52"/>
          <p:cNvSpPr/>
          <p:nvPr/>
        </p:nvSpPr>
        <p:spPr>
          <a:xfrm rot="11152800">
            <a:off x="698071" y="2579486"/>
            <a:ext cx="47160" cy="133200"/>
          </a:xfrm>
          <a:prstGeom prst="flowChartOnlineStorage">
            <a:avLst/>
          </a:prstGeom>
          <a:solidFill>
            <a:srgbClr val="DEC878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3"/>
          <p:cNvSpPr/>
          <p:nvPr/>
        </p:nvSpPr>
        <p:spPr>
          <a:xfrm rot="12609000">
            <a:off x="651631" y="2683526"/>
            <a:ext cx="84600" cy="130320"/>
          </a:xfrm>
          <a:prstGeom prst="flowChartOnlineStorage">
            <a:avLst/>
          </a:prstGeom>
          <a:solidFill>
            <a:schemeClr val="accent5">
              <a:lumMod val="40000"/>
              <a:lumOff val="6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54"/>
          <p:cNvSpPr/>
          <p:nvPr/>
        </p:nvSpPr>
        <p:spPr>
          <a:xfrm rot="20251200">
            <a:off x="423751" y="2672006"/>
            <a:ext cx="83520" cy="141480"/>
          </a:xfrm>
          <a:prstGeom prst="flowChartOnlineStorage">
            <a:avLst/>
          </a:prstGeom>
          <a:solidFill>
            <a:schemeClr val="accent5">
              <a:lumMod val="40000"/>
              <a:lumOff val="6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55"/>
          <p:cNvSpPr/>
          <p:nvPr/>
        </p:nvSpPr>
        <p:spPr>
          <a:xfrm>
            <a:off x="443911" y="2708006"/>
            <a:ext cx="250920" cy="1573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56"/>
          <p:cNvSpPr/>
          <p:nvPr/>
        </p:nvSpPr>
        <p:spPr>
          <a:xfrm>
            <a:off x="501151" y="2686406"/>
            <a:ext cx="135000" cy="156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4" name="Picture 2"/>
          <p:cNvPicPr/>
          <p:nvPr/>
        </p:nvPicPr>
        <p:blipFill>
          <a:blip r:embed="rId4"/>
          <a:stretch/>
        </p:blipFill>
        <p:spPr>
          <a:xfrm>
            <a:off x="650551" y="2477966"/>
            <a:ext cx="174600" cy="290880"/>
          </a:xfrm>
          <a:prstGeom prst="rect">
            <a:avLst/>
          </a:prstGeom>
          <a:ln>
            <a:noFill/>
          </a:ln>
        </p:spPr>
      </p:pic>
      <p:pic>
        <p:nvPicPr>
          <p:cNvPr id="205" name="Picture 3"/>
          <p:cNvPicPr/>
          <p:nvPr/>
        </p:nvPicPr>
        <p:blipFill>
          <a:blip r:embed="rId5"/>
          <a:stretch/>
        </p:blipFill>
        <p:spPr>
          <a:xfrm>
            <a:off x="391351" y="2441966"/>
            <a:ext cx="107280" cy="222120"/>
          </a:xfrm>
          <a:prstGeom prst="rect">
            <a:avLst/>
          </a:prstGeom>
          <a:ln>
            <a:noFill/>
          </a:ln>
        </p:spPr>
      </p:pic>
      <p:sp>
        <p:nvSpPr>
          <p:cNvPr id="206" name="CustomShape 57"/>
          <p:cNvSpPr/>
          <p:nvPr/>
        </p:nvSpPr>
        <p:spPr>
          <a:xfrm rot="5400000">
            <a:off x="543631" y="2634206"/>
            <a:ext cx="54360" cy="105840"/>
          </a:xfrm>
          <a:prstGeom prst="moon">
            <a:avLst>
              <a:gd name="adj" fmla="val 50000"/>
            </a:avLst>
          </a:prstGeom>
          <a:solidFill>
            <a:srgbClr val="FF9966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58"/>
          <p:cNvSpPr/>
          <p:nvPr/>
        </p:nvSpPr>
        <p:spPr>
          <a:xfrm rot="16200000">
            <a:off x="518791" y="2725646"/>
            <a:ext cx="92520" cy="777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0" name="Picture 809"/>
          <p:cNvPicPr/>
          <p:nvPr/>
        </p:nvPicPr>
        <p:blipFill>
          <a:blip r:embed="rId8"/>
          <a:stretch/>
        </p:blipFill>
        <p:spPr>
          <a:xfrm>
            <a:off x="1196704" y="2563108"/>
            <a:ext cx="568080" cy="168947"/>
          </a:xfrm>
          <a:prstGeom prst="rect">
            <a:avLst/>
          </a:prstGeom>
          <a:ln>
            <a:noFill/>
          </a:ln>
        </p:spPr>
      </p:pic>
      <p:pic>
        <p:nvPicPr>
          <p:cNvPr id="211" name="図 13"/>
          <p:cNvPicPr/>
          <p:nvPr/>
        </p:nvPicPr>
        <p:blipFill>
          <a:blip r:embed="rId9"/>
          <a:stretch/>
        </p:blipFill>
        <p:spPr>
          <a:xfrm rot="20086315">
            <a:off x="1750259" y="2445300"/>
            <a:ext cx="239760" cy="264240"/>
          </a:xfrm>
          <a:prstGeom prst="rect">
            <a:avLst/>
          </a:prstGeom>
          <a:ln>
            <a:noFill/>
          </a:ln>
        </p:spPr>
      </p:pic>
      <p:pic>
        <p:nvPicPr>
          <p:cNvPr id="213" name="Picture 212"/>
          <p:cNvPicPr/>
          <p:nvPr/>
        </p:nvPicPr>
        <p:blipFill>
          <a:blip r:embed="rId10"/>
          <a:stretch/>
        </p:blipFill>
        <p:spPr>
          <a:xfrm>
            <a:off x="3875722" y="2085937"/>
            <a:ext cx="329760" cy="355320"/>
          </a:xfrm>
          <a:prstGeom prst="rect">
            <a:avLst/>
          </a:prstGeom>
          <a:ln>
            <a:noFill/>
          </a:ln>
        </p:spPr>
      </p:pic>
      <p:sp>
        <p:nvSpPr>
          <p:cNvPr id="214" name="CustomShape 37"/>
          <p:cNvSpPr/>
          <p:nvPr/>
        </p:nvSpPr>
        <p:spPr>
          <a:xfrm>
            <a:off x="4196995" y="2588668"/>
            <a:ext cx="36000" cy="108360"/>
          </a:xfrm>
          <a:prstGeom prst="rect">
            <a:avLst/>
          </a:prstGeom>
          <a:solidFill>
            <a:srgbClr val="FFFF99"/>
          </a:solidFill>
          <a:ln w="32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40"/>
          <p:cNvSpPr/>
          <p:nvPr/>
        </p:nvSpPr>
        <p:spPr>
          <a:xfrm>
            <a:off x="4121035" y="2426308"/>
            <a:ext cx="33840" cy="128520"/>
          </a:xfrm>
          <a:prstGeom prst="rect">
            <a:avLst/>
          </a:prstGeom>
          <a:solidFill>
            <a:schemeClr val="bg1">
              <a:lumMod val="75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43"/>
          <p:cNvSpPr/>
          <p:nvPr/>
        </p:nvSpPr>
        <p:spPr>
          <a:xfrm>
            <a:off x="4034635" y="2423068"/>
            <a:ext cx="35640" cy="140040"/>
          </a:xfrm>
          <a:prstGeom prst="rect">
            <a:avLst/>
          </a:prstGeom>
          <a:solidFill>
            <a:srgbClr val="FFFF99"/>
          </a:solidFill>
          <a:ln w="32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45"/>
          <p:cNvSpPr/>
          <p:nvPr/>
        </p:nvSpPr>
        <p:spPr>
          <a:xfrm>
            <a:off x="4032475" y="2594788"/>
            <a:ext cx="40320" cy="107280"/>
          </a:xfrm>
          <a:prstGeom prst="rect">
            <a:avLst/>
          </a:prstGeom>
          <a:solidFill>
            <a:srgbClr val="FFFF99"/>
          </a:solidFill>
          <a:ln w="32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46"/>
          <p:cNvSpPr/>
          <p:nvPr/>
        </p:nvSpPr>
        <p:spPr>
          <a:xfrm>
            <a:off x="3885235" y="2556268"/>
            <a:ext cx="351720" cy="36360"/>
          </a:xfrm>
          <a:prstGeom prst="rect">
            <a:avLst/>
          </a:prstGeom>
          <a:solidFill>
            <a:schemeClr val="bg1">
              <a:lumMod val="50000"/>
            </a:schemeClr>
          </a:solidFill>
          <a:ln w="32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4"/>
          <p:cNvSpPr/>
          <p:nvPr/>
        </p:nvSpPr>
        <p:spPr>
          <a:xfrm>
            <a:off x="3911913" y="2416179"/>
            <a:ext cx="433800" cy="137929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smtClean="0">
                <a:solidFill>
                  <a:srgbClr val="FF0000"/>
                </a:solidFill>
              </a:rPr>
              <a:t>5KG</a:t>
            </a: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221" name="Line 67"/>
          <p:cNvSpPr/>
          <p:nvPr/>
        </p:nvSpPr>
        <p:spPr>
          <a:xfrm>
            <a:off x="4111510" y="3143020"/>
            <a:ext cx="0" cy="971506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8"/>
          <p:cNvSpPr/>
          <p:nvPr/>
        </p:nvSpPr>
        <p:spPr>
          <a:xfrm flipH="1">
            <a:off x="3613699" y="4093063"/>
            <a:ext cx="510703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50"/>
          <p:cNvSpPr/>
          <p:nvPr/>
        </p:nvSpPr>
        <p:spPr>
          <a:xfrm>
            <a:off x="3686782" y="2760314"/>
            <a:ext cx="732818" cy="318169"/>
          </a:xfrm>
          <a:prstGeom prst="rect">
            <a:avLst/>
          </a:prstGeom>
          <a:solidFill>
            <a:srgbClr val="FFFF00"/>
          </a:solidFill>
          <a:ln w="9360">
            <a:solidFill>
              <a:schemeClr val="bg1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en-US" sz="1000" b="0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Weight check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50"/>
          <p:cNvSpPr/>
          <p:nvPr/>
        </p:nvSpPr>
        <p:spPr>
          <a:xfrm>
            <a:off x="876650" y="4754010"/>
            <a:ext cx="1617173" cy="242640"/>
          </a:xfrm>
          <a:prstGeom prst="rect">
            <a:avLst/>
          </a:prstGeom>
          <a:solidFill>
            <a:srgbClr val="FFFF00"/>
          </a:solidFill>
          <a:ln w="9360">
            <a:solidFill>
              <a:schemeClr val="bg1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en-US" sz="1000" b="0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Old log </a:t>
            </a:r>
            <a:r>
              <a:rPr lang="en-US" sz="1000" b="0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 shipment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5875" y="4085951"/>
            <a:ext cx="1221196" cy="210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85875" y="3672462"/>
            <a:ext cx="1221196" cy="2423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2213066" y="2820027"/>
            <a:ext cx="1657079" cy="1273036"/>
          </a:xfrm>
          <a:prstGeom prst="irregularSeal1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FF0000"/>
                </a:solidFill>
              </a:rPr>
              <a:t>Only check NG/OK of product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1594367" y="2950412"/>
            <a:ext cx="340833" cy="242125"/>
          </a:xfrm>
          <a:prstGeom prst="rightArrow">
            <a:avLst>
              <a:gd name="adj1" fmla="val 50000"/>
              <a:gd name="adj2" fmla="val 3426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" name="Picture 6"/>
          <p:cNvPicPr/>
          <p:nvPr/>
        </p:nvPicPr>
        <p:blipFill>
          <a:blip r:embed="rId6"/>
          <a:stretch/>
        </p:blipFill>
        <p:spPr>
          <a:xfrm>
            <a:off x="4696861" y="2009389"/>
            <a:ext cx="583920" cy="569160"/>
          </a:xfrm>
          <a:prstGeom prst="rect">
            <a:avLst/>
          </a:prstGeom>
          <a:ln>
            <a:noFill/>
          </a:ln>
        </p:spPr>
      </p:pic>
      <p:sp>
        <p:nvSpPr>
          <p:cNvPr id="226" name="CustomShape 50"/>
          <p:cNvSpPr/>
          <p:nvPr/>
        </p:nvSpPr>
        <p:spPr>
          <a:xfrm>
            <a:off x="4647962" y="2646943"/>
            <a:ext cx="757744" cy="324516"/>
          </a:xfrm>
          <a:prstGeom prst="rect">
            <a:avLst/>
          </a:prstGeom>
          <a:solidFill>
            <a:srgbClr val="92D050"/>
          </a:solidFill>
          <a:ln w="9360">
            <a:solidFill>
              <a:schemeClr val="bg1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en-GB" sz="1000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Checker machine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4351" y="1795748"/>
            <a:ext cx="2833316" cy="1489165"/>
          </a:xfrm>
          <a:prstGeom prst="rect">
            <a:avLst/>
          </a:prstGeom>
        </p:spPr>
      </p:pic>
      <p:sp>
        <p:nvSpPr>
          <p:cNvPr id="228" name="Right Arrow 227"/>
          <p:cNvSpPr/>
          <p:nvPr/>
        </p:nvSpPr>
        <p:spPr>
          <a:xfrm>
            <a:off x="5297036" y="2199470"/>
            <a:ext cx="555402" cy="25819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CustomShape 50"/>
          <p:cNvSpPr/>
          <p:nvPr/>
        </p:nvSpPr>
        <p:spPr>
          <a:xfrm>
            <a:off x="5015737" y="1867593"/>
            <a:ext cx="979477" cy="324516"/>
          </a:xfrm>
          <a:prstGeom prst="rect">
            <a:avLst/>
          </a:prstGeom>
          <a:noFill/>
          <a:ln w="9360">
            <a:noFill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en-GB" sz="1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log </a:t>
            </a:r>
            <a:r>
              <a:rPr lang="en-GB" sz="1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shipment</a:t>
            </a:r>
            <a:endParaRPr lang="en-US" sz="10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Picture 231"/>
          <p:cNvPicPr/>
          <p:nvPr/>
        </p:nvPicPr>
        <p:blipFill>
          <a:blip r:embed="rId10"/>
          <a:stretch/>
        </p:blipFill>
        <p:spPr>
          <a:xfrm>
            <a:off x="4830190" y="4082241"/>
            <a:ext cx="567693" cy="486082"/>
          </a:xfrm>
          <a:prstGeom prst="rect">
            <a:avLst/>
          </a:prstGeom>
          <a:ln>
            <a:noFill/>
          </a:ln>
        </p:spPr>
      </p:pic>
      <p:sp>
        <p:nvSpPr>
          <p:cNvPr id="233" name="CustomShape 50"/>
          <p:cNvSpPr/>
          <p:nvPr/>
        </p:nvSpPr>
        <p:spPr>
          <a:xfrm>
            <a:off x="4638212" y="4632575"/>
            <a:ext cx="982178" cy="177320"/>
          </a:xfrm>
          <a:prstGeom prst="rect">
            <a:avLst/>
          </a:prstGeom>
          <a:solidFill>
            <a:srgbClr val="92D050"/>
          </a:solidFill>
          <a:ln w="9360">
            <a:solidFill>
              <a:schemeClr val="bg1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en-GB" sz="1000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Weight check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an 935">
            <a:extLst>
              <a:ext uri="{FF2B5EF4-FFF2-40B4-BE49-F238E27FC236}">
                <a16:creationId xmlns:a16="http://schemas.microsoft.com/office/drawing/2014/main" xmlns="" id="{35C03247-EFF5-4477-B9EA-9013531C5F00}"/>
              </a:ext>
            </a:extLst>
          </p:cNvPr>
          <p:cNvSpPr/>
          <p:nvPr/>
        </p:nvSpPr>
        <p:spPr>
          <a:xfrm>
            <a:off x="6839351" y="3940832"/>
            <a:ext cx="855991" cy="925302"/>
          </a:xfrm>
          <a:prstGeom prst="can">
            <a:avLst/>
          </a:prstGeom>
          <a:solidFill>
            <a:srgbClr val="FFC000"/>
          </a:solidFill>
          <a:ln w="28575" cap="flat" cmpd="sng" algn="ctr">
            <a:solidFill>
              <a:srgbClr val="000099"/>
            </a:solidFill>
            <a:prstDash val="solid"/>
          </a:ln>
          <a:effectLst/>
        </p:spPr>
        <p:txBody>
          <a:bodyPr anchor="ctr"/>
          <a:lstStyle/>
          <a:p>
            <a:pPr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rgbClr val="0000FF"/>
                </a:solidFill>
                <a:latin typeface="Arial"/>
                <a:cs typeface="Arial"/>
              </a:rPr>
              <a:t>Data server</a:t>
            </a:r>
            <a:endParaRPr lang="vi-VN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35" name="Down Arrow 234"/>
          <p:cNvSpPr/>
          <p:nvPr/>
        </p:nvSpPr>
        <p:spPr>
          <a:xfrm>
            <a:off x="7092922" y="3403152"/>
            <a:ext cx="261007" cy="450709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236" name="Right Arrow 235"/>
          <p:cNvSpPr/>
          <p:nvPr/>
        </p:nvSpPr>
        <p:spPr>
          <a:xfrm>
            <a:off x="5835568" y="4357695"/>
            <a:ext cx="867858" cy="33647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5439186" y="3949573"/>
            <a:ext cx="1542028" cy="39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C00000"/>
                </a:solidFill>
              </a:rPr>
              <a:t>Check double ID </a:t>
            </a:r>
            <a:r>
              <a:rPr lang="en-GB" sz="1000" smtClean="0">
                <a:solidFill>
                  <a:srgbClr val="C00000"/>
                </a:solidFill>
              </a:rPr>
              <a:t>/Mac/Vid/Private key</a:t>
            </a:r>
            <a:endParaRPr lang="en-US" sz="1000">
              <a:solidFill>
                <a:srgbClr val="C00000"/>
              </a:solidFill>
            </a:endParaRPr>
          </a:p>
        </p:txBody>
      </p:sp>
      <p:sp>
        <p:nvSpPr>
          <p:cNvPr id="98" name="Explosion 1 97"/>
          <p:cNvSpPr/>
          <p:nvPr/>
        </p:nvSpPr>
        <p:spPr>
          <a:xfrm>
            <a:off x="7486148" y="3200279"/>
            <a:ext cx="1595708" cy="1186677"/>
          </a:xfrm>
          <a:prstGeom prst="irregularSeal1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FF0000"/>
                </a:solidFill>
              </a:rPr>
              <a:t>Auto upload log file shipment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355511" y="3299195"/>
            <a:ext cx="1334072" cy="441562"/>
          </a:xfrm>
          <a:prstGeom prst="wedgeRoundRectCallout">
            <a:avLst>
              <a:gd name="adj1" fmla="val 60593"/>
              <a:gd name="adj2" fmla="val -1852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FF0000"/>
                </a:solidFill>
              </a:rPr>
              <a:t>NG Double </a:t>
            </a:r>
            <a:r>
              <a:rPr lang="en-GB" sz="1200" b="1" dirty="0" smtClean="0">
                <a:solidFill>
                  <a:srgbClr val="FF0000"/>
                </a:solidFill>
              </a:rPr>
              <a:t>ID1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02953" y="2076412"/>
            <a:ext cx="1514967" cy="61847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530244" y="1781466"/>
            <a:ext cx="1384059" cy="248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8144</TotalTime>
  <Words>146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Calibri</vt:lpstr>
      <vt:lpstr>DejaVu Sans</vt:lpstr>
      <vt:lpstr>Symbol</vt:lpstr>
      <vt:lpstr>Tahoma</vt:lpstr>
      <vt:lpstr>Times New Roman</vt:lpstr>
      <vt:lpstr>Wingdings</vt:lpstr>
      <vt:lpstr>Office Theme</vt:lpstr>
      <vt:lpstr>PowerPoint Presentation</vt:lpstr>
    </vt:vector>
  </TitlesOfParts>
  <Company>PSNV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Chung Nguyen Van</dc:creator>
  <dc:description/>
  <cp:lastModifiedBy>NGUYEN NHU_Minh</cp:lastModifiedBy>
  <cp:revision>1300</cp:revision>
  <cp:lastPrinted>2019-05-27T02:21:44Z</cp:lastPrinted>
  <dcterms:created xsi:type="dcterms:W3CDTF">2015-08-13T02:08:13Z</dcterms:created>
  <dcterms:modified xsi:type="dcterms:W3CDTF">2022-08-11T03:38:53Z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PSNV</vt:lpwstr>
  </property>
  <property fmtid="{D5CDD505-2E9C-101B-9397-08002B2CF9AE}" pid="4" name="ContentTypeId">
    <vt:lpwstr>0x010100973F858C397DE54D9423F8D643250E0F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8</vt:i4>
  </property>
</Properties>
</file>