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D81628E-7727-4E50-9CDA-38B83CA40CA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461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69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7" y="1507240"/>
            <a:ext cx="4362163" cy="3645785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36457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Nguyen </a:t>
              </a:r>
              <a:r>
                <a:rPr kumimoji="1" lang="en-US" altLang="ja-JP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Nhu Minh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320"/>
                </a:spcBef>
              </a:pPr>
              <a:r>
                <a:rPr lang="en-US" sz="1400" b="1" spc="-1" dirty="0" smtClean="0">
                  <a:solidFill>
                    <a:srgbClr val="00CC00"/>
                  </a:solidFill>
                  <a:uFill>
                    <a:solidFill>
                      <a:srgbClr val="FFFFFF"/>
                    </a:solidFill>
                  </a:uFill>
                </a:rPr>
                <a:t>Save time</a:t>
              </a:r>
              <a:endPara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:</a:t>
            </a:r>
            <a:r>
              <a:rPr kumimoji="1" lang="en-US" altLang="ja-JP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 Aug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.2022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=""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en-US" sz="1200" dirty="0" smtClean="0">
                <a:latin typeface="Book Antiqua" panose="02040602050305030304" pitchFamily="18" charset="0"/>
                <a:ea typeface="MEIRYO"/>
              </a:rPr>
              <a:t>Improver printing list &amp; part card by model &amp; table assemble (MW &amp;PJ)</a:t>
            </a:r>
            <a:endParaRPr lang="en-US" sz="1200" dirty="0">
              <a:latin typeface="Book Antiqua" pitchFamily="18" charset="0"/>
              <a:ea typeface="MEIRYO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=""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function print part card by group model and table assemble.   </a:t>
            </a:r>
            <a:endParaRPr lang="en-US" altLang="ja-JP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61632" y="5281531"/>
            <a:ext cx="4552950" cy="145391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ja-JP" sz="1400" dirty="0" smtClean="0">
              <a:solidFill>
                <a:srgbClr val="000000"/>
              </a:solidFill>
              <a:latin typeface="+mn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281531"/>
            <a:ext cx="4343399" cy="145391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GB" sz="1200" b="1" dirty="0"/>
          </a:p>
        </p:txBody>
      </p:sp>
      <p:sp>
        <p:nvSpPr>
          <p:cNvPr id="43" name="Rectangle 59">
            <a:extLst>
              <a:ext uri="{FF2B5EF4-FFF2-40B4-BE49-F238E27FC236}">
                <a16:creationId xmlns=""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0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202903" y="1822260"/>
            <a:ext cx="2209016" cy="1670931"/>
            <a:chOff x="0" y="0"/>
            <a:chExt cx="2915684" cy="3006043"/>
          </a:xfrm>
        </p:grpSpPr>
        <p:pic>
          <p:nvPicPr>
            <p:cNvPr id="243" name="Picture 242"/>
            <p:cNvPicPr>
              <a:picLocks noChangeAspect="1"/>
            </p:cNvPicPr>
            <p:nvPr/>
          </p:nvPicPr>
          <p:blipFill rotWithShape="1">
            <a:blip r:embed="rId3"/>
            <a:srcRect l="51111" t="25473" r="25740" b="15926"/>
            <a:stretch/>
          </p:blipFill>
          <p:spPr>
            <a:xfrm>
              <a:off x="0" y="0"/>
              <a:ext cx="1782078" cy="253767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 rotWithShape="1">
            <a:blip r:embed="rId4"/>
            <a:srcRect l="51111" t="25637" r="25833" b="15596"/>
            <a:stretch/>
          </p:blipFill>
          <p:spPr>
            <a:xfrm>
              <a:off x="190659" y="329801"/>
              <a:ext cx="1782078" cy="25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 rotWithShape="1">
            <a:blip r:embed="rId5"/>
            <a:srcRect l="51204" t="25802" r="25741" b="25638"/>
            <a:stretch/>
          </p:blipFill>
          <p:spPr>
            <a:xfrm>
              <a:off x="381317" y="730692"/>
              <a:ext cx="1782078" cy="2275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6" name="Rectangle 245"/>
            <p:cNvSpPr/>
            <p:nvPr/>
          </p:nvSpPr>
          <p:spPr>
            <a:xfrm>
              <a:off x="5139" y="3763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1/3</a:t>
              </a:r>
              <a:endParaRPr lang="en-US" sz="8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90659" y="337913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2/3</a:t>
              </a:r>
              <a:endParaRPr lang="en-US" sz="8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0893" y="738804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3/3</a:t>
              </a:r>
              <a:endParaRPr lang="en-US" sz="800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 rotWithShape="1">
            <a:blip r:embed="rId6"/>
            <a:srcRect l="47075" t="16872" r="36912" b="68509"/>
            <a:stretch/>
          </p:blipFill>
          <p:spPr>
            <a:xfrm>
              <a:off x="1568847" y="1034351"/>
              <a:ext cx="1144457" cy="587737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 rotWithShape="1">
            <a:blip r:embed="rId6"/>
            <a:srcRect l="47075" t="16872" r="36912" b="68509"/>
            <a:stretch/>
          </p:blipFill>
          <p:spPr>
            <a:xfrm>
              <a:off x="1646339" y="1162376"/>
              <a:ext cx="1144457" cy="587737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 rotWithShape="1">
            <a:blip r:embed="rId6"/>
            <a:srcRect l="47075" t="16872" r="36912" b="68509"/>
            <a:stretch/>
          </p:blipFill>
          <p:spPr>
            <a:xfrm>
              <a:off x="1686638" y="1268839"/>
              <a:ext cx="1144457" cy="587737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 rotWithShape="1">
            <a:blip r:embed="rId6"/>
            <a:srcRect l="47075" t="16872" r="36912" b="68509"/>
            <a:stretch/>
          </p:blipFill>
          <p:spPr>
            <a:xfrm>
              <a:off x="1767234" y="1383918"/>
              <a:ext cx="1144457" cy="587737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6"/>
            <a:srcRect l="63591" t="17079" r="20396" b="68302"/>
            <a:stretch/>
          </p:blipFill>
          <p:spPr>
            <a:xfrm>
              <a:off x="1771227" y="1489145"/>
              <a:ext cx="1144457" cy="587737"/>
            </a:xfrm>
            <a:prstGeom prst="rect">
              <a:avLst/>
            </a:prstGeom>
          </p:spPr>
        </p:pic>
      </p:grpSp>
      <p:sp>
        <p:nvSpPr>
          <p:cNvPr id="254" name="Rectangle 253"/>
          <p:cNvSpPr/>
          <p:nvPr/>
        </p:nvSpPr>
        <p:spPr>
          <a:xfrm>
            <a:off x="2455354" y="1858937"/>
            <a:ext cx="541727" cy="1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2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3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2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3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2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4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5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Table 6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74869" y="2408176"/>
            <a:ext cx="108753" cy="903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98888" y="2262960"/>
            <a:ext cx="1687052" cy="79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790394" y="3346031"/>
            <a:ext cx="2286" cy="38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/>
          <p:cNvGrpSpPr/>
          <p:nvPr/>
        </p:nvGrpSpPr>
        <p:grpSpPr>
          <a:xfrm>
            <a:off x="53702" y="3981745"/>
            <a:ext cx="812919" cy="709039"/>
            <a:chOff x="0" y="0"/>
            <a:chExt cx="872820" cy="684713"/>
          </a:xfrm>
        </p:grpSpPr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2" y="147745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7" name="Rectangle 346"/>
            <p:cNvSpPr/>
            <p:nvPr/>
          </p:nvSpPr>
          <p:spPr>
            <a:xfrm>
              <a:off x="59519" y="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5718" y="8919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1615" y="23156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34847" y="241388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0" y="479796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33595" y="48795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42350" y="4000002"/>
            <a:ext cx="812918" cy="709039"/>
            <a:chOff x="688650" y="18257"/>
            <a:chExt cx="872820" cy="684713"/>
          </a:xfrm>
        </p:grpSpPr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902" y="166002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Rectangle 339"/>
            <p:cNvSpPr/>
            <p:nvPr/>
          </p:nvSpPr>
          <p:spPr>
            <a:xfrm>
              <a:off x="748169" y="1825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144368" y="27176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30265" y="24982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3497" y="259645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88650" y="49805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2245" y="50620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496552" y="4018515"/>
            <a:ext cx="793868" cy="709039"/>
            <a:chOff x="1442852" y="36770"/>
            <a:chExt cx="872820" cy="684713"/>
          </a:xfrm>
        </p:grpSpPr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104" y="184515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" name="Rectangle 332"/>
            <p:cNvSpPr/>
            <p:nvPr/>
          </p:nvSpPr>
          <p:spPr>
            <a:xfrm>
              <a:off x="1502371" y="3677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898570" y="45689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484467" y="26833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877699" y="278158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442852" y="516566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776447" y="52472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sp>
        <p:nvSpPr>
          <p:cNvPr id="354" name="Arc 353"/>
          <p:cNvSpPr/>
          <p:nvPr/>
        </p:nvSpPr>
        <p:spPr>
          <a:xfrm rot="21206432">
            <a:off x="1994659" y="3643874"/>
            <a:ext cx="1935180" cy="491482"/>
          </a:xfrm>
          <a:prstGeom prst="arc">
            <a:avLst>
              <a:gd name="adj1" fmla="val 10790606"/>
              <a:gd name="adj2" fmla="val 2205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159319" y="3972882"/>
            <a:ext cx="596583" cy="2746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2</a:t>
            </a:r>
            <a:endParaRPr lang="en-US" sz="800" b="1" dirty="0"/>
          </a:p>
        </p:txBody>
      </p:sp>
      <p:sp>
        <p:nvSpPr>
          <p:cNvPr id="356" name="Rectangle 355"/>
          <p:cNvSpPr/>
          <p:nvPr/>
        </p:nvSpPr>
        <p:spPr>
          <a:xfrm>
            <a:off x="3831515" y="3971987"/>
            <a:ext cx="562045" cy="2746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3</a:t>
            </a:r>
            <a:endParaRPr lang="en-US" sz="800" b="1" dirty="0"/>
          </a:p>
        </p:txBody>
      </p:sp>
      <p:sp>
        <p:nvSpPr>
          <p:cNvPr id="357" name="Rectangle 356"/>
          <p:cNvSpPr/>
          <p:nvPr/>
        </p:nvSpPr>
        <p:spPr>
          <a:xfrm>
            <a:off x="2491501" y="3972019"/>
            <a:ext cx="603873" cy="2746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1</a:t>
            </a:r>
            <a:endParaRPr lang="en-US" sz="800" b="1" dirty="0"/>
          </a:p>
        </p:txBody>
      </p:sp>
      <p:sp>
        <p:nvSpPr>
          <p:cNvPr id="358" name="Rectangle 357"/>
          <p:cNvSpPr/>
          <p:nvPr/>
        </p:nvSpPr>
        <p:spPr>
          <a:xfrm>
            <a:off x="3159319" y="4663852"/>
            <a:ext cx="596583" cy="281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5</a:t>
            </a:r>
            <a:endParaRPr lang="en-US" sz="800" b="1" dirty="0"/>
          </a:p>
        </p:txBody>
      </p:sp>
      <p:sp>
        <p:nvSpPr>
          <p:cNvPr id="359" name="Rectangle 358"/>
          <p:cNvSpPr/>
          <p:nvPr/>
        </p:nvSpPr>
        <p:spPr>
          <a:xfrm>
            <a:off x="3831515" y="4662957"/>
            <a:ext cx="562045" cy="281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6</a:t>
            </a:r>
            <a:endParaRPr lang="en-US" sz="800" b="1" dirty="0"/>
          </a:p>
        </p:txBody>
      </p:sp>
      <p:sp>
        <p:nvSpPr>
          <p:cNvPr id="360" name="Rectangle 359"/>
          <p:cNvSpPr/>
          <p:nvPr/>
        </p:nvSpPr>
        <p:spPr>
          <a:xfrm>
            <a:off x="2491501" y="4662989"/>
            <a:ext cx="627861" cy="281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4</a:t>
            </a:r>
            <a:endParaRPr lang="en-US" sz="800" b="1" dirty="0"/>
          </a:p>
        </p:txBody>
      </p:sp>
      <p:sp>
        <p:nvSpPr>
          <p:cNvPr id="361" name="Arc 360"/>
          <p:cNvSpPr/>
          <p:nvPr/>
        </p:nvSpPr>
        <p:spPr>
          <a:xfrm>
            <a:off x="1377017" y="3763766"/>
            <a:ext cx="1935192" cy="347112"/>
          </a:xfrm>
          <a:prstGeom prst="arc">
            <a:avLst>
              <a:gd name="adj1" fmla="val 10790606"/>
              <a:gd name="adj2" fmla="val 215867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2" name="Arc 361"/>
          <p:cNvSpPr/>
          <p:nvPr/>
        </p:nvSpPr>
        <p:spPr>
          <a:xfrm>
            <a:off x="667586" y="3805187"/>
            <a:ext cx="1956415" cy="411108"/>
          </a:xfrm>
          <a:prstGeom prst="arc">
            <a:avLst>
              <a:gd name="adj1" fmla="val 10790606"/>
              <a:gd name="adj2" fmla="val 587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0680" y="4219061"/>
            <a:ext cx="209550" cy="4381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04650" y="4314732"/>
            <a:ext cx="1086325" cy="246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Lost time supply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63" name="Rectangular Callout 362"/>
          <p:cNvSpPr/>
          <p:nvPr/>
        </p:nvSpPr>
        <p:spPr>
          <a:xfrm>
            <a:off x="3040455" y="2077859"/>
            <a:ext cx="1353105" cy="1124583"/>
          </a:xfrm>
          <a:prstGeom prst="wedgeRectCallout">
            <a:avLst>
              <a:gd name="adj1" fmla="val -103867"/>
              <a:gd name="adj2" fmla="val 1040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C00000"/>
                </a:solidFill>
              </a:rPr>
              <a:t>-One list control many trolley supply</a:t>
            </a:r>
          </a:p>
          <a:p>
            <a:r>
              <a:rPr lang="en-GB" sz="1000" dirty="0">
                <a:solidFill>
                  <a:srgbClr val="C00000"/>
                </a:solidFill>
              </a:rPr>
              <a:t>-1 trolley many part supply for many table assemble </a:t>
            </a:r>
          </a:p>
          <a:p>
            <a:r>
              <a:rPr lang="en-GB" sz="1000" dirty="0">
                <a:solidFill>
                  <a:srgbClr val="C00000"/>
                </a:solidFill>
              </a:rPr>
              <a:t>=&gt;Loss time supply for FA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364" name="Picture 363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604004" y="1789284"/>
            <a:ext cx="1113707" cy="133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5" name="Picture 364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716765" y="1959655"/>
            <a:ext cx="1113707" cy="133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791516" y="2114833"/>
            <a:ext cx="1113707" cy="133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7" name="Picture 366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818642" y="2266434"/>
            <a:ext cx="1161332" cy="133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8" name="Picture 367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897792" y="2418441"/>
            <a:ext cx="1135508" cy="133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9" name="Picture 368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964047" y="2579152"/>
            <a:ext cx="1113708" cy="1337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0" name="Rectangle 369"/>
          <p:cNvSpPr/>
          <p:nvPr/>
        </p:nvSpPr>
        <p:spPr>
          <a:xfrm>
            <a:off x="4435270" y="1555178"/>
            <a:ext cx="891771" cy="2650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>
                <a:solidFill>
                  <a:schemeClr val="tx1"/>
                </a:solidFill>
              </a:rPr>
              <a:t>List by table</a:t>
            </a:r>
          </a:p>
        </p:txBody>
      </p:sp>
      <p:pic>
        <p:nvPicPr>
          <p:cNvPr id="397" name="Picture 396"/>
          <p:cNvPicPr>
            <a:picLocks noChangeAspect="1"/>
          </p:cNvPicPr>
          <p:nvPr/>
        </p:nvPicPr>
        <p:blipFill rotWithShape="1">
          <a:blip r:embed="rId6"/>
          <a:srcRect l="47075" t="16872" r="36912" b="68509"/>
          <a:stretch/>
        </p:blipFill>
        <p:spPr>
          <a:xfrm>
            <a:off x="6107138" y="1873354"/>
            <a:ext cx="561609" cy="273473"/>
          </a:xfrm>
          <a:prstGeom prst="rect">
            <a:avLst/>
          </a:prstGeom>
        </p:spPr>
      </p:pic>
      <p:pic>
        <p:nvPicPr>
          <p:cNvPr id="398" name="Picture 397"/>
          <p:cNvPicPr>
            <a:picLocks noChangeAspect="1"/>
          </p:cNvPicPr>
          <p:nvPr/>
        </p:nvPicPr>
        <p:blipFill rotWithShape="1">
          <a:blip r:embed="rId6"/>
          <a:srcRect l="47075" t="16872" r="36912" b="68509"/>
          <a:stretch/>
        </p:blipFill>
        <p:spPr>
          <a:xfrm>
            <a:off x="6181889" y="2028377"/>
            <a:ext cx="561609" cy="267489"/>
          </a:xfrm>
          <a:prstGeom prst="rect">
            <a:avLst/>
          </a:prstGeom>
        </p:spPr>
      </p:pic>
      <p:pic>
        <p:nvPicPr>
          <p:cNvPr id="399" name="Picture 398"/>
          <p:cNvPicPr>
            <a:picLocks noChangeAspect="1"/>
          </p:cNvPicPr>
          <p:nvPr/>
        </p:nvPicPr>
        <p:blipFill rotWithShape="1">
          <a:blip r:embed="rId6"/>
          <a:srcRect l="47075" t="16872" r="36912" b="68509"/>
          <a:stretch/>
        </p:blipFill>
        <p:spPr>
          <a:xfrm>
            <a:off x="6276499" y="2229063"/>
            <a:ext cx="561608" cy="273472"/>
          </a:xfrm>
          <a:prstGeom prst="rect">
            <a:avLst/>
          </a:prstGeom>
        </p:spPr>
      </p:pic>
      <p:pic>
        <p:nvPicPr>
          <p:cNvPr id="400" name="Picture 399"/>
          <p:cNvPicPr>
            <a:picLocks noChangeAspect="1"/>
          </p:cNvPicPr>
          <p:nvPr/>
        </p:nvPicPr>
        <p:blipFill rotWithShape="1">
          <a:blip r:embed="rId6"/>
          <a:srcRect l="47075" t="16872" r="36912" b="68509"/>
          <a:stretch/>
        </p:blipFill>
        <p:spPr>
          <a:xfrm>
            <a:off x="6356556" y="2413422"/>
            <a:ext cx="561608" cy="267491"/>
          </a:xfrm>
          <a:prstGeom prst="rect">
            <a:avLst/>
          </a:prstGeom>
        </p:spPr>
      </p:pic>
      <p:pic>
        <p:nvPicPr>
          <p:cNvPr id="401" name="Picture 400"/>
          <p:cNvPicPr>
            <a:picLocks noChangeAspect="1"/>
          </p:cNvPicPr>
          <p:nvPr/>
        </p:nvPicPr>
        <p:blipFill rotWithShape="1">
          <a:blip r:embed="rId6"/>
          <a:srcRect l="63591" t="17079" r="20396" b="68302"/>
          <a:stretch/>
        </p:blipFill>
        <p:spPr>
          <a:xfrm>
            <a:off x="6429171" y="2611164"/>
            <a:ext cx="561608" cy="273474"/>
          </a:xfrm>
          <a:prstGeom prst="rect">
            <a:avLst/>
          </a:prstGeom>
        </p:spPr>
      </p:pic>
      <p:pic>
        <p:nvPicPr>
          <p:cNvPr id="402" name="Picture 401"/>
          <p:cNvPicPr>
            <a:picLocks noChangeAspect="1"/>
          </p:cNvPicPr>
          <p:nvPr/>
        </p:nvPicPr>
        <p:blipFill rotWithShape="1">
          <a:blip r:embed="rId6"/>
          <a:srcRect l="63591" t="17079" r="20396" b="68302"/>
          <a:stretch/>
        </p:blipFill>
        <p:spPr>
          <a:xfrm>
            <a:off x="6516041" y="2790759"/>
            <a:ext cx="561608" cy="267489"/>
          </a:xfrm>
          <a:prstGeom prst="rect">
            <a:avLst/>
          </a:prstGeom>
        </p:spPr>
      </p:pic>
      <p:sp>
        <p:nvSpPr>
          <p:cNvPr id="403" name="Rectangle 402"/>
          <p:cNvSpPr/>
          <p:nvPr/>
        </p:nvSpPr>
        <p:spPr>
          <a:xfrm>
            <a:off x="7140040" y="1828996"/>
            <a:ext cx="508535" cy="1178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404" name="Chevron 403"/>
          <p:cNvSpPr/>
          <p:nvPr/>
        </p:nvSpPr>
        <p:spPr>
          <a:xfrm rot="5400000">
            <a:off x="5372512" y="3755465"/>
            <a:ext cx="186067" cy="1840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5" name="Picture 4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0" y="4173483"/>
            <a:ext cx="574343" cy="5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08" y="4173483"/>
            <a:ext cx="574344" cy="5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610" y="4164592"/>
            <a:ext cx="602919" cy="5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" name="Picture 407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4603591" y="4194267"/>
            <a:ext cx="245089" cy="314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" name="Picture 408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5316543" y="4211187"/>
            <a:ext cx="245090" cy="314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0" name="Picture 409"/>
          <p:cNvPicPr>
            <a:picLocks noChangeAspect="1"/>
          </p:cNvPicPr>
          <p:nvPr/>
        </p:nvPicPr>
        <p:blipFill rotWithShape="1">
          <a:blip r:embed="rId5"/>
          <a:srcRect l="51204" t="25802" r="25741" b="25638"/>
          <a:stretch/>
        </p:blipFill>
        <p:spPr>
          <a:xfrm>
            <a:off x="6033300" y="4211187"/>
            <a:ext cx="264140" cy="314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2" name="Right Arrow 411"/>
          <p:cNvSpPr/>
          <p:nvPr/>
        </p:nvSpPr>
        <p:spPr>
          <a:xfrm>
            <a:off x="6695401" y="4353918"/>
            <a:ext cx="295378" cy="207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7704689" y="4306717"/>
            <a:ext cx="672078" cy="2689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2</a:t>
            </a:r>
            <a:endParaRPr lang="en-US" sz="800" b="1" dirty="0"/>
          </a:p>
        </p:txBody>
      </p:sp>
      <p:sp>
        <p:nvSpPr>
          <p:cNvPr id="414" name="Rectangle 413"/>
          <p:cNvSpPr/>
          <p:nvPr/>
        </p:nvSpPr>
        <p:spPr>
          <a:xfrm>
            <a:off x="8376884" y="4305822"/>
            <a:ext cx="653029" cy="2689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3</a:t>
            </a:r>
            <a:endParaRPr lang="en-US" sz="800" b="1" dirty="0"/>
          </a:p>
        </p:txBody>
      </p:sp>
      <p:sp>
        <p:nvSpPr>
          <p:cNvPr id="415" name="Rectangle 414"/>
          <p:cNvSpPr/>
          <p:nvPr/>
        </p:nvSpPr>
        <p:spPr>
          <a:xfrm>
            <a:off x="7036871" y="4305854"/>
            <a:ext cx="672079" cy="2689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 dirty="0"/>
              <a:t>Table 1</a:t>
            </a:r>
            <a:endParaRPr lang="en-US" sz="800" b="1" dirty="0"/>
          </a:p>
        </p:txBody>
      </p:sp>
      <p:cxnSp>
        <p:nvCxnSpPr>
          <p:cNvPr id="416" name="Elbow Connector 415"/>
          <p:cNvCxnSpPr/>
          <p:nvPr/>
        </p:nvCxnSpPr>
        <p:spPr>
          <a:xfrm flipV="1">
            <a:off x="6139426" y="4041050"/>
            <a:ext cx="2766693" cy="72616"/>
          </a:xfrm>
          <a:prstGeom prst="bentConnector4">
            <a:avLst>
              <a:gd name="adj1" fmla="val -302"/>
              <a:gd name="adj2" fmla="val 257403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7074069" y="3702082"/>
            <a:ext cx="1814756" cy="5052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/>
              <a:t>FA Line</a:t>
            </a:r>
          </a:p>
          <a:p>
            <a:pPr algn="ctr"/>
            <a:r>
              <a:rPr lang="en-GB" sz="1000" b="1" dirty="0">
                <a:solidFill>
                  <a:schemeClr val="tx1"/>
                </a:solidFill>
              </a:rPr>
              <a:t>( separate part by table assemble)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7262058" y="4647820"/>
            <a:ext cx="155734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>
                <a:solidFill>
                  <a:srgbClr val="C00000"/>
                </a:solidFill>
              </a:rPr>
              <a:t>Save time supply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420" name="Picture 4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3332" y="4619414"/>
            <a:ext cx="209550" cy="438150"/>
          </a:xfrm>
          <a:prstGeom prst="rect">
            <a:avLst/>
          </a:prstGeom>
        </p:spPr>
      </p:pic>
      <p:sp>
        <p:nvSpPr>
          <p:cNvPr id="421" name="Rectangle 420"/>
          <p:cNvSpPr/>
          <p:nvPr/>
        </p:nvSpPr>
        <p:spPr>
          <a:xfrm>
            <a:off x="4786433" y="4743576"/>
            <a:ext cx="1570123" cy="3480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/>
              <a:t>List and part card group by table assemble</a:t>
            </a:r>
            <a:endParaRPr lang="en-GB" sz="800" b="1">
              <a:solidFill>
                <a:schemeClr val="tx1"/>
              </a:solidFill>
            </a:endParaRPr>
          </a:p>
        </p:txBody>
      </p:sp>
      <p:sp>
        <p:nvSpPr>
          <p:cNvPr id="423" name="Rectangular Callout 422"/>
          <p:cNvSpPr/>
          <p:nvPr/>
        </p:nvSpPr>
        <p:spPr>
          <a:xfrm>
            <a:off x="7797836" y="2579152"/>
            <a:ext cx="1202815" cy="1013911"/>
          </a:xfrm>
          <a:prstGeom prst="wedgeRectCallout">
            <a:avLst>
              <a:gd name="adj1" fmla="val -169764"/>
              <a:gd name="adj2" fmla="val 93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rgbClr val="0000FF"/>
                </a:solidFill>
              </a:rPr>
              <a:t>-Easy control part on trolley supply</a:t>
            </a:r>
          </a:p>
          <a:p>
            <a:r>
              <a:rPr lang="en-GB" sz="1000">
                <a:solidFill>
                  <a:srgbClr val="0000FF"/>
                </a:solidFill>
              </a:rPr>
              <a:t>=&gt;save time supply for FA</a:t>
            </a:r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4686799" y="5342386"/>
            <a:ext cx="4333589" cy="15388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/>
              <a:t>Improve:</a:t>
            </a:r>
          </a:p>
          <a:p>
            <a:r>
              <a:rPr lang="en-GB" sz="1000" b="1" dirty="0" smtClean="0"/>
              <a:t>-</a:t>
            </a:r>
            <a:r>
              <a:rPr lang="en-GB" sz="1000" b="1" dirty="0"/>
              <a:t>Microwave &amp; Projector print List &amp; part card group model by model and table </a:t>
            </a:r>
            <a:r>
              <a:rPr lang="en-GB" sz="1000" b="1" dirty="0" smtClean="0"/>
              <a:t>assemble. Trolley </a:t>
            </a:r>
            <a:r>
              <a:rPr lang="en-GB" sz="1000" b="1" dirty="0"/>
              <a:t>supply have part list group by table assemble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GB" sz="1000" b="1" dirty="0" smtClean="0">
                <a:solidFill>
                  <a:srgbClr val="FF0000"/>
                </a:solidFill>
              </a:rPr>
              <a:t>Easy </a:t>
            </a:r>
            <a:r>
              <a:rPr lang="en-GB" sz="1000" b="1" dirty="0">
                <a:solidFill>
                  <a:srgbClr val="FF0000"/>
                </a:solidFill>
              </a:rPr>
              <a:t>control part </a:t>
            </a:r>
            <a:r>
              <a:rPr lang="en-GB" sz="1000" b="1" dirty="0"/>
              <a:t>on trolley table assemble , save time </a:t>
            </a:r>
            <a:r>
              <a:rPr lang="en-GB" sz="1000" b="1" dirty="0" smtClean="0"/>
              <a:t>supply.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GB" sz="1000" dirty="0"/>
              <a:t>Reduce tack time : 1.5 min/trolley</a:t>
            </a:r>
          </a:p>
          <a:p>
            <a:r>
              <a:rPr lang="en-GB" sz="1000" dirty="0"/>
              <a:t>MW 150 trolleys supply to FA,PJ 80 trolleys supply to FA (1 trolley reduce 0.5 </a:t>
            </a:r>
            <a:r>
              <a:rPr lang="en-GB" sz="1000" dirty="0" smtClean="0"/>
              <a:t>min) </a:t>
            </a:r>
            <a:r>
              <a:rPr lang="en-GB" sz="1000" b="1" dirty="0" smtClean="0"/>
              <a:t>Save </a:t>
            </a:r>
            <a:r>
              <a:rPr lang="en-GB" sz="1000" b="1" dirty="0"/>
              <a:t>: (150+80) x 0.5 = 115 min/day </a:t>
            </a:r>
          </a:p>
          <a:p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58970" y="5359523"/>
            <a:ext cx="404074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/>
              <a:t>Current :</a:t>
            </a:r>
          </a:p>
          <a:p>
            <a:r>
              <a:rPr lang="en-GB" sz="1000" b="1" dirty="0" smtClean="0"/>
              <a:t>-</a:t>
            </a:r>
            <a:r>
              <a:rPr lang="en-GB" sz="1000" b="1" dirty="0"/>
              <a:t>Microwave &amp; Projector print List &amp; part card group model by model by 1 list have many part 60 -120 parts</a:t>
            </a:r>
          </a:p>
          <a:p>
            <a:r>
              <a:rPr lang="en-GB" sz="1000" b="1" dirty="0"/>
              <a:t> on the list =&gt; 1 list have many trolley supply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-At FA line request MCS must separate part by table assembly</a:t>
            </a:r>
          </a:p>
          <a:p>
            <a:r>
              <a:rPr lang="en-GB" sz="1000" b="1" dirty="0"/>
              <a:t>=&gt; MCS loss time for </a:t>
            </a:r>
            <a:r>
              <a:rPr lang="en-GB" sz="1000" b="1" dirty="0">
                <a:solidFill>
                  <a:srgbClr val="FF0000"/>
                </a:solidFill>
              </a:rPr>
              <a:t>find part and location when supply</a:t>
            </a:r>
          </a:p>
        </p:txBody>
      </p:sp>
    </p:spTree>
    <p:extLst>
      <p:ext uri="{BB962C8B-B14F-4D97-AF65-F5344CB8AC3E}">
        <p14:creationId xmlns:p14="http://schemas.microsoft.com/office/powerpoint/2010/main" val="29967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8194</TotalTime>
  <Words>349</Words>
  <Application>Microsoft Office PowerPoint</Application>
  <PresentationFormat>On-screen Show (4:3)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Arial</vt:lpstr>
      <vt:lpstr>Book Antiqua</vt:lpstr>
      <vt:lpstr>Calibri</vt:lpstr>
      <vt:lpstr>DejaVu Sans</vt:lpstr>
      <vt:lpstr>MEIRYO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Chung Nguyen Van</dc:creator>
  <dc:description/>
  <cp:lastModifiedBy>NGUYEN NHU_Minh</cp:lastModifiedBy>
  <cp:revision>1306</cp:revision>
  <cp:lastPrinted>2019-05-27T02:21:44Z</cp:lastPrinted>
  <dcterms:created xsi:type="dcterms:W3CDTF">2015-08-13T02:08:13Z</dcterms:created>
  <dcterms:modified xsi:type="dcterms:W3CDTF">2022-08-19T06:31:15Z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PSNV</vt:lpwstr>
  </property>
  <property fmtid="{D5CDD505-2E9C-101B-9397-08002B2CF9AE}" pid="4" name="ContentTypeId">
    <vt:lpwstr>0x010100973F858C397DE54D9423F8D643250E0F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