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946F6DF-145D-458D-8C17-D3F0AF992D5D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C8634-6CB4-4C32-9F23-230E7702F243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0A2C1-B9F8-4E04-9F37-885BE7F4C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Image Placeholder 1">
            <a:extLst>
              <a:ext uri="{FF2B5EF4-FFF2-40B4-BE49-F238E27FC236}">
                <a16:creationId xmlns:a16="http://schemas.microsoft.com/office/drawing/2014/main" id="{B7738E0C-006D-4EFD-B045-0AD1902ADA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8355" name="Notes Placeholder 2">
            <a:extLst>
              <a:ext uri="{FF2B5EF4-FFF2-40B4-BE49-F238E27FC236}">
                <a16:creationId xmlns:a16="http://schemas.microsoft.com/office/drawing/2014/main" id="{8444A7EA-6139-4691-B80B-2D2EA172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28356" name="Slide Number Placeholder 3">
            <a:extLst>
              <a:ext uri="{FF2B5EF4-FFF2-40B4-BE49-F238E27FC236}">
                <a16:creationId xmlns:a16="http://schemas.microsoft.com/office/drawing/2014/main" id="{A042A2C1-A68C-441F-948A-AD544A2FF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0" hangingPunct="0"/>
            <a:fld id="{C7BB5EC0-21AB-4975-A106-1DCB5EBDD5FB}" type="slidenum">
              <a:rPr lang="ja-JP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hangingPunct="0"/>
              <a:t>1</a:t>
            </a:fld>
            <a:endParaRPr lang="en-US" altLang="ja-JP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96C1-CD31-42C0-A4EB-5148F013FDEE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06C8-96B6-4551-B041-54DB3377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1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96C1-CD31-42C0-A4EB-5148F013FDEE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06C8-96B6-4551-B041-54DB3377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96C1-CD31-42C0-A4EB-5148F013FDEE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06C8-96B6-4551-B041-54DB3377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96C1-CD31-42C0-A4EB-5148F013FDEE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06C8-96B6-4551-B041-54DB3377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4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96C1-CD31-42C0-A4EB-5148F013FDEE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06C8-96B6-4551-B041-54DB3377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96C1-CD31-42C0-A4EB-5148F013FDEE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06C8-96B6-4551-B041-54DB3377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96C1-CD31-42C0-A4EB-5148F013FDEE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06C8-96B6-4551-B041-54DB3377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96C1-CD31-42C0-A4EB-5148F013FDEE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06C8-96B6-4551-B041-54DB3377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96C1-CD31-42C0-A4EB-5148F013FDEE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06C8-96B6-4551-B041-54DB3377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7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96C1-CD31-42C0-A4EB-5148F013FDEE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06C8-96B6-4551-B041-54DB3377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96C1-CD31-42C0-A4EB-5148F013FDEE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06C8-96B6-4551-B041-54DB3377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996C1-CD31-42C0-A4EB-5148F013FDEE}" type="datetimeFigureOut">
              <a:rPr lang="en-US" smtClean="0"/>
              <a:t>01/18/2022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06C8-96B6-4551-B041-54DB3377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0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>
            <a:extLst>
              <a:ext uri="{FF2B5EF4-FFF2-40B4-BE49-F238E27FC236}">
                <a16:creationId xmlns:a16="http://schemas.microsoft.com/office/drawing/2014/main" id="{AA9BCFEC-ABE4-4E95-924E-509D8FEA2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"/>
            <a:ext cx="9144000" cy="404813"/>
          </a:xfrm>
          <a:prstGeom prst="rect">
            <a:avLst/>
          </a:prstGeom>
          <a:solidFill>
            <a:srgbClr val="0000CC"/>
          </a:solidFill>
          <a:ln>
            <a:noFill/>
          </a:ln>
          <a:extLst/>
        </p:spPr>
        <p:txBody>
          <a:bodyPr wrap="none" lIns="40069" tIns="20035" rIns="40069" bIns="20035" anchor="ctr" anchorCtr="1"/>
          <a:lstStyle>
            <a:lvl1pPr defTabSz="560388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defTabSz="560388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defTabSz="560388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defTabSz="560388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defTabSz="560388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560388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buFontTx/>
              <a:buNone/>
            </a:pPr>
            <a:r>
              <a:rPr lang="en-US" altLang="ja-JP" sz="1500" b="1" dirty="0">
                <a:solidFill>
                  <a:schemeClr val="bg1"/>
                </a:solidFill>
                <a:cs typeface="Times New Roman" pitchFamily="18" charset="0"/>
              </a:rPr>
              <a:t>APPLY ELECTRONIC TALLY SHEET FOR SERVICE PART SHIPMENT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B982C7F-259A-4BB8-A08A-591B3C58DA23}"/>
              </a:ext>
            </a:extLst>
          </p:cNvPr>
          <p:cNvSpPr/>
          <p:nvPr/>
        </p:nvSpPr>
        <p:spPr>
          <a:xfrm>
            <a:off x="1524000" y="7540"/>
            <a:ext cx="762000" cy="38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1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vi-VN" altLang="vi-VN" sz="1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utoShape 2">
            <a:extLst>
              <a:ext uri="{FF2B5EF4-FFF2-40B4-BE49-F238E27FC236}">
                <a16:creationId xmlns:a16="http://schemas.microsoft.com/office/drawing/2014/main" id="{E8777899-99E0-47A0-9934-9B34C216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66" y="1211265"/>
            <a:ext cx="4456934" cy="3552824"/>
          </a:xfrm>
          <a:prstGeom prst="roundRect">
            <a:avLst>
              <a:gd name="adj" fmla="val 6616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4F67AC76-A935-4B86-832C-C964ECA4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196" y="4838326"/>
            <a:ext cx="4346711" cy="1943474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8575" algn="ctr">
            <a:solidFill>
              <a:srgbClr val="0000CC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 altLang="ja-JP" sz="1400" dirty="0">
              <a:solidFill>
                <a:prstClr val="black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endParaRPr lang="en-US" altLang="ja-JP" sz="1400" dirty="0">
              <a:solidFill>
                <a:prstClr val="black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113" name="AutoShape 7">
            <a:extLst>
              <a:ext uri="{FF2B5EF4-FFF2-40B4-BE49-F238E27FC236}">
                <a16:creationId xmlns:a16="http://schemas.microsoft.com/office/drawing/2014/main" id="{10047F75-8891-4D33-9F47-DDD0F300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04" y="4877238"/>
            <a:ext cx="4475796" cy="192063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8575" algn="ctr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ja-JP" sz="1400" dirty="0">
              <a:solidFill>
                <a:prstClr val="black"/>
              </a:solidFill>
              <a:latin typeface="Times New Roman" pitchFamily="18" charset="0"/>
              <a:ea typeface="ＭＳ Ｐゴシック"/>
              <a:cs typeface="Times New Roman" pitchFamily="18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613300" y="4815094"/>
            <a:ext cx="4787501" cy="1890506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altLang="ja-JP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GB" altLang="ja-JP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About 36 service part shipment/ month (180 pallets)</a:t>
            </a:r>
          </a:p>
          <a:p>
            <a:r>
              <a:rPr lang="en-GB" altLang="ja-JP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Time spending to count </a:t>
            </a:r>
            <a:r>
              <a:rPr lang="en-GB" altLang="ja-JP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q.ty</a:t>
            </a:r>
            <a:r>
              <a:rPr lang="en-GB" altLang="ja-JP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writing the model name on </a:t>
            </a:r>
          </a:p>
          <a:p>
            <a:r>
              <a:rPr lang="en-GB" altLang="ja-JP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tally sheet &amp; pallet list: </a:t>
            </a:r>
          </a:p>
          <a:p>
            <a:endParaRPr lang="en-GB" altLang="ja-JP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GB" altLang="ja-JP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Time spending: 50 minutes/shipment  </a:t>
            </a:r>
          </a:p>
          <a:p>
            <a:r>
              <a:rPr lang="en-GB" altLang="ja-JP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~ 1800 minutes/36 shipment (30 hours)/month</a:t>
            </a:r>
          </a:p>
          <a:p>
            <a:r>
              <a:rPr lang="en-GB" altLang="ja-JP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~ 360 hours/year.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</p:txBody>
      </p:sp>
      <p:sp>
        <p:nvSpPr>
          <p:cNvPr id="140" name="AutoShape 2">
            <a:extLst>
              <a:ext uri="{FF2B5EF4-FFF2-40B4-BE49-F238E27FC236}">
                <a16:creationId xmlns:a16="http://schemas.microsoft.com/office/drawing/2014/main" id="{E8777899-99E0-47A0-9934-9B34C216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826" y="1219201"/>
            <a:ext cx="4386081" cy="3544889"/>
          </a:xfrm>
          <a:prstGeom prst="roundRect">
            <a:avLst>
              <a:gd name="adj" fmla="val 6616"/>
            </a:avLst>
          </a:prstGeom>
          <a:noFill/>
          <a:ln w="25400">
            <a:solidFill>
              <a:srgbClr val="130BB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z="110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6207826" y="4788702"/>
            <a:ext cx="4536375" cy="199309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1400" b="1" dirty="0">
                <a:solidFill>
                  <a:srgbClr val="130BB5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Using barcode checker to scan </a:t>
            </a:r>
            <a:r>
              <a:rPr lang="en-GB" altLang="ja-JP" sz="1400" b="1" dirty="0" err="1">
                <a:solidFill>
                  <a:srgbClr val="130BB5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q.ty</a:t>
            </a:r>
            <a:r>
              <a:rPr lang="en-GB" altLang="ja-JP" sz="1400" b="1" dirty="0">
                <a:solidFill>
                  <a:srgbClr val="130BB5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and model of each shipment. Reduce 50% time when prepare Service part for shipment.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B" altLang="ja-JP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Take time: </a:t>
            </a:r>
            <a:r>
              <a:rPr lang="en-US" altLang="ja-JP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25 minutes/shipment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~ 900 minutes/36 shipments/month 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~ 15 hours/month ~ 180hours/Year</a:t>
            </a:r>
            <a:endParaRPr lang="en-US" altLang="ja-JP" sz="1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171450" indent="-171450">
              <a:buFont typeface="Symbol"/>
              <a:buChar char="Þ"/>
            </a:pPr>
            <a:r>
              <a:rPr lang="en-US" altLang="ja-JP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Save time:  360 hours – 180 hours = 180 hours/year</a:t>
            </a:r>
          </a:p>
          <a:p>
            <a:r>
              <a:rPr lang="en-US" altLang="ja-JP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Save cost:  </a:t>
            </a:r>
            <a:r>
              <a:rPr lang="en-US" altLang="ja-JP" sz="1400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245</a:t>
            </a:r>
            <a:r>
              <a:rPr lang="en-US" altLang="ja-JP" sz="1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USD/Year</a:t>
            </a:r>
            <a:endParaRPr lang="en-US" altLang="ja-JP" sz="1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auto">
          <a:xfrm>
            <a:off x="1639066" y="533400"/>
            <a:ext cx="2194560" cy="3746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5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Section: PSCS</a:t>
            </a:r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auto">
          <a:xfrm>
            <a:off x="4244667" y="528638"/>
            <a:ext cx="2002528" cy="379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5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PIC: </a:t>
            </a:r>
            <a:r>
              <a:rPr kumimoji="1" lang="en-US" altLang="ja-JP" sz="15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Mrs.Thu</a:t>
            </a:r>
            <a:endParaRPr kumimoji="1" lang="en-US" altLang="ja-JP" sz="1500" b="1" dirty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8839201" y="533400"/>
            <a:ext cx="1720849" cy="3746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Investment: 0$</a:t>
            </a:r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auto">
          <a:xfrm>
            <a:off x="6751308" y="528638"/>
            <a:ext cx="1859293" cy="379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Applied: Oct 2019</a:t>
            </a: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7711575" y="1002268"/>
            <a:ext cx="1535113" cy="36933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9pPr>
          </a:lstStyle>
          <a:p>
            <a:pPr algn="ctr" eaLnBrk="1" hangingPunct="1"/>
            <a:r>
              <a:rPr lang="en-US" altLang="ja-JP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34" charset="-128"/>
                <a:cs typeface="Times New Roman" pitchFamily="18" charset="0"/>
              </a:rPr>
              <a:t>◆ After</a:t>
            </a:r>
            <a:r>
              <a:rPr lang="en-US" altLang="ja-JP" sz="1800" b="1" dirty="0">
                <a:solidFill>
                  <a:srgbClr val="FFFFFF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  <a:endParaRPr lang="en-US" altLang="ja-JP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3074487" y="1002268"/>
            <a:ext cx="1535113" cy="36933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MS Gothic" pitchFamily="49" charset="-128"/>
              </a:defRPr>
            </a:lvl9pPr>
          </a:lstStyle>
          <a:p>
            <a:pPr algn="ctr" eaLnBrk="1" hangingPunct="1"/>
            <a:r>
              <a:rPr lang="en-US" altLang="ja-JP" sz="1800" b="1" dirty="0">
                <a:solidFill>
                  <a:srgbClr val="FFFFFF"/>
                </a:solidFill>
                <a:ea typeface="ＭＳ Ｐゴシック" pitchFamily="34" charset="-128"/>
                <a:cs typeface="Times New Roman" pitchFamily="18" charset="0"/>
              </a:rPr>
              <a:t>◆Before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0612" y="1827295"/>
            <a:ext cx="2024396" cy="2103273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3769105" y="2590800"/>
            <a:ext cx="11709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4284" y="1825334"/>
            <a:ext cx="1931516" cy="12969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0600" y="1825334"/>
            <a:ext cx="1824800" cy="11208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5400" y="2001580"/>
            <a:ext cx="1286442" cy="472252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8388314" y="2314640"/>
            <a:ext cx="164862" cy="23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9448800" y="2971800"/>
            <a:ext cx="250824" cy="150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4996" y="1827294"/>
            <a:ext cx="2064804" cy="9746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7601" y="1823819"/>
            <a:ext cx="767221" cy="577352"/>
          </a:xfrm>
          <a:prstGeom prst="rect">
            <a:avLst/>
          </a:prstGeom>
        </p:spPr>
      </p:pic>
      <p:sp>
        <p:nvSpPr>
          <p:cNvPr id="34" name="Left Arrow 33"/>
          <p:cNvSpPr/>
          <p:nvPr/>
        </p:nvSpPr>
        <p:spPr>
          <a:xfrm>
            <a:off x="8308771" y="3847488"/>
            <a:ext cx="149428" cy="267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9982200" y="4921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ja-JP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/10</a:t>
            </a:r>
            <a:endParaRPr lang="en-US" altLang="ja-JP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6">
            <a:extLst>
              <a:ext uri="{FF2B5EF4-FFF2-40B4-BE49-F238E27FC236}">
                <a16:creationId xmlns:a16="http://schemas.microsoft.com/office/drawing/2014/main" id="{8673EAE6-8B73-4197-9915-89ABEA63C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164" y="1447800"/>
            <a:ext cx="1341636" cy="3032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Manual writing</a:t>
            </a: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8673EAE6-8B73-4197-9915-89ABEA63C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467" y="1458422"/>
            <a:ext cx="1176530" cy="2926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Tally sheet</a:t>
            </a:r>
          </a:p>
        </p:txBody>
      </p:sp>
      <p:sp>
        <p:nvSpPr>
          <p:cNvPr id="43" name="AutoShape 6">
            <a:extLst>
              <a:ext uri="{FF2B5EF4-FFF2-40B4-BE49-F238E27FC236}">
                <a16:creationId xmlns:a16="http://schemas.microsoft.com/office/drawing/2014/main" id="{8673EAE6-8B73-4197-9915-89ABEA63C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1" y="2870338"/>
            <a:ext cx="1166733" cy="2538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GB" altLang="ja-JP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Pallet list</a:t>
            </a:r>
            <a:endParaRPr kumimoji="1" lang="en-US" altLang="ja-JP" sz="14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6" name="AutoShape 6">
            <a:extLst>
              <a:ext uri="{FF2B5EF4-FFF2-40B4-BE49-F238E27FC236}">
                <a16:creationId xmlns:a16="http://schemas.microsoft.com/office/drawing/2014/main" id="{400F58F5-CF73-4F9B-8682-07F4198A3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559" y="1458422"/>
            <a:ext cx="1240442" cy="28505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Barcode</a:t>
            </a:r>
          </a:p>
        </p:txBody>
      </p:sp>
      <p:sp>
        <p:nvSpPr>
          <p:cNvPr id="48" name="AutoShape 6">
            <a:extLst>
              <a:ext uri="{FF2B5EF4-FFF2-40B4-BE49-F238E27FC236}">
                <a16:creationId xmlns:a16="http://schemas.microsoft.com/office/drawing/2014/main" id="{AAD34383-C7D7-417A-A1F7-E2465104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507" y="1458422"/>
            <a:ext cx="2067524" cy="3015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Auto link data on software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9"/>
          <a:srcRect l="19842" t="14257" r="36255" b="42135"/>
          <a:stretch/>
        </p:blipFill>
        <p:spPr>
          <a:xfrm>
            <a:off x="3886200" y="3154544"/>
            <a:ext cx="2118504" cy="14936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0" name="Picture 49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:$F$14"/>
              </a:ext>
            </a:extLst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24601" y="3200402"/>
            <a:ext cx="1984171" cy="141555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pic>
        <p:nvPicPr>
          <p:cNvPr id="53" name="Picture 52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:$Y$29"/>
              </a:ext>
            </a:extLst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474753" y="3200400"/>
            <a:ext cx="2085297" cy="141555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sp>
        <p:nvSpPr>
          <p:cNvPr id="54" name="Rounded Rectangle 53"/>
          <p:cNvSpPr/>
          <p:nvPr/>
        </p:nvSpPr>
        <p:spPr>
          <a:xfrm>
            <a:off x="8496301" y="3219408"/>
            <a:ext cx="2025649" cy="2095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Electronic tally sheet</a:t>
            </a:r>
            <a:endParaRPr lang="en-US" sz="1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ounded Rectangle 53">
            <a:extLst>
              <a:ext uri="{FF2B5EF4-FFF2-40B4-BE49-F238E27FC236}">
                <a16:creationId xmlns:a16="http://schemas.microsoft.com/office/drawing/2014/main" id="{CA1CCCD1-4E91-49E2-9AA1-24D6119436E4}"/>
              </a:ext>
            </a:extLst>
          </p:cNvPr>
          <p:cNvSpPr/>
          <p:nvPr/>
        </p:nvSpPr>
        <p:spPr>
          <a:xfrm>
            <a:off x="6324600" y="3209193"/>
            <a:ext cx="1931516" cy="2198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Electronic Pallet List</a:t>
            </a:r>
            <a:endParaRPr lang="en-US" sz="1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MS Gothic</vt:lpstr>
      <vt:lpstr>ＭＳ Ｐゴシック</vt:lpstr>
      <vt:lpstr>游ゴシック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Hoang Van</dc:creator>
  <cp:lastModifiedBy>Cuong Hoang Van</cp:lastModifiedBy>
  <cp:revision>1</cp:revision>
  <dcterms:created xsi:type="dcterms:W3CDTF">2022-01-18T01:24:54Z</dcterms:created>
  <dcterms:modified xsi:type="dcterms:W3CDTF">2022-01-18T01:25:18Z</dcterms:modified>
</cp:coreProperties>
</file>