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39" r:id="rId8"/>
    <p:sldId id="1640" r:id="rId9"/>
    <p:sldId id="1641" r:id="rId10"/>
    <p:sldId id="1587" r:id="rId11"/>
    <p:sldId id="1626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4" autoAdjust="0"/>
    <p:restoredTop sz="69818" autoAdjust="0"/>
  </p:normalViewPr>
  <p:slideViewPr>
    <p:cSldViewPr>
      <p:cViewPr varScale="1">
        <p:scale>
          <a:sx n="51" d="100"/>
          <a:sy n="51" d="100"/>
        </p:scale>
        <p:origin x="1818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Good </a:t>
            </a:r>
            <a:r>
              <a:rPr lang="en-US" sz="600" dirty="0"/>
              <a:t>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  <a:endParaRPr lang="en-US" sz="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My </a:t>
            </a:r>
            <a:r>
              <a:rPr lang="en-US" sz="600" dirty="0"/>
              <a:t>name is Minh ,member of IT</a:t>
            </a:r>
            <a:r>
              <a:rPr lang="en-US" sz="600" baseline="0" dirty="0"/>
              <a:t> section. Today, I am very honored to be here to present my promotion report. </a:t>
            </a:r>
            <a:endParaRPr lang="en-US" sz="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My </a:t>
            </a:r>
            <a:r>
              <a:rPr lang="en-US" sz="600" baseline="0" dirty="0"/>
              <a:t>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 smtClean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 smtClean="0"/>
              <a:t>Let’s start with part 1: I talk </a:t>
            </a:r>
            <a:r>
              <a:rPr lang="en-US" alt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1m</a:t>
            </a:r>
          </a:p>
          <a:p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That </a:t>
            </a:r>
            <a:r>
              <a:rPr lang="en-US" baseline="0" dirty="0"/>
              <a:t>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</a:p>
          <a:p>
            <a:pPr defTabSz="915406">
              <a:defRPr/>
            </a:pPr>
            <a:r>
              <a:rPr lang="en-US" dirty="0" smtClean="0"/>
              <a:t>The </a:t>
            </a:r>
            <a:r>
              <a:rPr lang="en-US" dirty="0"/>
              <a:t>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 smtClean="0"/>
              <a:t>- Let's </a:t>
            </a:r>
            <a:r>
              <a:rPr lang="en-US" altLang="en-US" dirty="0"/>
              <a:t>look </a:t>
            </a:r>
            <a:r>
              <a:rPr lang="en-US" altLang="en-US" dirty="0" smtClean="0"/>
              <a:t>Project</a:t>
            </a:r>
            <a:r>
              <a:rPr lang="en-US" altLang="en-US" baseline="0" dirty="0" smtClean="0"/>
              <a:t> summary </a:t>
            </a:r>
            <a:r>
              <a:rPr lang="en-US" altLang="en-US" dirty="0" smtClean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Target : increase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</a:t>
            </a:r>
            <a:r>
              <a:rPr lang="en-US" altLang="en-US" b="0" baseline="0" dirty="0" smtClean="0">
                <a:solidFill>
                  <a:srgbClr val="FF0000"/>
                </a:solidFill>
              </a:rPr>
              <a:t>enough</a:t>
            </a:r>
            <a:r>
              <a:rPr lang="en-US" altLang="en-US" b="0" baseline="0" dirty="0" smtClean="0"/>
              <a:t>.</a:t>
            </a:r>
            <a:endParaRPr lang="en-US" altLang="en-US" b="0" baseline="0" dirty="0"/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Normal </a:t>
            </a:r>
            <a:r>
              <a:rPr lang="en-US" altLang="en-US" b="1" baseline="0" dirty="0"/>
              <a:t>support is very </a:t>
            </a:r>
            <a:r>
              <a:rPr lang="en-US" altLang="en-US" b="1" baseline="0" dirty="0" smtClean="0"/>
              <a:t>height</a:t>
            </a:r>
            <a:r>
              <a:rPr lang="en-US" altLang="en-US" b="0" baseline="0" dirty="0" smtClean="0"/>
              <a:t> because all </a:t>
            </a:r>
            <a:r>
              <a:rPr lang="en-US" altLang="en-US" b="0" baseline="0" dirty="0"/>
              <a:t>application running </a:t>
            </a:r>
            <a:r>
              <a:rPr lang="en-US" altLang="en-US" b="1" baseline="0" dirty="0"/>
              <a:t>on Handy terminal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</a:t>
            </a:r>
            <a:r>
              <a:rPr lang="en-US" altLang="en-US" b="0" dirty="0" smtClean="0">
                <a:solidFill>
                  <a:srgbClr val="FF0000"/>
                </a:solidFill>
              </a:rPr>
              <a:t>system when error</a:t>
            </a:r>
            <a:r>
              <a:rPr lang="en-US" altLang="en-US" b="0" dirty="0" smtClean="0"/>
              <a:t>.  </a:t>
            </a:r>
            <a:r>
              <a:rPr lang="en-US" altLang="en-US" b="0" dirty="0"/>
              <a:t>(</a:t>
            </a:r>
            <a:r>
              <a:rPr lang="en-US" dirty="0"/>
              <a:t>There are a lot of software  need support during operation. human error, machine error, or system error. </a:t>
            </a:r>
            <a:r>
              <a:rPr lang="en-US" dirty="0" smtClean="0"/>
              <a:t>I </a:t>
            </a:r>
            <a:r>
              <a:rPr lang="en-US" dirty="0"/>
              <a:t>need to solve it for the system running again</a:t>
            </a:r>
            <a:r>
              <a:rPr lang="en-US" dirty="0" smtClean="0"/>
              <a:t>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- other reason, Win </a:t>
            </a:r>
            <a:r>
              <a:rPr lang="en-US" b="1" dirty="0"/>
              <a:t>CE end of line 2023</a:t>
            </a:r>
            <a:r>
              <a:rPr lang="en-US" dirty="0"/>
              <a:t>.  to comply company policy </a:t>
            </a:r>
            <a:r>
              <a:rPr lang="en-US" dirty="0" smtClean="0"/>
              <a:t>We </a:t>
            </a:r>
            <a:r>
              <a:rPr lang="en-US" dirty="0"/>
              <a:t>need to upgrade win CE to android Operation</a:t>
            </a:r>
            <a:r>
              <a:rPr lang="en-US" baseline="0" dirty="0"/>
              <a:t> system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large system of the factory that needs to be upgraded  is</a:t>
            </a:r>
            <a:r>
              <a:rPr lang="en-US" b="1" baseline="0" dirty="0" smtClean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sym typeface="Wingdings" panose="05000000000000000000" pitchFamily="2" charset="2"/>
              </a:rPr>
              <a:t> This is reason </a:t>
            </a:r>
            <a:r>
              <a:rPr lang="en-US" b="0" baseline="0" dirty="0" smtClean="0">
                <a:sym typeface="Wingdings" panose="05000000000000000000" pitchFamily="2" charset="2"/>
              </a:rPr>
              <a:t>I</a:t>
            </a:r>
            <a:r>
              <a:rPr lang="en-US" baseline="0" dirty="0" smtClean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  <a:r>
              <a:rPr lang="en-US" altLang="en-US" baseline="0" dirty="0" smtClean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 mount of work follow KPI annual we must complete is 30%, in addition to 10% of urgent projects . The rest of request is 60% of the requirements of other departments. These are thing that we </a:t>
            </a:r>
            <a:r>
              <a:rPr lang="en-US" altLang="en-US" b="1" baseline="0" dirty="0" smtClean="0"/>
              <a:t>haven’t enough time to complete</a:t>
            </a:r>
            <a:r>
              <a:rPr lang="en-US" altLang="en-US" baseline="0" dirty="0" smtClean="0"/>
              <a:t>. Its content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example, we look at the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Asset Management IT:</a:t>
            </a: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 smtClean="0"/>
              <a:t>For this reason, I select the</a:t>
            </a:r>
            <a:r>
              <a:rPr lang="en-US" altLang="en-US" b="1" baseline="0" dirty="0" smtClean="0"/>
              <a:t> issue 2  </a:t>
            </a:r>
            <a:r>
              <a:rPr lang="en-US" altLang="en-US" b="1" dirty="0" smtClean="0"/>
              <a:t>make an</a:t>
            </a:r>
            <a:r>
              <a:rPr lang="en-US" altLang="en-US" b="1" baseline="0" dirty="0" smtClean="0"/>
              <a:t> new system</a:t>
            </a:r>
            <a:endParaRPr lang="en-US" altLang="en-US" b="1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we see current process: GR</a:t>
            </a:r>
            <a:r>
              <a:rPr lang="en-US" altLang="en-US" baseline="0" dirty="0"/>
              <a:t>, Transfer, inventory</a:t>
            </a:r>
            <a:r>
              <a:rPr lang="en-US" altLang="en-US" baseline="0" dirty="0" smtClean="0"/>
              <a:t>, maintenance, scrap.=&gt; In total, more than 1 thousand devices need to be managed.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dirty="0" smtClean="0"/>
              <a:t>All </a:t>
            </a:r>
            <a:r>
              <a:rPr lang="en-US" altLang="en-US" dirty="0"/>
              <a:t>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</a:t>
            </a:r>
            <a:r>
              <a:rPr lang="en-US" altLang="en-US" dirty="0" smtClean="0"/>
              <a:t>inventory.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</a:t>
            </a:r>
            <a:r>
              <a:rPr lang="en-US" altLang="en-US" b="1" baseline="0" dirty="0" smtClean="0"/>
              <a:t> action : </a:t>
            </a:r>
            <a:r>
              <a:rPr lang="en-US" altLang="en-US" b="1" dirty="0" smtClean="0"/>
              <a:t>using by barcode technology, scan barcode auto save </a:t>
            </a:r>
            <a:r>
              <a:rPr lang="en-US" altLang="en-US" b="1" smtClean="0"/>
              <a:t>database</a:t>
            </a:r>
            <a:r>
              <a:rPr lang="en-US" altLang="en-US" b="1" baseline="0" smtClean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new </a:t>
            </a:r>
            <a:r>
              <a:rPr lang="en-US" baseline="0" dirty="0"/>
              <a:t>system, We save time management, reduce papers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0.5m</a:t>
            </a:r>
          </a:p>
          <a:p>
            <a:pPr defTabSz="915406">
              <a:defRPr/>
            </a:pPr>
            <a:r>
              <a:rPr lang="en-US" altLang="en-US" dirty="0" smtClean="0"/>
              <a:t>Next </a:t>
            </a:r>
            <a:r>
              <a:rPr lang="en-US" altLang="en-US" dirty="0"/>
              <a:t>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</a:t>
            </a:r>
            <a:r>
              <a:rPr lang="en-US" altLang="en-US" dirty="0" smtClean="0"/>
              <a:t>android. </a:t>
            </a:r>
            <a:endParaRPr lang="en-US" altLang="en-US" dirty="0"/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 smtClean="0"/>
              <a:t>-&gt; </a:t>
            </a:r>
            <a:r>
              <a:rPr lang="en-US" altLang="en-US" b="1" dirty="0"/>
              <a:t>action: I split function GR, Store, kitting, supply -&gt; the last : I</a:t>
            </a:r>
            <a:r>
              <a:rPr lang="en-US" altLang="en-US" b="1" baseline="0" dirty="0"/>
              <a:t> develop on new device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</a:t>
            </a:r>
            <a:r>
              <a:rPr lang="en-US" altLang="en-US" baseline="0" dirty="0" smtClean="0"/>
              <a:t>, I select the device and develop </a:t>
            </a:r>
            <a:r>
              <a:rPr lang="en-US" altLang="en-US" baseline="0" dirty="0"/>
              <a:t>software.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aseline="0" dirty="0" smtClean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 issue 1,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policy,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- Select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rgbClr val="0000FF"/>
                </a:solidFill>
              </a:rPr>
              <a:t>upgrade FOSS =&gt; reduce</a:t>
            </a:r>
            <a:r>
              <a:rPr lang="en-US" baseline="0" dirty="0" smtClean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>
                <a:solidFill>
                  <a:srgbClr val="0000FF"/>
                </a:solidFill>
              </a:rPr>
              <a:t>My action </a:t>
            </a:r>
            <a:r>
              <a:rPr lang="en-US" altLang="en-US" baseline="0" dirty="0" smtClean="0">
                <a:solidFill>
                  <a:srgbClr val="0000FF"/>
                </a:solidFill>
              </a:rPr>
              <a:t>: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 </a:t>
            </a:r>
            <a:r>
              <a:rPr lang="en-US" altLang="en-US" dirty="0"/>
              <a:t>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109PCS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  <a:endParaRPr lang="en-US" altLang="en-US" sz="1200" b="1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 smtClean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Next slide, I talk a bout the detail of </a:t>
            </a:r>
            <a:r>
              <a:rPr lang="en-US" b="1" baseline="0" dirty="0" smtClean="0"/>
              <a:t>FOSS</a:t>
            </a:r>
            <a:r>
              <a:rPr lang="en-US" baseline="0" dirty="0" smtClean="0"/>
              <a:t>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FOSS </a:t>
            </a:r>
            <a:r>
              <a:rPr lang="en-US" altLang="en-US" sz="1200" dirty="0"/>
              <a:t>includes </a:t>
            </a:r>
            <a:r>
              <a:rPr lang="en-US" altLang="en-US" sz="1200" b="1" dirty="0"/>
              <a:t>4 stage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</a:t>
            </a:r>
            <a:r>
              <a:rPr lang="en-US" altLang="en-US" sz="1200" b="1" dirty="0" smtClean="0"/>
              <a:t>supply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Action: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After </a:t>
            </a:r>
            <a:r>
              <a:rPr lang="en-US" sz="1200" dirty="0">
                <a:cs typeface="Arial" panose="020B0604020202020204" pitchFamily="34" charset="0"/>
              </a:rPr>
              <a:t>analyze , discus with pic MCS we combine some the same function, reduce screen, optimize the process to reduce the operators. </a:t>
            </a:r>
            <a:r>
              <a:rPr lang="en-US" sz="1200" dirty="0" smtClean="0">
                <a:cs typeface="Arial" panose="020B0604020202020204" pitchFamily="34" charset="0"/>
              </a:rPr>
              <a:t> =&gt; make new software to upgrade on mobile.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>
                <a:cs typeface="Arial" panose="020B0604020202020204" pitchFamily="34" charset="0"/>
              </a:rPr>
              <a:t>Result: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- Support time</a:t>
            </a:r>
            <a:r>
              <a:rPr lang="en-US" altLang="en-US" baseline="0" dirty="0" smtClean="0"/>
              <a:t> reduce 35%.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Now, </a:t>
            </a:r>
            <a:r>
              <a:rPr lang="en-US" altLang="en-US" b="1" dirty="0" smtClean="0"/>
              <a:t>I move to next issue</a:t>
            </a:r>
            <a:r>
              <a:rPr lang="en-US" altLang="en-US" b="1" baseline="0" dirty="0" smtClean="0"/>
              <a:t> 2</a:t>
            </a:r>
            <a:r>
              <a:rPr lang="en-US" altLang="en-US" b="1" dirty="0" smtClean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</a:t>
            </a:r>
            <a:r>
              <a:rPr lang="en-US" baseline="0" dirty="0"/>
              <a:t>slide I talk about the asset management system of IT</a:t>
            </a:r>
            <a:r>
              <a:rPr lang="en-US" dirty="0"/>
              <a:t>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dirty="0" smtClean="0"/>
              <a:t>IT </a:t>
            </a:r>
            <a:r>
              <a:rPr lang="en-US" altLang="en-US" dirty="0"/>
              <a:t>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clear process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Solution: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Discuss</a:t>
            </a:r>
            <a:r>
              <a:rPr lang="en-US" altLang="en-US" b="0" baseline="0" dirty="0"/>
              <a:t>, Q&amp;A and find solution with other members of </a:t>
            </a:r>
            <a:r>
              <a:rPr lang="en-US" altLang="en-US" b="0" baseline="0" dirty="0" smtClean="0"/>
              <a:t>IT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Build </a:t>
            </a:r>
            <a:r>
              <a:rPr lang="en-US" altLang="en-US" baseline="0" dirty="0"/>
              <a:t>standard process of manage asset </a:t>
            </a:r>
            <a:endParaRPr lang="en-US" altLang="en-US" baseline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Action: </a:t>
            </a:r>
            <a:endParaRPr lang="en-US" alt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Borrow and return equipment by barcode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GR, Transfer, Maintenance, inventory, scrap.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input, output </a:t>
            </a:r>
            <a:r>
              <a:rPr lang="en-US" altLang="en-US" b="1" baseline="0" dirty="0"/>
              <a:t>stationery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Result:</a:t>
            </a:r>
            <a:endParaRPr lang="en-US" alt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Standardization all process</a:t>
            </a:r>
            <a:endParaRPr lang="en-US" alt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Next slide</a:t>
            </a:r>
            <a:r>
              <a:rPr lang="en-US" altLang="en-US" dirty="0"/>
              <a:t>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4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</a:t>
            </a:r>
            <a:r>
              <a:rPr lang="en-US" baseline="0" dirty="0"/>
              <a:t>slide I talk about detail </a:t>
            </a:r>
            <a:r>
              <a:rPr lang="en-US" baseline="0" dirty="0" smtClean="0"/>
              <a:t>activities: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paste on equipment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chemeClr val="tx1"/>
                </a:solidFill>
              </a:rPr>
              <a:t>Analyze system, design, build database,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Action: 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For </a:t>
            </a:r>
            <a:r>
              <a:rPr lang="en-US" baseline="0" dirty="0"/>
              <a:t>each step, I identify the device with a barcode. When transfer or inventory ,user scan the barcode equipment and  user's card and fix location.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With </a:t>
            </a:r>
            <a:r>
              <a:rPr lang="en-US" baseline="0" dirty="0"/>
              <a:t>stationery warehouses, input and output items, have to scan barcodes.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=&gt; After scan barcode -&gt;  </a:t>
            </a:r>
            <a:r>
              <a:rPr lang="en-US" baseline="0" dirty="0" smtClean="0"/>
              <a:t>Data </a:t>
            </a:r>
            <a:r>
              <a:rPr lang="en-US" baseline="0" dirty="0"/>
              <a:t>result auto save database server via access point. Reports </a:t>
            </a:r>
            <a:r>
              <a:rPr lang="en-US" b="1" baseline="0" dirty="0"/>
              <a:t>auto </a:t>
            </a:r>
            <a:r>
              <a:rPr lang="en-US" b="1" baseline="0" dirty="0" smtClean="0"/>
              <a:t>visualizat</a:t>
            </a:r>
            <a:r>
              <a:rPr lang="en-US" baseline="0" dirty="0" smtClean="0"/>
              <a:t>ion on </a:t>
            </a:r>
            <a:r>
              <a:rPr lang="en-US" baseline="0" dirty="0"/>
              <a:t>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</a:t>
            </a:r>
            <a:r>
              <a:rPr lang="en-US" baseline="0" dirty="0"/>
              <a:t>this system, you will control easy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="1" baseline="0" dirty="0" smtClean="0"/>
              <a:t>The </a:t>
            </a:r>
            <a:r>
              <a:rPr lang="en-US" altLang="en-US" sz="1200" b="1" baseline="0" dirty="0"/>
              <a:t>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3.png"/><Relationship Id="rId18" Type="http://schemas.openxmlformats.org/officeDocument/2006/relationships/image" Target="../media/image12.png"/><Relationship Id="rId26" Type="http://schemas.openxmlformats.org/officeDocument/2006/relationships/image" Target="../media/image38.png"/><Relationship Id="rId3" Type="http://schemas.openxmlformats.org/officeDocument/2006/relationships/notesSlide" Target="../notesSlides/notesSlide8.xml"/><Relationship Id="rId21" Type="http://schemas.openxmlformats.org/officeDocument/2006/relationships/diagramLayout" Target="../diagrams/layout1.xml"/><Relationship Id="rId7" Type="http://schemas.openxmlformats.org/officeDocument/2006/relationships/image" Target="../media/image28.png"/><Relationship Id="rId12" Type="http://schemas.openxmlformats.org/officeDocument/2006/relationships/image" Target="../media/image32.jpeg"/><Relationship Id="rId17" Type="http://schemas.openxmlformats.org/officeDocument/2006/relationships/oleObject" Target="../embeddings/oleObject2.bin"/><Relationship Id="rId25" Type="http://schemas.openxmlformats.org/officeDocument/2006/relationships/image" Target="../media/image37.png"/><Relationship Id="rId2" Type="http://schemas.openxmlformats.org/officeDocument/2006/relationships/slideLayout" Target="../slideLayouts/slideLayout12.xml"/><Relationship Id="rId16" Type="http://schemas.microsoft.com/office/2007/relationships/hdphoto" Target="../media/hdphoto3.wdp"/><Relationship Id="rId20" Type="http://schemas.openxmlformats.org/officeDocument/2006/relationships/diagramData" Target="../diagrams/data1.xml"/><Relationship Id="rId29" Type="http://schemas.openxmlformats.org/officeDocument/2006/relationships/image" Target="../media/image40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emf"/><Relationship Id="rId11" Type="http://schemas.openxmlformats.org/officeDocument/2006/relationships/image" Target="../media/image31.wmf"/><Relationship Id="rId24" Type="http://schemas.microsoft.com/office/2007/relationships/diagramDrawing" Target="../diagrams/drawing1.xml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23" Type="http://schemas.openxmlformats.org/officeDocument/2006/relationships/diagramColors" Target="../diagrams/colors1.xml"/><Relationship Id="rId28" Type="http://schemas.openxmlformats.org/officeDocument/2006/relationships/image" Target="../media/image16.wmf"/><Relationship Id="rId10" Type="http://schemas.openxmlformats.org/officeDocument/2006/relationships/image" Target="../media/image30.jpeg"/><Relationship Id="rId19" Type="http://schemas.openxmlformats.org/officeDocument/2006/relationships/image" Target="../media/image35.jpeg"/><Relationship Id="rId31" Type="http://schemas.openxmlformats.org/officeDocument/2006/relationships/image" Target="../media/image42.png"/><Relationship Id="rId4" Type="http://schemas.openxmlformats.org/officeDocument/2006/relationships/image" Target="../media/image25.png"/><Relationship Id="rId9" Type="http://schemas.openxmlformats.org/officeDocument/2006/relationships/image" Target="../media/image9.png"/><Relationship Id="rId14" Type="http://schemas.microsoft.com/office/2007/relationships/hdphoto" Target="../media/hdphoto2.wdp"/><Relationship Id="rId22" Type="http://schemas.openxmlformats.org/officeDocument/2006/relationships/diagramQuickStyle" Target="../diagrams/quickStyle1.xml"/><Relationship Id="rId27" Type="http://schemas.openxmlformats.org/officeDocument/2006/relationships/image" Target="../media/image39.png"/><Relationship Id="rId30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jpe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10" Type="http://schemas.openxmlformats.org/officeDocument/2006/relationships/image" Target="../media/image50.png"/><Relationship Id="rId19" Type="http://schemas.openxmlformats.org/officeDocument/2006/relationships/image" Target="../media/image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70909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to mobile application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Operation 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2" y="4661701"/>
            <a:ext cx="3125944" cy="2052724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27763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software &amp; install on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Study management asset of IT.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</a:t>
            </a:r>
            <a:r>
              <a:rPr lang="en-US" dirty="0" smtClean="0">
                <a:solidFill>
                  <a:srgbClr val="0000FF"/>
                </a:solidFill>
              </a:rPr>
              <a:t>FOSS.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 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05687" y="3635403"/>
            <a:ext cx="2247531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WIFI.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</a:t>
            </a:r>
            <a:r>
              <a:rPr lang="en-US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Wince</a:t>
            </a:r>
            <a:endParaRPr lang="en-US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36" y="5273582"/>
            <a:ext cx="3914085" cy="1505471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67" y="5029135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4654585" y="5091181"/>
            <a:ext cx="4335374" cy="16952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5845048" y="4908585"/>
            <a:ext cx="2168810" cy="343226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</a:t>
            </a:r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6467" y="5458479"/>
            <a:ext cx="4160235" cy="113567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MCS Dep : </a:t>
            </a:r>
            <a:r>
              <a:rPr lang="en-US" b="1" dirty="0" smtClean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Other Dep: </a:t>
            </a:r>
            <a:r>
              <a:rPr lang="en-US" b="1" dirty="0" smtClean="0">
                <a:solidFill>
                  <a:schemeClr val="tx1"/>
                </a:solidFill>
              </a:rPr>
              <a:t>6 pcs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Analyze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&amp; </a:t>
            </a:r>
            <a:r>
              <a:rPr lang="en-US" dirty="0" smtClean="0">
                <a:solidFill>
                  <a:srgbClr val="FF0000"/>
                </a:solidFill>
                <a:latin typeface="Arial "/>
              </a:rPr>
              <a:t>Optimize FOSS to </a:t>
            </a:r>
            <a:r>
              <a:rPr kumimoji="1" lang="en-US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evelop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software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are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lot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of function to develop and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screens)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activities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department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Analysis </a:t>
            </a:r>
            <a:r>
              <a:rPr lang="en-US" sz="1600" dirty="0">
                <a:solidFill>
                  <a:schemeClr val="tx1"/>
                </a:solidFill>
              </a:rPr>
              <a:t>deeply and optimize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some the same function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 to ensure </a:t>
            </a:r>
            <a:r>
              <a:rPr lang="en-US" sz="1600" dirty="0" smtClean="0">
                <a:solidFill>
                  <a:schemeClr val="tx1"/>
                </a:solidFill>
              </a:rPr>
              <a:t>quality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160990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74813" y="3553364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19243" y="4061444"/>
            <a:ext cx="167073" cy="77212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5958" y="3599547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89038" y="4760834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33" y="5192964"/>
            <a:ext cx="4074575" cy="1665036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02291" y="5649847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6921583" y="5624053"/>
            <a:ext cx="2175157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3970495" y="3401876"/>
            <a:ext cx="319752" cy="134061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07575"/>
            <a:ext cx="7877390" cy="748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management system of IT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192307" cy="74529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176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59453" y="1444524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178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09207" y="1457115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59453" y="1884495"/>
            <a:ext cx="4036060" cy="75803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job, papers, excel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05750" y="1895584"/>
            <a:ext cx="4446025" cy="73861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5406">
              <a:buFont typeface="Wingdings" panose="05000000000000000000" pitchFamily="2" charset="2"/>
              <a:buChar char="ü"/>
              <a:defRPr/>
            </a:pPr>
            <a:r>
              <a:rPr lang="en-US" altLang="en-US" sz="1600" dirty="0" smtClean="0">
                <a:solidFill>
                  <a:schemeClr val="tx1"/>
                </a:solidFill>
              </a:rPr>
              <a:t>Build </a:t>
            </a:r>
            <a:r>
              <a:rPr lang="en-US" altLang="en-US" sz="1600" dirty="0">
                <a:solidFill>
                  <a:schemeClr val="tx1"/>
                </a:solidFill>
              </a:rPr>
              <a:t>standard process of manage </a:t>
            </a:r>
            <a:r>
              <a:rPr lang="en-US" altLang="en-US" sz="1600" dirty="0" smtClean="0">
                <a:solidFill>
                  <a:schemeClr val="tx1"/>
                </a:solidFill>
              </a:rPr>
              <a:t>asset. 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63993" y="1923343"/>
            <a:ext cx="165972" cy="78251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800" y="2725491"/>
            <a:ext cx="4483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44572" y="3063472"/>
            <a:ext cx="4895415" cy="2296405"/>
            <a:chOff x="16497" y="3213252"/>
            <a:chExt cx="5011782" cy="253053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440314-A867-47F0-B401-9E407FE1140A}"/>
                </a:ext>
              </a:extLst>
            </p:cNvPr>
            <p:cNvSpPr/>
            <p:nvPr/>
          </p:nvSpPr>
          <p:spPr>
            <a:xfrm>
              <a:off x="229144" y="3224113"/>
              <a:ext cx="773041" cy="38332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Barcode</a:t>
              </a:r>
            </a:p>
          </p:txBody>
        </p:sp>
        <p:sp>
          <p:nvSpPr>
            <p:cNvPr id="65" name="Text Box 78">
              <a:extLst>
                <a:ext uri="{FF2B5EF4-FFF2-40B4-BE49-F238E27FC236}">
                  <a16:creationId xmlns:a16="http://schemas.microsoft.com/office/drawing/2014/main" id="{EA8CE04B-A308-413B-96ED-1C292DE6A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406" y="3213252"/>
              <a:ext cx="1144262" cy="3077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ja-JP"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Transfer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497" y="3293511"/>
              <a:ext cx="5011782" cy="2450278"/>
              <a:chOff x="16497" y="3293511"/>
              <a:chExt cx="5011782" cy="2450278"/>
            </a:xfrm>
          </p:grpSpPr>
          <p:sp>
            <p:nvSpPr>
              <p:cNvPr id="31" name="フローチャート : 磁気ディスク 12">
                <a:extLst>
                  <a:ext uri="{FF2B5EF4-FFF2-40B4-BE49-F238E27FC236}">
                    <a16:creationId xmlns:a16="http://schemas.microsoft.com/office/drawing/2014/main" id="{797589A5-145C-4419-9DAA-9F3DCAE9E891}"/>
                  </a:ext>
                </a:extLst>
              </p:cNvPr>
              <p:cNvSpPr/>
              <p:nvPr/>
            </p:nvSpPr>
            <p:spPr>
              <a:xfrm>
                <a:off x="2019110" y="4285793"/>
                <a:ext cx="1161886" cy="627076"/>
              </a:xfrm>
              <a:prstGeom prst="flowChartMagneticDisk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SQL Server</a:t>
                </a:r>
              </a:p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(ALCMS)</a:t>
                </a:r>
                <a:endParaRPr lang="en-SG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ストライプ矢印 113">
                <a:extLst>
                  <a:ext uri="{FF2B5EF4-FFF2-40B4-BE49-F238E27FC236}">
                    <a16:creationId xmlns:a16="http://schemas.microsoft.com/office/drawing/2014/main" id="{C3BC0A75-2164-462F-BCD1-ACA1FAD48788}"/>
                  </a:ext>
                </a:extLst>
              </p:cNvPr>
              <p:cNvSpPr/>
              <p:nvPr/>
            </p:nvSpPr>
            <p:spPr bwMode="auto">
              <a:xfrm rot="1726571">
                <a:off x="1129953" y="4184984"/>
                <a:ext cx="572981" cy="141806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3" name="ストライプ矢印 113">
                <a:extLst>
                  <a:ext uri="{FF2B5EF4-FFF2-40B4-BE49-F238E27FC236}">
                    <a16:creationId xmlns:a16="http://schemas.microsoft.com/office/drawing/2014/main" id="{227296A5-FD6F-4BAA-BD20-C6ABA722B980}"/>
                  </a:ext>
                </a:extLst>
              </p:cNvPr>
              <p:cNvSpPr/>
              <p:nvPr/>
            </p:nvSpPr>
            <p:spPr bwMode="auto">
              <a:xfrm rot="3450795">
                <a:off x="1648086" y="4117538"/>
                <a:ext cx="404868" cy="146010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4" name="ストライプ矢印 113">
                <a:extLst>
                  <a:ext uri="{FF2B5EF4-FFF2-40B4-BE49-F238E27FC236}">
                    <a16:creationId xmlns:a16="http://schemas.microsoft.com/office/drawing/2014/main" id="{4ECB6E44-E79C-4DD6-B259-9D007848B834}"/>
                  </a:ext>
                </a:extLst>
              </p:cNvPr>
              <p:cNvSpPr/>
              <p:nvPr/>
            </p:nvSpPr>
            <p:spPr bwMode="auto">
              <a:xfrm rot="5400000">
                <a:off x="2514459" y="4070074"/>
                <a:ext cx="293082" cy="121530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5" name="ストライプ矢印 113">
                <a:extLst>
                  <a:ext uri="{FF2B5EF4-FFF2-40B4-BE49-F238E27FC236}">
                    <a16:creationId xmlns:a16="http://schemas.microsoft.com/office/drawing/2014/main" id="{207BF6C8-E450-4652-9C88-EA48E1655BD0}"/>
                  </a:ext>
                </a:extLst>
              </p:cNvPr>
              <p:cNvSpPr/>
              <p:nvPr/>
            </p:nvSpPr>
            <p:spPr bwMode="auto">
              <a:xfrm rot="9141564">
                <a:off x="3190488" y="4150153"/>
                <a:ext cx="646758" cy="142975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6" name="ストライプ矢印 113">
                <a:extLst>
                  <a:ext uri="{FF2B5EF4-FFF2-40B4-BE49-F238E27FC236}">
                    <a16:creationId xmlns:a16="http://schemas.microsoft.com/office/drawing/2014/main" id="{3D2C542D-FDDD-4C10-B96A-344C5D88533F}"/>
                  </a:ext>
                </a:extLst>
              </p:cNvPr>
              <p:cNvSpPr/>
              <p:nvPr/>
            </p:nvSpPr>
            <p:spPr bwMode="auto">
              <a:xfrm rot="10800000">
                <a:off x="3266997" y="4550752"/>
                <a:ext cx="646758" cy="148347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7" name="ストライプ矢印 113">
                <a:extLst>
                  <a:ext uri="{FF2B5EF4-FFF2-40B4-BE49-F238E27FC236}">
                    <a16:creationId xmlns:a16="http://schemas.microsoft.com/office/drawing/2014/main" id="{FDD30103-8D6F-4444-B4A8-6EF5A9AC23B2}"/>
                  </a:ext>
                </a:extLst>
              </p:cNvPr>
              <p:cNvSpPr/>
              <p:nvPr/>
            </p:nvSpPr>
            <p:spPr bwMode="auto">
              <a:xfrm rot="12851547">
                <a:off x="3131032" y="4960626"/>
                <a:ext cx="646758" cy="130624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sp>
            <p:nvSpPr>
              <p:cNvPr id="38" name="ストライプ矢印 113">
                <a:extLst>
                  <a:ext uri="{FF2B5EF4-FFF2-40B4-BE49-F238E27FC236}">
                    <a16:creationId xmlns:a16="http://schemas.microsoft.com/office/drawing/2014/main" id="{93C748DD-B6B0-4E66-BB6D-08EE8C62D8FA}"/>
                  </a:ext>
                </a:extLst>
              </p:cNvPr>
              <p:cNvSpPr/>
              <p:nvPr/>
            </p:nvSpPr>
            <p:spPr bwMode="auto">
              <a:xfrm rot="20474094">
                <a:off x="1289664" y="4811112"/>
                <a:ext cx="630258" cy="155405"/>
              </a:xfrm>
              <a:prstGeom prst="stripedRightArrow">
                <a:avLst>
                  <a:gd name="adj1" fmla="val 57854"/>
                  <a:gd name="adj2" fmla="val 85710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ja-JP" altLang="en-US" sz="2200" kern="0">
                  <a:solidFill>
                    <a:prstClr val="black"/>
                  </a:solidFill>
                  <a:latin typeface="Arial" pitchFamily="34" charset="0"/>
                  <a:ea typeface="HGP創英角ｺﾞｼｯｸUB" pitchFamily="50" charset="-128"/>
                  <a:cs typeface="Arial" pitchFamily="34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2B80A1-857A-41EE-B132-BE84F97A49D5}"/>
                  </a:ext>
                </a:extLst>
              </p:cNvPr>
              <p:cNvGrpSpPr/>
              <p:nvPr/>
            </p:nvGrpSpPr>
            <p:grpSpPr>
              <a:xfrm>
                <a:off x="237490" y="3718310"/>
                <a:ext cx="699866" cy="386995"/>
                <a:chOff x="3068447" y="2395054"/>
                <a:chExt cx="699866" cy="435479"/>
              </a:xfrm>
            </p:grpSpPr>
            <p:pic>
              <p:nvPicPr>
                <p:cNvPr id="62" name="Picture 2">
                  <a:extLst>
                    <a:ext uri="{FF2B5EF4-FFF2-40B4-BE49-F238E27FC236}">
                      <a16:creationId xmlns:a16="http://schemas.microsoft.com/office/drawing/2014/main" id="{2A65418E-33B0-420A-8334-160238D38D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322" b="10990"/>
                <a:stretch/>
              </p:blipFill>
              <p:spPr bwMode="auto">
                <a:xfrm>
                  <a:off x="3120241" y="2395054"/>
                  <a:ext cx="648072" cy="435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7C2148F-58C9-4CD6-BDE5-59F02806205D}"/>
                    </a:ext>
                  </a:extLst>
                </p:cNvPr>
                <p:cNvSpPr/>
                <p:nvPr/>
              </p:nvSpPr>
              <p:spPr>
                <a:xfrm>
                  <a:off x="3068447" y="2544974"/>
                  <a:ext cx="304665" cy="176789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A98F1EA-EEFB-4C8E-829B-5756E84E6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9174" y="3684103"/>
                <a:ext cx="589474" cy="314442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C78CA589-53ED-427E-8F21-AD8E4736BC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94" t="6939" r="58894" b="48249"/>
              <a:stretch/>
            </p:blipFill>
            <p:spPr bwMode="auto">
              <a:xfrm>
                <a:off x="375493" y="4543409"/>
                <a:ext cx="584702" cy="4419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EE57110-EFB0-450B-9CD4-961BA7197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022" y="3782742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D7B6730-3CD3-4DF7-B8A3-CAF8F69A6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2763" y="4451111"/>
                <a:ext cx="541810" cy="3212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1DE4FD4-899C-4B96-AF82-20CCC3BB9B15}"/>
                  </a:ext>
                </a:extLst>
              </p:cNvPr>
              <p:cNvGrpSpPr/>
              <p:nvPr/>
            </p:nvGrpSpPr>
            <p:grpSpPr>
              <a:xfrm>
                <a:off x="3673783" y="3691148"/>
                <a:ext cx="479945" cy="402704"/>
                <a:chOff x="5992068" y="2471902"/>
                <a:chExt cx="479945" cy="402704"/>
              </a:xfrm>
            </p:grpSpPr>
            <p:pic>
              <p:nvPicPr>
                <p:cNvPr id="56" name="図 48">
                  <a:extLst>
                    <a:ext uri="{FF2B5EF4-FFF2-40B4-BE49-F238E27FC236}">
                      <a16:creationId xmlns:a16="http://schemas.microsoft.com/office/drawing/2014/main" id="{4E9CBF8A-AB29-4420-9F85-47F1A4063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2068" y="2484980"/>
                  <a:ext cx="479945" cy="389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図 49">
                  <a:extLst>
                    <a:ext uri="{FF2B5EF4-FFF2-40B4-BE49-F238E27FC236}">
                      <a16:creationId xmlns:a16="http://schemas.microsoft.com/office/drawing/2014/main" id="{3BCA836D-937B-494D-8549-E517A21636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7240" y="2471902"/>
                  <a:ext cx="249957" cy="2707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F90A8EE-2F2C-4F9C-ADDF-2F21CF6F7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1585" y="3889872"/>
                <a:ext cx="0" cy="24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F325717-EC03-480E-8DA9-70C2FC761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991" y="5351887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58F1F0B-62B1-4CB4-B0FC-A6154DF78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8826" y="5363291"/>
                <a:ext cx="6415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2" descr="C:\Users\pcv-2010835.VN\Desktop\6655320.jpg">
                <a:extLst>
                  <a:ext uri="{FF2B5EF4-FFF2-40B4-BE49-F238E27FC236}">
                    <a16:creationId xmlns:a16="http://schemas.microsoft.com/office/drawing/2014/main" id="{09DAB888-1922-4616-8483-10C5C1533E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025"/>
              <a:stretch/>
            </p:blipFill>
            <p:spPr bwMode="auto">
              <a:xfrm>
                <a:off x="3875428" y="4992923"/>
                <a:ext cx="651382" cy="48644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9172009-3121-4E3B-B3A1-14460A9B9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3003" y="4755409"/>
                <a:ext cx="0" cy="24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70062F1-2FAF-412A-8FC8-F5FD2E10C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442" y="3795444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5CAC167-A083-4350-9096-37FF139AF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5180" y="3808026"/>
                <a:ext cx="291261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/>
              <p:cNvGrpSpPr/>
              <p:nvPr/>
            </p:nvGrpSpPr>
            <p:grpSpPr>
              <a:xfrm>
                <a:off x="1440897" y="3479951"/>
                <a:ext cx="695771" cy="538249"/>
                <a:chOff x="2552445" y="3300406"/>
                <a:chExt cx="695771" cy="53824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AC5922B9-42B8-4DAD-8F3C-3E443068066C}"/>
                    </a:ext>
                  </a:extLst>
                </p:cNvPr>
                <p:cNvGrpSpPr/>
                <p:nvPr/>
              </p:nvGrpSpPr>
              <p:grpSpPr>
                <a:xfrm>
                  <a:off x="2552445" y="3300406"/>
                  <a:ext cx="408623" cy="364295"/>
                  <a:chOff x="5513507" y="3308389"/>
                  <a:chExt cx="408623" cy="364295"/>
                </a:xfrm>
              </p:grpSpPr>
              <p:pic>
                <p:nvPicPr>
                  <p:cNvPr id="67" name="Picture 2" descr="C:\Users\ogami\AppData\Local\Microsoft\Windows\Temporary Internet Files\Content.IE5\CL7WH4UZ\MC900361732[1].wmf">
                    <a:extLst>
                      <a:ext uri="{FF2B5EF4-FFF2-40B4-BE49-F238E27FC236}">
                        <a16:creationId xmlns:a16="http://schemas.microsoft.com/office/drawing/2014/main" id="{B1C0AD86-177A-4C8F-ADAC-D604C249D2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7187678">
                    <a:off x="5535671" y="3286225"/>
                    <a:ext cx="364295" cy="4086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8" name="図 49">
                    <a:extLst>
                      <a:ext uri="{FF2B5EF4-FFF2-40B4-BE49-F238E27FC236}">
                        <a16:creationId xmlns:a16="http://schemas.microsoft.com/office/drawing/2014/main" id="{69ADA2B2-C0E5-4CF1-AA56-9BF2DD8EA0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71825" y="3323139"/>
                    <a:ext cx="180535" cy="1955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D1F7F9A-0E8A-44CB-90FB-75D84D55A82C}"/>
                    </a:ext>
                  </a:extLst>
                </p:cNvPr>
                <p:cNvGrpSpPr/>
                <p:nvPr/>
              </p:nvGrpSpPr>
              <p:grpSpPr>
                <a:xfrm>
                  <a:off x="2760401" y="3419559"/>
                  <a:ext cx="487815" cy="419096"/>
                  <a:chOff x="3833958" y="4191555"/>
                  <a:chExt cx="487815" cy="419096"/>
                </a:xfrm>
              </p:grpSpPr>
              <p:sp>
                <p:nvSpPr>
                  <p:cNvPr id="71" name="object 199">
                    <a:extLst>
                      <a:ext uri="{FF2B5EF4-FFF2-40B4-BE49-F238E27FC236}">
                        <a16:creationId xmlns:a16="http://schemas.microsoft.com/office/drawing/2014/main" id="{E486B52F-9415-423C-A4CF-92B52CBFF60F}"/>
                      </a:ext>
                    </a:extLst>
                  </p:cNvPr>
                  <p:cNvSpPr/>
                  <p:nvPr/>
                </p:nvSpPr>
                <p:spPr>
                  <a:xfrm flipH="1">
                    <a:off x="3921759" y="4191555"/>
                    <a:ext cx="400014" cy="419096"/>
                  </a:xfrm>
                  <a:prstGeom prst="rect">
                    <a:avLst/>
                  </a:prstGeom>
                  <a:blipFill>
                    <a:blip r:embed="rId13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14">
                              <a14:imgEffect>
                                <a14:backgroundRemoval t="10000" b="90000" l="0" r="75956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sz="1000" dirty="0"/>
                  </a:p>
                </p:txBody>
              </p:sp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2B53F58D-0843-4F09-BCAE-06637DFBC3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backgroundRemoval t="0" b="99567" l="0" r="100000">
                                <a14:foregroundMark x1="57604" y1="40837" x2="57604" y2="40837"/>
                                <a14:foregroundMark x1="47083" y1="64214" x2="47083" y2="64214"/>
                                <a14:foregroundMark x1="49688" y1="92208" x2="49688" y2="9220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7803524">
                    <a:off x="3906786" y="4155467"/>
                    <a:ext cx="129456" cy="275111"/>
                  </a:xfrm>
                  <a:prstGeom prst="rect">
                    <a:avLst/>
                  </a:prstGeom>
                </p:spPr>
              </p:pic>
            </p:grpSp>
          </p:grpSp>
          <p:graphicFrame>
            <p:nvGraphicFramePr>
              <p:cNvPr id="74" name="Object 73">
                <a:extLst>
                  <a:ext uri="{FF2B5EF4-FFF2-40B4-BE49-F238E27FC236}">
                    <a16:creationId xmlns:a16="http://schemas.microsoft.com/office/drawing/2014/main" id="{EFA7BBAD-98CD-446D-8A9B-DE2EDDA126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3483351"/>
                  </p:ext>
                </p:extLst>
              </p:nvPr>
            </p:nvGraphicFramePr>
            <p:xfrm>
              <a:off x="208524" y="4519938"/>
              <a:ext cx="307473" cy="213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5" name="ｸﾘｯﾌﾟ" r:id="rId17" imgW="1666667" imgH="1695238" progId="">
                      <p:embed/>
                    </p:oleObj>
                  </mc:Choice>
                  <mc:Fallback>
                    <p:oleObj name="ｸﾘｯﾌﾟ" r:id="rId17" imgW="1666667" imgH="1695238" progId="">
                      <p:embed/>
                      <p:pic>
                        <p:nvPicPr>
                          <p:cNvPr id="129" name="Object 128">
                            <a:extLst>
                              <a:ext uri="{FF2B5EF4-FFF2-40B4-BE49-F238E27FC236}">
                                <a16:creationId xmlns:a16="http://schemas.microsoft.com/office/drawing/2014/main" id="{EFA7BBAD-98CD-446D-8A9B-DE2EDDA126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524" y="4519938"/>
                            <a:ext cx="307473" cy="21317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B0F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30BE254-D15B-4449-9A6F-A00944BB5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163" y="4153812"/>
                <a:ext cx="8968" cy="341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 rot="2175204">
                <a:off x="311436" y="4958367"/>
                <a:ext cx="494897" cy="400590"/>
                <a:chOff x="3833958" y="4191555"/>
                <a:chExt cx="487815" cy="419096"/>
              </a:xfrm>
            </p:grpSpPr>
            <p:sp>
              <p:nvSpPr>
                <p:cNvPr id="78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83A6C4C-D0C3-43CD-846D-4523DA4EF81F}"/>
                  </a:ext>
                </a:extLst>
              </p:cNvPr>
              <p:cNvSpPr/>
              <p:nvPr/>
            </p:nvSpPr>
            <p:spPr>
              <a:xfrm>
                <a:off x="2044378" y="3293511"/>
                <a:ext cx="1260802" cy="23176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Inventory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DA85E32-78F7-48B9-8642-43E047E0AF7B}"/>
                  </a:ext>
                </a:extLst>
              </p:cNvPr>
              <p:cNvSpPr/>
              <p:nvPr/>
            </p:nvSpPr>
            <p:spPr>
              <a:xfrm>
                <a:off x="3203105" y="3298246"/>
                <a:ext cx="1260801" cy="23851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Maintenance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2932276" y="3806663"/>
                <a:ext cx="494897" cy="400590"/>
                <a:chOff x="3833958" y="4191555"/>
                <a:chExt cx="487815" cy="419096"/>
              </a:xfrm>
            </p:grpSpPr>
            <p:sp>
              <p:nvSpPr>
                <p:cNvPr id="83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3994127" y="3733751"/>
                <a:ext cx="494897" cy="400590"/>
                <a:chOff x="3833958" y="4191555"/>
                <a:chExt cx="487815" cy="419096"/>
              </a:xfrm>
            </p:grpSpPr>
            <p:sp>
              <p:nvSpPr>
                <p:cNvPr id="86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73EE7F4-4541-48BD-8C33-4D7D45B223C0}"/>
                  </a:ext>
                </a:extLst>
              </p:cNvPr>
              <p:cNvSpPr/>
              <p:nvPr/>
            </p:nvSpPr>
            <p:spPr>
              <a:xfrm>
                <a:off x="3954317" y="4182529"/>
                <a:ext cx="1073962" cy="198131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Scrap</a:t>
                </a: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4296498" y="4723595"/>
                <a:ext cx="440552" cy="472846"/>
                <a:chOff x="3657424" y="4248685"/>
                <a:chExt cx="434248" cy="494690"/>
              </a:xfrm>
            </p:grpSpPr>
            <p:sp>
              <p:nvSpPr>
                <p:cNvPr id="90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676264" y="4390468"/>
                  <a:ext cx="415408" cy="352907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730252" y="4175857"/>
                  <a:ext cx="129456" cy="275111"/>
                </a:xfrm>
                <a:prstGeom prst="rect">
                  <a:avLst/>
                </a:prstGeom>
              </p:spPr>
            </p:pic>
          </p:grpSp>
          <p:graphicFrame>
            <p:nvGraphicFramePr>
              <p:cNvPr id="92" name="Object 91">
                <a:extLst>
                  <a:ext uri="{FF2B5EF4-FFF2-40B4-BE49-F238E27FC236}">
                    <a16:creationId xmlns:a16="http://schemas.microsoft.com/office/drawing/2014/main" id="{EFA7BBAD-98CD-446D-8A9B-DE2EDDA126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59534"/>
                  </p:ext>
                </p:extLst>
              </p:nvPr>
            </p:nvGraphicFramePr>
            <p:xfrm>
              <a:off x="4307678" y="4577504"/>
              <a:ext cx="208036" cy="144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6" name="ｸﾘｯﾌﾟ" r:id="rId17" imgW="1666667" imgH="1695238" progId="">
                      <p:embed/>
                    </p:oleObj>
                  </mc:Choice>
                  <mc:Fallback>
                    <p:oleObj name="ｸﾘｯﾌﾟ" r:id="rId17" imgW="1666667" imgH="1695238" progId="">
                      <p:embed/>
                      <p:pic>
                        <p:nvPicPr>
                          <p:cNvPr id="74" name="Object 73">
                            <a:extLst>
                              <a:ext uri="{FF2B5EF4-FFF2-40B4-BE49-F238E27FC236}">
                                <a16:creationId xmlns:a16="http://schemas.microsoft.com/office/drawing/2014/main" id="{EFA7BBAD-98CD-446D-8A9B-DE2EDDA126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7678" y="4577504"/>
                            <a:ext cx="208036" cy="14423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B0F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" name="object 254">
                <a:extLst>
                  <a:ext uri="{FF2B5EF4-FFF2-40B4-BE49-F238E27FC236}">
                    <a16:creationId xmlns:a16="http://schemas.microsoft.com/office/drawing/2014/main" id="{5F49E4D5-BCCE-4882-AAF5-C7DEE19E2FD2}"/>
                  </a:ext>
                </a:extLst>
              </p:cNvPr>
              <p:cNvSpPr txBox="1"/>
              <p:nvPr/>
            </p:nvSpPr>
            <p:spPr>
              <a:xfrm>
                <a:off x="3820058" y="5514880"/>
                <a:ext cx="806850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GB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Report</a:t>
                </a:r>
                <a:endParaRPr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object 254">
                <a:extLst>
                  <a:ext uri="{FF2B5EF4-FFF2-40B4-BE49-F238E27FC236}">
                    <a16:creationId xmlns:a16="http://schemas.microsoft.com/office/drawing/2014/main" id="{EE6859F1-FCA4-4618-9880-DEF988B39F44}"/>
                  </a:ext>
                </a:extLst>
              </p:cNvPr>
              <p:cNvSpPr txBox="1"/>
              <p:nvPr/>
            </p:nvSpPr>
            <p:spPr>
              <a:xfrm>
                <a:off x="1634439" y="5400425"/>
                <a:ext cx="1737774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400" dirty="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Export stationery</a:t>
                </a:r>
                <a:endParaRPr sz="1400" dirty="0">
                  <a:solidFill>
                    <a:srgbClr val="0E067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C6D2506-1C19-4842-A567-EF5B8F581EFB}"/>
                  </a:ext>
                </a:extLst>
              </p:cNvPr>
              <p:cNvGrpSpPr/>
              <p:nvPr/>
            </p:nvGrpSpPr>
            <p:grpSpPr>
              <a:xfrm>
                <a:off x="1991767" y="5003838"/>
                <a:ext cx="447407" cy="383264"/>
                <a:chOff x="5992068" y="2471902"/>
                <a:chExt cx="479945" cy="402704"/>
              </a:xfrm>
            </p:grpSpPr>
            <p:pic>
              <p:nvPicPr>
                <p:cNvPr id="97" name="図 48">
                  <a:extLst>
                    <a:ext uri="{FF2B5EF4-FFF2-40B4-BE49-F238E27FC236}">
                      <a16:creationId xmlns:a16="http://schemas.microsoft.com/office/drawing/2014/main" id="{F9254756-DDA9-4042-ABEB-874A8718F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2068" y="2484980"/>
                  <a:ext cx="479945" cy="389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" name="図 49">
                  <a:extLst>
                    <a:ext uri="{FF2B5EF4-FFF2-40B4-BE49-F238E27FC236}">
                      <a16:creationId xmlns:a16="http://schemas.microsoft.com/office/drawing/2014/main" id="{ACBF05A9-5C97-487B-9473-E41292E73E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7240" y="2471902"/>
                  <a:ext cx="249957" cy="2707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A08563E-B23C-4546-B0A4-50C50DE6CD66}"/>
                  </a:ext>
                </a:extLst>
              </p:cNvPr>
              <p:cNvGrpSpPr/>
              <p:nvPr/>
            </p:nvGrpSpPr>
            <p:grpSpPr>
              <a:xfrm>
                <a:off x="2226893" y="5089928"/>
                <a:ext cx="494897" cy="400590"/>
                <a:chOff x="3833958" y="4191555"/>
                <a:chExt cx="487815" cy="419096"/>
              </a:xfrm>
            </p:grpSpPr>
            <p:sp>
              <p:nvSpPr>
                <p:cNvPr id="100" name="object 199">
                  <a:extLst>
                    <a:ext uri="{FF2B5EF4-FFF2-40B4-BE49-F238E27FC236}">
                      <a16:creationId xmlns:a16="http://schemas.microsoft.com/office/drawing/2014/main" id="{2741D67D-9BD1-4294-A5C0-B8D2E13B257F}"/>
                    </a:ext>
                  </a:extLst>
                </p:cNvPr>
                <p:cNvSpPr/>
                <p:nvPr/>
              </p:nvSpPr>
              <p:spPr>
                <a:xfrm flipH="1">
                  <a:off x="3921759" y="4191555"/>
                  <a:ext cx="400014" cy="419096"/>
                </a:xfrm>
                <a:prstGeom prst="rect">
                  <a:avLst/>
                </a:prstGeom>
                <a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ackgroundRemoval t="10000" b="90000" l="0" r="75956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 dirty="0"/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F9E00545-1818-4C36-9C7D-E390F6156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567" l="0" r="100000">
                              <a14:foregroundMark x1="57604" y1="40837" x2="57604" y2="40837"/>
                              <a14:foregroundMark x1="47083" y1="64214" x2="47083" y2="64214"/>
                              <a14:foregroundMark x1="49688" y1="92208" x2="49688" y2="922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03524">
                  <a:off x="3906786" y="4155467"/>
                  <a:ext cx="129456" cy="275111"/>
                </a:xfrm>
                <a:prstGeom prst="rect">
                  <a:avLst/>
                </a:prstGeom>
              </p:spPr>
            </p:pic>
          </p:grpSp>
          <p:sp>
            <p:nvSpPr>
              <p:cNvPr id="102" name="object 254">
                <a:extLst>
                  <a:ext uri="{FF2B5EF4-FFF2-40B4-BE49-F238E27FC236}">
                    <a16:creationId xmlns:a16="http://schemas.microsoft.com/office/drawing/2014/main" id="{89186D8C-7203-46EC-81B3-FEC237B3B49F}"/>
                  </a:ext>
                </a:extLst>
              </p:cNvPr>
              <p:cNvSpPr txBox="1"/>
              <p:nvPr/>
            </p:nvSpPr>
            <p:spPr>
              <a:xfrm>
                <a:off x="16497" y="5407742"/>
                <a:ext cx="1530906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defPPr>
                  <a:defRPr lang="en-US"/>
                </a:defPPr>
                <a:lvl1pPr indent="0" algn="ctr">
                  <a:spcBef>
                    <a:spcPct val="50000"/>
                  </a:spcBef>
                  <a:defRPr sz="1600">
                    <a:solidFill>
                      <a:srgbClr val="0E067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GB" sz="1400" dirty="0"/>
                  <a:t>Import stationery</a:t>
                </a:r>
                <a:endParaRPr sz="1400" dirty="0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130316" y="3249823"/>
            <a:ext cx="3659385" cy="1931401"/>
            <a:chOff x="2469854" y="2160577"/>
            <a:chExt cx="3659385" cy="1931401"/>
          </a:xfrm>
        </p:grpSpPr>
        <p:sp>
          <p:nvSpPr>
            <p:cNvPr id="120" name="Callout: Bent Line 4278">
              <a:extLst>
                <a:ext uri="{FF2B5EF4-FFF2-40B4-BE49-F238E27FC236}">
                  <a16:creationId xmlns:a16="http://schemas.microsoft.com/office/drawing/2014/main" id="{4259CEBB-7591-0B78-C9E5-C78C069081E4}"/>
                </a:ext>
              </a:extLst>
            </p:cNvPr>
            <p:cNvSpPr/>
            <p:nvPr/>
          </p:nvSpPr>
          <p:spPr>
            <a:xfrm>
              <a:off x="4906034" y="2234609"/>
              <a:ext cx="1223205" cy="515731"/>
            </a:xfrm>
            <a:prstGeom prst="borderCallout2">
              <a:avLst>
                <a:gd name="adj1" fmla="val 37838"/>
                <a:gd name="adj2" fmla="val -3573"/>
                <a:gd name="adj3" fmla="val 39741"/>
                <a:gd name="adj4" fmla="val -9369"/>
                <a:gd name="adj5" fmla="val 129395"/>
                <a:gd name="adj6" fmla="val -9191"/>
              </a:avLst>
            </a:prstGeom>
            <a:noFill/>
            <a:ln>
              <a:solidFill>
                <a:srgbClr val="51637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 "/>
                </a:rPr>
                <a:t>System Solutions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2469854" y="2160577"/>
              <a:ext cx="3620288" cy="1931401"/>
              <a:chOff x="2469854" y="2160577"/>
              <a:chExt cx="3620288" cy="1931401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9CDFBAC-2A29-E681-518C-447CD2E21D6D}"/>
                  </a:ext>
                </a:extLst>
              </p:cNvPr>
              <p:cNvGrpSpPr/>
              <p:nvPr/>
            </p:nvGrpSpPr>
            <p:grpSpPr>
              <a:xfrm>
                <a:off x="5268460" y="2699225"/>
                <a:ext cx="821682" cy="881824"/>
                <a:chOff x="878683" y="2721692"/>
                <a:chExt cx="793236" cy="372779"/>
              </a:xfrm>
            </p:grpSpPr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414FBDC5-34C4-4A27-F4E8-8409D79710EB}"/>
                    </a:ext>
                  </a:extLst>
                </p:cNvPr>
                <p:cNvSpPr txBox="1"/>
                <p:nvPr/>
              </p:nvSpPr>
              <p:spPr>
                <a:xfrm>
                  <a:off x="878683" y="2930122"/>
                  <a:ext cx="793236" cy="16434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noAutofit/>
                </a:bodyPr>
                <a:lstStyle/>
                <a:p>
                  <a:r>
                    <a:rPr lang="en-US" sz="1400" dirty="0"/>
                    <a:t>PIC, Leader</a:t>
                  </a:r>
                </a:p>
              </p:txBody>
            </p:sp>
            <p:graphicFrame>
              <p:nvGraphicFramePr>
                <p:cNvPr id="135" name="Diagram 134">
                  <a:extLst>
                    <a:ext uri="{FF2B5EF4-FFF2-40B4-BE49-F238E27FC236}">
                      <a16:creationId xmlns:a16="http://schemas.microsoft.com/office/drawing/2014/main" id="{464C8BD0-F85D-D733-D886-9BEAC1C15DF7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897021" y="2721692"/>
                <a:ext cx="263999" cy="23238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0" r:lo="rId21" r:qs="rId22" r:cs="rId23"/>
                </a:graphicData>
              </a:graphic>
            </p:graphicFrame>
          </p:grpSp>
          <p:pic>
            <p:nvPicPr>
              <p:cNvPr id="123" name="Picture 122" descr="Icon&#10;&#10;Description automatically generated">
                <a:extLst>
                  <a:ext uri="{FF2B5EF4-FFF2-40B4-BE49-F238E27FC236}">
                    <a16:creationId xmlns:a16="http://schemas.microsoft.com/office/drawing/2014/main" id="{5A26B48B-004B-3C09-27A4-B76A0F9DE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774" y="2971800"/>
                <a:ext cx="458843" cy="194436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1F5F23A-A0CB-7018-2A50-D92ABC474BC9}"/>
                  </a:ext>
                </a:extLst>
              </p:cNvPr>
              <p:cNvSpPr txBox="1"/>
              <p:nvPr/>
            </p:nvSpPr>
            <p:spPr>
              <a:xfrm>
                <a:off x="4493362" y="3310388"/>
                <a:ext cx="1027107" cy="273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sz="1400" b="1" dirty="0"/>
                  <a:t>Discuss</a:t>
                </a:r>
              </a:p>
              <a:p>
                <a:endParaRPr lang="en-US" sz="1400" b="1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2EC2972-BFFB-5608-45D8-09BE825414FD}"/>
                  </a:ext>
                </a:extLst>
              </p:cNvPr>
              <p:cNvSpPr txBox="1"/>
              <p:nvPr/>
            </p:nvSpPr>
            <p:spPr>
              <a:xfrm>
                <a:off x="2469854" y="2867142"/>
                <a:ext cx="1649195" cy="664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/>
                  <a:t>    </a:t>
                </a:r>
                <a:r>
                  <a:rPr lang="en-US" b="1" dirty="0">
                    <a:solidFill>
                      <a:srgbClr val="1508B8"/>
                    </a:solidFill>
                  </a:rPr>
                  <a:t>Study</a:t>
                </a:r>
                <a:r>
                  <a:rPr lang="en-US" sz="1200" dirty="0"/>
                  <a:t> </a:t>
                </a:r>
              </a:p>
              <a:p>
                <a:r>
                  <a:rPr lang="en-US" sz="1400" dirty="0"/>
                  <a:t>Operating </a:t>
                </a:r>
              </a:p>
              <a:p>
                <a:r>
                  <a:rPr lang="en-US" sz="1400" dirty="0"/>
                  <a:t>system ?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7D11EE5-ED58-6343-D0DE-4384B064382C}"/>
                  </a:ext>
                </a:extLst>
              </p:cNvPr>
              <p:cNvSpPr txBox="1"/>
              <p:nvPr/>
            </p:nvSpPr>
            <p:spPr>
              <a:xfrm>
                <a:off x="3186207" y="3433102"/>
                <a:ext cx="1227063" cy="658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>
                    <a:solidFill>
                      <a:srgbClr val="1508B8"/>
                    </a:solidFill>
                  </a:rPr>
                  <a:t>Explain</a:t>
                </a:r>
              </a:p>
              <a:p>
                <a:r>
                  <a:rPr lang="en-US" sz="1400" dirty="0"/>
                  <a:t>new operations 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1163B5-5A47-5A2C-9E77-498DA10E77F7}"/>
                  </a:ext>
                </a:extLst>
              </p:cNvPr>
              <p:cNvSpPr txBox="1"/>
              <p:nvPr/>
            </p:nvSpPr>
            <p:spPr>
              <a:xfrm>
                <a:off x="2656124" y="2160577"/>
                <a:ext cx="1665795" cy="541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>
                    <a:solidFill>
                      <a:srgbClr val="1508B8"/>
                    </a:solidFill>
                  </a:rPr>
                  <a:t>   List Job</a:t>
                </a:r>
                <a:r>
                  <a:rPr lang="en-US" b="1" dirty="0"/>
                  <a:t> </a:t>
                </a:r>
              </a:p>
              <a:p>
                <a:r>
                  <a:rPr lang="en-US" sz="1400" dirty="0"/>
                  <a:t>Document, operators,</a:t>
                </a:r>
              </a:p>
              <a:p>
                <a:r>
                  <a:rPr lang="en-US" sz="1400" dirty="0"/>
                  <a:t> reports</a:t>
                </a: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4157F9F9-7F72-57E0-15E3-7E5541927503}"/>
                  </a:ext>
                </a:extLst>
              </p:cNvPr>
              <p:cNvGrpSpPr/>
              <p:nvPr/>
            </p:nvGrpSpPr>
            <p:grpSpPr>
              <a:xfrm>
                <a:off x="3988673" y="2642250"/>
                <a:ext cx="666492" cy="744412"/>
                <a:chOff x="7529327" y="1895268"/>
                <a:chExt cx="723844" cy="760089"/>
              </a:xfrm>
            </p:grpSpPr>
            <p:pic>
              <p:nvPicPr>
                <p:cNvPr id="132" name="Picture 131" descr="Icon&#10;&#10;Description automatically generated">
                  <a:extLst>
                    <a:ext uri="{FF2B5EF4-FFF2-40B4-BE49-F238E27FC236}">
                      <a16:creationId xmlns:a16="http://schemas.microsoft.com/office/drawing/2014/main" id="{ED89A75C-77A8-B1D4-FEF6-66E41AFCC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9327" y="1895268"/>
                  <a:ext cx="723844" cy="760089"/>
                </a:xfrm>
                <a:prstGeom prst="rect">
                  <a:avLst/>
                </a:prstGeom>
              </p:spPr>
            </p:pic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D89C655-7BD4-D5E9-1119-F1BA242D67E5}"/>
                    </a:ext>
                  </a:extLst>
                </p:cNvPr>
                <p:cNvSpPr txBox="1"/>
                <p:nvPr/>
              </p:nvSpPr>
              <p:spPr>
                <a:xfrm>
                  <a:off x="7797651" y="2226234"/>
                  <a:ext cx="357047" cy="292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IT</a:t>
                  </a: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  <a:endCxn id="127" idx="2"/>
              </p:cNvCxnSpPr>
              <p:nvPr/>
            </p:nvCxnSpPr>
            <p:spPr>
              <a:xfrm flipH="1" flipV="1">
                <a:off x="3489022" y="2702370"/>
                <a:ext cx="531079" cy="228312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2423" y="3039872"/>
                <a:ext cx="502319" cy="4644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 flipH="1">
                <a:off x="3799739" y="3110984"/>
                <a:ext cx="258231" cy="322118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Text Box 80"/>
          <p:cNvSpPr txBox="1">
            <a:spLocks noChangeArrowheads="1"/>
          </p:cNvSpPr>
          <p:nvPr/>
        </p:nvSpPr>
        <p:spPr bwMode="auto">
          <a:xfrm>
            <a:off x="-27668" y="2676089"/>
            <a:ext cx="402064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122394" y="6228453"/>
            <a:ext cx="2391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2883440" y="6245022"/>
            <a:ext cx="2183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barcode, user’s card &amp; fix location</a:t>
            </a:r>
          </a:p>
        </p:txBody>
      </p:sp>
      <p:pic>
        <p:nvPicPr>
          <p:cNvPr id="171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009" y="5692078"/>
            <a:ext cx="792518" cy="33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7217756" y="6249490"/>
            <a:ext cx="19061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Inventory, Make report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System</a:t>
            </a:r>
            <a:endParaRPr lang="en-US" sz="1600" dirty="0"/>
          </a:p>
        </p:txBody>
      </p:sp>
      <p:pic>
        <p:nvPicPr>
          <p:cNvPr id="173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8738" y="5548125"/>
            <a:ext cx="777268" cy="62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85" y="5537781"/>
            <a:ext cx="765247" cy="74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5185059" y="6280024"/>
            <a:ext cx="1825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71925" y="5806695"/>
            <a:ext cx="260166" cy="518250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1851" y="5701639"/>
            <a:ext cx="1952525" cy="40870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488824" y="5798567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/>
          <p:cNvSpPr/>
          <p:nvPr/>
        </p:nvSpPr>
        <p:spPr>
          <a:xfrm>
            <a:off x="4904840" y="5834305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6841186" y="5830616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021" y="5450900"/>
            <a:ext cx="9024825" cy="136559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282530" y="5288533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8A06FF6E-FDB6-4449-AED9-8DBD12551DC6}"/>
              </a:ext>
            </a:extLst>
          </p:cNvPr>
          <p:cNvSpPr>
            <a:spLocks noChangeArrowheads="1"/>
          </p:cNvSpPr>
          <p:nvPr/>
        </p:nvSpPr>
        <p:spPr bwMode="auto">
          <a:xfrm rot="6573031">
            <a:off x="4072688" y="5776416"/>
            <a:ext cx="143632" cy="294066"/>
          </a:xfrm>
          <a:prstGeom prst="triangle">
            <a:avLst>
              <a:gd name="adj" fmla="val 92281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SG" altLang="en-US" sz="1351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of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IT.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61458" y="1339281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72356" y="1739733"/>
            <a:ext cx="4036060" cy="7977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 is not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barcoded.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78729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paste on equipment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5406">
              <a:buFont typeface="Wingdings" panose="05000000000000000000" pitchFamily="2" charset="2"/>
              <a:buChar char="ü"/>
              <a:defRPr/>
            </a:pPr>
            <a:r>
              <a:rPr lang="en-US" altLang="en-US" sz="1600" dirty="0" smtClean="0">
                <a:solidFill>
                  <a:schemeClr val="tx1"/>
                </a:solidFill>
              </a:rPr>
              <a:t>Analyze </a:t>
            </a:r>
            <a:r>
              <a:rPr lang="en-US" altLang="en-US" sz="1600" dirty="0">
                <a:solidFill>
                  <a:schemeClr val="tx1"/>
                </a:solidFill>
              </a:rPr>
              <a:t>system, design, build database, develop </a:t>
            </a:r>
            <a:r>
              <a:rPr lang="en-US" altLang="en-US" sz="1600" dirty="0" smtClean="0">
                <a:solidFill>
                  <a:schemeClr val="tx1"/>
                </a:solidFill>
              </a:rPr>
              <a:t>software.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59469" y="1624233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 Box 80"/>
          <p:cNvSpPr txBox="1">
            <a:spLocks noChangeArrowheads="1"/>
          </p:cNvSpPr>
          <p:nvPr/>
        </p:nvSpPr>
        <p:spPr bwMode="auto">
          <a:xfrm>
            <a:off x="2224" y="2521830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ALCMS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9353" y="3244019"/>
            <a:ext cx="2701816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7821" y="3468298"/>
                <a:ext cx="481759" cy="501480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384" y="3435337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1219866" y="4071092"/>
                <a:ext cx="560337" cy="209753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64875" y="4037056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05282" y="4025945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328448" y="3807763"/>
            <a:ext cx="241094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28437" y="3249365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19372" y="3394349"/>
            <a:ext cx="2372401" cy="902108"/>
            <a:chOff x="102640" y="5081532"/>
            <a:chExt cx="2372401" cy="902108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3"/>
              <a:ext cx="500096" cy="507135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102640" y="5719046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39"/>
              <a:ext cx="640942" cy="863001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91876" y="2882125"/>
            <a:ext cx="1828800" cy="3244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324253" y="2866951"/>
            <a:ext cx="2377981" cy="3244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Transfer &amp; inventory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200628" y="2815570"/>
            <a:ext cx="2610124" cy="3729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895600" y="3548148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920321" y="3521752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cs typeface="Times New Roman" panose="02020603050405020304" pitchFamily="18" charset="0"/>
                </a:rPr>
                <a:t>33,3%</a:t>
              </a:r>
              <a:endParaRPr lang="en-US" sz="1400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22113" y="6454362"/>
            <a:ext cx="9064035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243" y="3375621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268713" y="3359205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67" y="3355007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49617" y="3930320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8002924" y="3861328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400" y="3806698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56236</TotalTime>
  <Words>2931</Words>
  <Application>Microsoft Office PowerPoint</Application>
  <PresentationFormat>On-screen Show (4:3)</PresentationFormat>
  <Paragraphs>547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4512</cp:revision>
  <cp:lastPrinted>2023-03-01T01:59:53Z</cp:lastPrinted>
  <dcterms:created xsi:type="dcterms:W3CDTF">2016-12-21T06:42:40Z</dcterms:created>
  <dcterms:modified xsi:type="dcterms:W3CDTF">2024-02-11T15:00:08Z</dcterms:modified>
</cp:coreProperties>
</file>