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33" r:id="rId4"/>
    <p:sldId id="1634" r:id="rId5"/>
    <p:sldId id="1615" r:id="rId6"/>
    <p:sldId id="1635" r:id="rId7"/>
    <p:sldId id="1636" r:id="rId8"/>
    <p:sldId id="1620" r:id="rId9"/>
    <p:sldId id="1629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909" autoAdjust="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6082826732124604"/>
          <c:h val="0.9161127596215519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Before: </a:t>
            </a:r>
            <a:r>
              <a:rPr lang="en-US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all my report. Thanks </a:t>
            </a:r>
            <a:r>
              <a:rPr lang="en-US" baseline="0" dirty="0"/>
              <a:t>for your listening! 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baseline="0" dirty="0"/>
              <a:t>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Target : increase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="0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Normal support is very height</a:t>
            </a:r>
            <a:r>
              <a:rPr lang="en-US" altLang="en-US" b="0" baseline="0" dirty="0" smtClean="0"/>
              <a:t>, we are know all application running </a:t>
            </a:r>
            <a:r>
              <a:rPr lang="en-US" altLang="en-US" b="1" baseline="0" dirty="0" smtClean="0"/>
              <a:t>on Handy terminal</a:t>
            </a:r>
            <a:r>
              <a:rPr lang="en-US" altLang="en-US" b="0" baseline="0" dirty="0" smtClean="0"/>
              <a:t>. </a:t>
            </a:r>
            <a:r>
              <a:rPr lang="en-US" altLang="en-US" b="0" dirty="0" smtClean="0">
                <a:solidFill>
                  <a:srgbClr val="FF0000"/>
                </a:solidFill>
              </a:rPr>
              <a:t>Difficult to develop soft on them. Take long time to modify and build program. Sometime repair and setup Operation system. </a:t>
            </a:r>
            <a:r>
              <a:rPr lang="en-US" altLang="en-US" dirty="0" smtClean="0"/>
              <a:t>This is also one of the reasons </a:t>
            </a:r>
            <a:r>
              <a:rPr lang="en-US" altLang="en-US" b="0" dirty="0" smtClean="0"/>
              <a:t>why support time is so high.  (</a:t>
            </a:r>
            <a:r>
              <a:rPr lang="en-US" dirty="0" smtClean="0"/>
              <a:t>There are a lot of software  need support during operation. human error, machine error, or system error. I need to solve it for the system running again..)</a:t>
            </a:r>
            <a:endParaRPr lang="en-US" altLang="en-US" b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Win CE end of line 2023</a:t>
            </a:r>
            <a:r>
              <a:rPr lang="en-US" dirty="0" smtClean="0"/>
              <a:t>.  to comply company policy I need to upgrade win CE to android Operation</a:t>
            </a:r>
            <a:r>
              <a:rPr lang="en-US" baseline="0" dirty="0" smtClean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Let's look at the details of </a:t>
            </a:r>
            <a:r>
              <a:rPr lang="en-US" altLang="en-US" b="1" dirty="0" smtClean="0"/>
              <a:t>development job….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 mission</a:t>
            </a:r>
            <a:r>
              <a:rPr lang="en-US" altLang="en-US" b="1" baseline="0" dirty="0" smtClean="0"/>
              <a:t>: </a:t>
            </a:r>
            <a:r>
              <a:rPr lang="en-US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 to reduce support time, save time inventory and comply policy</a:t>
            </a:r>
            <a:endParaRPr lang="en-US" alt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2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</a:t>
            </a:r>
            <a:endParaRPr lang="en-US" altLang="en-US" baseline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So </a:t>
            </a:r>
            <a:r>
              <a:rPr lang="en-US" altLang="en-US" baseline="0" dirty="0"/>
              <a:t>that we have to upgrade </a:t>
            </a:r>
            <a:r>
              <a:rPr lang="en-US" altLang="en-US" baseline="0" dirty="0" smtClean="0"/>
              <a:t>all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</a:t>
            </a:r>
            <a:r>
              <a:rPr lang="en-US" altLang="en-US" baseline="0" dirty="0" smtClean="0"/>
              <a:t>. Most especially, Most especially I want to mention FOSS. This is a large system that needs to be upgraded.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Let's look at issue 2. </a:t>
            </a:r>
            <a:r>
              <a:rPr lang="en-US" altLang="en-US" baseline="0" dirty="0"/>
              <a:t>we mention to manage asset of IT room</a:t>
            </a:r>
            <a:r>
              <a:rPr lang="en-US" altLang="en-US" baseline="0" dirty="0" smtClean="0"/>
              <a:t>. GR, Transfer, inventory, stationery management.</a:t>
            </a:r>
            <a:endParaRPr lang="en-US" alt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All these activities are manual job </a:t>
            </a:r>
            <a:r>
              <a:rPr lang="en-US" altLang="en-US" dirty="0"/>
              <a:t>through </a:t>
            </a:r>
            <a:r>
              <a:rPr lang="en-US" altLang="en-US" dirty="0" smtClean="0"/>
              <a:t>papers, check sheet and</a:t>
            </a:r>
            <a:r>
              <a:rPr lang="en-US" altLang="en-US" baseline="0" dirty="0" smtClean="0"/>
              <a:t> excel file</a:t>
            </a:r>
            <a:r>
              <a:rPr lang="en-US" altLang="en-US" dirty="0" smtClean="0"/>
              <a:t>. </a:t>
            </a:r>
            <a:r>
              <a:rPr lang="en-US" altLang="en-US" dirty="0"/>
              <a:t>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</a:t>
            </a:r>
            <a:r>
              <a:rPr lang="en-US" altLang="en-US" b="1" dirty="0" smtClean="0"/>
              <a:t>barcode technology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new system, We save time management, reduce papers.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</a:t>
            </a:r>
            <a:r>
              <a:rPr lang="en-US" altLang="en-US" b="1" dirty="0" smtClean="0"/>
              <a:t>supply -&gt; the last : I</a:t>
            </a:r>
            <a:r>
              <a:rPr lang="en-US" altLang="en-US" b="1" baseline="0" dirty="0" smtClean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have choose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Flutter language.</a:t>
            </a:r>
            <a:r>
              <a:rPr lang="en-US" altLang="en-US" baseline="0" dirty="0" smtClean="0"/>
              <a:t> Because it</a:t>
            </a:r>
            <a:r>
              <a:rPr lang="en-US" altLang="en-US" dirty="0" smtClean="0"/>
              <a:t> </a:t>
            </a:r>
            <a:r>
              <a:rPr lang="en-US" altLang="en-US" dirty="0"/>
              <a:t>is used to develop applications for mobile devices. Runs on both Android and IOS platform, desktop applications and web applications</a:t>
            </a:r>
            <a:r>
              <a:rPr lang="en-US" altLang="en-US" dirty="0" smtClean="0"/>
              <a:t>.  (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6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Let's </a:t>
            </a:r>
            <a:r>
              <a:rPr lang="en-US" baseline="0" dirty="0"/>
              <a:t>see the </a:t>
            </a:r>
            <a:r>
              <a:rPr lang="en-US" b="1" baseline="0" dirty="0"/>
              <a:t>process of FOSS</a:t>
            </a:r>
            <a:r>
              <a:rPr lang="en-US" baseline="0" dirty="0"/>
              <a:t> </a:t>
            </a:r>
            <a:r>
              <a:rPr lang="en-US" baseline="0" dirty="0" smtClean="0"/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 smtClean="0"/>
              <a:t>FOSS includes </a:t>
            </a:r>
            <a:r>
              <a:rPr lang="en-US" altLang="en-US" sz="1200" b="1" dirty="0" smtClean="0"/>
              <a:t>4 stage</a:t>
            </a:r>
            <a:r>
              <a:rPr lang="en-US" altLang="en-US" sz="1200" dirty="0" smtClean="0"/>
              <a:t>. </a:t>
            </a:r>
            <a:r>
              <a:rPr lang="en-US" altLang="en-US" sz="1200" b="1" dirty="0" smtClean="0"/>
              <a:t>GR, storage, kitting and supply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200" b="1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 smtClean="0"/>
              <a:t>Total function reduce 65 to 32</a:t>
            </a:r>
            <a:r>
              <a:rPr lang="en-US" altLang="en-US" sz="1200" b="1" dirty="0" smtClean="0"/>
              <a:t>.  </a:t>
            </a:r>
            <a:r>
              <a:rPr lang="en-US" altLang="en-US" sz="1200" b="0" dirty="0" smtClean="0"/>
              <a:t>(</a:t>
            </a:r>
            <a:r>
              <a:rPr lang="en-US" sz="12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defTabSz="915406">
              <a:defRPr/>
            </a:pPr>
            <a:r>
              <a:rPr lang="en-US" altLang="en-US" dirty="0" smtClean="0"/>
              <a:t>Following </a:t>
            </a:r>
            <a:r>
              <a:rPr lang="en-US" altLang="en-US" dirty="0"/>
              <a:t>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5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slide I talk about the asset management system of IT</a:t>
            </a:r>
            <a:r>
              <a:rPr lang="en-US" dirty="0" smtClean="0"/>
              <a:t>:</a:t>
            </a: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Solution</a:t>
            </a:r>
            <a:r>
              <a:rPr lang="en-US" altLang="en-US" b="1" dirty="0"/>
              <a:t>:</a:t>
            </a:r>
            <a:r>
              <a:rPr lang="en-US" altLang="en-US" dirty="0"/>
              <a:t> </a:t>
            </a:r>
            <a:r>
              <a:rPr lang="en-US" altLang="en-US" b="0" dirty="0"/>
              <a:t>Discuss</a:t>
            </a:r>
            <a:r>
              <a:rPr lang="en-US" altLang="en-US" b="0" baseline="0" dirty="0"/>
              <a:t>, Q&amp;A and find solution with other members of IT</a:t>
            </a:r>
            <a:r>
              <a:rPr lang="en-US" altLang="en-US" baseline="0" dirty="0"/>
              <a:t>. </a:t>
            </a:r>
            <a:r>
              <a:rPr lang="en-US" altLang="en-US" baseline="0" dirty="0" smtClean="0"/>
              <a:t>Apply barcode technology for each equipment.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Build </a:t>
            </a:r>
            <a:r>
              <a:rPr lang="en-US" altLang="en-US" baseline="0" dirty="0"/>
              <a:t>standard process of manage asset </a:t>
            </a:r>
            <a:endParaRPr lang="en-US" altLang="en-US" baseline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+ Borrow and return equipment by barcode</a:t>
            </a:r>
            <a:endParaRPr lang="en-US" alt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+ GR, Transfer, Maintenance, inventory, scrap.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+ input, output </a:t>
            </a:r>
            <a:r>
              <a:rPr lang="en-US" altLang="en-US" b="1" baseline="0" dirty="0" smtClean="0"/>
              <a:t>stationery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After that, I build </a:t>
            </a:r>
            <a:r>
              <a:rPr lang="en-US" altLang="en-US" baseline="0" dirty="0"/>
              <a:t>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slide I talk about detail actions: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each step, I identify the device with a barcode. When transfer or inventory ,user scan the barcode equipment and  user's card and fix location.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Data result auto save database </a:t>
            </a:r>
            <a:r>
              <a:rPr lang="en-US" baseline="0" dirty="0"/>
              <a:t>server via access point. </a:t>
            </a:r>
            <a:r>
              <a:rPr lang="en-US" baseline="0" dirty="0" smtClean="0"/>
              <a:t>Reports auto show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easy and specially </a:t>
            </a:r>
            <a:r>
              <a:rPr lang="en-US" b="1" baseline="0" dirty="0"/>
              <a:t>we will save </a:t>
            </a:r>
            <a:r>
              <a:rPr lang="en-US" b="1" baseline="0" dirty="0" smtClean="0"/>
              <a:t>60</a:t>
            </a:r>
            <a:r>
              <a:rPr lang="en-US" b="1" baseline="0" dirty="0"/>
              <a:t>% time management and </a:t>
            </a:r>
            <a:r>
              <a:rPr lang="en-US" b="1" baseline="0" dirty="0" smtClean="0"/>
              <a:t>80</a:t>
            </a:r>
            <a:r>
              <a:rPr lang="en-US" b="1" baseline="0" dirty="0"/>
              <a:t>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</a:t>
            </a:r>
            <a:r>
              <a:rPr lang="en-US" altLang="en-US" sz="1200" baseline="0" dirty="0" smtClean="0"/>
              <a:t>improvement. The </a:t>
            </a:r>
            <a:r>
              <a:rPr lang="en-US" altLang="en-US" sz="1200" baseline="0" dirty="0"/>
              <a:t>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33.pn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43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9.png"/><Relationship Id="rId34" Type="http://schemas.openxmlformats.org/officeDocument/2006/relationships/image" Target="../media/image48.jpeg"/><Relationship Id="rId7" Type="http://schemas.openxmlformats.org/officeDocument/2006/relationships/image" Target="../media/image31.png"/><Relationship Id="rId12" Type="http://schemas.microsoft.com/office/2007/relationships/diagramDrawing" Target="../diagrams/drawing1.xml"/><Relationship Id="rId17" Type="http://schemas.openxmlformats.org/officeDocument/2006/relationships/image" Target="../media/image37.jpeg"/><Relationship Id="rId25" Type="http://schemas.openxmlformats.org/officeDocument/2006/relationships/image" Target="../media/image42.jpeg"/><Relationship Id="rId33" Type="http://schemas.openxmlformats.org/officeDocument/2006/relationships/image" Target="../media/image47.jpe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microsoft.com/office/2007/relationships/hdphoto" Target="../media/hdphoto3.wdp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PNG"/><Relationship Id="rId11" Type="http://schemas.openxmlformats.org/officeDocument/2006/relationships/diagramColors" Target="../diagrams/colors1.xml"/><Relationship Id="rId24" Type="http://schemas.openxmlformats.org/officeDocument/2006/relationships/image" Target="../media/image41.wmf"/><Relationship Id="rId32" Type="http://schemas.openxmlformats.org/officeDocument/2006/relationships/image" Target="../media/image46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23" Type="http://schemas.openxmlformats.org/officeDocument/2006/relationships/image" Target="../media/image15.png"/><Relationship Id="rId28" Type="http://schemas.openxmlformats.org/officeDocument/2006/relationships/image" Target="../media/image44.png"/><Relationship Id="rId10" Type="http://schemas.openxmlformats.org/officeDocument/2006/relationships/diagramQuickStyle" Target="../diagrams/quickStyle1.xml"/><Relationship Id="rId19" Type="http://schemas.openxmlformats.org/officeDocument/2006/relationships/image" Target="../media/image11.png"/><Relationship Id="rId31" Type="http://schemas.openxmlformats.org/officeDocument/2006/relationships/oleObject" Target="../embeddings/oleObject3.bin"/><Relationship Id="rId4" Type="http://schemas.openxmlformats.org/officeDocument/2006/relationships/image" Target="../media/image28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34.png"/><Relationship Id="rId22" Type="http://schemas.openxmlformats.org/officeDocument/2006/relationships/image" Target="../media/image40.jpeg"/><Relationship Id="rId27" Type="http://schemas.microsoft.com/office/2007/relationships/hdphoto" Target="../media/hdphoto2.wdp"/><Relationship Id="rId30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4.png"/><Relationship Id="rId18" Type="http://schemas.openxmlformats.org/officeDocument/2006/relationships/image" Target="../media/image59.jpe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2.png"/><Relationship Id="rId12" Type="http://schemas.openxmlformats.org/officeDocument/2006/relationships/image" Target="../media/image36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55.jpeg"/><Relationship Id="rId24" Type="http://schemas.openxmlformats.org/officeDocument/2006/relationships/image" Target="../media/image65.png"/><Relationship Id="rId5" Type="http://schemas.openxmlformats.org/officeDocument/2006/relationships/image" Target="../media/image50.wmf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4.png"/><Relationship Id="rId19" Type="http://schemas.openxmlformats.org/officeDocument/2006/relationships/image" Target="../media/image60.png"/><Relationship Id="rId4" Type="http://schemas.openxmlformats.org/officeDocument/2006/relationships/image" Target="../media/image7.png"/><Relationship Id="rId9" Type="http://schemas.openxmlformats.org/officeDocument/2006/relationships/image" Target="../media/image8.wmf"/><Relationship Id="rId14" Type="http://schemas.microsoft.com/office/2007/relationships/hdphoto" Target="../media/hdphoto3.wdp"/><Relationship Id="rId22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07197207"/>
              </p:ext>
            </p:extLst>
          </p:nvPr>
        </p:nvGraphicFramePr>
        <p:xfrm>
          <a:off x="6640091" y="1304126"/>
          <a:ext cx="2317761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 "/>
              </a:rPr>
              <a:t>5 </a:t>
            </a:r>
            <a:r>
              <a:rPr lang="en-US" sz="1200" b="1" dirty="0">
                <a:solidFill>
                  <a:schemeClr val="bg1"/>
                </a:solidFill>
                <a:latin typeface="Arial "/>
              </a:rPr>
              <a:t>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86" y="4764806"/>
            <a:ext cx="2245298" cy="1878690"/>
          </a:xfrm>
          <a:prstGeom prst="rect">
            <a:avLst/>
          </a:prstGeom>
        </p:spPr>
      </p:pic>
      <p:sp>
        <p:nvSpPr>
          <p:cNvPr id="4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123713" y="3988539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61127" y="3826790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70909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</a:t>
                      </a:r>
                      <a:r>
                        <a:rPr lang="en-US" sz="1600" dirty="0" smtClean="0"/>
                        <a:t>FOSS to </a:t>
                      </a:r>
                      <a:r>
                        <a:rPr lang="en-US" sz="1600" dirty="0"/>
                        <a:t>mobile application </a:t>
                      </a:r>
                      <a:r>
                        <a:rPr lang="en-US" sz="1600" dirty="0" smtClean="0"/>
                        <a:t>system.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</a:t>
                      </a:r>
                      <a:r>
                        <a:rPr lang="en-US" sz="1600" dirty="0" smtClean="0"/>
                        <a:t>management system</a:t>
                      </a:r>
                      <a:r>
                        <a:rPr lang="en-US" sz="1600" baseline="0" dirty="0" smtClean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</a:t>
                      </a:r>
                      <a:r>
                        <a:rPr lang="en-US" sz="1600" dirty="0" smtClean="0"/>
                        <a:t>management system GA.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9"/>
            <a:ext cx="7648359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770338724"/>
              </p:ext>
            </p:extLst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057" y="163633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199190" y="3860205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96" y="4592713"/>
            <a:ext cx="2779148" cy="1762027"/>
          </a:xfrm>
          <a:prstGeom prst="rect">
            <a:avLst/>
          </a:prstGeom>
        </p:spPr>
      </p:pic>
      <p:sp>
        <p:nvSpPr>
          <p:cNvPr id="60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41445" y="4378202"/>
            <a:ext cx="1864250" cy="197935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63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271530" y="4251933"/>
            <a:ext cx="2485196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Job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77912"/>
            <a:ext cx="9064035" cy="3518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Make new software to reduce support time, save time inventory and comply policy</a:t>
            </a:r>
          </a:p>
        </p:txBody>
      </p:sp>
      <p:sp>
        <p:nvSpPr>
          <p:cNvPr id="108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872247" y="4251933"/>
            <a:ext cx="2756071" cy="349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sz="1400" b="1" dirty="0">
                <a:solidFill>
                  <a:schemeClr val="tx1"/>
                </a:solidFill>
                <a:ea typeface="HGP創英角ｺﾞｼｯｸUB" pitchFamily="50" charset="-128"/>
              </a:rPr>
              <a:t>Current Asset Management IT</a:t>
            </a:r>
          </a:p>
        </p:txBody>
      </p:sp>
      <p:pic>
        <p:nvPicPr>
          <p:cNvPr id="110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7860829" y="4645486"/>
            <a:ext cx="994364" cy="619488"/>
          </a:xfrm>
          <a:prstGeom prst="rect">
            <a:avLst/>
          </a:prstGeom>
          <a:ln w="0">
            <a:noFill/>
          </a:ln>
        </p:spPr>
      </p:pic>
      <p:sp>
        <p:nvSpPr>
          <p:cNvPr id="111" name="Right Arrow 110"/>
          <p:cNvSpPr/>
          <p:nvPr/>
        </p:nvSpPr>
        <p:spPr>
          <a:xfrm rot="5400000">
            <a:off x="8200581" y="5265285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8461" y="4982619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034966" y="4623821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ight Arrow 114"/>
          <p:cNvSpPr/>
          <p:nvPr/>
        </p:nvSpPr>
        <p:spPr>
          <a:xfrm>
            <a:off x="6203438" y="5125028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0670" y="4914404"/>
            <a:ext cx="499549" cy="48123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335544" y="5808303"/>
            <a:ext cx="964842" cy="487013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5065404" y="5783290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744008" y="5473726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461173" y="5507297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720178" y="4249755"/>
            <a:ext cx="1310707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Solution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774201" y="5660705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53" y="1247981"/>
            <a:ext cx="9057105" cy="293531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9052" y="4211630"/>
            <a:ext cx="9068435" cy="22224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7"/>
            <a:ext cx="9064036" cy="7106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FY23 Window CE OS will be end of life 2023.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52" y="1357774"/>
            <a:ext cx="9064036" cy="256556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0001" y="1436124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501757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0899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519931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347762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735932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684906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39739" y="1919726"/>
            <a:ext cx="3026911" cy="1937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44406" y="1877967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088921" y="2462039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48626" y="189405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523786" y="2355165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5748" y="3226295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92389" y="1910578"/>
            <a:ext cx="2301461" cy="19369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79459" y="4705210"/>
            <a:ext cx="3103559" cy="2000390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61700"/>
              </p:ext>
            </p:extLst>
          </p:nvPr>
        </p:nvGraphicFramePr>
        <p:xfrm>
          <a:off x="2752906" y="4451968"/>
          <a:ext cx="3288843" cy="91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092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731724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2796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41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41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74531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248859" y="3062262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2844768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552178" y="3164383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1207" y="3171868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411666" y="323708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04034" y="3261687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23541" y="3644409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041" y="4688221"/>
            <a:ext cx="4489578" cy="1902499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4463351" y="4688222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002" y="2372773"/>
            <a:ext cx="1080741" cy="6902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89D0A4F-2709-F361-43CB-9719EA8F897B}"/>
              </a:ext>
            </a:extLst>
          </p:cNvPr>
          <p:cNvSpPr txBox="1"/>
          <p:nvPr/>
        </p:nvSpPr>
        <p:spPr>
          <a:xfrm>
            <a:off x="532752" y="243601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endParaRPr lang="en-US" sz="1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45778" y="3181408"/>
            <a:ext cx="2012690" cy="51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android OS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22221" y="1771883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D0A4F-2709-F361-43CB-9719EA8F897B}"/>
              </a:ext>
            </a:extLst>
          </p:cNvPr>
          <p:cNvSpPr txBox="1"/>
          <p:nvPr/>
        </p:nvSpPr>
        <p:spPr>
          <a:xfrm>
            <a:off x="258399" y="36950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7902" y="4047959"/>
            <a:ext cx="2264742" cy="31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7288" y="4333711"/>
            <a:ext cx="2322972" cy="10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for big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533084" y="3016204"/>
            <a:ext cx="741537" cy="771502"/>
            <a:chOff x="1561803" y="2952033"/>
            <a:chExt cx="772201" cy="75849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DD347EB-98C7-1225-2508-6ADB30EF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4494" y="3106485"/>
              <a:ext cx="583835" cy="604047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1592234" y="2952033"/>
              <a:ext cx="741770" cy="6318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561803" y="2952033"/>
              <a:ext cx="657802" cy="6318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24" y="2405128"/>
            <a:ext cx="275729" cy="61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devices. 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2" y="1770633"/>
            <a:ext cx="2393143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</a:t>
            </a:r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ptimize</a:t>
            </a:r>
            <a:r>
              <a:rPr lang="en-US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553" y="3519603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65271" y="2416797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control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Optimize the process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(Oct.2023)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0" marT="822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 anchor="ctr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BA63FC9-FC0A-A818-BD55-87340DC280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48" r="23002"/>
          <a:stretch/>
        </p:blipFill>
        <p:spPr>
          <a:xfrm>
            <a:off x="140642" y="4226251"/>
            <a:ext cx="749939" cy="10888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F1BC990-D9ED-0BB6-84B2-2AFC9166D4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07" r="22240"/>
          <a:stretch/>
        </p:blipFill>
        <p:spPr>
          <a:xfrm>
            <a:off x="890581" y="4249367"/>
            <a:ext cx="680867" cy="104266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BECA64-AEC7-422D-B843-63AD0A99EC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1512939" y="4726562"/>
            <a:ext cx="933732" cy="64235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7888" y="4162265"/>
            <a:ext cx="583835" cy="5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359058"/>
            <a:ext cx="2320810" cy="1395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10893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152305"/>
            <a:ext cx="2264742" cy="71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" name="ｸﾘｯﾌﾟ" r:id="rId18" imgW="1666667" imgH="1695238" progId="">
                  <p:embed/>
                </p:oleObj>
              </mc:Choice>
              <mc:Fallback>
                <p:oleObj name="ｸﾘｯﾌﾟ" r:id="rId18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" name="ｸﾘｯﾌﾟ" r:id="rId31" imgW="1666667" imgH="1695238" progId="">
                  <p:embed/>
                </p:oleObj>
              </mc:Choice>
              <mc:Fallback>
                <p:oleObj name="ｸﾘｯﾌﾟ" r:id="rId31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18900" y="4782078"/>
            <a:ext cx="2531398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 tool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process.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barcode technology.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8</a:t>
            </a:r>
            <a:r>
              <a:rPr lang="en-US" sz="1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249001"/>
            <a:ext cx="609599" cy="227998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2</a:t>
            </a:r>
            <a:r>
              <a:rPr lang="en-US" sz="1400" b="1" dirty="0" smtClean="0">
                <a:cs typeface="Times New Roman" panose="02020603050405020304" pitchFamily="18" charset="0"/>
              </a:rPr>
              <a:t>0</a:t>
            </a:r>
            <a:r>
              <a:rPr lang="en-US" sz="1400" b="1" dirty="0">
                <a:cs typeface="Times New Roman" panose="02020603050405020304" pitchFamily="18" charset="0"/>
              </a:rPr>
              <a:t>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88826" y="5409261"/>
            <a:ext cx="632801" cy="839740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</a:t>
              </a:r>
              <a:r>
                <a:rPr lang="en-US" sz="1400" b="1" u="sng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6</a:t>
            </a:r>
            <a:r>
              <a:rPr lang="en-US" sz="1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33906" y="6110806"/>
            <a:ext cx="672317" cy="347789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 smtClean="0">
                <a:cs typeface="Times New Roman" panose="02020603050405020304" pitchFamily="18" charset="0"/>
              </a:rPr>
              <a:t>33,3%</a:t>
            </a:r>
            <a:endParaRPr lang="en-US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82604" y="5233234"/>
            <a:ext cx="909772" cy="940346"/>
            <a:chOff x="6191321" y="5211678"/>
            <a:chExt cx="765686" cy="783914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1"/>
              <a:ext cx="576529" cy="481171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 smtClean="0">
                  <a:solidFill>
                    <a:srgbClr val="FF66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5929" y="2055199"/>
            <a:ext cx="2449721" cy="35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</a:t>
            </a:r>
            <a:r>
              <a:rPr kumimoji="1" lang="en-US" altLang="ja-JP" sz="16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return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84542" y="4745282"/>
            <a:ext cx="2449721" cy="33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</a:t>
            </a:r>
            <a:r>
              <a:rPr kumimoji="1" lang="en-US" altLang="ja-JP" sz="16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11175" y="2004403"/>
            <a:ext cx="2391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434394" y="2033238"/>
            <a:ext cx="2183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barcode, user’s card &amp; fix location</a:t>
            </a:r>
            <a:endParaRPr lang="en-US" altLang="ja-JP" sz="16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82" y="2086504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5" y="2557282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86098" y="257807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9535" y="2462546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229266" y="2200461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3612" y="5980772"/>
            <a:ext cx="2399844" cy="79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staff use new software.</a:t>
            </a:r>
            <a:endParaRPr lang="en-US" sz="1600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526023ED-AD8E-4C7E-B758-B01D7915A0B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58" y="2448204"/>
            <a:ext cx="481759" cy="501480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3961C732-CD51-4B32-BFC5-D5747587BB5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1" y="2403406"/>
            <a:ext cx="441148" cy="50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5123" y="2402351"/>
            <a:ext cx="671290" cy="3838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10849" y="2831246"/>
            <a:ext cx="671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4336" y="3005125"/>
            <a:ext cx="67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63103" y="2415899"/>
            <a:ext cx="544656" cy="27492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88892" y="3005125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8C14F7-77B1-41C2-98D6-D156BB08AC46}"/>
              </a:ext>
            </a:extLst>
          </p:cNvPr>
          <p:cNvSpPr/>
          <p:nvPr/>
        </p:nvSpPr>
        <p:spPr>
          <a:xfrm>
            <a:off x="1729299" y="2994014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526834-F517-4FC3-A9B7-26FF5DE68B61}"/>
              </a:ext>
            </a:extLst>
          </p:cNvPr>
          <p:cNvCxnSpPr>
            <a:cxnSpLocks/>
          </p:cNvCxnSpPr>
          <p:nvPr/>
        </p:nvCxnSpPr>
        <p:spPr>
          <a:xfrm>
            <a:off x="732761" y="5372199"/>
            <a:ext cx="949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AB9C18F-FA70-4AF0-9FA3-CB8B26F4BB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34377" y="5468134"/>
            <a:ext cx="389256" cy="39079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3AB80B-5922-4504-8993-6FA65AA39A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7546" y="5461560"/>
            <a:ext cx="629515" cy="403945"/>
          </a:xfrm>
          <a:prstGeom prst="rect">
            <a:avLst/>
          </a:prstGeom>
        </p:spPr>
      </p:pic>
      <p:sp>
        <p:nvSpPr>
          <p:cNvPr id="101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621602" y="5073145"/>
            <a:ext cx="1319874" cy="28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4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Manual check</a:t>
            </a:r>
            <a:endParaRPr kumimoji="1" lang="en-US" altLang="ja-JP" sz="1400" dirty="0">
              <a:solidFill>
                <a:srgbClr val="FF0000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03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945" y="3248367"/>
            <a:ext cx="2449721" cy="34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" y="3519754"/>
            <a:ext cx="1159429" cy="61248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90" y="3553597"/>
            <a:ext cx="1122152" cy="574684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4611" y="4123893"/>
            <a:ext cx="243205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6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26501EA-057D-448E-979B-0C5A8ADBAFB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544" y="5122725"/>
            <a:ext cx="515193" cy="52244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102640" y="5712305"/>
            <a:ext cx="537222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34099" y="5094589"/>
            <a:ext cx="660290" cy="8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55067</TotalTime>
  <Words>2940</Words>
  <Application>Microsoft Office PowerPoint</Application>
  <PresentationFormat>On-screen Show (4:3)</PresentationFormat>
  <Paragraphs>549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4412</cp:revision>
  <cp:lastPrinted>2023-03-01T01:59:53Z</cp:lastPrinted>
  <dcterms:created xsi:type="dcterms:W3CDTF">2016-12-21T06:42:40Z</dcterms:created>
  <dcterms:modified xsi:type="dcterms:W3CDTF">2024-02-04T17:35:36Z</dcterms:modified>
</cp:coreProperties>
</file>