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5"/>
  </p:sldMasterIdLst>
  <p:notesMasterIdLst>
    <p:notesMasterId r:id="rId27"/>
  </p:notesMasterIdLst>
  <p:sldIdLst>
    <p:sldId id="2468" r:id="rId26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FFFCC"/>
    <a:srgbClr val="FFE101"/>
    <a:srgbClr val="FFFF99"/>
    <a:srgbClr val="558ED5"/>
    <a:srgbClr val="66FF66"/>
    <a:srgbClr val="FFFFFF"/>
    <a:srgbClr val="EE392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5362" autoAdjust="0"/>
  </p:normalViewPr>
  <p:slideViewPr>
    <p:cSldViewPr showGuides="1">
      <p:cViewPr varScale="1">
        <p:scale>
          <a:sx n="94" d="100"/>
          <a:sy n="94" d="100"/>
        </p:scale>
        <p:origin x="1368" y="10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140" y="1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49E4-817B-4A47-94FC-D0220C5B25A3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879" y="4783138"/>
            <a:ext cx="5443856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ABE7-927C-428C-B8EE-075DED903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41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71525"/>
            <a:ext cx="4903788" cy="367982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624" y="4755549"/>
            <a:ext cx="5005297" cy="4455126"/>
          </a:xfrm>
          <a:noFill/>
          <a:ln/>
        </p:spPr>
        <p:txBody>
          <a:bodyPr/>
          <a:lstStyle/>
          <a:p>
            <a:endParaRPr lang="en-US" altLang="ja-JP" baseline="0" dirty="0">
              <a:latin typeface="+mn-ea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8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1C9C205-434D-1F6A-C380-204517238073}"/>
              </a:ext>
            </a:extLst>
          </p:cNvPr>
          <p:cNvCxnSpPr>
            <a:cxnSpLocks/>
          </p:cNvCxnSpPr>
          <p:nvPr userDrawn="1"/>
        </p:nvCxnSpPr>
        <p:spPr>
          <a:xfrm>
            <a:off x="107504" y="476672"/>
            <a:ext cx="8928992" cy="0"/>
          </a:xfrm>
          <a:prstGeom prst="line">
            <a:avLst/>
          </a:prstGeom>
          <a:ln w="44450" cmpd="sng">
            <a:solidFill>
              <a:srgbClr val="0041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061F07E-C15B-BE1D-F559-6C145353378E}"/>
              </a:ext>
            </a:extLst>
          </p:cNvPr>
          <p:cNvCxnSpPr/>
          <p:nvPr userDrawn="1"/>
        </p:nvCxnSpPr>
        <p:spPr>
          <a:xfrm>
            <a:off x="344366" y="6525344"/>
            <a:ext cx="8474319" cy="0"/>
          </a:xfrm>
          <a:prstGeom prst="line">
            <a:avLst/>
          </a:prstGeom>
          <a:ln w="9525" cmpd="sng">
            <a:solidFill>
              <a:srgbClr val="0041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46C61BA8-9F55-B342-8F38-3CA5354E8EEC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4790508" y="6590634"/>
            <a:ext cx="381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ja-JP" sz="900" b="0" i="0" dirty="0">
                <a:solidFill>
                  <a:prstClr val="black"/>
                </a:solidFill>
                <a:latin typeface="Arial"/>
                <a:cs typeface="Arial"/>
              </a:rPr>
              <a:t>Panasonic System</a:t>
            </a:r>
            <a:r>
              <a:rPr lang="ja-JP" altLang="en-US" sz="900" b="0" i="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ja-JP" sz="900" b="0" i="0" dirty="0">
                <a:solidFill>
                  <a:prstClr val="black"/>
                </a:solidFill>
                <a:latin typeface="Arial"/>
                <a:cs typeface="Arial"/>
              </a:rPr>
              <a:t>Networks</a:t>
            </a:r>
            <a:r>
              <a:rPr lang="ja-JP" altLang="en-US" sz="900" b="0" i="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ja-JP" sz="900" b="0" i="0" dirty="0">
                <a:solidFill>
                  <a:prstClr val="black"/>
                </a:solidFill>
                <a:latin typeface="Arial"/>
                <a:cs typeface="Arial"/>
              </a:rPr>
              <a:t>Vietnam</a:t>
            </a: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2EE893B7-93BD-1380-6FCA-9970AFD90F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0940" y="6590634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A48D6C9-70B1-949F-6920-2471D2DAF3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51304" y="6590634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fld id="{54AF0762-3CD6-5949-BEB0-4D2B1D684FB1}" type="slidenum">
              <a:rPr lang="en-US" altLang="ja-JP" sz="900" b="0" i="0" smtClean="0">
                <a:solidFill>
                  <a:prstClr val="black"/>
                </a:solidFill>
                <a:latin typeface="Arial"/>
                <a:cs typeface="Arial"/>
              </a:rPr>
              <a:pPr algn="ctr"/>
              <a:t>‹#›</a:t>
            </a:fld>
            <a:endParaRPr lang="en-US" altLang="ja-JP" sz="900" b="0" i="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ACD4632C-E7A6-B8CF-990D-70521A2D28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1800" y="6675320"/>
            <a:ext cx="34563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kumimoji="0" lang="en-US" altLang="ja-JP" sz="600" dirty="0">
                <a:latin typeface="PUD新ゴシック表示-M" pitchFamily="50" charset="-128"/>
                <a:ea typeface="PUD新ゴシック表示-M" pitchFamily="50" charset="-128"/>
              </a:rPr>
              <a:t>Copyright(C) 2024 Panasonic System Networks Vietnam Co., Ltd. All rights reserved.</a:t>
            </a:r>
            <a:endParaRPr lang="en-US" altLang="ja-JP" sz="600" dirty="0">
              <a:latin typeface="PUD新ゴシック表示-M" pitchFamily="50" charset="-128"/>
              <a:ea typeface="PUD新ゴシック表示-M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7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utoShape 44">
            <a:extLst>
              <a:ext uri="{FF2B5EF4-FFF2-40B4-BE49-F238E27FC236}">
                <a16:creationId xmlns:a16="http://schemas.microsoft.com/office/drawing/2014/main" id="{0CA2A6D7-F0ED-249B-8A31-D9671905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766889"/>
            <a:ext cx="1584325" cy="4758456"/>
          </a:xfrm>
          <a:prstGeom prst="downArrow">
            <a:avLst>
              <a:gd name="adj1" fmla="val 50000"/>
              <a:gd name="adj2" fmla="val 56030"/>
            </a:avLst>
          </a:prstGeom>
          <a:solidFill>
            <a:srgbClr val="99CCFF">
              <a:alpha val="25000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AutoShape 44">
            <a:extLst>
              <a:ext uri="{FF2B5EF4-FFF2-40B4-BE49-F238E27FC236}">
                <a16:creationId xmlns:a16="http://schemas.microsoft.com/office/drawing/2014/main" id="{C3D514DB-6E06-0EE0-A4DB-FFF6C5CE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93" y="1766889"/>
            <a:ext cx="2511349" cy="4758456"/>
          </a:xfrm>
          <a:prstGeom prst="downArrow">
            <a:avLst>
              <a:gd name="adj1" fmla="val 50000"/>
              <a:gd name="adj2" fmla="val 34885"/>
            </a:avLst>
          </a:prstGeom>
          <a:solidFill>
            <a:srgbClr val="FF99CC">
              <a:alpha val="25000"/>
            </a:srgbClr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2">
            <a:extLst>
              <a:ext uri="{FF2B5EF4-FFF2-40B4-BE49-F238E27FC236}">
                <a16:creationId xmlns:a16="http://schemas.microsoft.com/office/drawing/2014/main" id="{222E7648-2F77-44D1-4620-E59D9F696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588"/>
            <a:ext cx="8229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36000" bIns="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0041C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41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Promotion report’s basic way of thinking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46AC3B40-1EA2-52FE-D61A-0C16D2B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63562"/>
            <a:ext cx="9001125" cy="618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Roboto" panose="02000000000000000000" pitchFamily="2" charset="0"/>
              </a:rPr>
              <a:t>Below is t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 promotion report’s basic way of thinking.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What is important is what you yourself thought and did.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82128DB9-948E-D143-531D-6A111CE9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6" y="1905001"/>
            <a:ext cx="196338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1818037-04EB-7EB0-DEF9-1021FEE4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6" y="2713673"/>
            <a:ext cx="196338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To-Be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22B898BF-9B3F-D187-0A46-B53BBC49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6" y="3522345"/>
            <a:ext cx="196338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Issues to be resolved</a:t>
            </a: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80305659-1DD5-DC54-F475-8438E183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31017"/>
            <a:ext cx="980341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Activity 1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A2A07BDA-CB36-BDE4-EA01-72935412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805" y="4331017"/>
            <a:ext cx="980341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Activity 2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CC02A4F8-C8DF-4F4A-1DA9-414C9311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397" y="4331017"/>
            <a:ext cx="980341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Activity 3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7">
            <a:extLst>
              <a:ext uri="{FF2B5EF4-FFF2-40B4-BE49-F238E27FC236}">
                <a16:creationId xmlns:a16="http://schemas.microsoft.com/office/drawing/2014/main" id="{006EBDF5-9587-B73C-3454-7592AABC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6" y="5139689"/>
            <a:ext cx="196338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To-Be </a:t>
            </a: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8">
            <a:extLst>
              <a:ext uri="{FF2B5EF4-FFF2-40B4-BE49-F238E27FC236}">
                <a16:creationId xmlns:a16="http://schemas.microsoft.com/office/drawing/2014/main" id="{00578EE4-A948-D898-FA8D-A55A1820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6" y="5948363"/>
            <a:ext cx="196338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Achievement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AutoShape 21">
            <a:extLst>
              <a:ext uri="{FF2B5EF4-FFF2-40B4-BE49-F238E27FC236}">
                <a16:creationId xmlns:a16="http://schemas.microsoft.com/office/drawing/2014/main" id="{44468E3A-3031-371D-768F-B2A37C22F4C8}"/>
              </a:ext>
            </a:extLst>
          </p:cNvPr>
          <p:cNvCxnSpPr>
            <a:cxnSpLocks noChangeShapeType="1"/>
            <a:stCxn id="117" idx="2"/>
            <a:endCxn id="118" idx="0"/>
          </p:cNvCxnSpPr>
          <p:nvPr/>
        </p:nvCxnSpPr>
        <p:spPr bwMode="auto">
          <a:xfrm>
            <a:off x="2339300" y="2336801"/>
            <a:ext cx="0" cy="3768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22">
            <a:extLst>
              <a:ext uri="{FF2B5EF4-FFF2-40B4-BE49-F238E27FC236}">
                <a16:creationId xmlns:a16="http://schemas.microsoft.com/office/drawing/2014/main" id="{F65BE395-B67C-D1ED-F017-3FBFF0EE4C2D}"/>
              </a:ext>
            </a:extLst>
          </p:cNvPr>
          <p:cNvCxnSpPr>
            <a:cxnSpLocks noChangeShapeType="1"/>
            <a:stCxn id="118" idx="2"/>
            <a:endCxn id="119" idx="0"/>
          </p:cNvCxnSpPr>
          <p:nvPr/>
        </p:nvCxnSpPr>
        <p:spPr bwMode="auto">
          <a:xfrm>
            <a:off x="2339300" y="3145473"/>
            <a:ext cx="0" cy="3768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23">
            <a:extLst>
              <a:ext uri="{FF2B5EF4-FFF2-40B4-BE49-F238E27FC236}">
                <a16:creationId xmlns:a16="http://schemas.microsoft.com/office/drawing/2014/main" id="{A33D6A64-5655-7A22-11D7-187A7C8FA4CD}"/>
              </a:ext>
            </a:extLst>
          </p:cNvPr>
          <p:cNvCxnSpPr>
            <a:cxnSpLocks noChangeShapeType="1"/>
            <a:stCxn id="119" idx="2"/>
            <a:endCxn id="120" idx="0"/>
          </p:cNvCxnSpPr>
          <p:nvPr/>
        </p:nvCxnSpPr>
        <p:spPr bwMode="auto">
          <a:xfrm rot="5400000">
            <a:off x="1568406" y="3560123"/>
            <a:ext cx="376872" cy="11649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24">
            <a:extLst>
              <a:ext uri="{FF2B5EF4-FFF2-40B4-BE49-F238E27FC236}">
                <a16:creationId xmlns:a16="http://schemas.microsoft.com/office/drawing/2014/main" id="{0A201071-1395-4F56-80EF-2AEF88630FE6}"/>
              </a:ext>
            </a:extLst>
          </p:cNvPr>
          <p:cNvCxnSpPr>
            <a:cxnSpLocks noChangeShapeType="1"/>
            <a:stCxn id="119" idx="2"/>
            <a:endCxn id="122" idx="0"/>
          </p:cNvCxnSpPr>
          <p:nvPr/>
        </p:nvCxnSpPr>
        <p:spPr bwMode="auto">
          <a:xfrm rot="16200000" flipH="1">
            <a:off x="2733998" y="3559447"/>
            <a:ext cx="376872" cy="11662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25">
            <a:extLst>
              <a:ext uri="{FF2B5EF4-FFF2-40B4-BE49-F238E27FC236}">
                <a16:creationId xmlns:a16="http://schemas.microsoft.com/office/drawing/2014/main" id="{6AFB7C8C-92F7-74CF-D590-FF30F580AC8C}"/>
              </a:ext>
            </a:extLst>
          </p:cNvPr>
          <p:cNvCxnSpPr>
            <a:cxnSpLocks noChangeShapeType="1"/>
            <a:stCxn id="119" idx="2"/>
            <a:endCxn id="121" idx="0"/>
          </p:cNvCxnSpPr>
          <p:nvPr/>
        </p:nvCxnSpPr>
        <p:spPr bwMode="auto">
          <a:xfrm>
            <a:off x="2339300" y="3954145"/>
            <a:ext cx="676" cy="3768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26">
            <a:extLst>
              <a:ext uri="{FF2B5EF4-FFF2-40B4-BE49-F238E27FC236}">
                <a16:creationId xmlns:a16="http://schemas.microsoft.com/office/drawing/2014/main" id="{B8501B00-B071-6937-57CB-F86D5DBC7950}"/>
              </a:ext>
            </a:extLst>
          </p:cNvPr>
          <p:cNvCxnSpPr>
            <a:cxnSpLocks noChangeShapeType="1"/>
            <a:stCxn id="121" idx="2"/>
            <a:endCxn id="123" idx="0"/>
          </p:cNvCxnSpPr>
          <p:nvPr/>
        </p:nvCxnSpPr>
        <p:spPr bwMode="auto">
          <a:xfrm flipH="1">
            <a:off x="2339300" y="4762817"/>
            <a:ext cx="676" cy="3768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27">
            <a:extLst>
              <a:ext uri="{FF2B5EF4-FFF2-40B4-BE49-F238E27FC236}">
                <a16:creationId xmlns:a16="http://schemas.microsoft.com/office/drawing/2014/main" id="{704F5622-6420-B14D-5AAD-2C2CB8D2F5F9}"/>
              </a:ext>
            </a:extLst>
          </p:cNvPr>
          <p:cNvCxnSpPr>
            <a:cxnSpLocks noChangeShapeType="1"/>
            <a:stCxn id="123" idx="2"/>
            <a:endCxn id="124" idx="0"/>
          </p:cNvCxnSpPr>
          <p:nvPr/>
        </p:nvCxnSpPr>
        <p:spPr bwMode="auto">
          <a:xfrm>
            <a:off x="2339300" y="5571489"/>
            <a:ext cx="0" cy="3768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ectangle 39">
            <a:extLst>
              <a:ext uri="{FF2B5EF4-FFF2-40B4-BE49-F238E27FC236}">
                <a16:creationId xmlns:a16="http://schemas.microsoft.com/office/drawing/2014/main" id="{59FB5AB6-E564-F633-AB6F-C443E4A4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823" y="2270283"/>
            <a:ext cx="2170509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did you think and do?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40">
            <a:extLst>
              <a:ext uri="{FF2B5EF4-FFF2-40B4-BE49-F238E27FC236}">
                <a16:creationId xmlns:a16="http://schemas.microsoft.com/office/drawing/2014/main" id="{D6939085-BBBC-5D10-44BC-857DBED8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823" y="3087409"/>
            <a:ext cx="2170509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did you think and do?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41">
            <a:extLst>
              <a:ext uri="{FF2B5EF4-FFF2-40B4-BE49-F238E27FC236}">
                <a16:creationId xmlns:a16="http://schemas.microsoft.com/office/drawing/2014/main" id="{4DE48045-0DDA-6584-76B3-8279CC1E6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823" y="3904536"/>
            <a:ext cx="2170509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did you think and do?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42">
            <a:extLst>
              <a:ext uri="{FF2B5EF4-FFF2-40B4-BE49-F238E27FC236}">
                <a16:creationId xmlns:a16="http://schemas.microsoft.com/office/drawing/2014/main" id="{9AB2CCDE-CADA-28E9-12D4-09F03E92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823" y="4721662"/>
            <a:ext cx="2170509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did you think and do?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43">
            <a:extLst>
              <a:ext uri="{FF2B5EF4-FFF2-40B4-BE49-F238E27FC236}">
                <a16:creationId xmlns:a16="http://schemas.microsoft.com/office/drawing/2014/main" id="{3D68535A-0080-97A2-00CF-43A0AD45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823" y="5538788"/>
            <a:ext cx="2170509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did you think and do?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46">
            <a:extLst>
              <a:ext uri="{FF2B5EF4-FFF2-40B4-BE49-F238E27FC236}">
                <a16:creationId xmlns:a16="http://schemas.microsoft.com/office/drawing/2014/main" id="{C56D9B08-3972-D6F7-36D3-FD2E171C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65" y="1293813"/>
            <a:ext cx="24955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2000" dirty="0">
                <a:solidFill>
                  <a:srgbClr val="333399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Business report</a:t>
            </a:r>
            <a:endParaRPr kumimoji="0" lang="ja-JP" altLang="en-US" sz="2000" dirty="0">
              <a:solidFill>
                <a:srgbClr val="333399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8" name="Rectangle 47">
            <a:extLst>
              <a:ext uri="{FF2B5EF4-FFF2-40B4-BE49-F238E27FC236}">
                <a16:creationId xmlns:a16="http://schemas.microsoft.com/office/drawing/2014/main" id="{52437FCB-D494-7C34-9B32-7E9ED3D6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012" y="1293813"/>
            <a:ext cx="266506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2000" b="1" dirty="0">
                <a:solidFill>
                  <a:srgbClr val="FF66CC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Promotion report</a:t>
            </a:r>
            <a:endParaRPr kumimoji="0" lang="ja-JP" altLang="en-US" sz="2000" b="1" dirty="0">
              <a:solidFill>
                <a:srgbClr val="FF66CC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9" name="AutoShape 48">
            <a:extLst>
              <a:ext uri="{FF2B5EF4-FFF2-40B4-BE49-F238E27FC236}">
                <a16:creationId xmlns:a16="http://schemas.microsoft.com/office/drawing/2014/main" id="{F11815B1-204C-641C-F3C9-175316FD9A2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83756" y="2024857"/>
            <a:ext cx="720725" cy="12239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99CC">
              <a:alpha val="62000"/>
            </a:srgbClr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AutoShape 49">
            <a:extLst>
              <a:ext uri="{FF2B5EF4-FFF2-40B4-BE49-F238E27FC236}">
                <a16:creationId xmlns:a16="http://schemas.microsoft.com/office/drawing/2014/main" id="{25FA97D9-9F08-7EB3-A966-F2C45BA482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83756" y="2888456"/>
            <a:ext cx="720725" cy="12239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99CC">
              <a:alpha val="62000"/>
            </a:srgbClr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AutoShape 50">
            <a:extLst>
              <a:ext uri="{FF2B5EF4-FFF2-40B4-BE49-F238E27FC236}">
                <a16:creationId xmlns:a16="http://schemas.microsoft.com/office/drawing/2014/main" id="{71C4569D-7D80-85ED-5C9E-C99FA10AF8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44119" y="3898106"/>
            <a:ext cx="720725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99CC">
              <a:alpha val="62000"/>
            </a:srgbClr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utoShape 51">
            <a:extLst>
              <a:ext uri="{FF2B5EF4-FFF2-40B4-BE49-F238E27FC236}">
                <a16:creationId xmlns:a16="http://schemas.microsoft.com/office/drawing/2014/main" id="{5092CE90-EAAB-7378-ED71-F4A0DC640C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71094" y="4688681"/>
            <a:ext cx="720725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99CC">
              <a:alpha val="62000"/>
            </a:srgbClr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AutoShape 53">
            <a:extLst>
              <a:ext uri="{FF2B5EF4-FFF2-40B4-BE49-F238E27FC236}">
                <a16:creationId xmlns:a16="http://schemas.microsoft.com/office/drawing/2014/main" id="{F46482FE-B462-1934-D557-613B85FB63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83756" y="5264945"/>
            <a:ext cx="720725" cy="12239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99CC">
              <a:alpha val="62000"/>
            </a:srgbClr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99CC00"/>
              </a:buClr>
            </a:pPr>
            <a:endParaRPr kumimoji="0" lang="ja-JP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54">
            <a:extLst>
              <a:ext uri="{FF2B5EF4-FFF2-40B4-BE49-F238E27FC236}">
                <a16:creationId xmlns:a16="http://schemas.microsoft.com/office/drawing/2014/main" id="{DAD650A0-E7A7-8CD8-4997-A616C583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54" y="2306465"/>
            <a:ext cx="1366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Use your skills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to change the situation</a:t>
            </a:r>
            <a:endParaRPr kumimoji="0" lang="ja-JP" altLang="en-US" sz="1200" dirty="0">
              <a:solidFill>
                <a:srgbClr val="FF3300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5" name="Rectangle 55">
            <a:extLst>
              <a:ext uri="{FF2B5EF4-FFF2-40B4-BE49-F238E27FC236}">
                <a16:creationId xmlns:a16="http://schemas.microsoft.com/office/drawing/2014/main" id="{1D153E15-F500-FE70-0260-C1CEEDAF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54" y="3130150"/>
            <a:ext cx="1366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Use your skills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to change the situation</a:t>
            </a:r>
            <a:endParaRPr kumimoji="0" lang="ja-JP" altLang="en-US" sz="1200" dirty="0">
              <a:solidFill>
                <a:srgbClr val="FF3300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6" name="Rectangle 56">
            <a:extLst>
              <a:ext uri="{FF2B5EF4-FFF2-40B4-BE49-F238E27FC236}">
                <a16:creationId xmlns:a16="http://schemas.microsoft.com/office/drawing/2014/main" id="{4A5971F1-815D-F046-79CC-4F1B0A80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54" y="3833457"/>
            <a:ext cx="1366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Use your skills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to change the situation</a:t>
            </a:r>
            <a:endParaRPr kumimoji="0" lang="ja-JP" altLang="en-US" sz="1200" dirty="0">
              <a:solidFill>
                <a:srgbClr val="FF3300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7" name="Rectangle 57">
            <a:extLst>
              <a:ext uri="{FF2B5EF4-FFF2-40B4-BE49-F238E27FC236}">
                <a16:creationId xmlns:a16="http://schemas.microsoft.com/office/drawing/2014/main" id="{44EB065E-0415-5BE3-713C-A67C3FAE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54" y="4762309"/>
            <a:ext cx="1366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Use your skills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to change the situation</a:t>
            </a:r>
            <a:endParaRPr kumimoji="0" lang="ja-JP" altLang="en-US" sz="1200" dirty="0">
              <a:solidFill>
                <a:srgbClr val="FF3300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8" name="Rectangle 58">
            <a:extLst>
              <a:ext uri="{FF2B5EF4-FFF2-40B4-BE49-F238E27FC236}">
                <a16:creationId xmlns:a16="http://schemas.microsoft.com/office/drawing/2014/main" id="{82A83DCB-80F2-E252-0EEE-6E798593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54" y="5570981"/>
            <a:ext cx="1366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Use your skills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FF3300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to change the situation</a:t>
            </a:r>
            <a:endParaRPr kumimoji="0" lang="ja-JP" altLang="en-US" sz="1200" dirty="0">
              <a:solidFill>
                <a:srgbClr val="FF3300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9" name="Rectangle 60">
            <a:extLst>
              <a:ext uri="{FF2B5EF4-FFF2-40B4-BE49-F238E27FC236}">
                <a16:creationId xmlns:a16="http://schemas.microsoft.com/office/drawing/2014/main" id="{B5AC1152-DD0A-B062-BDC6-43251BAA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402" y="3201588"/>
            <a:ext cx="10080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Business process innovation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Ability to discover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formulate issues</a:t>
            </a:r>
            <a:endParaRPr kumimoji="0" lang="ja-JP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61">
            <a:extLst>
              <a:ext uri="{FF2B5EF4-FFF2-40B4-BE49-F238E27FC236}">
                <a16:creationId xmlns:a16="http://schemas.microsoft.com/office/drawing/2014/main" id="{9C59D2FA-9DCD-D00C-EBE7-0DDAA95A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71" y="2350145"/>
            <a:ext cx="2016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lang="en-US" altLang="ja-JP" sz="12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Analytical ability,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lang="en-US" altLang="ja-JP" sz="1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 Organizational design ability,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lang="en-US" altLang="ja-JP" sz="1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 Flexible thinking ability</a:t>
            </a:r>
            <a:endParaRPr kumimoji="0" lang="ja-JP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65">
            <a:extLst>
              <a:ext uri="{FF2B5EF4-FFF2-40B4-BE49-F238E27FC236}">
                <a16:creationId xmlns:a16="http://schemas.microsoft.com/office/drawing/2014/main" id="{1B902A27-22E6-5126-084E-C23924086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71" y="4076701"/>
            <a:ext cx="20161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Propose solutions,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Negotiation,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Collaboration</a:t>
            </a:r>
            <a:endParaRPr kumimoji="0" lang="ja-JP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66">
            <a:extLst>
              <a:ext uri="{FF2B5EF4-FFF2-40B4-BE49-F238E27FC236}">
                <a16:creationId xmlns:a16="http://schemas.microsoft.com/office/drawing/2014/main" id="{8A38E14F-5C56-BF8F-3840-C35CED98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71" y="5678013"/>
            <a:ext cx="2016125" cy="25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Business results creation</a:t>
            </a:r>
            <a:endParaRPr kumimoji="0" lang="ja-JP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69">
            <a:extLst>
              <a:ext uri="{FF2B5EF4-FFF2-40B4-BE49-F238E27FC236}">
                <a16:creationId xmlns:a16="http://schemas.microsoft.com/office/drawing/2014/main" id="{E1D47CD9-73CD-A35C-21B2-77F3461E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425" y="4777708"/>
            <a:ext cx="1788016" cy="40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action,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Management</a:t>
            </a:r>
            <a:endParaRPr kumimoji="0" lang="ja-JP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70">
            <a:extLst>
              <a:ext uri="{FF2B5EF4-FFF2-40B4-BE49-F238E27FC236}">
                <a16:creationId xmlns:a16="http://schemas.microsoft.com/office/drawing/2014/main" id="{B10FEB1C-7634-1A50-F551-48349760E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552" y="1628794"/>
            <a:ext cx="1655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400" dirty="0">
                <a:solidFill>
                  <a:srgbClr val="FF66CC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Skills demonstrated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400" dirty="0">
                <a:solidFill>
                  <a:srgbClr val="FF66CC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(example)</a:t>
            </a:r>
            <a:endParaRPr kumimoji="0" lang="ja-JP" altLang="en-US" sz="1400" dirty="0">
              <a:solidFill>
                <a:srgbClr val="FF66CC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155" name="コネクタ: カギ線 154">
            <a:extLst>
              <a:ext uri="{FF2B5EF4-FFF2-40B4-BE49-F238E27FC236}">
                <a16:creationId xmlns:a16="http://schemas.microsoft.com/office/drawing/2014/main" id="{8007A408-AA75-382C-5E3D-E0B64A4D9120}"/>
              </a:ext>
            </a:extLst>
          </p:cNvPr>
          <p:cNvCxnSpPr>
            <a:stCxn id="117" idx="1"/>
            <a:endCxn id="124" idx="1"/>
          </p:cNvCxnSpPr>
          <p:nvPr/>
        </p:nvCxnSpPr>
        <p:spPr bwMode="auto">
          <a:xfrm rot="10800000" flipV="1">
            <a:off x="1357606" y="2120901"/>
            <a:ext cx="12700" cy="4043362"/>
          </a:xfrm>
          <a:prstGeom prst="bentConnector3">
            <a:avLst>
              <a:gd name="adj1" fmla="val 87428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61117B4E-09C4-419E-2DC9-A332E9494858}"/>
              </a:ext>
            </a:extLst>
          </p:cNvPr>
          <p:cNvCxnSpPr>
            <a:stCxn id="118" idx="1"/>
            <a:endCxn id="123" idx="1"/>
          </p:cNvCxnSpPr>
          <p:nvPr/>
        </p:nvCxnSpPr>
        <p:spPr bwMode="auto">
          <a:xfrm rot="10800000" flipV="1">
            <a:off x="1357606" y="2929573"/>
            <a:ext cx="12700" cy="2426016"/>
          </a:xfrm>
          <a:prstGeom prst="bentConnector3">
            <a:avLst>
              <a:gd name="adj1" fmla="val 76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コネクタ: カギ線 156">
            <a:extLst>
              <a:ext uri="{FF2B5EF4-FFF2-40B4-BE49-F238E27FC236}">
                <a16:creationId xmlns:a16="http://schemas.microsoft.com/office/drawing/2014/main" id="{6F0180E1-8E6A-9C4B-59FA-688343817F37}"/>
              </a:ext>
            </a:extLst>
          </p:cNvPr>
          <p:cNvCxnSpPr>
            <a:stCxn id="119" idx="1"/>
            <a:endCxn id="120" idx="1"/>
          </p:cNvCxnSpPr>
          <p:nvPr/>
        </p:nvCxnSpPr>
        <p:spPr bwMode="auto">
          <a:xfrm rot="10800000" flipV="1">
            <a:off x="684214" y="3738245"/>
            <a:ext cx="673393" cy="808672"/>
          </a:xfrm>
          <a:prstGeom prst="bentConnector3">
            <a:avLst>
              <a:gd name="adj1" fmla="val 133947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Rectangle 33">
            <a:extLst>
              <a:ext uri="{FF2B5EF4-FFF2-40B4-BE49-F238E27FC236}">
                <a16:creationId xmlns:a16="http://schemas.microsoft.com/office/drawing/2014/main" id="{117ABA67-398C-0EAB-C590-354FFEB3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" y="3870324"/>
            <a:ext cx="980340" cy="431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</a:p>
          <a:p>
            <a:pPr algn="ctr" fontAlgn="base">
              <a:spcAft>
                <a:spcPct val="0"/>
              </a:spcAft>
              <a:buClr>
                <a:srgbClr val="99CC00"/>
              </a:buClr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kumimoji="0" lang="ja-JP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B6AEF4F2-72D5-683F-920D-1A41B5F483DB}"/>
              </a:ext>
            </a:extLst>
          </p:cNvPr>
          <p:cNvCxnSpPr>
            <a:stCxn id="132" idx="1"/>
          </p:cNvCxnSpPr>
          <p:nvPr/>
        </p:nvCxnSpPr>
        <p:spPr bwMode="auto">
          <a:xfrm flipH="1">
            <a:off x="2322673" y="2534602"/>
            <a:ext cx="232315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11D30847-0978-7E32-561D-22B54DF4272B}"/>
              </a:ext>
            </a:extLst>
          </p:cNvPr>
          <p:cNvCxnSpPr>
            <a:stCxn id="136" idx="1"/>
          </p:cNvCxnSpPr>
          <p:nvPr/>
        </p:nvCxnSpPr>
        <p:spPr bwMode="auto">
          <a:xfrm flipH="1">
            <a:off x="2322673" y="5803107"/>
            <a:ext cx="232315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E93F02EF-E2C7-8652-145C-4BDB5C8776F1}"/>
              </a:ext>
            </a:extLst>
          </p:cNvPr>
          <p:cNvCxnSpPr>
            <a:stCxn id="133" idx="1"/>
          </p:cNvCxnSpPr>
          <p:nvPr/>
        </p:nvCxnSpPr>
        <p:spPr bwMode="auto">
          <a:xfrm flipH="1">
            <a:off x="2322673" y="3351728"/>
            <a:ext cx="232315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82FF67B1-5A7A-296C-38B2-458DE773EB5C}"/>
              </a:ext>
            </a:extLst>
          </p:cNvPr>
          <p:cNvCxnSpPr/>
          <p:nvPr/>
        </p:nvCxnSpPr>
        <p:spPr bwMode="auto">
          <a:xfrm flipH="1">
            <a:off x="2339299" y="4059002"/>
            <a:ext cx="232081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9F001B46-CDF1-BE4D-98D2-602B88D85060}"/>
              </a:ext>
            </a:extLst>
          </p:cNvPr>
          <p:cNvCxnSpPr>
            <a:stCxn id="135" idx="1"/>
          </p:cNvCxnSpPr>
          <p:nvPr/>
        </p:nvCxnSpPr>
        <p:spPr bwMode="auto">
          <a:xfrm flipH="1">
            <a:off x="2337840" y="4985981"/>
            <a:ext cx="230798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8376875"/>
      </p:ext>
    </p:extLst>
  </p:cSld>
  <p:clrMapOvr>
    <a:masterClrMapping/>
  </p:clrMapOvr>
</p:sld>
</file>

<file path=ppt/theme/theme1.xml><?xml version="1.0" encoding="utf-8"?>
<a:theme xmlns:a="http://schemas.openxmlformats.org/drawingml/2006/main" name="2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hapeData xmlns="http://firmglobal.com/Confirmit/reporting/powerpoint/09-09-2009" xmlns:i="http://www.w3.org/2001/XMLSchema-instance" i:type="TextData">
  <PowerPointShapeId>ee09f96c-4bfb-4922-acb9-d17577a4ec9e</PowerPointShapeId>
  <ReportId>c5e3389f-9d9f-4ede-bd43-e005e6591e6b</ReportId>
  <OriginMode>View</OriginMode>
  <Name>_Panasonic_2020_NVG_v230____Detached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b6ae05d0-a0b8-4258-b55e-3d2e34e8749a</TextId>
</ShapeData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60DC52CD9BD244E92439420214828ED" ma:contentTypeVersion="4" ma:contentTypeDescription="新しいドキュメントを作成します。" ma:contentTypeScope="" ma:versionID="d3c096330dc327f0fb40a92a4b8f249d">
  <xsd:schema xmlns:xsd="http://www.w3.org/2001/XMLSchema" xmlns:xs="http://www.w3.org/2001/XMLSchema" xmlns:p="http://schemas.microsoft.com/office/2006/metadata/properties" xmlns:ns2="fa5adc11-eda1-4c5a-bb4e-30190be57f05" targetNamespace="http://schemas.microsoft.com/office/2006/metadata/properties" ma:root="true" ma:fieldsID="fa0ddbd8796d34c132b3f644a605466a" ns2:_="">
    <xsd:import namespace="fa5adc11-eda1-4c5a-bb4e-30190be57f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adc11-eda1-4c5a-bb4e-30190be57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12.xml><?xml version="1.0" encoding="utf-8"?>
<ShapeData xmlns="http://firmglobal.com/Confirmit/reporting/powerpoint/09-09-2009" xmlns:i="http://www.w3.org/2001/XMLSchema-instance" i:type="TextData">
  <PowerPointShapeId>11500b79-8252-4515-9171-37848a7a7d40</PowerPointShapeId>
  <ReportId>c5e3389f-9d9f-4ede-bd43-e005e6591e6b</ReportId>
  <OriginMode>View</OriginMode>
  <Name>_Panasonic_2020_NVG_v230____LeastEffective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188d0b3b-e81b-4f27-9455-76c05da091bb</TextId>
</ShapeData>
</file>

<file path=customXml/item13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14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15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16.xml><?xml version="1.0" encoding="utf-8"?>
<ShapeData xmlns="http://firmglobal.com/Confirmit/reporting/powerpoint/09-09-2009" xmlns:i="http://www.w3.org/2001/XMLSchema-instance" i:type="TextData">
  <PowerPointShapeId>5f332e18-6f11-4ef5-93ec-a39cba678fda</PowerPointShapeId>
  <ReportId>c5e3389f-9d9f-4ede-bd43-e005e6591e6b</ReportId>
  <OriginMode>View</OriginMode>
  <Name>_Panasonic_2020_NVG_v230____Frustrated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0877c666-58b9-4d53-ba00-47cbbf8412ca</TextId>
</ShapeData>
</file>

<file path=customXml/item17.xml><?xml version="1.0" encoding="utf-8"?>
<ShapeData xmlns="http://firmglobal.com/Confirmit/reporting/powerpoint/09-09-2009" xmlns:i="http://www.w3.org/2001/XMLSchema-instance" i:type="TextData">
  <PowerPointShapeId>11500b79-8252-4515-9171-37848a7a7d40</PowerPointShapeId>
  <ReportId>c5e3389f-9d9f-4ede-bd43-e005e6591e6b</ReportId>
  <OriginMode>View</OriginMode>
  <Name>_Panasonic_2020_NVG_v230____LeastEffective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188d0b3b-e81b-4f27-9455-76c05da091bb</TextId>
</ShapeData>
</file>

<file path=customXml/item18.xml><?xml version="1.0" encoding="utf-8"?>
<ShapeData xmlns="http://firmglobal.com/Confirmit/reporting/powerpoint/09-09-2009" xmlns:i="http://www.w3.org/2001/XMLSchema-instance" i:type="TextData">
  <PowerPointShapeId>1572d4a7-b5bc-4e24-a249-5946cdaefb03</PowerPointShapeId>
  <ReportId>c5e3389f-9d9f-4ede-bd43-e005e6591e6b</ReportId>
  <OriginMode>View</OriginMode>
  <Name>_Panasonic_2020_NVG_v230____MostEffective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43e281e8-77e2-425e-9020-f172d369459b</TextId>
</ShapeData>
</file>

<file path=customXml/item19.xml><?xml version="1.0" encoding="utf-8"?>
<ShapeData xmlns="http://firmglobal.com/Confirmit/reporting/powerpoint/09-09-2009" xmlns:i="http://www.w3.org/2001/XMLSchema-instance" i:type="TextData">
  <PowerPointShapeId>1572d4a7-b5bc-4e24-a249-5946cdaefb03</PowerPointShapeId>
  <ReportId>c5e3389f-9d9f-4ede-bd43-e005e6591e6b</ReportId>
  <OriginMode>View</OriginMode>
  <Name>_Panasonic_2020_NVG_v230____MostEffective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43e281e8-77e2-425e-9020-f172d369459b</TextId>
</ShapeData>
</file>

<file path=customXml/item2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20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21.xml><?xml version="1.0" encoding="utf-8"?>
<ShapeData xmlns="http://firmglobal.com/Confirmit/reporting/powerpoint/09-09-2009" xmlns:i="http://www.w3.org/2001/XMLSchema-instance" i:type="TextData">
  <PowerPointShapeId>24bd36ad-e4e7-49ba-981b-0bc46c5ce2d7</PowerPointShapeId>
  <ReportId>c5e3389f-9d9f-4ede-bd43-e005e6591e6b</ReportId>
  <OriginMode>View</OriginMode>
  <Name>_Panasonic_2020_NVG_v230____ScaleX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886695a1-feff-4f0a-b24d-3bf17d2ab4b1</TextId>
</ShapeData>
</file>

<file path=customXml/item22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23.xml><?xml version="1.0" encoding="utf-8"?>
<ShapeData xmlns="http://firmglobal.com/Confirmit/reporting/powerpoint/09-09-2009" xmlns:i="http://www.w3.org/2001/XMLSchema-instance" i:type="TextData">
  <PowerPointShapeId>24bd36ad-e4e7-49ba-981b-0bc46c5ce2d7</PowerPointShapeId>
  <ReportId>c5e3389f-9d9f-4ede-bd43-e005e6591e6b</ReportId>
  <OriginMode>View</OriginMode>
  <Name>_Panasonic_2020_NVG_v230____ScaleX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886695a1-feff-4f0a-b24d-3bf17d2ab4b1</TextId>
</ShapeData>
</file>

<file path=customXml/item24.xml><?xml version="1.0" encoding="utf-8"?>
<ShapeData xmlns="http://firmglobal.com/Confirmit/reporting/powerpoint/09-09-2009" xmlns:i="http://www.w3.org/2001/XMLSchema-instance" i:type="TextData">
  <PowerPointShapeId>24bd36ad-e4e7-49ba-981b-0bc46c5ce2d7</PowerPointShapeId>
  <ReportId>c5e3389f-9d9f-4ede-bd43-e005e6591e6b</ReportId>
  <OriginMode>View</OriginMode>
  <Name>_Panasonic_2020_NVG_v230____ScaleX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886695a1-feff-4f0a-b24d-3bf17d2ab4b1</TextId>
</ShapeDat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hapeData xmlns="http://firmglobal.com/Confirmit/reporting/powerpoint/09-09-2009" xmlns:i="http://www.w3.org/2001/XMLSchema-instance" i:type="TextData">
  <PowerPointShapeId>24bd36ad-e4e7-49ba-981b-0bc46c5ce2d7</PowerPointShapeId>
  <ReportId>c5e3389f-9d9f-4ede-bd43-e005e6591e6b</ReportId>
  <OriginMode>View</OriginMode>
  <Name>_Panasonic_2020_NVG_v230____ScaleX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886695a1-feff-4f0a-b24d-3bf17d2ab4b1</TextId>
</ShapeData>
</file>

<file path=customXml/item5.xml><?xml version="1.0" encoding="utf-8"?>
<ShapeData xmlns="http://firmglobal.com/Confirmit/reporting/powerpoint/09-09-2009" xmlns:i="http://www.w3.org/2001/XMLSchema-instance" i:type="TextData">
  <PowerPointShapeId>ee09f96c-4bfb-4922-acb9-d17577a4ec9e</PowerPointShapeId>
  <ReportId>c5e3389f-9d9f-4ede-bd43-e005e6591e6b</ReportId>
  <OriginMode>View</OriginMode>
  <Name>_Panasonic_2020_NVG_v230____Detached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b6ae05d0-a0b8-4258-b55e-3d2e34e8749a</TextId>
</ShapeData>
</file>

<file path=customXml/item6.xml><?xml version="1.0" encoding="utf-8"?>
<ShapeData xmlns="http://firmglobal.com/Confirmit/reporting/powerpoint/09-09-2009" xmlns:i="http://www.w3.org/2001/XMLSchema-instance" i:type="TextData">
  <PowerPointShapeId>e3f3c125-52c6-461b-bce0-99a0b4bc1832</PowerPointShapeId>
  <ReportId>c5e3389f-9d9f-4ede-bd43-e005e6591e6b</ReportId>
  <OriginMode>View</OriginMode>
  <Name>_Panasonic_2020_NVG_v230____LeastEffectivePct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ea102383-b5bf-40ed-aa87-503972773cc3</TextId>
</ShapeData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ShapeData xmlns="http://firmglobal.com/Confirmit/reporting/powerpoint/09-09-2009" xmlns:i="http://www.w3.org/2001/XMLSchema-instance" i:type="TextData">
  <PowerPointShapeId>24bd36ad-e4e7-49ba-981b-0bc46c5ce2d7</PowerPointShapeId>
  <ReportId>c5e3389f-9d9f-4ede-bd43-e005e6591e6b</ReportId>
  <OriginMode>View</OriginMode>
  <Name>_Panasonic_2020_NVG_v230____ScaleX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886695a1-feff-4f0a-b24d-3bf17d2ab4b1</TextId>
</ShapeData>
</file>

<file path=customXml/item9.xml><?xml version="1.0" encoding="utf-8"?>
<ShapeData xmlns="http://firmglobal.com/Confirmit/reporting/powerpoint/09-09-2009" xmlns:i="http://www.w3.org/2001/XMLSchema-instance" i:type="TextData">
  <PowerPointShapeId>5f332e18-6f11-4ef5-93ec-a39cba678fda</PowerPointShapeId>
  <ReportId>c5e3389f-9d9f-4ede-bd43-e005e6591e6b</ReportId>
  <OriginMode>View</OriginMode>
  <Name>_Panasonic_2020_NVG_v230____Frustrated</Name>
  <PageId>50738f74-c9a2-4510-b63d-9070a8b361ee</PageId>
  <IsUpdatable>true</IsUpdatable>
  <UpdatingMode>PreserveFormatting</UpdatingMode>
  <Origin>Page</Origin>
  <SerializedDynamicReportState>&lt;?xml version="1.0" encoding="utf-16"?&gt;&lt;DynamicReportState xmlns:xsi="http://www.w3.org/2001/XMLSchema-instance" xmlns:xsd="http://www.w3.org/2001/XMLSchema" B="p178877487544"&gt;&lt;Arguments&gt;&lt;Arguments&gt;&lt;Argument Key="ITEM"&gt;&lt;Argument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Key="THEME"&gt;&lt;Argument xsi:type="ParameterValueResponse" ValueId="00000000-0000-0000-0000-000000000000" IsIterator="false" Type="String" StringKeyValue="0" StringValue="0" NumericValue="-79228162514264337593543950335" DateValue="0001-01-01T00:00:00" /&gt;&lt;/Argument&gt;&lt;Argument Key="WIDGET"&gt;&lt;Argument xsi:type="ParameterValueResponse" ValueId="00000000-0000-0000-0000-000000000000" IsIterator="false" Type="String" StringKeyValue="2" StringValue="2" NumericValue="-79228162514264337593543950335" DateValue="0001-01-01T00:00:00" /&gt;&lt;/Argument&gt;&lt;Argument Key="ITEM2"&gt;&lt;Argument xsi:type="ParameterValueResponse" ValueId="00000000-0000-0000-0000-000000000000" IsIterator="false" Type="String" StringKeyValue="CQ_SD05" StringValue="CQ_SD05" NumericValue="-79228162514264337593543950335" DateValue="0001-01-01T00:00:00" /&gt;&lt;/Argument&gt;&lt;Argument Key="COMPARATORS_INTERNAL"&gt;&lt;Argument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StringKeyValue="001" StringValue="001" NumericValue="-79228162514264337593543950335" DateValue="0001-01-01T00:00:00" /&gt;&lt;ParameterValue xsi:type="ParameterValueResponse" ValueId="00000000-0000-0000-0000-000000000000" IsIterator="false" Type="String" StringKeyValue="002" StringValue="002" NumericValue="-79228162514264337593543950335" DateValue="0001-01-01T00:00:00" /&gt;&lt;ParameterValue xsi:type="ParameterValueResponse" ValueId="00000000-0000-0000-0000-000000000000" IsIterator="false" Type="String" StringKeyValue="101" StringValue="101" NumericValue="-79228162514264337593543950335" DateValue="0001-01-01T00:00:00" /&gt;&lt;/Values&gt;&lt;/Argument&gt;&lt;/Argument&gt;&lt;Argument Key="INTERNAL_BENCHMARK_DATA"&gt;&lt;Argument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Key="ITEM_WITH_ENPS"&gt;&lt;Argument xsi:type="ParameterValueResponse" ValueId="00000000-0000-0000-0000-000000000000" IsIterator="false" Type="String" StringKeyValue="CQ_SD04" StringValue="CQ_SD04" NumericValue="-79228162514264337593543950335" DateValue="0001-01-01T00:00:00" /&gt;&lt;/Argument&gt;&lt;Argument Key="COMPARATORS_EXTERNAL"&gt;&lt;Argument xsi:type="ParameterValueCollection" ValueId="00000000-0000-0000-0000-000000000000" IsIterator="false"&gt;&lt;Values&gt;&lt;ParameterValue xsi:type="ParameterValueResponse" ValueId="00000000-0000-0000-0000-000000000000" IsIterator="false" Type="String" StringKeyValue="norm2" StringValue="norm2" NumericValue="-79228162514264337593543950335" DateValue="0001-01-01T00:00:00" /&gt;&lt;ParameterValue xsi:type="ParameterValueResponse" ValueId="00000000-0000-0000-0000-000000000000" IsIterator="false" Type="String" StringKeyValue="norm5" StringValue="norm5" NumericValue="-79228162514264337593543950335" DateValue="0001-01-01T00:00:00" /&gt;&lt;/Values&gt;&lt;/Argument&gt;&lt;/Argument&gt;&lt;Argument Key="DEMOGR_PAGED"&gt;&lt;Argument xsi:type="ParameterValueResponse" ValueId="00000000-0000-0000-0000-000000000000" IsIterator="false" Type="String" StringKeyValue="Orgcode.0" StringValue="Orgcode.0" NumericValue="-79228162514264337593543950335" DateValue="0001-01-01T00:00:00" /&gt;&lt;/Argument&gt;&lt;Argument Key="INIT"&gt;&lt;Argument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Key="REPORT_BASE_TOP"&gt;&lt;Argument xsi:type="ParameterValueResponse" ValueId="00000000-0000-0000-0000-000000000000" IsIterator="false" Type="String" StringKeyValue="53415" StringValue="53415" NumericValue="-79228162514264337593543950335" DateValue="0001-01-01T00:00:00" /&gt;&lt;/Argument&gt;&lt;Argument Key="RUNONCE"&gt;&lt;Argument xsi:type="ParameterValueResponse" ValueId="00000000-0000-0000-0000-000000000000" IsIterator="false" Type="String" StringKeyValue="1" StringValue="1" NumericValue="-79228162514264337593543950335" DateValue="0001-01-01T00:00:00" /&gt;&lt;/Argument&gt;&lt;Argument Key="DATA"&gt;&lt;Argument xsi:type="ParameterValueResponse" ValueId="00000000-0000-0000-0000-000000000000" IsIterator="false" Type="String" StringKeyValue="fav" StringValue="fav" NumericValue="-79228162514264337593543950335" DateValue="0001-01-01T00:00:00" /&gt;&lt;/Argument&gt;&lt;Argument Key="DEMOGR"&gt;&lt;Argument xsi:type="ParameterValueResponse" ValueId="00000000-0000-0000-0000-000000000000" IsIterator="false" Type="String" StringKeyValue="Orgcode" StringValue="Orgcode" NumericValue="-79228162514264337593543950335" DateValue="0001-01-01T00:00:00" /&gt;&lt;/Argument&gt;&lt;Argument Key="ROLE"&gt;&lt;Argument xsi:type="ParameterValueResponse" ValueId="00000000-0000-0000-0000-000000000000" IsIterator="false" Type="String" StringKeyValue="HGU" StringValue="Korn Ferry User" NumericValue="-79228162514264337593543950335" DateValue="0001-01-01T00:00:00" /&gt;&lt;/Argument&gt;&lt;/Arguments&gt;&lt;/Arguments&gt;&lt;D&gt;&lt;Filters /&gt;&lt;/D&gt;&lt;P&gt;&lt;CurrentHierarchyNodes Id="53415" IsLeaf="false" HasChildren="true"&gt;&lt;Level TableName="Panasonic EOS 2020" /&gt;&lt;/CurrentHierarchyNodes&gt;&lt;NodeType&gt;HierarchyNode&lt;/NodeType&gt;&lt;FormId&gt;Orgcode&lt;/FormId&gt;&lt;/P&gt;&lt;O&gt;&lt;CurrentHierarchyNodes Id="53415" IsLeaf="false" HasChildren="true"&gt;&lt;Level TableName="Panasonic EOS 2020" /&gt;&lt;/CurrentHierarchyNodes&gt;&lt;NodeType&gt;HierarchyNode&lt;/NodeType&gt;&lt;FormId&gt;Orgcode&lt;/FormId&gt;&lt;/O&gt;&lt;ActiveExtendedFilterIds xsi:nil="true" /&gt;&lt;ActiveExtendedFilters xsi:nil="true" /&gt;&lt;pageContext&gt;AAEAAAD/////AQAAAAAAAAAMAgAAAGJGaXJtZ2xvYmFsLkNvbmZpcm1pdC5SZXBvcnRpbmcsIFZlcnNpb249MTguMC4wLjAsIEN1bHR1cmU9bmV1dHJhbCwgUHVibGljS2V5VG9rZW49ODEzNDQ1MGU1YTA1YzBjMQUBAAAAX0Zpcm1nbG9iYWwuQ29uZmlybWl0LlJlcG9ydGluZy5EeW5hbWljVmlld01vZGUuRHluYW1pY1JlcG9ydFN0YXRlK1NlcmlhbGl6YWJsZVNjcmlwdFBhZ2VDb250ZXh0AgAAABFfdmFsaWRhdGlvbkVycm9ycwZfaXRlbXMGA8sBU3lzdGVtLlR1cGxlYDJbW1N5c3RlbS5PYmplY3QsIG1zY29ybGliLCBWZXJzaW9uPTQuMC4wLjAsIEN1bHR1cmU9bmV1dHJhbCwgUHVibGljS2V5VG9rZW49Yjc3YTVjNTYxOTM0ZTA4OV0sW1N5c3RlbS5PYmplY3QsIG1zY29ybGliLCBWZXJzaW9uPTQuMC4wLjAsIEN1bHR1cmU9bmV1dHJhbCwgUHVibGljS2V5VG9rZW49Yjc3YTVjNTYxOTM0ZTA4OV1dW10CAAAACQMAAAAJBAAAABEDAAAAAAAAAAcEAAAAAAEAAAABAAAAA8kBU3lzdGVtLlR1cGxlYDJbW1N5c3RlbS5PYmplY3QsIG1zY29ybGliLCBWZXJzaW9uPTQuMC4wLjAsIEN1bHR1cmU9bmV1dHJhbCwgUHVibGljS2V5VG9rZW49Yjc3YTVjNTYxOTM0ZTA4OV0sW1N5c3RlbS5PYmplY3QsIG1zY29ybGliLCBWZXJzaW9uPTQuMC4wLjAsIEN1bHR1cmU9bmV1dHJhbCwgUHVibGljS2V5VG9rZW49Yjc3YTVjNTYxOTM0ZTA4OV1dCQUAAAAEBQAAAMkBU3lzdGVtLlR1cGxlYDJbW1N5c3RlbS5PYmplY3QsIG1zY29ybGliLCBWZXJzaW9uPTQuMC4wLjAsIEN1bHR1cmU9bmV1dHJhbCwgUHVibGljS2V5VG9rZW49Yjc3YTVjNTYxOTM0ZTA4OV0sW1N5c3RlbS5PYmplY3QsIG1zY29ybGliLCBWZXJzaW9uPTQuMC4wLjAsIEN1bHR1cmU9bmV1dHJhbCwgUHVibGljS2V5VG9rZW49Yjc3YTVjNTYxOTM0ZTA4OV1dAgAAAAdtX0l0ZW0xB21fSXRlbTICAgYGAAAABGRhdGEGBwAAAA9bb2JqZWN0IE9iamVjdF0L&lt;/pageContext&gt;&lt;/DynamicReportState&gt;</SerializedDynamicReportState>
  <OverrideDynamicReportState>false</OverrideDynamicReportState>
  <TextId>0877c666-58b9-4d53-ba00-47cbbf8412ca</TextId>
</ShapeData>
</file>

<file path=customXml/itemProps1.xml><?xml version="1.0" encoding="utf-8"?>
<ds:datastoreItem xmlns:ds="http://schemas.openxmlformats.org/officeDocument/2006/customXml" ds:itemID="{A11E7D84-AD8F-411D-A343-E779FFEC0DC4}">
  <ds:schemaRefs>
    <ds:schemaRef ds:uri="http://firmglobal.com/Confirmit/reporting/powerpoint/09-09-2009"/>
  </ds:schemaRefs>
</ds:datastoreItem>
</file>

<file path=customXml/itemProps10.xml><?xml version="1.0" encoding="utf-8"?>
<ds:datastoreItem xmlns:ds="http://schemas.openxmlformats.org/officeDocument/2006/customXml" ds:itemID="{C9F264AF-96CD-4DD0-80A4-87CB058BD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5adc11-eda1-4c5a-bb4e-30190be57f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39575E49-C59E-4E33-AF4A-72FB1E6BCD89}">
  <ds:schemaRefs>
    <ds:schemaRef ds:uri="http://firmglobal.com/Confirmit/reporting/powerpoint/09-09-2009"/>
  </ds:schemaRefs>
</ds:datastoreItem>
</file>

<file path=customXml/itemProps12.xml><?xml version="1.0" encoding="utf-8"?>
<ds:datastoreItem xmlns:ds="http://schemas.openxmlformats.org/officeDocument/2006/customXml" ds:itemID="{28F17C47-6A28-4C2E-A760-22381170DB92}">
  <ds:schemaRefs>
    <ds:schemaRef ds:uri="http://firmglobal.com/Confirmit/reporting/powerpoint/09-09-2009"/>
  </ds:schemaRefs>
</ds:datastoreItem>
</file>

<file path=customXml/itemProps13.xml><?xml version="1.0" encoding="utf-8"?>
<ds:datastoreItem xmlns:ds="http://schemas.openxmlformats.org/officeDocument/2006/customXml" ds:itemID="{0DECD048-AE67-4833-AEE3-481DED1B487B}">
  <ds:schemaRefs>
    <ds:schemaRef ds:uri="http://firmglobal.com/Confirmit/reporting/powerpoint/09-09-2009"/>
  </ds:schemaRefs>
</ds:datastoreItem>
</file>

<file path=customXml/itemProps14.xml><?xml version="1.0" encoding="utf-8"?>
<ds:datastoreItem xmlns:ds="http://schemas.openxmlformats.org/officeDocument/2006/customXml" ds:itemID="{CE776415-BD36-432C-969C-65D961576DCC}">
  <ds:schemaRefs>
    <ds:schemaRef ds:uri="http://firmglobal.com/Confirmit/reporting/powerpoint/09-09-2009"/>
  </ds:schemaRefs>
</ds:datastoreItem>
</file>

<file path=customXml/itemProps15.xml><?xml version="1.0" encoding="utf-8"?>
<ds:datastoreItem xmlns:ds="http://schemas.openxmlformats.org/officeDocument/2006/customXml" ds:itemID="{3F0B00D7-1FDC-453E-845E-F5CD10D21D22}">
  <ds:schemaRefs>
    <ds:schemaRef ds:uri="http://firmglobal.com/Confirmit/reporting/powerpoint/09-09-2009"/>
  </ds:schemaRefs>
</ds:datastoreItem>
</file>

<file path=customXml/itemProps16.xml><?xml version="1.0" encoding="utf-8"?>
<ds:datastoreItem xmlns:ds="http://schemas.openxmlformats.org/officeDocument/2006/customXml" ds:itemID="{834E86A4-6BE0-429D-B7DC-5AD183574B93}">
  <ds:schemaRefs>
    <ds:schemaRef ds:uri="http://firmglobal.com/Confirmit/reporting/powerpoint/09-09-2009"/>
  </ds:schemaRefs>
</ds:datastoreItem>
</file>

<file path=customXml/itemProps17.xml><?xml version="1.0" encoding="utf-8"?>
<ds:datastoreItem xmlns:ds="http://schemas.openxmlformats.org/officeDocument/2006/customXml" ds:itemID="{AC2EE45A-6FC9-4259-92F7-B80F80E37C3F}">
  <ds:schemaRefs>
    <ds:schemaRef ds:uri="http://firmglobal.com/Confirmit/reporting/powerpoint/09-09-2009"/>
  </ds:schemaRefs>
</ds:datastoreItem>
</file>

<file path=customXml/itemProps18.xml><?xml version="1.0" encoding="utf-8"?>
<ds:datastoreItem xmlns:ds="http://schemas.openxmlformats.org/officeDocument/2006/customXml" ds:itemID="{BF7D0282-38B3-4C75-8A11-E3C5D694DED5}">
  <ds:schemaRefs>
    <ds:schemaRef ds:uri="http://firmglobal.com/Confirmit/reporting/powerpoint/09-09-2009"/>
  </ds:schemaRefs>
</ds:datastoreItem>
</file>

<file path=customXml/itemProps19.xml><?xml version="1.0" encoding="utf-8"?>
<ds:datastoreItem xmlns:ds="http://schemas.openxmlformats.org/officeDocument/2006/customXml" ds:itemID="{33C62FDB-6800-4861-A880-553B596B2615}">
  <ds:schemaRefs>
    <ds:schemaRef ds:uri="http://firmglobal.com/Confirmit/reporting/powerpoint/09-09-2009"/>
  </ds:schemaRefs>
</ds:datastoreItem>
</file>

<file path=customXml/itemProps2.xml><?xml version="1.0" encoding="utf-8"?>
<ds:datastoreItem xmlns:ds="http://schemas.openxmlformats.org/officeDocument/2006/customXml" ds:itemID="{6427756F-0E30-401D-9431-7F3DF9F5AAE6}">
  <ds:schemaRefs>
    <ds:schemaRef ds:uri="http://firmglobal.com/Confirmit/reporting/powerpoint/09-09-2009"/>
  </ds:schemaRefs>
</ds:datastoreItem>
</file>

<file path=customXml/itemProps20.xml><?xml version="1.0" encoding="utf-8"?>
<ds:datastoreItem xmlns:ds="http://schemas.openxmlformats.org/officeDocument/2006/customXml" ds:itemID="{F5988D1D-9C20-4927-8A41-D60367215FA8}">
  <ds:schemaRefs>
    <ds:schemaRef ds:uri="http://firmglobal.com/Confirmit/reporting/powerpoint/09-09-2009"/>
  </ds:schemaRefs>
</ds:datastoreItem>
</file>

<file path=customXml/itemProps21.xml><?xml version="1.0" encoding="utf-8"?>
<ds:datastoreItem xmlns:ds="http://schemas.openxmlformats.org/officeDocument/2006/customXml" ds:itemID="{FD142FF9-D093-441F-8B88-9E06CC988ABC}">
  <ds:schemaRefs>
    <ds:schemaRef ds:uri="http://firmglobal.com/Confirmit/reporting/powerpoint/09-09-2009"/>
  </ds:schemaRefs>
</ds:datastoreItem>
</file>

<file path=customXml/itemProps22.xml><?xml version="1.0" encoding="utf-8"?>
<ds:datastoreItem xmlns:ds="http://schemas.openxmlformats.org/officeDocument/2006/customXml" ds:itemID="{806D963E-1F39-4EF1-910B-9553C532B0D3}">
  <ds:schemaRefs>
    <ds:schemaRef ds:uri="http://firmglobal.com/Confirmit/reporting/powerpoint/09-09-2009"/>
  </ds:schemaRefs>
</ds:datastoreItem>
</file>

<file path=customXml/itemProps23.xml><?xml version="1.0" encoding="utf-8"?>
<ds:datastoreItem xmlns:ds="http://schemas.openxmlformats.org/officeDocument/2006/customXml" ds:itemID="{F0794BBE-4905-42BD-AC46-7F7AD5B9D2F1}">
  <ds:schemaRefs>
    <ds:schemaRef ds:uri="http://firmglobal.com/Confirmit/reporting/powerpoint/09-09-2009"/>
  </ds:schemaRefs>
</ds:datastoreItem>
</file>

<file path=customXml/itemProps24.xml><?xml version="1.0" encoding="utf-8"?>
<ds:datastoreItem xmlns:ds="http://schemas.openxmlformats.org/officeDocument/2006/customXml" ds:itemID="{FAE588F8-E11A-4276-80C6-240ED1FDC010}">
  <ds:schemaRefs>
    <ds:schemaRef ds:uri="http://firmglobal.com/Confirmit/reporting/powerpoint/09-09-2009"/>
  </ds:schemaRefs>
</ds:datastoreItem>
</file>

<file path=customXml/itemProps3.xml><?xml version="1.0" encoding="utf-8"?>
<ds:datastoreItem xmlns:ds="http://schemas.openxmlformats.org/officeDocument/2006/customXml" ds:itemID="{348AADDD-C0AF-448E-B149-9BCA377CBE5F}">
  <ds:schemaRefs>
    <ds:schemaRef ds:uri="http://schemas.microsoft.com/office/infopath/2007/PartnerControls"/>
    <ds:schemaRef ds:uri="http://purl.org/dc/elements/1.1/"/>
    <ds:schemaRef ds:uri="fa5adc11-eda1-4c5a-bb4e-30190be57f05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ADA356A-77D9-4C47-BF31-D61817D855C2}">
  <ds:schemaRefs>
    <ds:schemaRef ds:uri="http://firmglobal.com/Confirmit/reporting/powerpoint/09-09-2009"/>
  </ds:schemaRefs>
</ds:datastoreItem>
</file>

<file path=customXml/itemProps5.xml><?xml version="1.0" encoding="utf-8"?>
<ds:datastoreItem xmlns:ds="http://schemas.openxmlformats.org/officeDocument/2006/customXml" ds:itemID="{CFEC67E2-5E9F-4BE0-9A53-E85A6A643A48}">
  <ds:schemaRefs>
    <ds:schemaRef ds:uri="http://firmglobal.com/Confirmit/reporting/powerpoint/09-09-2009"/>
  </ds:schemaRefs>
</ds:datastoreItem>
</file>

<file path=customXml/itemProps6.xml><?xml version="1.0" encoding="utf-8"?>
<ds:datastoreItem xmlns:ds="http://schemas.openxmlformats.org/officeDocument/2006/customXml" ds:itemID="{1493BC54-05C3-4C82-9245-719AC793F3A4}">
  <ds:schemaRefs>
    <ds:schemaRef ds:uri="http://firmglobal.com/Confirmit/reporting/powerpoint/09-09-2009"/>
  </ds:schemaRefs>
</ds:datastoreItem>
</file>

<file path=customXml/itemProps7.xml><?xml version="1.0" encoding="utf-8"?>
<ds:datastoreItem xmlns:ds="http://schemas.openxmlformats.org/officeDocument/2006/customXml" ds:itemID="{91A08F8F-111A-4D97-99DD-44716A1A2DFB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240C08C0-78BC-408A-B890-AA18E8E55EDC}">
  <ds:schemaRefs>
    <ds:schemaRef ds:uri="http://firmglobal.com/Confirmit/reporting/powerpoint/09-09-2009"/>
  </ds:schemaRefs>
</ds:datastoreItem>
</file>

<file path=customXml/itemProps9.xml><?xml version="1.0" encoding="utf-8"?>
<ds:datastoreItem xmlns:ds="http://schemas.openxmlformats.org/officeDocument/2006/customXml" ds:itemID="{3B8946EE-F02E-4E41-AF85-ED548089E88C}">
  <ds:schemaRefs>
    <ds:schemaRef ds:uri="http://firmglobal.com/Confirmit/reporting/powerpoint/09-09-20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画面に合わせる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PUD新ゴシック表示-M</vt:lpstr>
      <vt:lpstr>游ゴシック</vt:lpstr>
      <vt:lpstr>Arial</vt:lpstr>
      <vt:lpstr>Calibri</vt:lpstr>
      <vt:lpstr>Roboto</vt:lpstr>
      <vt:lpstr>2_ホワイト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80</cp:revision>
  <dcterms:created xsi:type="dcterms:W3CDTF">2020-07-02T06:39:49Z</dcterms:created>
  <dcterms:modified xsi:type="dcterms:W3CDTF">2024-01-22T07:08:28Z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0x010100860DC52CD9BD244E92439420214828ED</vt:lpwstr>
  </property>
  <property fmtid="{D5CDD505-2E9C-101B-9397-08002B2CF9AE}" pid="3" name="NXPowerLiteLastOptimized">
    <vt:lpwstr>919093</vt:lpwstr>
  </property>
  <property fmtid="{D5CDD505-2E9C-101B-9397-08002B2CF9AE}" pid="4" name="NXPowerLiteSettings">
    <vt:lpwstr>C7000400038000</vt:lpwstr>
  </property>
  <property fmtid="{D5CDD505-2E9C-101B-9397-08002B2CF9AE}" pid="5" name="NXPowerLiteVersion">
    <vt:lpwstr>D7.1.5</vt:lpwstr>
  </property>
</Properties>
</file>