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8" r:id="rId2"/>
    <p:sldId id="1622" r:id="rId3"/>
    <p:sldId id="1611" r:id="rId4"/>
    <p:sldId id="1623" r:id="rId5"/>
    <p:sldId id="1615" r:id="rId6"/>
    <p:sldId id="1596" r:id="rId7"/>
    <p:sldId id="1612" r:id="rId8"/>
    <p:sldId id="1620" r:id="rId9"/>
    <p:sldId id="1618" r:id="rId10"/>
    <p:sldId id="1587" r:id="rId11"/>
    <p:sldId id="1621" r:id="rId12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B8"/>
    <a:srgbClr val="0070C0"/>
    <a:srgbClr val="AEF46E"/>
    <a:srgbClr val="0000FF"/>
    <a:srgbClr val="FF6600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74" autoAdjust="0"/>
  </p:normalViewPr>
  <p:slideViewPr>
    <p:cSldViewPr>
      <p:cViewPr varScale="1">
        <p:scale>
          <a:sx n="69" d="100"/>
          <a:sy n="69" d="100"/>
        </p:scale>
        <p:origin x="1440" y="60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Sheet1!$A$2:$A$5</c:f>
              <c:strCache>
                <c:ptCount val="3"/>
                <c:pt idx="0">
                  <c:v>Development (S)</c:v>
                </c:pt>
                <c:pt idx="1">
                  <c:v>Trouble support IT (T)</c:v>
                </c:pt>
                <c:pt idx="2">
                  <c:v>Normal support (S)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21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Good morning Sir, </a:t>
            </a:r>
          </a:p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My name is Lam from IT, Today I’m very</a:t>
            </a:r>
            <a:r>
              <a:rPr lang="en-US" alt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happy to being here and present promotion report. My report is topic:  Upgrade Foss system &amp; make life cycle management.</a:t>
            </a:r>
            <a:endParaRPr lang="ja-JP" alt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4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75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7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18" Type="http://schemas.openxmlformats.org/officeDocument/2006/relationships/image" Target="../media/image15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jpeg"/><Relationship Id="rId15" Type="http://schemas.openxmlformats.org/officeDocument/2006/relationships/image" Target="../media/image12.jpeg"/><Relationship Id="rId10" Type="http://schemas.openxmlformats.org/officeDocument/2006/relationships/image" Target="../media/image7.jpeg"/><Relationship Id="rId19" Type="http://schemas.openxmlformats.org/officeDocument/2006/relationships/image" Target="../media/image16.png"/><Relationship Id="rId4" Type="http://schemas.openxmlformats.org/officeDocument/2006/relationships/image" Target="../media/image1.jpg"/><Relationship Id="rId9" Type="http://schemas.openxmlformats.org/officeDocument/2006/relationships/image" Target="../media/image6.jpeg"/><Relationship Id="rId1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Relationship Id="rId1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3.jpeg"/><Relationship Id="rId18" Type="http://schemas.openxmlformats.org/officeDocument/2006/relationships/image" Target="../media/image36.jpeg"/><Relationship Id="rId26" Type="http://schemas.microsoft.com/office/2007/relationships/hdphoto" Target="../media/hdphoto2.wdp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8.wmf"/><Relationship Id="rId7" Type="http://schemas.openxmlformats.org/officeDocument/2006/relationships/diagramColors" Target="../diagrams/colors1.xml"/><Relationship Id="rId12" Type="http://schemas.openxmlformats.org/officeDocument/2006/relationships/image" Target="../media/image32.png"/><Relationship Id="rId17" Type="http://schemas.openxmlformats.org/officeDocument/2006/relationships/image" Target="../media/image35.png"/><Relationship Id="rId25" Type="http://schemas.openxmlformats.org/officeDocument/2006/relationships/image" Target="../media/image41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4.png"/><Relationship Id="rId20" Type="http://schemas.openxmlformats.org/officeDocument/2006/relationships/image" Target="../media/image37.wmf"/><Relationship Id="rId29" Type="http://schemas.openxmlformats.org/officeDocument/2006/relationships/image" Target="../media/image43.pn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9.png"/><Relationship Id="rId24" Type="http://schemas.microsoft.com/office/2007/relationships/hdphoto" Target="../media/hdphoto1.wdp"/><Relationship Id="rId5" Type="http://schemas.openxmlformats.org/officeDocument/2006/relationships/diagramLayout" Target="../diagrams/layout1.xml"/><Relationship Id="rId15" Type="http://schemas.openxmlformats.org/officeDocument/2006/relationships/image" Target="../media/image17.png"/><Relationship Id="rId23" Type="http://schemas.openxmlformats.org/officeDocument/2006/relationships/image" Target="../media/image40.png"/><Relationship Id="rId28" Type="http://schemas.openxmlformats.org/officeDocument/2006/relationships/oleObject" Target="../embeddings/oleObject3.bin"/><Relationship Id="rId10" Type="http://schemas.openxmlformats.org/officeDocument/2006/relationships/image" Target="../media/image31.png"/><Relationship Id="rId19" Type="http://schemas.openxmlformats.org/officeDocument/2006/relationships/image" Target="../media/image21.png"/><Relationship Id="rId31" Type="http://schemas.openxmlformats.org/officeDocument/2006/relationships/image" Target="../media/image45.jpeg"/><Relationship Id="rId4" Type="http://schemas.openxmlformats.org/officeDocument/2006/relationships/diagramData" Target="../diagrams/data1.xml"/><Relationship Id="rId9" Type="http://schemas.openxmlformats.org/officeDocument/2006/relationships/image" Target="../media/image30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39.jpeg"/><Relationship Id="rId27" Type="http://schemas.openxmlformats.org/officeDocument/2006/relationships/image" Target="../media/image42.emf"/><Relationship Id="rId30" Type="http://schemas.openxmlformats.org/officeDocument/2006/relationships/image" Target="../media/image4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5~8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9~10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2~3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</a:t>
            </a:r>
            <a:r>
              <a:rPr lang="en-US" altLang="en-US" sz="2000" dirty="0" err="1">
                <a:latin typeface="+mn-lt"/>
              </a:rPr>
              <a:t>Nhu</a:t>
            </a:r>
            <a:r>
              <a:rPr lang="en-US" altLang="en-US" sz="2000" dirty="0">
                <a:latin typeface="+mn-lt"/>
              </a:rPr>
              <a:t>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FOSS System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86216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59127"/>
              </p:ext>
            </p:extLst>
          </p:nvPr>
        </p:nvGraphicFramePr>
        <p:xfrm>
          <a:off x="54536" y="643608"/>
          <a:ext cx="9042203" cy="61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8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  <a:gridCol w="3220180">
                  <a:extLst>
                    <a:ext uri="{9D8B030D-6E8A-4147-A177-3AD203B41FA5}">
                      <a16:colId xmlns:a16="http://schemas.microsoft.com/office/drawing/2014/main" val="1816896484"/>
                    </a:ext>
                  </a:extLst>
                </a:gridCol>
                <a:gridCol w="155812">
                  <a:extLst>
                    <a:ext uri="{9D8B030D-6E8A-4147-A177-3AD203B41FA5}">
                      <a16:colId xmlns:a16="http://schemas.microsoft.com/office/drawing/2014/main" val="779698322"/>
                    </a:ext>
                  </a:extLst>
                </a:gridCol>
                <a:gridCol w="2474765">
                  <a:extLst>
                    <a:ext uri="{9D8B030D-6E8A-4147-A177-3AD203B41FA5}">
                      <a16:colId xmlns:a16="http://schemas.microsoft.com/office/drawing/2014/main" val="2139683937"/>
                    </a:ext>
                  </a:extLst>
                </a:gridCol>
                <a:gridCol w="1133578">
                  <a:extLst>
                    <a:ext uri="{9D8B030D-6E8A-4147-A177-3AD203B41FA5}">
                      <a16:colId xmlns:a16="http://schemas.microsoft.com/office/drawing/2014/main" val="2185533271"/>
                    </a:ext>
                  </a:extLst>
                </a:gridCol>
                <a:gridCol w="1423070">
                  <a:extLst>
                    <a:ext uri="{9D8B030D-6E8A-4147-A177-3AD203B41FA5}">
                      <a16:colId xmlns:a16="http://schemas.microsoft.com/office/drawing/2014/main" val="3977214255"/>
                    </a:ext>
                  </a:extLst>
                </a:gridCol>
              </a:tblGrid>
              <a:tr h="566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44046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Issue 1: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47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Select new language &amp;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Flutter &amp; Android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GR local &amp; GR Oversea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</a:t>
                      </a:r>
                      <a:r>
                        <a:rPr lang="en-US" dirty="0"/>
                        <a:t>10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97376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(5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354050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&amp; Supply (FA,DIP)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(25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895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(3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71488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Temporary Free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(2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02498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 Make Asset Life Cycle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  <a:tr h="6601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scan device &amp; barcode on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165595"/>
                  </a:ext>
                </a:extLst>
              </a:tr>
              <a:tr h="7418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stationery warehouse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software reduce papers &amp; check sheet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679987"/>
                  </a:ext>
                </a:extLst>
              </a:tr>
              <a:tr h="7075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Inventory, Transfer, Scrap, Maintenance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barcode to manage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03/2024</a:t>
                      </a:r>
                    </a:p>
                    <a:p>
                      <a:r>
                        <a:rPr lang="en-US" dirty="0"/>
                        <a:t>05/2024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9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251801" y="6424706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morale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37739" y="3429000"/>
            <a:ext cx="8802037" cy="4001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/>
        </p:nvGraphicFramePr>
        <p:xfrm>
          <a:off x="137739" y="3905311"/>
          <a:ext cx="8802037" cy="250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6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852957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1023843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</a:tblGrid>
              <a:tr h="361889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FY2023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FY2024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3152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Upgrade the entire FOSS system to a mobile application system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IT department to manage all assets more better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Warehouse Management System of MCS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5402E57-0F69-449F-8C1F-9C73025C42CC}"/>
              </a:ext>
            </a:extLst>
          </p:cNvPr>
          <p:cNvSpPr/>
          <p:nvPr/>
        </p:nvSpPr>
        <p:spPr>
          <a:xfrm>
            <a:off x="4577942" y="4841588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F9D21AB-4828-4F2E-903C-2A045196494F}"/>
              </a:ext>
            </a:extLst>
          </p:cNvPr>
          <p:cNvSpPr/>
          <p:nvPr/>
        </p:nvSpPr>
        <p:spPr>
          <a:xfrm>
            <a:off x="4577942" y="5410200"/>
            <a:ext cx="174665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B7D45FE-1051-4FC2-8461-B8FD9A662AE7}"/>
              </a:ext>
            </a:extLst>
          </p:cNvPr>
          <p:cNvSpPr/>
          <p:nvPr/>
        </p:nvSpPr>
        <p:spPr>
          <a:xfrm>
            <a:off x="5644196" y="5978812"/>
            <a:ext cx="3200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8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Share experience for other member in team.                 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Thuy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Toan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Hien</a:t>
            </a:r>
            <a:endParaRPr lang="en-US" sz="1600" b="1" dirty="0">
              <a:solidFill>
                <a:schemeClr val="tx1"/>
              </a:solidFill>
              <a:latin typeface="Arial 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3HC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452" y="5112444"/>
            <a:ext cx="3263866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7432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kitting to SAP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Part card and </a:t>
            </a:r>
            <a:r>
              <a:rPr lang="en-US" altLang="vi-VN" sz="1400" dirty="0">
                <a:solidFill>
                  <a:prstClr val="black"/>
                </a:solidFill>
              </a:rPr>
              <a:t>Reel Material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Mobile printer for MCS (2pax)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 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48400" y="5112444"/>
            <a:ext cx="2850118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6800" rIns="0" b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system.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label printing for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new category (MW, TV ,Sound…)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heck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ID, PL, shipping for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production line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shrink pallet ID 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352800" y="5112445"/>
            <a:ext cx="2850118" cy="17455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Biz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Microwave Printing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(1.2K$)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sub-material (16.8K$)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8"/>
            <a:ext cx="7648359" cy="7035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Software Developing Time to get more cost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devices, new technology suitable for big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097" y="1365138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ea typeface="HGP創英角ｺﾞｼｯｸUB" pitchFamily="50" charset="-128"/>
              </a:rPr>
              <a:t>FY2023 </a:t>
            </a:r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577607" y="1383913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992112426"/>
              </p:ext>
            </p:extLst>
          </p:nvPr>
        </p:nvGraphicFramePr>
        <p:xfrm>
          <a:off x="6231141" y="1593571"/>
          <a:ext cx="2653329" cy="274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6304917" y="2317947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Arial "/>
              </a:rPr>
              <a:t>44 % Normal support</a:t>
            </a:r>
            <a:endParaRPr lang="en-US" sz="1400" b="1" dirty="0">
              <a:solidFill>
                <a:srgbClr val="FF0000"/>
              </a:solidFill>
              <a:latin typeface="Arial 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48443" y="2210308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"/>
              </a:rPr>
              <a:t>35 % </a:t>
            </a:r>
            <a:r>
              <a:rPr lang="en-US" sz="1400" b="1" dirty="0" smtClean="0">
                <a:solidFill>
                  <a:schemeClr val="tx1"/>
                </a:solidFill>
                <a:latin typeface="Arial "/>
              </a:rPr>
              <a:t>Development</a:t>
            </a:r>
            <a:endParaRPr lang="en-US" sz="1400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217604" y="3078676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 "/>
              </a:rPr>
              <a:t>21 % Trouble support IT</a:t>
            </a:r>
            <a:endParaRPr lang="en-US" sz="1400" b="1" dirty="0">
              <a:solidFill>
                <a:schemeClr val="tx1"/>
              </a:solidFill>
              <a:latin typeface="Arial 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35040" y="4074088"/>
            <a:ext cx="200574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Normal support </a:t>
            </a:r>
            <a:r>
              <a:rPr lang="en-US" sz="1400" b="1" dirty="0">
                <a:solidFill>
                  <a:srgbClr val="FF0000"/>
                </a:solidFill>
              </a:rPr>
              <a:t>is very </a:t>
            </a:r>
            <a:r>
              <a:rPr lang="en-US" sz="1400" b="1" dirty="0" smtClean="0">
                <a:solidFill>
                  <a:srgbClr val="FF0000"/>
                </a:solidFill>
              </a:rPr>
              <a:t>height (44%)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4531760"/>
            <a:ext cx="9107488" cy="18413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FADBAB5-1665-4A38-93AF-9DADB5345C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32" y="5358757"/>
            <a:ext cx="693616" cy="39202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2D61403-0B55-4F4F-ABE3-68257214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8" y="5248270"/>
            <a:ext cx="458576" cy="49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2943837" y="5791080"/>
            <a:ext cx="2150624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"/>
              </a:rPr>
              <a:t>VB.net, C#, PHP, VBA, HTML,CSS, ASP.NET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2494141" y="4725332"/>
            <a:ext cx="925512" cy="799035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1192" y="4834404"/>
            <a:ext cx="1564029" cy="849723"/>
          </a:xfrm>
          <a:prstGeom prst="rect">
            <a:avLst/>
          </a:prstGeom>
        </p:spPr>
      </p:pic>
      <p:sp>
        <p:nvSpPr>
          <p:cNvPr id="113" name="Rounded Rectangle 112"/>
          <p:cNvSpPr/>
          <p:nvPr/>
        </p:nvSpPr>
        <p:spPr>
          <a:xfrm>
            <a:off x="26415" y="5809951"/>
            <a:ext cx="2647511" cy="503644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SQL, Oracle 12C, 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Access 2013 ,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27CC8BE-ED89-4475-BBC6-A7CF04CF25CE}"/>
              </a:ext>
            </a:extLst>
          </p:cNvPr>
          <p:cNvGrpSpPr/>
          <p:nvPr/>
        </p:nvGrpSpPr>
        <p:grpSpPr>
          <a:xfrm>
            <a:off x="4513264" y="4784670"/>
            <a:ext cx="1267243" cy="835255"/>
            <a:chOff x="5320235" y="2945712"/>
            <a:chExt cx="3784859" cy="2599378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A5377978-33A0-4FF0-874E-2D1198880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235" y="2945712"/>
              <a:ext cx="3784859" cy="2599378"/>
            </a:xfrm>
            <a:prstGeom prst="rect">
              <a:avLst/>
            </a:prstGeom>
          </p:spPr>
        </p:pic>
        <p:pic>
          <p:nvPicPr>
            <p:cNvPr id="116" name="図 4">
              <a:extLst>
                <a:ext uri="{FF2B5EF4-FFF2-40B4-BE49-F238E27FC236}">
                  <a16:creationId xmlns:a16="http://schemas.microsoft.com/office/drawing/2014/main" id="{D9714874-D13D-4396-8D86-B5F40B01B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181" y="3235745"/>
              <a:ext cx="2946792" cy="1799285"/>
            </a:xfrm>
            <a:prstGeom prst="rect">
              <a:avLst/>
            </a:prstGeom>
          </p:spPr>
        </p:pic>
        <p:sp>
          <p:nvSpPr>
            <p:cNvPr id="117" name="Rectangle 6">
              <a:extLst>
                <a:ext uri="{FF2B5EF4-FFF2-40B4-BE49-F238E27FC236}">
                  <a16:creationId xmlns:a16="http://schemas.microsoft.com/office/drawing/2014/main" id="{AF413A22-BFD7-42CB-A472-7DA445561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6160" y="4871428"/>
              <a:ext cx="1110616" cy="333983"/>
            </a:xfrm>
            <a:prstGeom prst="rect">
              <a:avLst/>
            </a:prstGeom>
            <a:solidFill>
              <a:srgbClr val="F4B0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18" name="Rectangle 10">
              <a:extLst>
                <a:ext uri="{FF2B5EF4-FFF2-40B4-BE49-F238E27FC236}">
                  <a16:creationId xmlns:a16="http://schemas.microsoft.com/office/drawing/2014/main" id="{0EC3DA72-33CE-46A2-B458-C70B269AF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3180" y="4871428"/>
              <a:ext cx="934482" cy="333983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19" name="Rectangle 14">
              <a:extLst>
                <a:ext uri="{FF2B5EF4-FFF2-40B4-BE49-F238E27FC236}">
                  <a16:creationId xmlns:a16="http://schemas.microsoft.com/office/drawing/2014/main" id="{08511056-0E1C-4A94-8FB8-899E112D5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3387" y="4871428"/>
              <a:ext cx="933483" cy="335467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20" name="Rectangle 25">
              <a:extLst>
                <a:ext uri="{FF2B5EF4-FFF2-40B4-BE49-F238E27FC236}">
                  <a16:creationId xmlns:a16="http://schemas.microsoft.com/office/drawing/2014/main" id="{873CBBEB-19BE-4CBF-B0DD-4B0C4E7BE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9704" y="4757690"/>
              <a:ext cx="994204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Date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  <p:sp>
          <p:nvSpPr>
            <p:cNvPr id="121" name="Rectangle 20">
              <a:extLst>
                <a:ext uri="{FF2B5EF4-FFF2-40B4-BE49-F238E27FC236}">
                  <a16:creationId xmlns:a16="http://schemas.microsoft.com/office/drawing/2014/main" id="{30BF03DD-3099-4E57-89E7-15AFA7E91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9931" y="4757690"/>
              <a:ext cx="811048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Plant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  <p:sp>
          <p:nvSpPr>
            <p:cNvPr id="122" name="Rectangle 21">
              <a:extLst>
                <a:ext uri="{FF2B5EF4-FFF2-40B4-BE49-F238E27FC236}">
                  <a16:creationId xmlns:a16="http://schemas.microsoft.com/office/drawing/2014/main" id="{68DE3C4E-A83F-46AF-84AF-5E6AFEE9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1890" y="4757690"/>
              <a:ext cx="725700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Cat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D0216BA3-ADE4-4986-8D0C-9A62BBE00C96}"/>
              </a:ext>
            </a:extLst>
          </p:cNvPr>
          <p:cNvSpPr txBox="1"/>
          <p:nvPr/>
        </p:nvSpPr>
        <p:spPr>
          <a:xfrm>
            <a:off x="3006266" y="5491317"/>
            <a:ext cx="795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OCR</a:t>
            </a:r>
          </a:p>
        </p:txBody>
      </p:sp>
      <p:sp>
        <p:nvSpPr>
          <p:cNvPr id="139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350" y="4558142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 TERMINAL</a:t>
            </a:r>
          </a:p>
        </p:txBody>
      </p:sp>
      <p:pic>
        <p:nvPicPr>
          <p:cNvPr id="140" name="図 13">
            <a:extLst>
              <a:ext uri="{FF2B5EF4-FFF2-40B4-BE49-F238E27FC236}">
                <a16:creationId xmlns:a16="http://schemas.microsoft.com/office/drawing/2014/main" id="{74DCA96F-A283-459D-9210-869DD0BA80C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324" y="4823162"/>
            <a:ext cx="293276" cy="293276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50" y="4804319"/>
            <a:ext cx="603850" cy="20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二等辺三角形 7172">
            <a:extLst>
              <a:ext uri="{FF2B5EF4-FFF2-40B4-BE49-F238E27FC236}">
                <a16:creationId xmlns:a16="http://schemas.microsoft.com/office/drawing/2014/main" id="{5F910FE0-E257-46E2-93BD-97B70FA913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79189" y="4763871"/>
            <a:ext cx="147538" cy="31408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43" name="TextBox 33">
            <a:extLst>
              <a:ext uri="{FF2B5EF4-FFF2-40B4-BE49-F238E27FC236}">
                <a16:creationId xmlns:a16="http://schemas.microsoft.com/office/drawing/2014/main" id="{BBB64674-71DF-4285-9FE5-CFD453C31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995" y="4548002"/>
            <a:ext cx="26177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TABLET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MOBILE PRINTER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A41BADE9-FC1C-4A57-BE70-AEA20242A9C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0" t="21822" r="10728" b="22892"/>
          <a:stretch/>
        </p:blipFill>
        <p:spPr>
          <a:xfrm rot="21277867">
            <a:off x="3971974" y="4815615"/>
            <a:ext cx="440569" cy="453469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3547595" y="5027415"/>
            <a:ext cx="338605" cy="722858"/>
          </a:xfrm>
          <a:prstGeom prst="rect">
            <a:avLst/>
          </a:prstGeom>
        </p:spPr>
      </p:pic>
      <p:sp>
        <p:nvSpPr>
          <p:cNvPr id="146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17261" y="5078246"/>
            <a:ext cx="259055" cy="2019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6BDD7111-13FE-469C-A978-BE2C064471B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91" y="5387015"/>
            <a:ext cx="368046" cy="239556"/>
          </a:xfrm>
          <a:prstGeom prst="rect">
            <a:avLst/>
          </a:prstGeom>
        </p:spPr>
      </p:pic>
      <p:sp>
        <p:nvSpPr>
          <p:cNvPr id="148" name="Rounded Rectangle 147"/>
          <p:cNvSpPr/>
          <p:nvPr/>
        </p:nvSpPr>
        <p:spPr>
          <a:xfrm>
            <a:off x="5406574" y="5791080"/>
            <a:ext cx="3672311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repair and 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 OS when error. Difficult to develop with big data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771" y="4543376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</a:t>
            </a:r>
            <a:r>
              <a:rPr kumimoji="0" lang="en-US" altLang="ja-JP" sz="1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kumimoji="0" lang="en-US" altLang="ja-JP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504108" y="4616335"/>
            <a:ext cx="1475994" cy="1170678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"/>
              </a:rPr>
              <a:t>END OF </a:t>
            </a:r>
            <a:r>
              <a:rPr lang="en-US" sz="1400" b="1" dirty="0" smtClean="0">
                <a:solidFill>
                  <a:srgbClr val="FF0000"/>
                </a:solidFill>
                <a:latin typeface="Arial "/>
              </a:rPr>
              <a:t>LIFE 2023</a:t>
            </a:r>
            <a:endParaRPr lang="en-US" sz="1400" b="1" dirty="0">
              <a:solidFill>
                <a:srgbClr val="FF0000"/>
              </a:solidFill>
              <a:latin typeface="Arial "/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7138369" y="4903526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931" y="1741552"/>
            <a:ext cx="4410075" cy="2605246"/>
          </a:xfrm>
          <a:prstGeom prst="rect">
            <a:avLst/>
          </a:prstGeom>
        </p:spPr>
      </p:pic>
      <p:sp>
        <p:nvSpPr>
          <p:cNvPr id="93" name="Rounded Rectangle 92"/>
          <p:cNvSpPr/>
          <p:nvPr/>
        </p:nvSpPr>
        <p:spPr>
          <a:xfrm>
            <a:off x="0" y="4349916"/>
            <a:ext cx="2117958" cy="3559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</a:t>
            </a:r>
            <a:r>
              <a:rPr lang="en-US" sz="1400" b="1" spc="-1" dirty="0" smtClean="0">
                <a:solidFill>
                  <a:schemeClr val="tx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8599" y="4778304"/>
            <a:ext cx="672611" cy="4982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23374" y="4793251"/>
            <a:ext cx="552450" cy="542925"/>
          </a:xfrm>
          <a:prstGeom prst="rect">
            <a:avLst/>
          </a:prstGeom>
        </p:spPr>
      </p:pic>
      <p:sp>
        <p:nvSpPr>
          <p:cNvPr id="11" name="Left-Right Arrow 10"/>
          <p:cNvSpPr/>
          <p:nvPr/>
        </p:nvSpPr>
        <p:spPr>
          <a:xfrm>
            <a:off x="1822870" y="4998161"/>
            <a:ext cx="613975" cy="327762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5930061" y="4876579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" y="6421868"/>
            <a:ext cx="89572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08B8"/>
                </a:solidFill>
              </a:rPr>
              <a:t>Software applications on the Handy terminal are running </a:t>
            </a:r>
            <a:r>
              <a:rPr lang="en-US" b="1" dirty="0">
                <a:solidFill>
                  <a:srgbClr val="FF0000"/>
                </a:solidFill>
              </a:rPr>
              <a:t>on the </a:t>
            </a:r>
            <a:r>
              <a:rPr lang="en-US" b="1" dirty="0" smtClean="0">
                <a:solidFill>
                  <a:srgbClr val="FF0000"/>
                </a:solidFill>
              </a:rPr>
              <a:t>Windows </a:t>
            </a:r>
            <a:r>
              <a:rPr lang="en-US" b="1" dirty="0">
                <a:solidFill>
                  <a:srgbClr val="FF0000"/>
                </a:solidFill>
              </a:rPr>
              <a:t>CE </a:t>
            </a:r>
            <a:r>
              <a:rPr lang="en-US" b="1" dirty="0" smtClean="0">
                <a:solidFill>
                  <a:srgbClr val="FF0000"/>
                </a:solidFill>
              </a:rPr>
              <a:t>OS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24603" y="2834691"/>
            <a:ext cx="1765586" cy="138540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247081" y="4162193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New technology ?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114800" y="1846841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1508B8"/>
                </a:solidFill>
              </a:rPr>
              <a:t>Target</a:t>
            </a:r>
            <a:r>
              <a:rPr lang="en-US" sz="1400" b="1" dirty="0" smtClean="0">
                <a:solidFill>
                  <a:schemeClr val="tx1"/>
                </a:solidFill>
              </a:rPr>
              <a:t>: Increase </a:t>
            </a:r>
            <a:r>
              <a:rPr lang="en-US" sz="1400" b="1" dirty="0">
                <a:solidFill>
                  <a:schemeClr val="tx1"/>
                </a:solidFill>
              </a:rPr>
              <a:t>quantity Project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24766"/>
            <a:ext cx="1408746" cy="704144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 smtClean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Goal of IT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 smtClean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 smtClean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 scanning bar-code are running window CE operating system (OS). Following corporate policy in FY24 Window CE OS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department has not software to control asset. There are manual job and take along time to inventory, manage asset.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 :Upgrade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9066" y="3353479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71966"/>
            <a:ext cx="2385483" cy="173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/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</a:t>
            </a:r>
            <a:r>
              <a:rPr lang="en-US" sz="1200" dirty="0" smtClean="0">
                <a:cs typeface="Arial" panose="020B0604020202020204" pitchFamily="34" charset="0"/>
              </a:rPr>
              <a:t>quality, reduce papers.</a:t>
            </a:r>
            <a:endParaRPr lang="en-US" sz="1200" dirty="0">
              <a:cs typeface="Arial" panose="020B0604020202020204" pitchFamily="34" charset="0"/>
            </a:endParaRP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</a:t>
            </a:r>
            <a:r>
              <a:rPr lang="en-US" sz="1200" dirty="0" smtClean="0">
                <a:cs typeface="Arial" panose="020B0604020202020204" pitchFamily="34" charset="0"/>
              </a:rPr>
              <a:t>mistake.</a:t>
            </a:r>
            <a:endParaRPr lang="en-US" sz="1200" dirty="0">
              <a:cs typeface="Arial" panose="020B0604020202020204" pitchFamily="34" charset="0"/>
            </a:endParaRP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6705600" y="4876801"/>
            <a:ext cx="239929" cy="512204"/>
          </a:xfrm>
          <a:prstGeom prst="rect">
            <a:avLst/>
          </a:prstGeom>
        </p:spPr>
      </p:pic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</p:spTree>
    <p:extLst>
      <p:ext uri="{BB962C8B-B14F-4D97-AF65-F5344CB8AC3E}">
        <p14:creationId xmlns:p14="http://schemas.microsoft.com/office/powerpoint/2010/main" val="24673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331053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Optimist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08677" y="4015889"/>
            <a:ext cx="53512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49715" y="4191000"/>
            <a:ext cx="5176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/>
          <p:nvPr/>
        </p:nvCxnSpPr>
        <p:spPr>
          <a:xfrm>
            <a:off x="6945361" y="5105400"/>
            <a:ext cx="71224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7578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731520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730731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/>
          <p:nvPr/>
        </p:nvCxnSpPr>
        <p:spPr>
          <a:xfrm>
            <a:off x="6938364" y="6096000"/>
            <a:ext cx="743697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7578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11507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124259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 FY2024,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replace old OS by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[1] Upgrade to android Mobile</a:t>
            </a:r>
          </a:p>
        </p:txBody>
      </p:sp>
      <p:sp>
        <p:nvSpPr>
          <p:cNvPr id="18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3452243"/>
            <a:ext cx="4580815" cy="62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600" y="190500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to develop software</a:t>
            </a: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2569663" y="3115439"/>
            <a:ext cx="4974818" cy="3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environment for application </a:t>
            </a:r>
          </a:p>
        </p:txBody>
      </p:sp>
      <p:sp>
        <p:nvSpPr>
          <p:cNvPr id="2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20821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used to develop applications for mobile devices. Runs on both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desktop applications and web applications.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Operating system (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Windows CE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58870" y="405125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26" name="Rectangle: Rounded Corners 63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2590800" y="4440486"/>
            <a:ext cx="11774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7" name="Rectangle: Rounded Corners 64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3810000" y="4440486"/>
            <a:ext cx="12192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590800" y="5023669"/>
            <a:ext cx="2472800" cy="993996"/>
          </a:xfrm>
          <a:prstGeom prst="rect">
            <a:avLst/>
          </a:prstGeom>
          <a:ln w="0">
            <a:noFill/>
          </a:ln>
        </p:spPr>
      </p:pic>
      <p:sp>
        <p:nvSpPr>
          <p:cNvPr id="29" name="Shape 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3530145" y="457200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4720440" y="4572053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105400" y="4619836"/>
            <a:ext cx="2393970" cy="1648043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715000" y="4419600"/>
            <a:ext cx="1389538" cy="32868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5181600" y="4721479"/>
            <a:ext cx="2574637" cy="363019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Follow company policy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165156" y="5107541"/>
            <a:ext cx="2577218" cy="215235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5166153" y="5375528"/>
            <a:ext cx="2393970" cy="270533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  <a:sym typeface="Wingdings 2" panose="05020102010507070707" pitchFamily="18" charset="2"/>
              </a:rPr>
              <a:t></a:t>
            </a: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</a:rPr>
              <a:t>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165156" y="5726010"/>
            <a:ext cx="2337264" cy="4498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</a:t>
            </a:r>
          </a:p>
        </p:txBody>
      </p: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782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59032" y="3867141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: 140pcs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670573" y="4214607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FY2023: 20pcs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51322" y="4511650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FY2024: 60pcs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636282" y="4794264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FY2025: 60pcs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25139" y="5206583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07055" y="5558945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: 6pcs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25139" y="5920334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FY2025 : 6pcs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531498" y="2232767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</a:rPr>
              <a:t>Material Control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Improve &amp; Optimate the process.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FD97A8-7449-4D34-85ED-67B392E87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86" y="4145222"/>
            <a:ext cx="3169237" cy="214732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>
                <a:solidFill>
                  <a:srgbClr val="0000FF"/>
                </a:solidFill>
              </a:rPr>
              <a:t>Function FOSS totally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5121" y="6466239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61460" y="2275680"/>
            <a:ext cx="1674380" cy="398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GR local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Otc.23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GR Oversea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Free temp location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Jan.24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Dip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Kitting Other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AEB97AE9-9F39-4870-8D36-3E28FCCFA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54764"/>
              </p:ext>
            </p:extLst>
          </p:nvPr>
        </p:nvGraphicFramePr>
        <p:xfrm>
          <a:off x="5789260" y="5392194"/>
          <a:ext cx="1715391" cy="829036"/>
        </p:xfrm>
        <a:graphic>
          <a:graphicData uri="http://schemas.openxmlformats.org/drawingml/2006/table">
            <a:tbl>
              <a:tblPr/>
              <a:tblGrid>
                <a:gridCol w="1715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90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sng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Reducing Target :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Coding time 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50%</a:t>
                      </a:r>
                    </a:p>
                    <a:p>
                      <a:pPr algn="l" fontAlgn="b"/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   Support time : 30%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22" name="Explosion 1 21"/>
          <p:cNvSpPr/>
          <p:nvPr/>
        </p:nvSpPr>
        <p:spPr>
          <a:xfrm>
            <a:off x="5407475" y="3727579"/>
            <a:ext cx="2124550" cy="1323597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software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6287891" y="4997892"/>
            <a:ext cx="530315" cy="2717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1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 make report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87682" y="547491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768841" y="5191657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6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7452FE8A-0C09-4EA0-9536-B23D0F5A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365121"/>
            <a:ext cx="548517" cy="43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881290" y="5790769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16746"/>
              </p:ext>
            </p:extLst>
          </p:nvPr>
        </p:nvGraphicFramePr>
        <p:xfrm>
          <a:off x="2862121" y="5761025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" name="ｸﾘｯﾌﾟ" r:id="rId28" imgW="1666667" imgH="1695238" progId="">
                  <p:embed/>
                </p:oleObj>
              </mc:Choice>
              <mc:Fallback>
                <p:oleObj name="ｸﾘｯﾌﾟ" r:id="rId28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121" y="5761025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D72BC80-4178-4D4D-ADB9-C0F31E8C2788}"/>
              </a:ext>
            </a:extLst>
          </p:cNvPr>
          <p:cNvCxnSpPr>
            <a:cxnSpLocks/>
          </p:cNvCxnSpPr>
          <p:nvPr/>
        </p:nvCxnSpPr>
        <p:spPr>
          <a:xfrm>
            <a:off x="3291993" y="5572865"/>
            <a:ext cx="0" cy="20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47623" y="5678421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350851" y="5751386"/>
            <a:ext cx="511508" cy="492553"/>
          </a:xfrm>
          <a:prstGeom prst="rect">
            <a:avLst/>
          </a:prstGeom>
          <a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43638" y="1780048"/>
            <a:ext cx="235779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sz="2000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19" name="Text Box 80">
            <a:extLst>
              <a:ext uri="{FF2B5EF4-FFF2-40B4-BE49-F238E27FC236}">
                <a16:creationId xmlns:a16="http://schemas.microsoft.com/office/drawing/2014/main" id="{27E86B17-F5BC-4E42-B077-095BCC4A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3577295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Develop functions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0ADDBE-31D5-4E28-AF7E-8876D213E181}"/>
              </a:ext>
            </a:extLst>
          </p:cNvPr>
          <p:cNvSpPr/>
          <p:nvPr/>
        </p:nvSpPr>
        <p:spPr>
          <a:xfrm>
            <a:off x="2647395" y="2257976"/>
            <a:ext cx="2458005" cy="1335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Borrow &amp; return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Transfer, inventory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Maintenance, scrap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Stationery management 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17AE4-1BA3-4F01-9615-0394E5550CAC}"/>
              </a:ext>
            </a:extLst>
          </p:cNvPr>
          <p:cNvSpPr/>
          <p:nvPr/>
        </p:nvSpPr>
        <p:spPr>
          <a:xfrm>
            <a:off x="3172669" y="2040358"/>
            <a:ext cx="129540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B21FC6C-295D-48BB-BDDB-566934235BAE}"/>
              </a:ext>
            </a:extLst>
          </p:cNvPr>
          <p:cNvSpPr/>
          <p:nvPr/>
        </p:nvSpPr>
        <p:spPr>
          <a:xfrm>
            <a:off x="5165372" y="2256619"/>
            <a:ext cx="2349898" cy="13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Clear method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Create barcode tool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scan device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Build database</a:t>
            </a:r>
          </a:p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A4EA97-2AD0-423A-9A5F-B432C3BDC413}"/>
              </a:ext>
            </a:extLst>
          </p:cNvPr>
          <p:cNvSpPr/>
          <p:nvPr/>
        </p:nvSpPr>
        <p:spPr>
          <a:xfrm>
            <a:off x="5848789" y="2069658"/>
            <a:ext cx="104278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123" name="Google Shape;403;p23">
            <a:extLst>
              <a:ext uri="{FF2B5EF4-FFF2-40B4-BE49-F238E27FC236}">
                <a16:creationId xmlns:a16="http://schemas.microsoft.com/office/drawing/2014/main" id="{EB72A0E1-72E3-4A89-9B46-45CD40AEF05A}"/>
              </a:ext>
            </a:extLst>
          </p:cNvPr>
          <p:cNvSpPr txBox="1">
            <a:spLocks/>
          </p:cNvSpPr>
          <p:nvPr/>
        </p:nvSpPr>
        <p:spPr>
          <a:xfrm>
            <a:off x="2689195" y="3940932"/>
            <a:ext cx="4945763" cy="151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mater, print barcode to identify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function, read barcode of serial no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location (Floor, Area, Table) , Device type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and export stationery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database on server to show detail report</a:t>
            </a:r>
          </a:p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Testing and Adjust function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169444"/>
            <a:ext cx="819846" cy="806467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Feb.2024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Apr.24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4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207" y="2243197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25277" y="3615463"/>
            <a:ext cx="2376159" cy="171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The Process good receive, transfer, maintenance, scrap is manual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57293" y="5313439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Stationery warehouse 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mistake.</a:t>
            </a:r>
          </a:p>
        </p:txBody>
      </p:sp>
    </p:spTree>
    <p:extLst>
      <p:ext uri="{BB962C8B-B14F-4D97-AF65-F5344CB8AC3E}">
        <p14:creationId xmlns:p14="http://schemas.microsoft.com/office/powerpoint/2010/main" val="78921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49405</TotalTime>
  <Words>1988</Words>
  <Application>Microsoft Office PowerPoint</Application>
  <PresentationFormat>On-screen Show (4:3)</PresentationFormat>
  <Paragraphs>480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9" baseType="lpstr">
      <vt:lpstr>Microsoft YaHei</vt:lpstr>
      <vt:lpstr>ＭＳ Ｐゴシック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Meiryo UI</vt:lpstr>
      <vt:lpstr>ＭＳ Ｐ明朝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lenovo</cp:lastModifiedBy>
  <cp:revision>4087</cp:revision>
  <cp:lastPrinted>2023-03-01T01:59:53Z</cp:lastPrinted>
  <dcterms:created xsi:type="dcterms:W3CDTF">2016-12-21T06:42:40Z</dcterms:created>
  <dcterms:modified xsi:type="dcterms:W3CDTF">2023-12-25T16:09:20Z</dcterms:modified>
</cp:coreProperties>
</file>