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</p:sldMasterIdLst>
  <p:notesMasterIdLst>
    <p:notesMasterId r:id="rId12"/>
  </p:notesMasterIdLst>
  <p:sldIdLst>
    <p:sldId id="265" r:id="rId6"/>
    <p:sldId id="257" r:id="rId7"/>
    <p:sldId id="259" r:id="rId8"/>
    <p:sldId id="264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5AE3-49C6-4981-AE00-2D6A6E38AAF7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DFB8-1BB1-432B-81C7-5AF63935B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 </a:t>
            </a:r>
            <a:r>
              <a:rPr lang="en-GB"/>
              <a:t>everyone.</a:t>
            </a:r>
            <a:endParaRPr lang="en-US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2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4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The first item is: </a:t>
            </a:r>
            <a:r>
              <a:rPr lang="en-GB" altLang="ja-JP" dirty="0"/>
              <a:t>delete printed job automatically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All job will exist in system within 30days.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sometime memory is over, user can not print. We must check and delete printed job by manual.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After, we set background job to auto delete daily, we keep data 3 recent days.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From now system delete print job automatically and user always print ok and not effect to their work.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We no need to </a:t>
            </a:r>
            <a:r>
              <a:rPr kumimoji="1" lang="en-GB" altLang="ja-JP" b="0" dirty="0" err="1"/>
              <a:t>to</a:t>
            </a:r>
            <a:r>
              <a:rPr kumimoji="1" lang="en-GB" altLang="ja-JP" b="0" dirty="0"/>
              <a:t> anything, so we can save all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3D9F5-3C90-4369-9CBE-C43D848BDAB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5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3D9F5-3C90-4369-9CBE-C43D848BDAB2}" type="slidenum">
              <a:rPr lang="en-US" sz="1200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3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3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3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4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70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7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21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28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8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66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97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8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1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4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4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2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2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99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37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62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12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03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0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35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66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70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0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03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67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01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40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646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777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39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31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14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74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03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634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349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568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71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15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560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E64-4CD0-4AC5-897D-A733C1A9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B3F6-12E8-4686-B159-29AE71FC1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D7FE-D53A-4FD0-B51A-6114F0A81C2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5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126" y="304801"/>
            <a:ext cx="8424863" cy="19050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</a:t>
            </a:r>
          </a:p>
          <a:p>
            <a:pPr algn="ctr"/>
            <a:r>
              <a:rPr lang="en-US" altLang="ja-JP" sz="2800" dirty="0"/>
              <a:t>DEC.2021</a:t>
            </a:r>
            <a:endParaRPr lang="en-US" altLang="ja-JP" sz="2800" dirty="0"/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752601" y="2895600"/>
            <a:ext cx="5583611" cy="274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en-US" sz="2000" b="1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	:    Information System</a:t>
            </a:r>
            <a:endParaRPr lang="ja-JP" altLang="en-US" sz="2000" b="1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Presenter	:     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kumimoji="1"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topics	:	6 topics</a:t>
            </a:r>
            <a:endParaRPr kumimoji="1" lang="en-US" altLang="ja-JP" sz="2000" b="1" dirty="0">
              <a:solidFill>
                <a:srgbClr val="1717F7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336742" algn="l"/>
              </a:tabLst>
              <a:defRPr/>
            </a:pPr>
            <a:r>
              <a:rPr kumimoji="1"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cost	:  	/year</a:t>
            </a:r>
            <a:endParaRPr kumimoji="1" lang="en-US" altLang="ja-JP" sz="2000" b="1" dirty="0">
              <a:solidFill>
                <a:srgbClr val="1717F7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ＭＳ Ｐゴシック" panose="020B0600070205080204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921" y="950679"/>
            <a:ext cx="8963131" cy="329871"/>
            <a:chOff x="1599920" y="913353"/>
            <a:chExt cx="8963130" cy="329870"/>
          </a:xfrm>
        </p:grpSpPr>
        <p:grpSp>
          <p:nvGrpSpPr>
            <p:cNvPr id="2" name="Group 1"/>
            <p:cNvGrpSpPr/>
            <p:nvPr/>
          </p:nvGrpSpPr>
          <p:grpSpPr>
            <a:xfrm>
              <a:off x="1599920" y="914011"/>
              <a:ext cx="8963130" cy="329212"/>
              <a:chOff x="2124816" y="962132"/>
              <a:chExt cx="6903909" cy="280907"/>
            </a:xfrm>
          </p:grpSpPr>
          <p:sp>
            <p:nvSpPr>
              <p:cNvPr id="25" name="AutoShape 6"/>
              <p:cNvSpPr>
                <a:spLocks noChangeArrowheads="1"/>
              </p:cNvSpPr>
              <p:nvPr/>
            </p:nvSpPr>
            <p:spPr bwMode="auto">
              <a:xfrm>
                <a:off x="2124816" y="962132"/>
                <a:ext cx="2176468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defRPr/>
                </a:pPr>
                <a:r>
                  <a:rPr kumimoji="1" lang="en-US" altLang="ja-JP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  <a:sym typeface="Wingdings" pitchFamily="2" charset="2"/>
                  </a:rPr>
                  <a:t>Developer: Nguyen </a:t>
                </a:r>
                <a:r>
                  <a:rPr kumimoji="1" lang="en-US" altLang="ja-JP" dirty="0" err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  <a:sym typeface="Wingdings" pitchFamily="2" charset="2"/>
                  </a:rPr>
                  <a:t>Nhu</a:t>
                </a:r>
                <a:r>
                  <a:rPr kumimoji="1" lang="en-US" altLang="ja-JP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  <a:sym typeface="Wingdings" pitchFamily="2" charset="2"/>
                  </a:rPr>
                  <a:t> Minh</a:t>
                </a:r>
              </a:p>
            </p:txBody>
          </p:sp>
          <p:sp>
            <p:nvSpPr>
              <p:cNvPr id="28" name="AutoShape 6"/>
              <p:cNvSpPr>
                <a:spLocks noChangeArrowheads="1"/>
              </p:cNvSpPr>
              <p:nvPr/>
            </p:nvSpPr>
            <p:spPr bwMode="auto">
              <a:xfrm>
                <a:off x="5786246" y="962132"/>
                <a:ext cx="932118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defRPr/>
                </a:pPr>
                <a:r>
                  <a:rPr kumimoji="1" lang="en-US" altLang="ja-JP" dirty="0" err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ea typeface="ＭＳ Ｐゴシック" panose="020B0600070205080204" pitchFamily="34" charset="-128"/>
                    <a:sym typeface="Wingdings" pitchFamily="2" charset="2"/>
                  </a:rPr>
                  <a:t>Expn</a:t>
                </a:r>
                <a:r>
                  <a:rPr kumimoji="1" lang="en-US" altLang="ja-JP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ea typeface="ＭＳ Ｐゴシック" panose="020B0600070205080204" pitchFamily="34" charset="-128"/>
                    <a:sym typeface="Wingdings" pitchFamily="2" charset="2"/>
                  </a:rPr>
                  <a:t>: 0</a:t>
                </a:r>
              </a:p>
            </p:txBody>
          </p:sp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6755002" y="969534"/>
                <a:ext cx="2273723" cy="273505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spcBef>
                    <a:spcPct val="20000"/>
                  </a:spcBef>
                </a:pPr>
                <a:r>
                  <a:rPr kumimoji="1" lang="en-US" altLang="ja-JP" b="1" dirty="0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sym typeface="Wingdings" pitchFamily="2" charset="2"/>
                  </a:rPr>
                  <a:t>Saving: 480$/Y</a:t>
                </a:r>
                <a:endParaRPr lang="en-US" altLang="ja-JP" b="1" dirty="0">
                  <a:solidFill>
                    <a:srgbClr val="00CC00"/>
                  </a:solidFill>
                  <a:latin typeface="+mj-lt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EBCE3F76-00F8-4CFE-AC84-CD75B33A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56" y="913353"/>
              <a:ext cx="1823915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Apply: Sep, 2020</a:t>
              </a:r>
            </a:p>
          </p:txBody>
        </p:sp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" y="36566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sz="2300" dirty="0">
                <a:latin typeface="+mn-lt"/>
              </a:rPr>
              <a:t>Mobile auto send message tool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1/3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" y="501727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5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USING EXCEL MAKE FUNTION MACRO</a:t>
            </a:r>
            <a:endParaRPr lang="en-US" altLang="ja-JP" sz="1500" dirty="0">
              <a:solidFill>
                <a:srgbClr val="0000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 for many step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Easy </a:t>
            </a:r>
            <a:r>
              <a:rPr lang="en-US" sz="1600" b="1" dirty="0"/>
              <a:t>to make mistake</a:t>
            </a:r>
            <a:endParaRPr lang="en-US" sz="1600" b="1" dirty="0"/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time: </a:t>
            </a:r>
            <a:r>
              <a:rPr lang="en-US" sz="1600" b="1" dirty="0"/>
              <a:t>240 </a:t>
            </a:r>
            <a:r>
              <a:rPr lang="en-US" sz="1600" b="1" dirty="0"/>
              <a:t>hour/year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4" y="5957578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latin typeface="+mn-lt"/>
              </a:rPr>
              <a:t>Just using Excel Tool</a:t>
            </a:r>
          </a:p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Save time: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240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hour/year</a:t>
            </a:r>
            <a:endParaRPr lang="en-US" sz="1600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58761" y="248145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111F1FE-0EA5-40BA-87E4-377C0EA7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60" y="3314249"/>
            <a:ext cx="531640" cy="525156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5BE66C1-E4E9-42F8-A7B2-9713DBED95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17" y="2717030"/>
            <a:ext cx="294811" cy="294811"/>
          </a:xfrm>
          <a:prstGeom prst="rect">
            <a:avLst/>
          </a:prstGeom>
        </p:spPr>
      </p:pic>
      <p:pic>
        <p:nvPicPr>
          <p:cNvPr id="41" name="Picture 4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0ACE99-0C11-4A9C-82B3-2E78F9ABC5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2" y="1835674"/>
            <a:ext cx="386251" cy="391235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057189A-7BA5-4ADC-9C60-B762AD32F8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82" y="1998308"/>
            <a:ext cx="549219" cy="527375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8F78B7-7F6B-4D99-A2D4-CE44861949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1" y="1845910"/>
            <a:ext cx="329129" cy="305619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1" y="2028745"/>
            <a:ext cx="441148" cy="502965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4" y="1942611"/>
            <a:ext cx="481759" cy="5014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71176B-D7DB-4C67-8D3B-1BAA49D18B4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27965" y="2280226"/>
            <a:ext cx="845917" cy="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4DB9B7-885E-4FE6-BED7-7947EFE058C4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2015029" y="2261998"/>
            <a:ext cx="1093355" cy="1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2F443F-E78A-4FB4-9005-81A3E44EEEEC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3382993" y="2525684"/>
            <a:ext cx="8789" cy="78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B0A19C-C171-4939-9E0E-32DBF92E7CF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249147" y="3576830"/>
            <a:ext cx="876815" cy="5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425728" y="2572346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8594E1-C0F7-40B1-90CF-27B3E43F9183}"/>
              </a:ext>
            </a:extLst>
          </p:cNvPr>
          <p:cNvSpPr/>
          <p:nvPr/>
        </p:nvSpPr>
        <p:spPr>
          <a:xfrm>
            <a:off x="152779" y="3369829"/>
            <a:ext cx="932312" cy="41711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Message server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71B07E3-3923-4864-89D9-272D23CC1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1" y="3299735"/>
            <a:ext cx="549219" cy="52737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98DF9CD-D9EC-4FA8-A988-DF5B250FD35F}"/>
              </a:ext>
            </a:extLst>
          </p:cNvPr>
          <p:cNvSpPr/>
          <p:nvPr/>
        </p:nvSpPr>
        <p:spPr>
          <a:xfrm>
            <a:off x="1216510" y="3875739"/>
            <a:ext cx="1184521" cy="298343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7E554B-1C23-4585-8396-AF6ACE70A7C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95956" y="3563421"/>
            <a:ext cx="777927" cy="2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F5AC0D8-6931-4D73-A6C4-DEC278A8F3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276" y="3293710"/>
            <a:ext cx="355327" cy="220843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7F31E65E-1FD5-496E-9EDF-4137C5B945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90" y="3276081"/>
            <a:ext cx="255353" cy="25535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ACE1EBD-AE63-4B13-8D9F-20B175538189}"/>
              </a:ext>
            </a:extLst>
          </p:cNvPr>
          <p:cNvSpPr/>
          <p:nvPr/>
        </p:nvSpPr>
        <p:spPr>
          <a:xfrm>
            <a:off x="152781" y="4393926"/>
            <a:ext cx="4128075" cy="1061623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Manual check faulty of data which send by </a:t>
            </a:r>
            <a:r>
              <a:rPr lang="en-US" sz="1400" b="1" dirty="0">
                <a:solidFill>
                  <a:schemeClr val="tx1"/>
                </a:solidFill>
              </a:rPr>
              <a:t>user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Check latest data from server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Prepare data with user’s data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Input into server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391304-59DC-46E1-AD03-EB6F14185CDF}"/>
              </a:ext>
            </a:extLst>
          </p:cNvPr>
          <p:cNvSpPr/>
          <p:nvPr/>
        </p:nvSpPr>
        <p:spPr>
          <a:xfrm>
            <a:off x="4576239" y="2894155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4D49E934-835E-4DDB-9EAC-06C6CADC91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1" y="2165234"/>
            <a:ext cx="329129" cy="305619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ED12DA81-1398-4BAB-990E-59BEF6DA52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97" y="2362203"/>
            <a:ext cx="441148" cy="502965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40E4B9B4-607C-4585-9EC8-A2803FD7E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02" y="2368695"/>
            <a:ext cx="481759" cy="50148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25A9D-9F7F-40E9-94E5-B5D6B5DFE607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5283260" y="2613687"/>
            <a:ext cx="1058339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EAA3D-3522-4AA4-A269-B8E4C177C9BC}"/>
              </a:ext>
            </a:extLst>
          </p:cNvPr>
          <p:cNvSpPr/>
          <p:nvPr/>
        </p:nvSpPr>
        <p:spPr>
          <a:xfrm>
            <a:off x="5988811" y="2909563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73EF5EB6-40CE-4CAD-AD07-AC21EED608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62" y="2393332"/>
            <a:ext cx="509009" cy="47183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7919E-DADE-464D-84DD-273BD76EC759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>
            <a:off x="6782746" y="2613685"/>
            <a:ext cx="1158215" cy="15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531809E-818B-4A09-8878-3CF12B88BD33}"/>
              </a:ext>
            </a:extLst>
          </p:cNvPr>
          <p:cNvSpPr/>
          <p:nvPr/>
        </p:nvSpPr>
        <p:spPr>
          <a:xfrm>
            <a:off x="7629332" y="2894155"/>
            <a:ext cx="1091680" cy="25881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Excel tool</a:t>
            </a:r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4589AB17-6566-465D-8ED7-C8803915D91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01" y="3166287"/>
            <a:ext cx="329129" cy="32291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3E89817-446C-4380-A25B-857021640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0872" y="3687792"/>
            <a:ext cx="4096349" cy="86185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B9C6B24-6BD9-4490-95AC-EA4FB877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48" y="2255857"/>
            <a:ext cx="294811" cy="29481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49BE632-DDC9-46FF-99E5-B0A858D9E5A0}"/>
              </a:ext>
            </a:extLst>
          </p:cNvPr>
          <p:cNvSpPr/>
          <p:nvPr/>
        </p:nvSpPr>
        <p:spPr>
          <a:xfrm>
            <a:off x="4601315" y="4800600"/>
            <a:ext cx="4390097" cy="9144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tx1"/>
                </a:solidFill>
              </a:rPr>
              <a:t>Receive data from user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tx1"/>
                </a:solidFill>
              </a:rPr>
              <a:t>Paste into Excel Tool</a:t>
            </a:r>
          </a:p>
        </p:txBody>
      </p:sp>
    </p:spTree>
    <p:extLst>
      <p:ext uri="{BB962C8B-B14F-4D97-AF65-F5344CB8AC3E}">
        <p14:creationId xmlns:p14="http://schemas.microsoft.com/office/powerpoint/2010/main" val="2347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20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Save cost &amp; time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May.2021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5" y="9933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800" dirty="0">
                <a:solidFill>
                  <a:prstClr val="white"/>
                </a:solidFill>
                <a:latin typeface="+mj-lt"/>
                <a:cs typeface="Times New Roman" pitchFamily="18" charset="0"/>
              </a:rPr>
              <a:t>EMAIL SENDING TIMESHEET CHECKSHEET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TOOL FOR AUTOMATIC EMAIL SENDING TIMESHEET CHECKSHEET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787928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0"/>
              </a:spcBef>
              <a:defRPr/>
            </a:pPr>
            <a:r>
              <a:rPr lang="en-US" altLang="ja-JP" sz="1300" u="sng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Send Timesheet to employees by email for checking: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time: 1,008 h/y Section no need to check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cost:  2,308 $/y.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787928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 b="1" u="sng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Send TS to section to print for employees to check</a:t>
            </a:r>
            <a:r>
              <a:rPr lang="en-US" altLang="ja-JP" sz="1200" b="1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: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time:  1,008 h/y (6h/PIC/m~14 PIC)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Lost paper: 2,400 pcs/y (200pcs/m)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Lost cost:  ~2,308 $/y (manpower + paper)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2/3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C060D-6D0A-4B87-BCD7-B2EF772C2EFC}"/>
              </a:ext>
            </a:extLst>
          </p:cNvPr>
          <p:cNvSpPr/>
          <p:nvPr/>
        </p:nvSpPr>
        <p:spPr>
          <a:xfrm>
            <a:off x="974365" y="2171426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section to check (14 PIC)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B2486-DD01-493B-B3A1-CD65CC15AD05}"/>
              </a:ext>
            </a:extLst>
          </p:cNvPr>
          <p:cNvSpPr/>
          <p:nvPr/>
        </p:nvSpPr>
        <p:spPr>
          <a:xfrm>
            <a:off x="990780" y="2950310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Section print Timesheet for employees check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8868E-B40D-4147-854C-473066EDD966}"/>
              </a:ext>
            </a:extLst>
          </p:cNvPr>
          <p:cNvSpPr/>
          <p:nvPr/>
        </p:nvSpPr>
        <p:spPr>
          <a:xfrm>
            <a:off x="1015742" y="3801148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Sections collect, check and send to HR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4A92B-7B15-49E0-B620-42C0F23C7059}"/>
              </a:ext>
            </a:extLst>
          </p:cNvPr>
          <p:cNvSpPr/>
          <p:nvPr/>
        </p:nvSpPr>
        <p:spPr>
          <a:xfrm>
            <a:off x="984413" y="4626901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4. HR compare hard copy &amp; adjust Timesheet</a:t>
            </a:r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4492523D-F9FE-4ED7-8D00-D7758B7D4F4B}"/>
              </a:ext>
            </a:extLst>
          </p:cNvPr>
          <p:cNvSpPr/>
          <p:nvPr/>
        </p:nvSpPr>
        <p:spPr>
          <a:xfrm>
            <a:off x="2091275" y="2791844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Down Arrow 39">
            <a:extLst>
              <a:ext uri="{FF2B5EF4-FFF2-40B4-BE49-F238E27FC236}">
                <a16:creationId xmlns:a16="http://schemas.microsoft.com/office/drawing/2014/main" id="{67F8741D-9F4F-4689-9AD2-182C0756C8DB}"/>
              </a:ext>
            </a:extLst>
          </p:cNvPr>
          <p:cNvSpPr/>
          <p:nvPr/>
        </p:nvSpPr>
        <p:spPr>
          <a:xfrm>
            <a:off x="2097621" y="36484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Down Arrow 40">
            <a:extLst>
              <a:ext uri="{FF2B5EF4-FFF2-40B4-BE49-F238E27FC236}">
                <a16:creationId xmlns:a16="http://schemas.microsoft.com/office/drawing/2014/main" id="{586AF33C-1C21-4ABA-9E55-C99F0502CA74}"/>
              </a:ext>
            </a:extLst>
          </p:cNvPr>
          <p:cNvSpPr/>
          <p:nvPr/>
        </p:nvSpPr>
        <p:spPr>
          <a:xfrm>
            <a:off x="2060488" y="4473821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Down Arrow 6">
            <a:extLst>
              <a:ext uri="{FF2B5EF4-FFF2-40B4-BE49-F238E27FC236}">
                <a16:creationId xmlns:a16="http://schemas.microsoft.com/office/drawing/2014/main" id="{42347EC2-87FE-4A02-99EE-17D5E2A71795}"/>
              </a:ext>
            </a:extLst>
          </p:cNvPr>
          <p:cNvSpPr/>
          <p:nvPr/>
        </p:nvSpPr>
        <p:spPr>
          <a:xfrm>
            <a:off x="762002" y="2263913"/>
            <a:ext cx="143299" cy="28545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E0700-BDAF-4ABC-AF50-C23494BC877B}"/>
              </a:ext>
            </a:extLst>
          </p:cNvPr>
          <p:cNvSpPr txBox="1"/>
          <p:nvPr/>
        </p:nvSpPr>
        <p:spPr>
          <a:xfrm>
            <a:off x="45457" y="2853765"/>
            <a:ext cx="73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 days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</a:rPr>
              <a:t>For</a:t>
            </a:r>
          </a:p>
          <a:p>
            <a:r>
              <a:rPr lang="en-US" sz="1400" dirty="0">
                <a:solidFill>
                  <a:prstClr val="black"/>
                </a:solidFill>
              </a:rPr>
              <a:t>final </a:t>
            </a:r>
          </a:p>
          <a:p>
            <a:r>
              <a:rPr lang="en-US" sz="14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DA5510-D0D3-402B-BB88-7E1179DF067D}"/>
              </a:ext>
            </a:extLst>
          </p:cNvPr>
          <p:cNvSpPr/>
          <p:nvPr/>
        </p:nvSpPr>
        <p:spPr>
          <a:xfrm>
            <a:off x="5547485" y="1826440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employees by email (auto)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FBCE0-D9FC-4162-9F68-F79CAB6E4FB8}"/>
              </a:ext>
            </a:extLst>
          </p:cNvPr>
          <p:cNvSpPr/>
          <p:nvPr/>
        </p:nvSpPr>
        <p:spPr>
          <a:xfrm>
            <a:off x="5563900" y="2438402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Employees check &amp; response to HR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E2CED2-D623-48CC-9E24-65CEF484B105}"/>
              </a:ext>
            </a:extLst>
          </p:cNvPr>
          <p:cNvSpPr/>
          <p:nvPr/>
        </p:nvSpPr>
        <p:spPr>
          <a:xfrm>
            <a:off x="5588862" y="3124201"/>
            <a:ext cx="2733411" cy="5516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HR compare hard copy &amp; adjust Timesheet</a:t>
            </a:r>
          </a:p>
        </p:txBody>
      </p:sp>
      <p:sp>
        <p:nvSpPr>
          <p:cNvPr id="34" name="Down Arrow 38">
            <a:extLst>
              <a:ext uri="{FF2B5EF4-FFF2-40B4-BE49-F238E27FC236}">
                <a16:creationId xmlns:a16="http://schemas.microsoft.com/office/drawing/2014/main" id="{6C5AA669-E18A-4F7D-ADB9-62522AB5ABED}"/>
              </a:ext>
            </a:extLst>
          </p:cNvPr>
          <p:cNvSpPr/>
          <p:nvPr/>
        </p:nvSpPr>
        <p:spPr>
          <a:xfrm>
            <a:off x="6569309" y="236220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Down Arrow 41">
            <a:extLst>
              <a:ext uri="{FF2B5EF4-FFF2-40B4-BE49-F238E27FC236}">
                <a16:creationId xmlns:a16="http://schemas.microsoft.com/office/drawing/2014/main" id="{65789415-489E-4CF7-912B-0B3E34551281}"/>
              </a:ext>
            </a:extLst>
          </p:cNvPr>
          <p:cNvSpPr/>
          <p:nvPr/>
        </p:nvSpPr>
        <p:spPr>
          <a:xfrm>
            <a:off x="6594272" y="30152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14268-9787-45D1-921D-B134BFCE1ADC}"/>
              </a:ext>
            </a:extLst>
          </p:cNvPr>
          <p:cNvSpPr txBox="1"/>
          <p:nvPr/>
        </p:nvSpPr>
        <p:spPr>
          <a:xfrm>
            <a:off x="4558614" y="2657676"/>
            <a:ext cx="99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1 days</a:t>
            </a:r>
            <a:r>
              <a:rPr lang="en-US" sz="1400" dirty="0">
                <a:solidFill>
                  <a:prstClr val="black"/>
                </a:solidFill>
              </a:rPr>
              <a:t> for final data</a:t>
            </a:r>
          </a:p>
        </p:txBody>
      </p:sp>
      <p:sp>
        <p:nvSpPr>
          <p:cNvPr id="37" name="Down Arrow 43">
            <a:extLst>
              <a:ext uri="{FF2B5EF4-FFF2-40B4-BE49-F238E27FC236}">
                <a16:creationId xmlns:a16="http://schemas.microsoft.com/office/drawing/2014/main" id="{A70F3B21-7F60-46B9-93C8-CF1D52FC1530}"/>
              </a:ext>
            </a:extLst>
          </p:cNvPr>
          <p:cNvSpPr/>
          <p:nvPr/>
        </p:nvSpPr>
        <p:spPr>
          <a:xfrm>
            <a:off x="5378210" y="1799976"/>
            <a:ext cx="169275" cy="187585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0CC1F-07B1-4F24-B8C3-16BB8236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43" y="3807870"/>
            <a:ext cx="3768903" cy="18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465AEF-18C4-42F1-A677-1CB29969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86" y="2212791"/>
            <a:ext cx="1978559" cy="1711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1131BD-9F72-432E-B4D2-B55B9753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59" y="3386923"/>
            <a:ext cx="2817031" cy="158267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" y="36566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2400"/>
              <a:t>More convenient while Log in to v2q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>
                <a:solidFill>
                  <a:srgbClr val="FFFFFF"/>
                </a:solidFill>
              </a:rPr>
              <a:t>1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948342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Save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time: 25s/day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time: 30s/day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5" y="931826"/>
            <a:ext cx="6119567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1" lang="en-US" altLang="ja-JP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panose="020B0600070205080204" pitchFamily="34" charset="-128"/>
                    <a:sym typeface="Wingdings" pitchFamily="2" charset="2"/>
                  </a:rPr>
                  <a:t>Developer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panose="020B0600070205080204" pitchFamily="34" charset="-128"/>
                    <a:sym typeface="Wingdings" pitchFamily="2" charset="2"/>
                  </a:rPr>
                  <a:t>: Nghiem Hien Lam</a:t>
                </a:r>
                <a:endPara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panose="020B0600070205080204" pitchFamily="34" charset="-128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panose="020B0600070205080204" pitchFamily="34" charset="-128"/>
                    <a:sym typeface="Wingdings" pitchFamily="2" charset="2"/>
                  </a:rPr>
                  <a:t>Expense: 0 </a:t>
                </a:r>
                <a:endPara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panose="020B0600070205080204" pitchFamily="34" charset="-128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panose="020B0600070205080204" pitchFamily="34" charset="-128"/>
                  <a:sym typeface="Wingdings" pitchFamily="2" charset="2"/>
                </a:rPr>
                <a:t>Apply: Nov 2021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AF08F3-28CF-40FB-8209-C4A085E0C9F0}"/>
              </a:ext>
            </a:extLst>
          </p:cNvPr>
          <p:cNvSpPr txBox="1"/>
          <p:nvPr/>
        </p:nvSpPr>
        <p:spPr>
          <a:xfrm>
            <a:off x="198783" y="1824864"/>
            <a:ext cx="41148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>
                <a:solidFill>
                  <a:prstClr val="black"/>
                </a:solidFill>
              </a:rPr>
              <a:t>Fill and</a:t>
            </a:r>
            <a:r>
              <a:rPr lang="en-US" sz="1600" b="1">
                <a:solidFill>
                  <a:prstClr val="black"/>
                </a:solidFill>
              </a:rPr>
              <a:t> log in V2Q system daily</a:t>
            </a:r>
            <a:endParaRPr lang="en-GB" sz="1600" b="1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CC7ED-A0BB-4868-BFD5-A9C43FE5A8C5}"/>
              </a:ext>
            </a:extLst>
          </p:cNvPr>
          <p:cNvSpPr txBox="1"/>
          <p:nvPr/>
        </p:nvSpPr>
        <p:spPr>
          <a:xfrm>
            <a:off x="4648202" y="1840470"/>
            <a:ext cx="4320863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>
                <a:solidFill>
                  <a:prstClr val="black"/>
                </a:solidFill>
              </a:rPr>
              <a:t>Setting one time only</a:t>
            </a:r>
            <a:endParaRPr lang="en-US" sz="1600" b="1">
              <a:solidFill>
                <a:prstClr val="black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8949" y="4722513"/>
            <a:ext cx="2695353" cy="1215296"/>
            <a:chOff x="1270215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270215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687631" y="5130976"/>
              <a:ext cx="1701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600" b="1">
                  <a:solidFill>
                    <a:prstClr val="white"/>
                  </a:solidFill>
                </a:rPr>
                <a:t>Fill Password only</a:t>
              </a:r>
              <a:endParaRPr lang="en-US" sz="1600" b="1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Food, food waste, garbage, peelings, scraps, vegetables, waste icon -  Download on Iconfinder">
            <a:extLst>
              <a:ext uri="{FF2B5EF4-FFF2-40B4-BE49-F238E27FC236}">
                <a16:creationId xmlns:a16="http://schemas.microsoft.com/office/drawing/2014/main" id="{34A31226-0C70-404A-8244-5A35FEE1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8" y="3204787"/>
            <a:ext cx="1056015" cy="10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70" y="501727"/>
            <a:ext cx="9055999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sz="1400">
                  <a:solidFill>
                    <a:prstClr val="black"/>
                  </a:solidFill>
                </a:rPr>
                <a:t>Setting client &amp; account one time only in testing system (V2Q)</a:t>
              </a:r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time: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E03E9-8149-49D2-97A7-73E5C04B7936}"/>
              </a:ext>
            </a:extLst>
          </p:cNvPr>
          <p:cNvGrpSpPr/>
          <p:nvPr/>
        </p:nvGrpSpPr>
        <p:grpSpPr>
          <a:xfrm>
            <a:off x="545283" y="2994349"/>
            <a:ext cx="3339823" cy="2050397"/>
            <a:chOff x="2046519" y="2225556"/>
            <a:chExt cx="3339823" cy="2050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478B89-E0BD-4EAE-8F0E-006291942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6519" y="2225556"/>
              <a:ext cx="3339823" cy="2050397"/>
            </a:xfrm>
            <a:prstGeom prst="rect">
              <a:avLst/>
            </a:prstGeom>
          </p:spPr>
        </p:pic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D3393CB5-1FC8-4D62-9E10-247F1C60C20F}"/>
                </a:ext>
              </a:extLst>
            </p:cNvPr>
            <p:cNvSpPr/>
            <p:nvPr/>
          </p:nvSpPr>
          <p:spPr>
            <a:xfrm>
              <a:off x="3716429" y="2423770"/>
              <a:ext cx="1618859" cy="263294"/>
            </a:xfrm>
            <a:prstGeom prst="wedgeRoundRectCallout">
              <a:avLst>
                <a:gd name="adj1" fmla="val -80782"/>
                <a:gd name="adj2" fmla="val 3451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>
                  <a:solidFill>
                    <a:prstClr val="white"/>
                  </a:solidFill>
                </a:rPr>
                <a:t>Change to 250</a:t>
              </a:r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BD0CF798-15E3-427C-B841-D46C31BB44D0}"/>
                </a:ext>
              </a:extLst>
            </p:cNvPr>
            <p:cNvSpPr/>
            <p:nvPr/>
          </p:nvSpPr>
          <p:spPr>
            <a:xfrm>
              <a:off x="3716430" y="2732487"/>
              <a:ext cx="991170" cy="263294"/>
            </a:xfrm>
            <a:prstGeom prst="wedgeRoundRectCallout">
              <a:avLst>
                <a:gd name="adj1" fmla="val -69813"/>
                <a:gd name="adj2" fmla="val 733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>
                  <a:solidFill>
                    <a:prstClr val="white"/>
                  </a:solidFill>
                </a:rPr>
                <a:t>Account</a:t>
              </a:r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46" name="Speech Bubble: Rectangle with Corners Rounded 45">
              <a:extLst>
                <a:ext uri="{FF2B5EF4-FFF2-40B4-BE49-F238E27FC236}">
                  <a16:creationId xmlns:a16="http://schemas.microsoft.com/office/drawing/2014/main" id="{5EA1DDB1-5CD2-41E0-B734-EBC9D3F9E8C4}"/>
                </a:ext>
              </a:extLst>
            </p:cNvPr>
            <p:cNvSpPr/>
            <p:nvPr/>
          </p:nvSpPr>
          <p:spPr>
            <a:xfrm>
              <a:off x="3712118" y="3042205"/>
              <a:ext cx="991170" cy="263294"/>
            </a:xfrm>
            <a:prstGeom prst="wedgeRoundRectCallout">
              <a:avLst>
                <a:gd name="adj1" fmla="val -73022"/>
                <a:gd name="adj2" fmla="val -50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>
                  <a:solidFill>
                    <a:prstClr val="white"/>
                  </a:solidFill>
                </a:rPr>
                <a:t>password</a:t>
              </a:r>
              <a:endParaRPr lang="en-US" sz="1500">
                <a:solidFill>
                  <a:prstClr val="white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C9FDBB5-03FA-4B1E-ABCB-9FAAD8B2EC99}"/>
              </a:ext>
            </a:extLst>
          </p:cNvPr>
          <p:cNvSpPr/>
          <p:nvPr/>
        </p:nvSpPr>
        <p:spPr>
          <a:xfrm>
            <a:off x="7098798" y="2481153"/>
            <a:ext cx="1473737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sz="1500" b="1">
                <a:solidFill>
                  <a:srgbClr val="0000FF"/>
                </a:solidFill>
                <a:sym typeface="Wingdings" panose="05000000000000000000" pitchFamily="2" charset="2"/>
              </a:rPr>
              <a:t>No need filling</a:t>
            </a:r>
          </a:p>
          <a:p>
            <a:pPr algn="ctr"/>
            <a:r>
              <a:rPr lang="en-GB" sz="1500" b="1">
                <a:solidFill>
                  <a:srgbClr val="0000FF"/>
                </a:solidFill>
                <a:sym typeface="Wingdings" panose="05000000000000000000" pitchFamily="2" charset="2"/>
              </a:rPr>
              <a:t>client &amp; account</a:t>
            </a:r>
            <a:endParaRPr lang="en-US" sz="1500" b="1">
              <a:solidFill>
                <a:srgbClr val="0000FF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B57724-CDEF-423B-A8BE-69FA958AF886}"/>
              </a:ext>
            </a:extLst>
          </p:cNvPr>
          <p:cNvSpPr/>
          <p:nvPr/>
        </p:nvSpPr>
        <p:spPr>
          <a:xfrm>
            <a:off x="6732522" y="2636756"/>
            <a:ext cx="326521" cy="26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842B43F-C874-45A8-9666-96F21A8ECD44}"/>
              </a:ext>
            </a:extLst>
          </p:cNvPr>
          <p:cNvSpPr/>
          <p:nvPr/>
        </p:nvSpPr>
        <p:spPr>
          <a:xfrm>
            <a:off x="7679203" y="3082363"/>
            <a:ext cx="245599" cy="274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61858" y="3697432"/>
            <a:ext cx="2049211" cy="2025309"/>
            <a:chOff x="8187254" y="3309404"/>
            <a:chExt cx="3135728" cy="27567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254" y="3309404"/>
              <a:ext cx="3135728" cy="27567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210" y="4262972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668" y="4657034"/>
              <a:ext cx="991968" cy="20046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243" y="5098478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01334" y="1505367"/>
            <a:ext cx="4315329" cy="407179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482527"/>
            <a:ext cx="4576516" cy="40946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148" y="950589"/>
            <a:ext cx="8950499" cy="321585"/>
            <a:chOff x="2104909" y="961493"/>
            <a:chExt cx="6909442" cy="274399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04909" y="961493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Developer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: Nguyen </a:t>
              </a: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Thi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 Dao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64652" y="962132"/>
              <a:ext cx="953562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Times New Roman" panose="02020603050405020304" pitchFamily="18" charset="0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52862" y="961572"/>
              <a:ext cx="2261489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Times New Roman" panose="02020603050405020304" pitchFamily="18" charset="0"/>
                </a:rPr>
                <a:t>Save time</a:t>
              </a:r>
              <a:endParaRPr lang="en-US" altLang="ja-JP" sz="1500" b="1" dirty="0">
                <a:solidFill>
                  <a:srgbClr val="00CC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8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  <a:sym typeface="Wingdings" pitchFamily="2" charset="2"/>
              </a:rPr>
              <a:t>Apply: </a:t>
            </a: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  <a:sym typeface="Wingdings" pitchFamily="2" charset="2"/>
              </a:rPr>
              <a:t>Jan.2021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lt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5" y="9933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sz="1800" dirty="0">
                <a:solidFill>
                  <a:prstClr val="white"/>
                </a:solidFill>
                <a:latin typeface="+mj-lt"/>
                <a:cs typeface="Times New Roman" panose="02020603050405020304" pitchFamily="18" charset="0"/>
              </a:rPr>
              <a:t>APPLY SVN SERVER FOR DEVELOP SOFTWARE</a:t>
            </a:r>
            <a:endParaRPr lang="en-GB" altLang="ja-JP" sz="1800" dirty="0">
              <a:solidFill>
                <a:prstClr val="white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TOOL CONTROL SOURCES CODE OF PROJECT  BETWEEN CLIENT AND SERVER</a:t>
            </a:r>
            <a:r>
              <a:rPr lang="en-US" altLang="ja-JP" sz="10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altLang="ja-JP" sz="1000" dirty="0">
              <a:solidFill>
                <a:srgbClr val="0000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2" y="5676006"/>
            <a:ext cx="4362163" cy="118199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 altLang="ja-JP" sz="1200" b="1" dirty="0">
              <a:solidFill>
                <a:prstClr val="black"/>
              </a:solidFill>
              <a:latin typeface="+mj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5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 collect project :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      36 project  x 30 Min/year = ~16 hours/year.</a:t>
            </a: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 find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      70 project code x 5 min = ~ 6 hours/ year).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3/2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899" y="1846623"/>
            <a:ext cx="267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Each members working independent</a:t>
            </a:r>
          </a:p>
          <a:p>
            <a:r>
              <a:rPr lang="en-US" dirty="0">
                <a:solidFill>
                  <a:prstClr val="black"/>
                </a:solidFill>
              </a:rPr>
              <a:t>Can not </a:t>
            </a:r>
            <a:r>
              <a:rPr lang="en-US" b="1" dirty="0">
                <a:solidFill>
                  <a:prstClr val="black"/>
                </a:solidFill>
              </a:rPr>
              <a:t>develop together </a:t>
            </a:r>
            <a:r>
              <a:rPr lang="en-US" dirty="0">
                <a:solidFill>
                  <a:prstClr val="black"/>
                </a:solidFill>
              </a:rPr>
              <a:t>on a project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2473" y="3309405"/>
            <a:ext cx="195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Consumes </a:t>
            </a:r>
            <a:r>
              <a:rPr lang="en-US" dirty="0">
                <a:solidFill>
                  <a:prstClr val="black"/>
                </a:solidFill>
              </a:rPr>
              <a:t>data 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storage </a:t>
            </a:r>
            <a:r>
              <a:rPr lang="en-US" dirty="0">
                <a:solidFill>
                  <a:prstClr val="black"/>
                </a:solidFill>
              </a:rPr>
              <a:t>space 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on </a:t>
            </a:r>
            <a:r>
              <a:rPr lang="en-US" dirty="0">
                <a:solidFill>
                  <a:prstClr val="black"/>
                </a:solidFill>
              </a:rPr>
              <a:t>file server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5237" y="4376835"/>
            <a:ext cx="199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Lost </a:t>
            </a:r>
            <a:r>
              <a:rPr lang="en-US" dirty="0">
                <a:solidFill>
                  <a:prstClr val="black"/>
                </a:solidFill>
              </a:rPr>
              <a:t>time find </a:t>
            </a:r>
            <a:r>
              <a:rPr lang="en-US" dirty="0">
                <a:solidFill>
                  <a:prstClr val="black"/>
                </a:solidFill>
              </a:rPr>
              <a:t>when </a:t>
            </a:r>
            <a:r>
              <a:rPr lang="en-US" dirty="0">
                <a:solidFill>
                  <a:prstClr val="black"/>
                </a:solidFill>
              </a:rPr>
              <a:t>support.</a:t>
            </a:r>
          </a:p>
          <a:p>
            <a:r>
              <a:rPr lang="en-US" dirty="0">
                <a:solidFill>
                  <a:prstClr val="black"/>
                </a:solidFill>
              </a:rPr>
              <a:t>Can not control revision of projects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4428" t="14990" r="15273" b="7402"/>
          <a:stretch/>
        </p:blipFill>
        <p:spPr>
          <a:xfrm>
            <a:off x="2050515" y="4221846"/>
            <a:ext cx="1719140" cy="1268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688" t="5394" r="8527" b="14139"/>
          <a:stretch/>
        </p:blipFill>
        <p:spPr>
          <a:xfrm>
            <a:off x="3135165" y="4522751"/>
            <a:ext cx="1047669" cy="90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8546" b="6496"/>
          <a:stretch/>
        </p:blipFill>
        <p:spPr>
          <a:xfrm>
            <a:off x="2837038" y="3145795"/>
            <a:ext cx="1504399" cy="1278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222" y="1790914"/>
            <a:ext cx="3317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members </a:t>
            </a:r>
            <a:r>
              <a:rPr lang="en-US" b="1" dirty="0"/>
              <a:t>working together  </a:t>
            </a:r>
            <a:r>
              <a:rPr lang="en-US" dirty="0"/>
              <a:t>on a project.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9010" t="17417" r="20672" b="23723"/>
          <a:stretch/>
        </p:blipFill>
        <p:spPr>
          <a:xfrm>
            <a:off x="3517093" y="2740543"/>
            <a:ext cx="144285" cy="1518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64173" y="1718849"/>
            <a:ext cx="1645219" cy="1484725"/>
            <a:chOff x="4288171" y="1718847"/>
            <a:chExt cx="1645219" cy="14847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450" y="1813644"/>
            <a:ext cx="1645219" cy="14847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536362" y="2788030"/>
            <a:ext cx="351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No using data storage</a:t>
            </a:r>
          </a:p>
          <a:p>
            <a:r>
              <a:rPr lang="en-US" dirty="0"/>
              <a:t> on file server.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6" y="3311557"/>
            <a:ext cx="1291131" cy="129113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936389" y="3008291"/>
            <a:ext cx="1023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0" dirty="0">
                <a:solidFill>
                  <a:srgbClr val="FF0000"/>
                </a:solidFill>
              </a:rPr>
              <a:t>X</a:t>
            </a:r>
            <a:endParaRPr lang="en-GB" sz="9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30203" y="3579934"/>
            <a:ext cx="250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Can control revision of projects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56176" y="5658774"/>
            <a:ext cx="4601048" cy="118753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endParaRPr lang="en-US" altLang="ja-JP" sz="12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ja-JP" sz="16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b="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All member working group together on project better.</a:t>
            </a: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time: 22hours </a:t>
            </a:r>
            <a:r>
              <a:rPr lang="en-US" altLang="ja-JP" sz="16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/ year.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72001" y="1505315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3" y="36566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solidFill>
                  <a:srgbClr val="FFFFFF"/>
                </a:solidFill>
                <a:latin typeface="Arial" charset="0"/>
              </a:rPr>
              <a:t>Replace support user tool by Quick Assist</a:t>
            </a:r>
            <a:endParaRPr lang="en-US" altLang="ja-JP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1/1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948342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Symbol"/>
              <a:buChar char="Þ"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 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SoeiKakugothicUB"/>
                <a:cs typeface="Arial" panose="020B0604020202020204" pitchFamily="34" charset="0"/>
              </a:rPr>
              <a:t>△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1700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$/month,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for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ISM rule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Lost cost and not safe for ISM rule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5" y="931826"/>
            <a:ext cx="6119567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1" lang="en-US" altLang="ja-JP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Wingdings" pitchFamily="2" charset="2"/>
                  </a:rPr>
                  <a:t>Developer: Infra team</a:t>
                </a: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Wingdings" pitchFamily="2" charset="2"/>
                  </a:rPr>
                  <a:t>Expense: 0 </a:t>
                </a:r>
                <a:endPara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Apply: Jan,2021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70" y="501727"/>
            <a:ext cx="9055999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tool </a:t>
              </a:r>
              <a:r>
                <a:rPr lang="en-US" altLang="ja-JP" sz="1400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teamviewer</a:t>
              </a:r>
              <a:r>
                <a:rPr lang="en-US" altLang="ja-JP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by quick assist</a:t>
              </a:r>
              <a:endParaRPr lang="en-US" sz="1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:20400 </a:t>
              </a:r>
              <a:r>
                <a:rPr kumimoji="1" lang="en-US" sz="14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 dirty="0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8" y="252499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8" y="1920404"/>
            <a:ext cx="3809803" cy="24991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11" y="1831808"/>
            <a:ext cx="2458791" cy="2733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05" y="46363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tool TeamViewer, cost for use:35$ x 50pcs = 1700$/ month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8205" y="46460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tool Quick Assist of Window 10, replace for TeamViewer</a:t>
            </a:r>
          </a:p>
        </p:txBody>
      </p:sp>
    </p:spTree>
    <p:extLst>
      <p:ext uri="{BB962C8B-B14F-4D97-AF65-F5344CB8AC3E}">
        <p14:creationId xmlns:p14="http://schemas.microsoft.com/office/powerpoint/2010/main" val="1694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707</Words>
  <Application>Microsoft Office PowerPoint</Application>
  <PresentationFormat>On-screen Show (4:3)</PresentationFormat>
  <Paragraphs>145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HGPSoeiKakugothicUB</vt:lpstr>
      <vt:lpstr>HGPSoeiKakugothicUB</vt:lpstr>
      <vt:lpstr>ＭＳ Ｐゴシック</vt:lpstr>
      <vt:lpstr>宋体</vt:lpstr>
      <vt:lpstr>游ゴシック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1_Office Theme</vt:lpstr>
      <vt:lpstr>2_Office Theme</vt:lpstr>
      <vt:lpstr>4_Office Theme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Hien Nguyen Van</cp:lastModifiedBy>
  <cp:revision>117</cp:revision>
  <dcterms:created xsi:type="dcterms:W3CDTF">2021-12-15T01:55:30Z</dcterms:created>
  <dcterms:modified xsi:type="dcterms:W3CDTF">2021-12-16T07:04:13Z</dcterms:modified>
</cp:coreProperties>
</file>