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7274"/>
    <a:srgbClr val="000066"/>
    <a:srgbClr val="0000CC"/>
    <a:srgbClr val="B41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55AE3-49C6-4981-AE00-2D6A6E38AAF7}" type="datetimeFigureOut">
              <a:rPr lang="en-GB" smtClean="0"/>
              <a:t>23/12/2021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4DFB8-1BB1-432B-81C7-5AF63935B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659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Good morning </a:t>
            </a:r>
            <a:r>
              <a:rPr lang="en-GB"/>
              <a:t>everyone.</a:t>
            </a:r>
            <a:endParaRPr lang="en-US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585CC-6A4B-4F0F-8BB8-75C07CEB259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762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8898">
              <a:defRPr/>
            </a:pP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328898">
              <a:defRPr/>
            </a:pPr>
            <a:fld id="{3463D9F5-3C90-4369-9CBE-C43D848BDAB2}" type="slidenum">
              <a:rPr lang="en-US">
                <a:solidFill>
                  <a:prstClr val="black"/>
                </a:solidFill>
              </a:rPr>
              <a:pPr defTabSz="1328898"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159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/>
              <a:t>Next theme, this is database daily checking improved by development team.</a:t>
            </a: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63D9F5-3C90-4369-9CBE-C43D848BDAB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901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8898">
              <a:defRPr/>
            </a:pP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328898">
              <a:defRPr/>
            </a:pPr>
            <a:fld id="{3463D9F5-3C90-4369-9CBE-C43D848BDAB2}" type="slidenum">
              <a:rPr lang="en-US">
                <a:solidFill>
                  <a:prstClr val="black"/>
                </a:solidFill>
              </a:rPr>
              <a:pPr defTabSz="1328898"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536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8898">
              <a:defRPr/>
            </a:pP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328898">
              <a:defRPr/>
            </a:pPr>
            <a:fld id="{3463D9F5-3C90-4369-9CBE-C43D848BDAB2}" type="slidenum">
              <a:rPr lang="en-US">
                <a:solidFill>
                  <a:prstClr val="black"/>
                </a:solidFill>
              </a:rPr>
              <a:pPr defTabSz="1328898"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517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/>
              <a:t>Next theme, this is database daily checking improved by development team.</a:t>
            </a: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63D9F5-3C90-4369-9CBE-C43D848BDAB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32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33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93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51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3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29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66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80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66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63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19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8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gall.com/internet-png/download/64387" TargetMode="External"/><Relationship Id="rId3" Type="http://schemas.openxmlformats.org/officeDocument/2006/relationships/image" Target="../media/image23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eepngimg.com/png/18724-server-png-image" TargetMode="External"/><Relationship Id="rId5" Type="http://schemas.openxmlformats.org/officeDocument/2006/relationships/image" Target="../media/image24.png"/><Relationship Id="rId4" Type="http://schemas.openxmlformats.org/officeDocument/2006/relationships/hyperlink" Target="https://policyoptions.irpp.org/magazines/april-2021/what-canadian-ceos-are-saying-about-work-from-home/facebook-what-canadian-ceos-are-saying-about-work-from-home/" TargetMode="External"/><Relationship Id="rId9" Type="http://schemas.openxmlformats.org/officeDocument/2006/relationships/image" Target="../media/image2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61126" y="304801"/>
            <a:ext cx="8424863" cy="1905000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ja-JP" sz="2800" dirty="0"/>
              <a:t> IMPROVEMENT RESULT REPORT </a:t>
            </a:r>
          </a:p>
          <a:p>
            <a:pPr algn="ctr"/>
            <a:r>
              <a:rPr lang="en-US" altLang="ja-JP" sz="2800" dirty="0"/>
              <a:t>DEC.2021</a:t>
            </a:r>
          </a:p>
        </p:txBody>
      </p:sp>
      <p:sp>
        <p:nvSpPr>
          <p:cNvPr id="8" name="AutoShape 54"/>
          <p:cNvSpPr>
            <a:spLocks noChangeArrowheads="1"/>
          </p:cNvSpPr>
          <p:nvPr/>
        </p:nvSpPr>
        <p:spPr bwMode="gray">
          <a:xfrm>
            <a:off x="1752601" y="2895600"/>
            <a:ext cx="5583611" cy="2743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2293881" algn="l"/>
              </a:tabLst>
              <a:defRPr/>
            </a:pPr>
            <a:r>
              <a:rPr lang="en-US" altLang="en-US" sz="2000" b="1" dirty="0">
                <a:solidFill>
                  <a:srgbClr val="171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	:    Information System</a:t>
            </a:r>
            <a:endParaRPr lang="ja-JP" altLang="en-US" sz="2000" b="1" dirty="0">
              <a:solidFill>
                <a:srgbClr val="1717F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2293881" algn="l"/>
              </a:tabLst>
              <a:defRPr/>
            </a:pPr>
            <a:r>
              <a:rPr lang="en-US" altLang="ja-JP" sz="2000" b="1" dirty="0">
                <a:solidFill>
                  <a:srgbClr val="1717F7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Presenter	:     Tran Nhu Nam</a:t>
            </a:r>
          </a:p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2293881" algn="l"/>
              </a:tabLst>
              <a:defRPr/>
            </a:pPr>
            <a:r>
              <a:rPr kumimoji="1" lang="en-US" altLang="ja-JP" sz="2000" b="1" dirty="0">
                <a:solidFill>
                  <a:srgbClr val="1717F7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Total topics	:	5 topics</a:t>
            </a:r>
          </a:p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2336742" algn="l"/>
              </a:tabLst>
              <a:defRPr/>
            </a:pPr>
            <a:r>
              <a:rPr kumimoji="1" lang="en-US" altLang="ja-JP" sz="2000" b="1" dirty="0">
                <a:solidFill>
                  <a:srgbClr val="1717F7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Save cost	:  	80K$/year</a:t>
            </a:r>
          </a:p>
        </p:txBody>
      </p:sp>
    </p:spTree>
    <p:extLst>
      <p:ext uri="{BB962C8B-B14F-4D97-AF65-F5344CB8AC3E}">
        <p14:creationId xmlns:p14="http://schemas.microsoft.com/office/powerpoint/2010/main" val="302766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14428" t="14990" r="15273" b="7402"/>
          <a:stretch/>
        </p:blipFill>
        <p:spPr>
          <a:xfrm>
            <a:off x="2050515" y="4221846"/>
            <a:ext cx="1719140" cy="126821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929348" y="3697432"/>
            <a:ext cx="2049211" cy="2025309"/>
            <a:chOff x="8187254" y="3309404"/>
            <a:chExt cx="3135728" cy="275674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7254" y="3309404"/>
              <a:ext cx="3135728" cy="275674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4785" y="4262971"/>
              <a:ext cx="724601" cy="164734"/>
            </a:xfrm>
            <a:prstGeom prst="rect">
              <a:avLst/>
            </a:prstGeom>
            <a:effectLst>
              <a:outerShdw blurRad="50800" dist="50800" dir="5400000" sx="3000" sy="3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4668" y="4657034"/>
              <a:ext cx="991968" cy="200462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4243" y="5098478"/>
              <a:ext cx="724601" cy="164734"/>
            </a:xfrm>
            <a:prstGeom prst="rect">
              <a:avLst/>
            </a:prstGeom>
            <a:effectLst>
              <a:outerShdw blurRad="50800" dist="50800" dir="5400000" sx="3000" sy="3000" algn="ctr" rotWithShape="0">
                <a:srgbClr val="000000">
                  <a:alpha val="43137"/>
                </a:srgbClr>
              </a:outerShdw>
            </a:effectLst>
          </p:spPr>
        </p:pic>
      </p:grpSp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101334" y="1505367"/>
            <a:ext cx="4315329" cy="4071797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6" y="1315893"/>
            <a:ext cx="2305051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1" y="1482527"/>
            <a:ext cx="4576516" cy="40946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1" cy="40011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 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After </a:t>
            </a:r>
            <a:endParaRPr kumimoji="1" lang="en-US" altLang="ja-JP" sz="20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</a:endParaRP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7315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 dirty="0">
                <a:solidFill>
                  <a:prstClr val="white"/>
                </a:solidFill>
                <a:latin typeface="Calibri"/>
                <a:cs typeface="Times New Roman" panose="02020603050405020304" pitchFamily="18" charset="0"/>
              </a:rPr>
              <a:t>APPLY SVN SERVER FOR DEVELOP SOFTWARE</a:t>
            </a:r>
            <a:endParaRPr lang="en-GB" altLang="ja-JP" dirty="0">
              <a:solidFill>
                <a:prstClr val="white"/>
              </a:solidFill>
              <a:latin typeface="Calibri"/>
              <a:cs typeface="Times New Roman" panose="02020603050405020304" pitchFamily="18" charset="0"/>
            </a:endParaRP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8" y="501727"/>
            <a:ext cx="9036000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500" dirty="0">
                <a:solidFill>
                  <a:srgbClr val="0000FF"/>
                </a:solidFill>
                <a:latin typeface="Calibri"/>
                <a:cs typeface="Times New Roman" panose="02020603050405020304" pitchFamily="18" charset="0"/>
              </a:rPr>
              <a:t>TOOL CONTROL SOURCES CODE OF PROJECT  BETWEEN CLIENT AND SERVER</a:t>
            </a:r>
            <a:r>
              <a:rPr lang="en-US" altLang="ja-JP" sz="1000" dirty="0">
                <a:solidFill>
                  <a:srgbClr val="0000FF"/>
                </a:solidFill>
                <a:latin typeface="Calibri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32" y="5676006"/>
            <a:ext cx="4362163" cy="118199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endParaRPr lang="en-US" altLang="ja-JP" sz="1200" b="1" dirty="0">
              <a:solidFill>
                <a:prstClr val="black"/>
              </a:solidFill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 marL="285744" indent="-285744" eaLnBrk="0" hangingPunct="0">
              <a:buFont typeface="Wingdings" pitchFamily="2" charset="2"/>
              <a:buChar char="q"/>
              <a:defRPr/>
            </a:pPr>
            <a:endParaRPr lang="en-US" altLang="ja-JP" sz="1200" b="1" dirty="0">
              <a:solidFill>
                <a:srgbClr val="000000"/>
              </a:solidFill>
              <a:ea typeface="Tahoma" pitchFamily="34" charset="0"/>
              <a:cs typeface="Times New Roman" panose="02020603050405020304" pitchFamily="18" charset="0"/>
            </a:endParaRPr>
          </a:p>
          <a:p>
            <a:pPr marL="285744" indent="-285744" eaLnBrk="0" hangingPunct="0">
              <a:buFont typeface="Wingdings" pitchFamily="2" charset="2"/>
              <a:buChar char="q"/>
              <a:defRPr/>
            </a:pPr>
            <a:endParaRPr lang="en-US" altLang="ja-JP" sz="1200" b="1" dirty="0">
              <a:solidFill>
                <a:srgbClr val="000000"/>
              </a:solidFill>
              <a:ea typeface="Tahoma" pitchFamily="34" charset="0"/>
              <a:cs typeface="Times New Roman" panose="02020603050405020304" pitchFamily="18" charset="0"/>
            </a:endParaRPr>
          </a:p>
          <a:p>
            <a:pPr marL="285744" indent="-285744" eaLnBrk="0" hangingPunct="0">
              <a:buFont typeface="Wingdings" pitchFamily="2" charset="2"/>
              <a:buChar char="q"/>
              <a:defRPr/>
            </a:pPr>
            <a:endParaRPr lang="en-US" altLang="ja-JP" sz="1500" b="1" dirty="0">
              <a:solidFill>
                <a:srgbClr val="000000"/>
              </a:solidFill>
              <a:ea typeface="Tahoma" pitchFamily="34" charset="0"/>
              <a:cs typeface="Times New Roman" panose="02020603050405020304" pitchFamily="18" charset="0"/>
            </a:endParaRPr>
          </a:p>
          <a:p>
            <a:pPr marL="171446" indent="-171446" eaLnBrk="0" hangingPunct="0">
              <a:buFont typeface="Wingdings" panose="05000000000000000000" pitchFamily="2" charset="2"/>
              <a:buChar char="v"/>
              <a:defRPr/>
            </a:pPr>
            <a:r>
              <a:rPr lang="en-US" altLang="ja-JP" sz="1500" b="1" dirty="0">
                <a:solidFill>
                  <a:srgbClr val="000000"/>
                </a:solidFill>
                <a:ea typeface="Tahoma" pitchFamily="34" charset="0"/>
                <a:cs typeface="Times New Roman" panose="02020603050405020304" pitchFamily="18" charset="0"/>
              </a:rPr>
              <a:t>Take time collect project : </a:t>
            </a:r>
          </a:p>
          <a:p>
            <a:pPr eaLnBrk="0" hangingPunct="0">
              <a:defRPr/>
            </a:pPr>
            <a:r>
              <a:rPr lang="en-US" altLang="ja-JP" sz="1500" b="1" dirty="0">
                <a:solidFill>
                  <a:srgbClr val="000000"/>
                </a:solidFill>
                <a:ea typeface="Tahoma" pitchFamily="34" charset="0"/>
                <a:cs typeface="Times New Roman" panose="02020603050405020304" pitchFamily="18" charset="0"/>
              </a:rPr>
              <a:t>   36 project x 0.5hour/month x 5pax =1,080 h/year.</a:t>
            </a:r>
          </a:p>
          <a:p>
            <a:pPr marL="171446" indent="-171446" eaLnBrk="0" hangingPunct="0">
              <a:buFont typeface="Wingdings" panose="05000000000000000000" pitchFamily="2" charset="2"/>
              <a:buChar char="v"/>
              <a:defRPr/>
            </a:pPr>
            <a:r>
              <a:rPr lang="en-US" altLang="ja-JP" sz="1500" b="1" dirty="0">
                <a:solidFill>
                  <a:srgbClr val="000000"/>
                </a:solidFill>
                <a:ea typeface="Tahoma" pitchFamily="34" charset="0"/>
                <a:cs typeface="Times New Roman" panose="02020603050405020304" pitchFamily="18" charset="0"/>
              </a:rPr>
              <a:t>Take time to find </a:t>
            </a:r>
          </a:p>
          <a:p>
            <a:pPr eaLnBrk="0" hangingPunct="0">
              <a:defRPr/>
            </a:pPr>
            <a:r>
              <a:rPr lang="en-US" altLang="ja-JP" sz="1500" b="1" dirty="0">
                <a:solidFill>
                  <a:srgbClr val="000000"/>
                </a:solidFill>
                <a:ea typeface="Tahoma" pitchFamily="34" charset="0"/>
                <a:cs typeface="Times New Roman" panose="02020603050405020304" pitchFamily="18" charset="0"/>
              </a:rPr>
              <a:t>   70 project code x 10 min x 5pax = 700 h/year).</a:t>
            </a:r>
          </a:p>
          <a:p>
            <a:pPr marL="285744" indent="-285744" eaLnBrk="0" hangingPunct="0">
              <a:buFont typeface="Wingdings" pitchFamily="2" charset="2"/>
              <a:buChar char="q"/>
              <a:defRPr/>
            </a:pPr>
            <a:endParaRPr lang="en-US" altLang="ja-JP" sz="1200" b="1" dirty="0">
              <a:solidFill>
                <a:srgbClr val="000000"/>
              </a:solidFill>
              <a:ea typeface="Tahoma" pitchFamily="34" charset="0"/>
              <a:cs typeface="Times New Roman" panose="02020603050405020304" pitchFamily="18" charset="0"/>
            </a:endParaRPr>
          </a:p>
          <a:p>
            <a:pPr marL="285744" indent="-285744" eaLnBrk="0" hangingPunct="0">
              <a:buFont typeface="Wingdings" pitchFamily="2" charset="2"/>
              <a:buChar char="q"/>
              <a:defRPr/>
            </a:pPr>
            <a:endParaRPr lang="en-US" altLang="ja-JP" sz="1200" b="1" dirty="0">
              <a:solidFill>
                <a:srgbClr val="000000"/>
              </a:solidFill>
              <a:ea typeface="Tahoma" pitchFamily="34" charset="0"/>
              <a:cs typeface="Times New Roman" panose="02020603050405020304" pitchFamily="18" charset="0"/>
            </a:endParaRPr>
          </a:p>
          <a:p>
            <a:pPr marL="285744" indent="-285744" eaLnBrk="0" hangingPunct="0">
              <a:buFont typeface="Wingdings" pitchFamily="2" charset="2"/>
              <a:buChar char="q"/>
              <a:defRPr/>
            </a:pPr>
            <a:endParaRPr lang="en-US" altLang="ja-JP" sz="1200" b="1" dirty="0">
              <a:solidFill>
                <a:srgbClr val="000000"/>
              </a:solidFill>
              <a:ea typeface="Tahoma" pitchFamily="34" charset="0"/>
              <a:cs typeface="Times New Roman" panose="02020603050405020304" pitchFamily="18" charset="0"/>
            </a:endParaRPr>
          </a:p>
          <a:p>
            <a:pPr marL="285744" indent="-285744" eaLnBrk="0" hangingPunct="0">
              <a:buFont typeface="Wingdings" pitchFamily="2" charset="2"/>
              <a:buChar char="q"/>
              <a:defRPr/>
            </a:pPr>
            <a:endParaRPr lang="en-US" altLang="ja-JP" sz="1200" b="1" dirty="0">
              <a:solidFill>
                <a:srgbClr val="000000"/>
              </a:solidFill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01F715B9-3734-440E-A34F-114077103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76201"/>
            <a:ext cx="871331" cy="271155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vi-VN" sz="1400" b="1" dirty="0">
                <a:solidFill>
                  <a:srgbClr val="FFFFFF"/>
                </a:solidFill>
              </a:rPr>
              <a:t>1/5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3899" y="1846623"/>
            <a:ext cx="2670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Each members working independent</a:t>
            </a:r>
          </a:p>
          <a:p>
            <a:r>
              <a:rPr lang="en-US" dirty="0">
                <a:solidFill>
                  <a:prstClr val="black"/>
                </a:solidFill>
              </a:rPr>
              <a:t>Can not </a:t>
            </a:r>
            <a:r>
              <a:rPr lang="en-US" b="1" dirty="0">
                <a:solidFill>
                  <a:prstClr val="black"/>
                </a:solidFill>
              </a:rPr>
              <a:t>develop together </a:t>
            </a:r>
            <a:r>
              <a:rPr lang="en-US" dirty="0">
                <a:solidFill>
                  <a:prstClr val="black"/>
                </a:solidFill>
              </a:rPr>
              <a:t>on a project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3201" y="3199674"/>
            <a:ext cx="1954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Consumes data 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storage space 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on file server.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5237" y="4376835"/>
            <a:ext cx="1995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Lost time find when support.</a:t>
            </a:r>
          </a:p>
          <a:p>
            <a:r>
              <a:rPr lang="en-US" dirty="0">
                <a:solidFill>
                  <a:prstClr val="black"/>
                </a:solidFill>
              </a:rPr>
              <a:t>Can not control revision of projects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l="7688" t="5394" r="8527" b="14139"/>
          <a:stretch/>
        </p:blipFill>
        <p:spPr>
          <a:xfrm>
            <a:off x="3117609" y="4578074"/>
            <a:ext cx="1047669" cy="905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8"/>
          <a:srcRect t="8546" b="6496"/>
          <a:stretch/>
        </p:blipFill>
        <p:spPr>
          <a:xfrm>
            <a:off x="2748678" y="2948957"/>
            <a:ext cx="1504399" cy="12781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07222" y="1790914"/>
            <a:ext cx="33175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Each members </a:t>
            </a:r>
            <a:r>
              <a:rPr lang="en-US" b="1" dirty="0">
                <a:solidFill>
                  <a:prstClr val="black"/>
                </a:solidFill>
              </a:rPr>
              <a:t>working together  </a:t>
            </a:r>
            <a:r>
              <a:rPr lang="en-US" dirty="0">
                <a:solidFill>
                  <a:prstClr val="black"/>
                </a:solidFill>
              </a:rPr>
              <a:t>on a project.</a:t>
            </a:r>
            <a:endParaRPr lang="en-GB" dirty="0">
              <a:solidFill>
                <a:prstClr val="black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9"/>
          <a:srcRect l="19010" t="17417" r="20672" b="23723"/>
          <a:stretch/>
        </p:blipFill>
        <p:spPr>
          <a:xfrm>
            <a:off x="3517093" y="2740543"/>
            <a:ext cx="144285" cy="15187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764173" y="1718849"/>
            <a:ext cx="1645219" cy="1484725"/>
            <a:chOff x="4288171" y="1718847"/>
            <a:chExt cx="1645219" cy="148472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288171" y="1718847"/>
              <a:ext cx="1645219" cy="1484725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9"/>
            <a:srcRect l="19010" t="17417" r="20672" b="23723"/>
            <a:stretch/>
          </p:blipFill>
          <p:spPr>
            <a:xfrm>
              <a:off x="5382966" y="2530475"/>
              <a:ext cx="144285" cy="151878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9"/>
            <a:srcRect l="19010" t="17417" r="20672" b="23723"/>
            <a:stretch/>
          </p:blipFill>
          <p:spPr>
            <a:xfrm>
              <a:off x="5393913" y="2195917"/>
              <a:ext cx="144285" cy="151878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9"/>
            <a:srcRect l="19010" t="17417" r="20672" b="23723"/>
            <a:stretch/>
          </p:blipFill>
          <p:spPr>
            <a:xfrm>
              <a:off x="5041092" y="2077621"/>
              <a:ext cx="144285" cy="151878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9"/>
            <a:srcRect l="19010" t="17417" r="20672" b="23723"/>
            <a:stretch/>
          </p:blipFill>
          <p:spPr>
            <a:xfrm>
              <a:off x="4690583" y="2204503"/>
              <a:ext cx="144285" cy="151878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9"/>
            <a:srcRect l="19010" t="17417" r="20672" b="23723"/>
            <a:stretch/>
          </p:blipFill>
          <p:spPr>
            <a:xfrm>
              <a:off x="4690583" y="2528688"/>
              <a:ext cx="144285" cy="151878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26450" y="1813644"/>
            <a:ext cx="1645219" cy="1484725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4536362" y="2788030"/>
            <a:ext cx="3510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 No using data storage</a:t>
            </a:r>
          </a:p>
          <a:p>
            <a:r>
              <a:rPr lang="en-US" dirty="0">
                <a:solidFill>
                  <a:prstClr val="black"/>
                </a:solidFill>
              </a:rPr>
              <a:t> on file server.</a:t>
            </a:r>
            <a:endParaRPr lang="en-GB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696" y="3311557"/>
            <a:ext cx="1291131" cy="1291131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4936389" y="3008291"/>
            <a:ext cx="10234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0" dirty="0">
                <a:solidFill>
                  <a:srgbClr val="FF0000"/>
                </a:solidFill>
              </a:rPr>
              <a:t>X</a:t>
            </a:r>
            <a:endParaRPr lang="en-GB" sz="90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30203" y="3579934"/>
            <a:ext cx="250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Can control revision of projects</a:t>
            </a: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4556176" y="5658774"/>
            <a:ext cx="4601048" cy="118753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Wingdings" panose="05000000000000000000" pitchFamily="2" charset="2"/>
              <a:buChar char="v"/>
              <a:defRPr/>
            </a:pPr>
            <a:endParaRPr lang="en-US" altLang="ja-JP" sz="1200" b="0" dirty="0">
              <a:solidFill>
                <a:srgbClr val="000000"/>
              </a:solidFill>
              <a:latin typeface="Calibri"/>
              <a:ea typeface="Tahoma" pitchFamily="34" charset="0"/>
              <a:cs typeface="Times New Roman" panose="02020603050405020304" pitchFamily="18" charset="0"/>
            </a:endParaRPr>
          </a:p>
          <a:p>
            <a:pPr marL="0" indent="0">
              <a:defRPr/>
            </a:pPr>
            <a:endParaRPr lang="en-US" altLang="ja-JP" sz="1600" b="0" dirty="0">
              <a:solidFill>
                <a:srgbClr val="000000"/>
              </a:solidFill>
              <a:latin typeface="Calibri"/>
              <a:ea typeface="Tahoma" pitchFamily="34" charset="0"/>
              <a:cs typeface="Times New Roman" panose="02020603050405020304" pitchFamily="18" charset="0"/>
            </a:endParaRPr>
          </a:p>
          <a:p>
            <a:pPr marL="171446" indent="-171446">
              <a:buFont typeface="Wingdings" panose="05000000000000000000" pitchFamily="2" charset="2"/>
              <a:buChar char="v"/>
              <a:defRPr/>
            </a:pPr>
            <a:r>
              <a:rPr lang="en-US" altLang="ja-JP" sz="1600" b="0" dirty="0">
                <a:solidFill>
                  <a:srgbClr val="000000"/>
                </a:solidFill>
                <a:latin typeface="Calibri"/>
                <a:ea typeface="Tahoma" pitchFamily="34" charset="0"/>
                <a:cs typeface="Times New Roman" panose="02020603050405020304" pitchFamily="18" charset="0"/>
              </a:rPr>
              <a:t>All member working group together on project better.</a:t>
            </a:r>
          </a:p>
          <a:p>
            <a:pPr marL="171446" indent="-171446">
              <a:buFont typeface="Wingdings" panose="05000000000000000000" pitchFamily="2" charset="2"/>
              <a:buChar char="v"/>
              <a:defRPr/>
            </a:pPr>
            <a:r>
              <a:rPr lang="en-US" altLang="ja-JP" sz="1600" dirty="0">
                <a:solidFill>
                  <a:srgbClr val="000000"/>
                </a:solidFill>
                <a:latin typeface="Calibri"/>
                <a:ea typeface="Tahoma" pitchFamily="34" charset="0"/>
                <a:cs typeface="Times New Roman" panose="02020603050405020304" pitchFamily="18" charset="0"/>
              </a:rPr>
              <a:t>Save time: 1,780 hours/ year -&gt; 7.1K$</a:t>
            </a:r>
          </a:p>
          <a:p>
            <a:pPr>
              <a:buFont typeface="Wingdings" pitchFamily="2" charset="2"/>
              <a:buChar char="q"/>
              <a:defRPr/>
            </a:pPr>
            <a:endParaRPr lang="en-US" altLang="ja-JP" sz="1200" dirty="0">
              <a:solidFill>
                <a:srgbClr val="000000"/>
              </a:solidFill>
              <a:latin typeface="Calibri"/>
              <a:ea typeface="Tahoma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  <a:defRPr/>
            </a:pPr>
            <a:endParaRPr lang="en-US" altLang="ja-JP" sz="1200" dirty="0">
              <a:solidFill>
                <a:srgbClr val="000000"/>
              </a:solidFill>
              <a:latin typeface="Calibri"/>
              <a:ea typeface="Tahoma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  <a:defRPr/>
            </a:pPr>
            <a:endParaRPr lang="en-US" altLang="ja-JP" sz="1200" dirty="0">
              <a:solidFill>
                <a:srgbClr val="000000"/>
              </a:solidFill>
              <a:latin typeface="Calibri"/>
              <a:ea typeface="Tahoma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1">
            <a:extLst>
              <a:ext uri="{FF2B5EF4-FFF2-40B4-BE49-F238E27FC236}">
                <a16:creationId xmlns:a16="http://schemas.microsoft.com/office/drawing/2014/main" id="{532DBCAB-3210-4C6D-A5E1-C1B55BCC45BC}"/>
              </a:ext>
            </a:extLst>
          </p:cNvPr>
          <p:cNvGrpSpPr/>
          <p:nvPr/>
        </p:nvGrpSpPr>
        <p:grpSpPr>
          <a:xfrm>
            <a:off x="85255" y="950678"/>
            <a:ext cx="8934063" cy="321492"/>
            <a:chOff x="2132004" y="961572"/>
            <a:chExt cx="6896755" cy="274320"/>
          </a:xfrm>
        </p:grpSpPr>
        <p:sp>
          <p:nvSpPr>
            <p:cNvPr id="46" name="AutoShape 6">
              <a:extLst>
                <a:ext uri="{FF2B5EF4-FFF2-40B4-BE49-F238E27FC236}">
                  <a16:creationId xmlns:a16="http://schemas.microsoft.com/office/drawing/2014/main" id="{726F5DED-D3ED-4958-ABF1-27E15E377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004" y="962132"/>
              <a:ext cx="2128666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Developer: Nguyen Thi Dao</a:t>
              </a:r>
            </a:p>
          </p:txBody>
        </p:sp>
        <p:sp>
          <p:nvSpPr>
            <p:cNvPr id="47" name="AutoShape 6">
              <a:extLst>
                <a:ext uri="{FF2B5EF4-FFF2-40B4-BE49-F238E27FC236}">
                  <a16:creationId xmlns:a16="http://schemas.microsoft.com/office/drawing/2014/main" id="{0C78137D-0531-4743-AB2C-1BE4DB87A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855" y="962132"/>
              <a:ext cx="1407993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Expn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: 0</a:t>
              </a:r>
            </a:p>
          </p:txBody>
        </p:sp>
        <p:sp>
          <p:nvSpPr>
            <p:cNvPr id="48" name="AutoShape 6">
              <a:extLst>
                <a:ext uri="{FF2B5EF4-FFF2-40B4-BE49-F238E27FC236}">
                  <a16:creationId xmlns:a16="http://schemas.microsoft.com/office/drawing/2014/main" id="{CFD14225-A6AE-41CB-AA6C-738763EA7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9348" y="961572"/>
              <a:ext cx="177941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ja-JP" sz="1500" b="1" dirty="0">
                  <a:solidFill>
                    <a:srgbClr val="00CC00"/>
                  </a:solidFill>
                  <a:cs typeface="Arial" panose="020B0604020202020204" pitchFamily="34" charset="0"/>
                </a:rPr>
                <a:t>Save: 7.1K$</a:t>
              </a:r>
            </a:p>
          </p:txBody>
        </p:sp>
      </p:grpSp>
      <p:sp>
        <p:nvSpPr>
          <p:cNvPr id="49" name="AutoShape 6">
            <a:extLst>
              <a:ext uri="{FF2B5EF4-FFF2-40B4-BE49-F238E27FC236}">
                <a16:creationId xmlns:a16="http://schemas.microsoft.com/office/drawing/2014/main" id="{1936A15E-1922-4476-A60F-52A3CA957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302" y="950678"/>
            <a:ext cx="1823915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Apply: Jul.2021</a:t>
            </a:r>
          </a:p>
        </p:txBody>
      </p:sp>
    </p:spTree>
    <p:extLst>
      <p:ext uri="{BB962C8B-B14F-4D97-AF65-F5344CB8AC3E}">
        <p14:creationId xmlns:p14="http://schemas.microsoft.com/office/powerpoint/2010/main" val="379528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9" y="1507241"/>
            <a:ext cx="4353783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ja-JP" altLang="en-US" sz="1100">
              <a:solidFill>
                <a:prstClr val="black"/>
              </a:solidFill>
              <a:latin typeface="Calibri Light" panose="020F0302020204030204"/>
              <a:ea typeface="ＭＳ Ｐゴシック" panose="020B0600070205080204" pitchFamily="34" charset="-128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6" y="1315893"/>
            <a:ext cx="2305051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 Light" panose="020F0302020204030204"/>
                <a:ea typeface="ＭＳ Ｐゴシック" panose="020B0600070205080204" pitchFamily="34" charset="-128"/>
              </a:rPr>
              <a:t>◆</a:t>
            </a:r>
            <a:r>
              <a:rPr kumimoji="1" lang="en-US" altLang="ja-JP" sz="2000" dirty="0">
                <a:solidFill>
                  <a:prstClr val="white"/>
                </a:solidFill>
                <a:latin typeface="Calibri Light" panose="020F0302020204030204"/>
                <a:ea typeface="ＭＳ Ｐゴシック" panose="020B0600070205080204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1" y="1507242"/>
            <a:ext cx="4576516" cy="4362087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ja-JP" altLang="en-US" sz="1100">
              <a:solidFill>
                <a:prstClr val="black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1" cy="40011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 Light" panose="020F0302020204030204"/>
                <a:ea typeface="ＭＳ Ｐゴシック" panose="020B0600070205080204" pitchFamily="34" charset="-128"/>
              </a:rPr>
              <a:t>◆ </a:t>
            </a:r>
            <a:r>
              <a:rPr kumimoji="1" lang="en-US" altLang="ja-JP" sz="2000" dirty="0">
                <a:solidFill>
                  <a:prstClr val="white"/>
                </a:solidFill>
                <a:latin typeface="Calibri Light" panose="020F0302020204030204"/>
                <a:ea typeface="ＭＳ Ｐゴシック" panose="020B0600070205080204" pitchFamily="34" charset="-128"/>
              </a:rPr>
              <a:t>After </a:t>
            </a:r>
            <a:endParaRPr kumimoji="1" lang="en-US" altLang="ja-JP" sz="20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 Light" panose="020F0302020204030204"/>
              <a:ea typeface="ＭＳ Ｐゴシック" panose="020B0600070205080204" pitchFamily="34" charset="-128"/>
            </a:endParaRP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 dirty="0">
                <a:latin typeface="Calibri" panose="020F0502020204030204"/>
              </a:rPr>
              <a:t>Mobile auto send message tool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71" y="501727"/>
            <a:ext cx="9036000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ja-JP" sz="1500" dirty="0">
                <a:solidFill>
                  <a:srgbClr val="0000FF"/>
                </a:solidFill>
                <a:latin typeface="Calibri" panose="020F0502020204030204"/>
                <a:cs typeface="Arial" panose="020B0604020202020204" pitchFamily="34" charset="0"/>
              </a:rPr>
              <a:t>USING EXCEL MAKE FUNTION MACRO</a:t>
            </a: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4" y="5958594"/>
            <a:ext cx="4343399" cy="82320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14308" indent="-214308">
              <a:buFont typeface="Wingdings" pitchFamily="2" charset="2"/>
              <a:buChar char="v"/>
            </a:pPr>
            <a:r>
              <a:rPr lang="en-US" sz="1600" b="1" dirty="0">
                <a:solidFill>
                  <a:prstClr val="black"/>
                </a:solidFill>
              </a:rPr>
              <a:t>Lost time for many step</a:t>
            </a:r>
          </a:p>
          <a:p>
            <a:pPr marL="214308" indent="-214308">
              <a:buFont typeface="Wingdings" pitchFamily="2" charset="2"/>
              <a:buChar char="v"/>
            </a:pPr>
            <a:r>
              <a:rPr lang="en-US" sz="1600" b="1" dirty="0">
                <a:solidFill>
                  <a:prstClr val="black"/>
                </a:solidFill>
              </a:rPr>
              <a:t>Easy to make mistake</a:t>
            </a:r>
          </a:p>
          <a:p>
            <a:pPr marL="214308" indent="-214308">
              <a:buFont typeface="Wingdings" pitchFamily="2" charset="2"/>
              <a:buChar char="v"/>
            </a:pPr>
            <a:r>
              <a:rPr lang="en-US" sz="1600" b="1" dirty="0">
                <a:solidFill>
                  <a:prstClr val="black"/>
                </a:solidFill>
              </a:rPr>
              <a:t>Lost time: 120 hour/year</a:t>
            </a:r>
          </a:p>
        </p:txBody>
      </p:sp>
      <p:sp>
        <p:nvSpPr>
          <p:cNvPr id="36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954" y="5957578"/>
            <a:ext cx="4552951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08" indent="-214308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Just using Excel Tool</a:t>
            </a:r>
          </a:p>
          <a:p>
            <a:pPr marL="214308" indent="-214308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Save time: 120 hour/year -&gt; 0.5K$</a:t>
            </a:r>
            <a:endParaRPr lang="en-US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8C14F7-77B1-41C2-98D6-D156BB08AC46}"/>
              </a:ext>
            </a:extLst>
          </p:cNvPr>
          <p:cNvSpPr/>
          <p:nvPr/>
        </p:nvSpPr>
        <p:spPr>
          <a:xfrm>
            <a:off x="284675" y="2634739"/>
            <a:ext cx="731139" cy="23004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User</a:t>
            </a:r>
          </a:p>
        </p:txBody>
      </p:sp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1111F1FE-0EA5-40BA-87E4-377C0EA747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874" y="3467533"/>
            <a:ext cx="531640" cy="525156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05BE66C1-E4E9-42F8-A7B2-9713DBED95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31" y="2870314"/>
            <a:ext cx="294811" cy="294811"/>
          </a:xfrm>
          <a:prstGeom prst="rect">
            <a:avLst/>
          </a:prstGeom>
        </p:spPr>
      </p:pic>
      <p:pic>
        <p:nvPicPr>
          <p:cNvPr id="41" name="Picture 40" descr="A picture containing clipart&#10;&#10;Description automatically generated">
            <a:extLst>
              <a:ext uri="{FF2B5EF4-FFF2-40B4-BE49-F238E27FC236}">
                <a16:creationId xmlns:a16="http://schemas.microsoft.com/office/drawing/2014/main" id="{370ACE99-0C11-4A9C-82B3-2E78F9ABC5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936" y="1988958"/>
            <a:ext cx="386251" cy="391235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9057189A-7BA5-4ADC-9C60-B762AD32F87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296" y="2151592"/>
            <a:ext cx="549219" cy="527375"/>
          </a:xfrm>
          <a:prstGeom prst="rect">
            <a:avLst/>
          </a:prstGeom>
        </p:spPr>
      </p:pic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0B8F78B7-7F6B-4D99-A2D4-CE44861949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55" y="1999194"/>
            <a:ext cx="329129" cy="305619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3961C732-CD51-4B32-BFC5-D5747587BB5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95" y="2182029"/>
            <a:ext cx="441148" cy="502965"/>
          </a:xfrm>
          <a:prstGeom prst="rect">
            <a:avLst/>
          </a:prstGeom>
        </p:spPr>
      </p:pic>
      <p:pic>
        <p:nvPicPr>
          <p:cNvPr id="48" name="Picture 47" descr="Icon&#10;&#10;Description automatically generated">
            <a:extLst>
              <a:ext uri="{FF2B5EF4-FFF2-40B4-BE49-F238E27FC236}">
                <a16:creationId xmlns:a16="http://schemas.microsoft.com/office/drawing/2014/main" id="{526023ED-AD8E-4C7E-B758-B01D7915A0B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78" y="2095895"/>
            <a:ext cx="481759" cy="501480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71176B-D7DB-4C67-8D3B-1BAA49D18B43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853879" y="2433510"/>
            <a:ext cx="845917" cy="9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64DB9B7-885E-4FE6-BED7-7947EFE058C4}"/>
              </a:ext>
            </a:extLst>
          </p:cNvPr>
          <p:cNvCxnSpPr>
            <a:cxnSpLocks/>
            <a:stCxn id="47" idx="3"/>
            <a:endCxn id="45" idx="1"/>
          </p:cNvCxnSpPr>
          <p:nvPr/>
        </p:nvCxnSpPr>
        <p:spPr>
          <a:xfrm flipV="1">
            <a:off x="2140943" y="2415282"/>
            <a:ext cx="1093355" cy="18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2F443F-E78A-4FB4-9005-81A3E44EEEEC}"/>
              </a:ext>
            </a:extLst>
          </p:cNvPr>
          <p:cNvCxnSpPr>
            <a:cxnSpLocks/>
            <a:stCxn id="45" idx="2"/>
            <a:endCxn id="38" idx="0"/>
          </p:cNvCxnSpPr>
          <p:nvPr/>
        </p:nvCxnSpPr>
        <p:spPr>
          <a:xfrm>
            <a:off x="3508907" y="2678968"/>
            <a:ext cx="8789" cy="788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CB0A19C-C171-4939-9E0E-32DBF92E7CFE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2375061" y="3730114"/>
            <a:ext cx="876815" cy="5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27E87CB-6C3C-4DE0-ABFA-D1839CB57D27}"/>
              </a:ext>
            </a:extLst>
          </p:cNvPr>
          <p:cNvSpPr/>
          <p:nvPr/>
        </p:nvSpPr>
        <p:spPr>
          <a:xfrm>
            <a:off x="1551642" y="2725630"/>
            <a:ext cx="731139" cy="23004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IT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F8594E1-C0F7-40B1-90CF-27B3E43F9183}"/>
              </a:ext>
            </a:extLst>
          </p:cNvPr>
          <p:cNvSpPr/>
          <p:nvPr/>
        </p:nvSpPr>
        <p:spPr>
          <a:xfrm>
            <a:off x="278693" y="3523113"/>
            <a:ext cx="932312" cy="41711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Message server</a:t>
            </a:r>
          </a:p>
        </p:txBody>
      </p:sp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671B07E3-3923-4864-89D9-272D23CC1E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95" y="3453019"/>
            <a:ext cx="549219" cy="527375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F98DF9CD-D9EC-4FA8-A988-DF5B250FD35F}"/>
              </a:ext>
            </a:extLst>
          </p:cNvPr>
          <p:cNvSpPr/>
          <p:nvPr/>
        </p:nvSpPr>
        <p:spPr>
          <a:xfrm>
            <a:off x="1342424" y="4029023"/>
            <a:ext cx="1184521" cy="298343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Database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D7E554B-1C23-4585-8396-AF6ACE70A7CF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921870" y="3716705"/>
            <a:ext cx="777927" cy="2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2F5AC0D8-6931-4D73-A6C4-DEC278A8F33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2190" y="3446994"/>
            <a:ext cx="355327" cy="220843"/>
          </a:xfrm>
          <a:prstGeom prst="rect">
            <a:avLst/>
          </a:prstGeom>
        </p:spPr>
      </p:pic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7F31E65E-1FD5-496E-9EDF-4137C5B9450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804" y="3429365"/>
            <a:ext cx="255353" cy="255353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DACE1EBD-AE63-4B13-8D9F-20B175538189}"/>
              </a:ext>
            </a:extLst>
          </p:cNvPr>
          <p:cNvSpPr/>
          <p:nvPr/>
        </p:nvSpPr>
        <p:spPr>
          <a:xfrm>
            <a:off x="278695" y="4547210"/>
            <a:ext cx="4128075" cy="1061623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44" indent="-285744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prstClr val="black"/>
                </a:solidFill>
              </a:rPr>
              <a:t>Manual check faulty of data which send by user</a:t>
            </a:r>
          </a:p>
          <a:p>
            <a:pPr marL="285744" indent="-285744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prstClr val="black"/>
                </a:solidFill>
              </a:rPr>
              <a:t>Check latest data from server</a:t>
            </a:r>
          </a:p>
          <a:p>
            <a:pPr marL="285744" indent="-285744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prstClr val="black"/>
                </a:solidFill>
              </a:rPr>
              <a:t>Prepare data with user’s data</a:t>
            </a:r>
          </a:p>
          <a:p>
            <a:pPr marL="285744" indent="-285744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prstClr val="black"/>
                </a:solidFill>
              </a:rPr>
              <a:t>Input into server</a:t>
            </a:r>
          </a:p>
          <a:p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8391304-59DC-46E1-AD03-EB6F14185CDF}"/>
              </a:ext>
            </a:extLst>
          </p:cNvPr>
          <p:cNvSpPr/>
          <p:nvPr/>
        </p:nvSpPr>
        <p:spPr>
          <a:xfrm>
            <a:off x="4576239" y="2894155"/>
            <a:ext cx="935772" cy="24340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User</a:t>
            </a:r>
          </a:p>
        </p:txBody>
      </p:sp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4D49E934-835E-4DDB-9EAC-06C6CADC917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31" y="2165234"/>
            <a:ext cx="329129" cy="305619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ED12DA81-1398-4BAB-990E-59BEF6DA526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597" y="2362203"/>
            <a:ext cx="441148" cy="502965"/>
          </a:xfrm>
          <a:prstGeom prst="rect">
            <a:avLst/>
          </a:prstGeom>
        </p:spPr>
      </p:pic>
      <p:pic>
        <p:nvPicPr>
          <p:cNvPr id="65" name="Picture 64" descr="Icon&#10;&#10;Description automatically generated">
            <a:extLst>
              <a:ext uri="{FF2B5EF4-FFF2-40B4-BE49-F238E27FC236}">
                <a16:creationId xmlns:a16="http://schemas.microsoft.com/office/drawing/2014/main" id="{40E4B9B4-607C-4585-9EC8-A2803FD7E20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502" y="2368695"/>
            <a:ext cx="481759" cy="501480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1625A9D-9F7F-40E9-94E5-B5D6B5DFE607}"/>
              </a:ext>
            </a:extLst>
          </p:cNvPr>
          <p:cNvCxnSpPr>
            <a:cxnSpLocks/>
            <a:stCxn id="65" idx="3"/>
            <a:endCxn id="64" idx="1"/>
          </p:cNvCxnSpPr>
          <p:nvPr/>
        </p:nvCxnSpPr>
        <p:spPr>
          <a:xfrm flipV="1">
            <a:off x="5283260" y="2613687"/>
            <a:ext cx="1058339" cy="5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3F5EAA3D-3522-4AA4-A269-B8E4C177C9BC}"/>
              </a:ext>
            </a:extLst>
          </p:cNvPr>
          <p:cNvSpPr/>
          <p:nvPr/>
        </p:nvSpPr>
        <p:spPr>
          <a:xfrm>
            <a:off x="5988811" y="2909563"/>
            <a:ext cx="935772" cy="24340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IT</a:t>
            </a:r>
          </a:p>
        </p:txBody>
      </p:sp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73EF5EB6-40CE-4CAD-AD07-AC21EED6083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962" y="2393332"/>
            <a:ext cx="509009" cy="471835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EA7919E-DADE-464D-84DD-273BD76EC759}"/>
              </a:ext>
            </a:extLst>
          </p:cNvPr>
          <p:cNvCxnSpPr>
            <a:cxnSpLocks/>
            <a:stCxn id="64" idx="3"/>
            <a:endCxn id="70" idx="1"/>
          </p:cNvCxnSpPr>
          <p:nvPr/>
        </p:nvCxnSpPr>
        <p:spPr>
          <a:xfrm>
            <a:off x="6782746" y="2613685"/>
            <a:ext cx="1158215" cy="15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9531809E-818B-4A09-8878-3CF12B88BD33}"/>
              </a:ext>
            </a:extLst>
          </p:cNvPr>
          <p:cNvSpPr/>
          <p:nvPr/>
        </p:nvSpPr>
        <p:spPr>
          <a:xfrm>
            <a:off x="7629332" y="2894155"/>
            <a:ext cx="1091680" cy="258815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Excel tool</a:t>
            </a:r>
          </a:p>
        </p:txBody>
      </p:sp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4589AB17-6566-465D-8ED7-C8803915D91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901" y="3166287"/>
            <a:ext cx="329129" cy="32291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3E89817-446C-4380-A25B-857021640CB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80872" y="3687792"/>
            <a:ext cx="4096349" cy="861855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5B9C6B24-6BD9-4490-95AC-EA4FB87743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448" y="2255857"/>
            <a:ext cx="294811" cy="294811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F49BE632-DDC9-46FF-99E5-B0A858D9E5A0}"/>
              </a:ext>
            </a:extLst>
          </p:cNvPr>
          <p:cNvSpPr/>
          <p:nvPr/>
        </p:nvSpPr>
        <p:spPr>
          <a:xfrm>
            <a:off x="4601315" y="4800600"/>
            <a:ext cx="4390097" cy="9144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44" indent="-285744">
              <a:buFont typeface="Wingdings" panose="05000000000000000000" pitchFamily="2" charset="2"/>
              <a:buChar char="ü"/>
            </a:pPr>
            <a:r>
              <a:rPr lang="en-US" sz="1500" b="1" dirty="0">
                <a:solidFill>
                  <a:prstClr val="black"/>
                </a:solidFill>
              </a:rPr>
              <a:t>Receive data from user</a:t>
            </a:r>
          </a:p>
          <a:p>
            <a:pPr marL="285744" indent="-285744">
              <a:buFont typeface="Wingdings" panose="05000000000000000000" pitchFamily="2" charset="2"/>
              <a:buChar char="ü"/>
            </a:pPr>
            <a:r>
              <a:rPr lang="en-US" sz="1500" b="1" dirty="0">
                <a:solidFill>
                  <a:prstClr val="black"/>
                </a:solidFill>
              </a:rPr>
              <a:t>Paste into Excel Tool</a:t>
            </a:r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8C77F155-7D42-4935-9A7A-F31CCDFA7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76201"/>
            <a:ext cx="871331" cy="271155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vi-VN" sz="1400" b="1" dirty="0">
                <a:solidFill>
                  <a:srgbClr val="FFFFFF"/>
                </a:solidFill>
              </a:rPr>
              <a:t>2/5</a:t>
            </a:r>
          </a:p>
        </p:txBody>
      </p:sp>
      <p:grpSp>
        <p:nvGrpSpPr>
          <p:cNvPr id="81" name="Group 1">
            <a:extLst>
              <a:ext uri="{FF2B5EF4-FFF2-40B4-BE49-F238E27FC236}">
                <a16:creationId xmlns:a16="http://schemas.microsoft.com/office/drawing/2014/main" id="{527C5A70-098E-4535-8B05-5D597CB3E748}"/>
              </a:ext>
            </a:extLst>
          </p:cNvPr>
          <p:cNvGrpSpPr/>
          <p:nvPr/>
        </p:nvGrpSpPr>
        <p:grpSpPr>
          <a:xfrm>
            <a:off x="85255" y="950678"/>
            <a:ext cx="8934063" cy="321492"/>
            <a:chOff x="2132004" y="961572"/>
            <a:chExt cx="6896755" cy="274320"/>
          </a:xfrm>
        </p:grpSpPr>
        <p:sp>
          <p:nvSpPr>
            <p:cNvPr id="82" name="AutoShape 6">
              <a:extLst>
                <a:ext uri="{FF2B5EF4-FFF2-40B4-BE49-F238E27FC236}">
                  <a16:creationId xmlns:a16="http://schemas.microsoft.com/office/drawing/2014/main" id="{050C4072-3E9A-4D91-AEA8-AA301C353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004" y="962132"/>
              <a:ext cx="2128666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 Light" panose="020F0302020204030204"/>
                  <a:sym typeface="Wingdings" pitchFamily="2" charset="2"/>
                </a:rPr>
                <a:t>Developer: Nguyen Nhu Minh</a:t>
              </a:r>
            </a:p>
          </p:txBody>
        </p:sp>
        <p:sp>
          <p:nvSpPr>
            <p:cNvPr id="83" name="AutoShape 6">
              <a:extLst>
                <a:ext uri="{FF2B5EF4-FFF2-40B4-BE49-F238E27FC236}">
                  <a16:creationId xmlns:a16="http://schemas.microsoft.com/office/drawing/2014/main" id="{4CED44FD-5785-454B-A0BD-E3463BE29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855" y="962132"/>
              <a:ext cx="1407993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 Light" panose="020F0302020204030204"/>
                  <a:sym typeface="Wingdings" pitchFamily="2" charset="2"/>
                </a:rPr>
                <a:t>Expn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 Light" panose="020F0302020204030204"/>
                  <a:sym typeface="Wingdings" pitchFamily="2" charset="2"/>
                </a:rPr>
                <a:t>: 12$ (Develop 2h)</a:t>
              </a:r>
            </a:p>
          </p:txBody>
        </p:sp>
        <p:sp>
          <p:nvSpPr>
            <p:cNvPr id="84" name="AutoShape 6">
              <a:extLst>
                <a:ext uri="{FF2B5EF4-FFF2-40B4-BE49-F238E27FC236}">
                  <a16:creationId xmlns:a16="http://schemas.microsoft.com/office/drawing/2014/main" id="{790A2009-ADC7-472D-B906-87B46BFC3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9348" y="961572"/>
              <a:ext cx="177941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ja-JP" sz="1500" b="1" dirty="0">
                  <a:solidFill>
                    <a:srgbClr val="00CC00"/>
                  </a:solidFill>
                  <a:latin typeface="Calibri Light" panose="020F0302020204030204"/>
                  <a:cs typeface="Arial" panose="020B0604020202020204" pitchFamily="34" charset="0"/>
                </a:rPr>
                <a:t>Saving: 0.5K$</a:t>
              </a:r>
            </a:p>
          </p:txBody>
        </p:sp>
      </p:grpSp>
      <p:sp>
        <p:nvSpPr>
          <p:cNvPr id="85" name="AutoShape 6">
            <a:extLst>
              <a:ext uri="{FF2B5EF4-FFF2-40B4-BE49-F238E27FC236}">
                <a16:creationId xmlns:a16="http://schemas.microsoft.com/office/drawing/2014/main" id="{3A00BC5F-4646-4F50-A94E-A11A17C16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302" y="950678"/>
            <a:ext cx="1823915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 Light" panose="020F0302020204030204"/>
                <a:sym typeface="Wingdings" pitchFamily="2" charset="2"/>
              </a:rPr>
              <a:t>Apply: Jul.2021</a:t>
            </a:r>
          </a:p>
        </p:txBody>
      </p:sp>
    </p:spTree>
    <p:extLst>
      <p:ext uri="{BB962C8B-B14F-4D97-AF65-F5344CB8AC3E}">
        <p14:creationId xmlns:p14="http://schemas.microsoft.com/office/powerpoint/2010/main" val="9176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20" y="1507240"/>
            <a:ext cx="4362163" cy="4207760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6" y="1315893"/>
            <a:ext cx="2305051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1" y="1507242"/>
            <a:ext cx="4576516" cy="4207761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1" cy="40011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 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After </a:t>
            </a:r>
            <a:endParaRPr kumimoji="1" lang="en-US" altLang="ja-JP" sz="20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5255" y="950678"/>
            <a:ext cx="8934063" cy="321492"/>
            <a:chOff x="2132004" y="961572"/>
            <a:chExt cx="6896755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4" y="962132"/>
              <a:ext cx="2128666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Developer: Nguyen Van Hien</a:t>
              </a: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71855" y="962132"/>
              <a:ext cx="1407993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Expn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: 23$ (Develop 3h)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7249348" y="961572"/>
              <a:ext cx="177941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ja-JP" sz="1500" b="1" dirty="0">
                  <a:solidFill>
                    <a:srgbClr val="00CC00"/>
                  </a:solidFill>
                  <a:cs typeface="Arial" panose="020B0604020202020204" pitchFamily="34" charset="0"/>
                </a:rPr>
                <a:t>Save: 2.3K$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302" y="950678"/>
            <a:ext cx="1823915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Apply: Aug.2021</a:t>
            </a: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7315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altLang="ja-JP" dirty="0">
                <a:solidFill>
                  <a:prstClr val="white"/>
                </a:solidFill>
                <a:latin typeface="Calibri"/>
                <a:cs typeface="Times New Roman" pitchFamily="18" charset="0"/>
              </a:rPr>
              <a:t>EMAIL SENDING TIMESHEET CHECKSHEET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8" y="501727"/>
            <a:ext cx="9036000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500" dirty="0">
                <a:solidFill>
                  <a:srgbClr val="0000FF"/>
                </a:solidFill>
                <a:latin typeface="Calibri"/>
                <a:cs typeface="Arial" panose="020B0604020202020204" pitchFamily="34" charset="0"/>
              </a:rPr>
              <a:t>TOOL FOR AUTOMATIC EMAIL SENDING TIMESHEET CHECKSHEET</a:t>
            </a: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4542954" y="5787928"/>
            <a:ext cx="4552951" cy="94752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t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>
              <a:spcBef>
                <a:spcPct val="0"/>
              </a:spcBef>
              <a:defRPr/>
            </a:pPr>
            <a:r>
              <a:rPr lang="en-US" altLang="ja-JP" sz="1300" u="sng" dirty="0">
                <a:solidFill>
                  <a:srgbClr val="000000"/>
                </a:solidFill>
                <a:latin typeface="Calibri"/>
                <a:ea typeface="Tahoma" pitchFamily="34" charset="0"/>
                <a:cs typeface="Times New Roman" panose="02020603050405020304" pitchFamily="18" charset="0"/>
              </a:rPr>
              <a:t>Send Timesheet to employees by email for checking: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Calibri"/>
                <a:ea typeface="Tahoma" pitchFamily="34" charset="0"/>
                <a:cs typeface="Times New Roman" panose="02020603050405020304" pitchFamily="18" charset="0"/>
              </a:rPr>
              <a:t>Save time: 1,008 h/y Section no need to check &amp; print paper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Calibri"/>
                <a:ea typeface="Tahoma" pitchFamily="34" charset="0"/>
                <a:cs typeface="Times New Roman" panose="02020603050405020304" pitchFamily="18" charset="0"/>
              </a:rPr>
              <a:t>Save cost:  2,308 $/y.</a:t>
            </a: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4" y="5787928"/>
            <a:ext cx="4343399" cy="94752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altLang="ja-JP" sz="1200" b="1" u="sng" dirty="0">
                <a:solidFill>
                  <a:prstClr val="black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rPr>
              <a:t>Send TS to section to print for employees to check</a:t>
            </a:r>
            <a:r>
              <a:rPr lang="en-US" altLang="ja-JP" sz="1200" b="1" dirty="0">
                <a:solidFill>
                  <a:prstClr val="black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rPr>
              <a:t>:</a:t>
            </a:r>
          </a:p>
          <a:p>
            <a:pPr marL="285744" indent="-285744" eaLnBrk="0" hangingPunct="0">
              <a:buFont typeface="Wingdings" pitchFamily="2" charset="2"/>
              <a:buChar char="q"/>
              <a:defRPr/>
            </a:pPr>
            <a:r>
              <a:rPr lang="en-US" altLang="ja-JP" sz="1200" b="1" dirty="0">
                <a:solidFill>
                  <a:srgbClr val="000000"/>
                </a:solidFill>
                <a:ea typeface="Tahoma" pitchFamily="34" charset="0"/>
                <a:cs typeface="Times New Roman" panose="02020603050405020304" pitchFamily="18" charset="0"/>
              </a:rPr>
              <a:t>Take time:  1,008 h/y (6h/PIC/m~14 PIC)</a:t>
            </a:r>
          </a:p>
          <a:p>
            <a:pPr marL="285744" indent="-285744" eaLnBrk="0" hangingPunct="0">
              <a:buFont typeface="Wingdings" pitchFamily="2" charset="2"/>
              <a:buChar char="q"/>
              <a:defRPr/>
            </a:pPr>
            <a:r>
              <a:rPr lang="en-US" altLang="ja-JP" sz="1200" b="1" dirty="0">
                <a:solidFill>
                  <a:srgbClr val="000000"/>
                </a:solidFill>
                <a:ea typeface="Tahoma" pitchFamily="34" charset="0"/>
                <a:cs typeface="Times New Roman" panose="02020603050405020304" pitchFamily="18" charset="0"/>
              </a:rPr>
              <a:t> Lost paper: 2,400 pcs/y (200pcs/m)</a:t>
            </a:r>
          </a:p>
          <a:p>
            <a:pPr marL="285744" indent="-285744" eaLnBrk="0" hangingPunct="0">
              <a:buFont typeface="Wingdings" pitchFamily="2" charset="2"/>
              <a:buChar char="q"/>
              <a:defRPr/>
            </a:pPr>
            <a:r>
              <a:rPr lang="en-US" altLang="ja-JP" sz="1200" b="1" dirty="0">
                <a:solidFill>
                  <a:srgbClr val="000000"/>
                </a:solidFill>
                <a:ea typeface="Tahoma" pitchFamily="34" charset="0"/>
                <a:cs typeface="Times New Roman" panose="02020603050405020304" pitchFamily="18" charset="0"/>
              </a:rPr>
              <a:t> Lost cost:  ~2,308 $/y (manpower + paper)</a:t>
            </a: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01F715B9-3734-440E-A34F-114077103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76201"/>
            <a:ext cx="871331" cy="271155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vi-VN" sz="1400" b="1" dirty="0">
                <a:solidFill>
                  <a:srgbClr val="FFFFFF"/>
                </a:solidFill>
              </a:rPr>
              <a:t>3/5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DC060D-6D0A-4B87-BCD7-B2EF772C2EFC}"/>
              </a:ext>
            </a:extLst>
          </p:cNvPr>
          <p:cNvSpPr/>
          <p:nvPr/>
        </p:nvSpPr>
        <p:spPr>
          <a:xfrm>
            <a:off x="974365" y="2171426"/>
            <a:ext cx="2733411" cy="5357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1. Send Timesheet for section to check (14 PIC)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B2486-DD01-493B-B3A1-CD65CC15AD05}"/>
              </a:ext>
            </a:extLst>
          </p:cNvPr>
          <p:cNvSpPr/>
          <p:nvPr/>
        </p:nvSpPr>
        <p:spPr>
          <a:xfrm>
            <a:off x="990780" y="2950310"/>
            <a:ext cx="2733411" cy="6077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2. Section print Timesheet for employees check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88868E-B40D-4147-854C-473066EDD966}"/>
              </a:ext>
            </a:extLst>
          </p:cNvPr>
          <p:cNvSpPr/>
          <p:nvPr/>
        </p:nvSpPr>
        <p:spPr>
          <a:xfrm>
            <a:off x="1015742" y="3801148"/>
            <a:ext cx="2733411" cy="6077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3. Sections collect, check and send to HR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4A92B-7B15-49E0-B620-42C0F23C7059}"/>
              </a:ext>
            </a:extLst>
          </p:cNvPr>
          <p:cNvSpPr/>
          <p:nvPr/>
        </p:nvSpPr>
        <p:spPr>
          <a:xfrm>
            <a:off x="984413" y="4626901"/>
            <a:ext cx="2733411" cy="6077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4. HR compare hard copy &amp; adjust Timesheet</a:t>
            </a:r>
          </a:p>
        </p:txBody>
      </p:sp>
      <p:sp>
        <p:nvSpPr>
          <p:cNvPr id="22" name="Down Arrow 5">
            <a:extLst>
              <a:ext uri="{FF2B5EF4-FFF2-40B4-BE49-F238E27FC236}">
                <a16:creationId xmlns:a16="http://schemas.microsoft.com/office/drawing/2014/main" id="{4492523D-F9FE-4ED7-8D00-D7758B7D4F4B}"/>
              </a:ext>
            </a:extLst>
          </p:cNvPr>
          <p:cNvSpPr/>
          <p:nvPr/>
        </p:nvSpPr>
        <p:spPr>
          <a:xfrm>
            <a:off x="2091275" y="2791844"/>
            <a:ext cx="609600" cy="10894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Down Arrow 39">
            <a:extLst>
              <a:ext uri="{FF2B5EF4-FFF2-40B4-BE49-F238E27FC236}">
                <a16:creationId xmlns:a16="http://schemas.microsoft.com/office/drawing/2014/main" id="{67F8741D-9F4F-4689-9AD2-182C0756C8DB}"/>
              </a:ext>
            </a:extLst>
          </p:cNvPr>
          <p:cNvSpPr/>
          <p:nvPr/>
        </p:nvSpPr>
        <p:spPr>
          <a:xfrm>
            <a:off x="2097621" y="3648453"/>
            <a:ext cx="609600" cy="10894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Down Arrow 40">
            <a:extLst>
              <a:ext uri="{FF2B5EF4-FFF2-40B4-BE49-F238E27FC236}">
                <a16:creationId xmlns:a16="http://schemas.microsoft.com/office/drawing/2014/main" id="{586AF33C-1C21-4ABA-9E55-C99F0502CA74}"/>
              </a:ext>
            </a:extLst>
          </p:cNvPr>
          <p:cNvSpPr/>
          <p:nvPr/>
        </p:nvSpPr>
        <p:spPr>
          <a:xfrm>
            <a:off x="2060488" y="4473821"/>
            <a:ext cx="609600" cy="10894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Down Arrow 6">
            <a:extLst>
              <a:ext uri="{FF2B5EF4-FFF2-40B4-BE49-F238E27FC236}">
                <a16:creationId xmlns:a16="http://schemas.microsoft.com/office/drawing/2014/main" id="{42347EC2-87FE-4A02-99EE-17D5E2A71795}"/>
              </a:ext>
            </a:extLst>
          </p:cNvPr>
          <p:cNvSpPr/>
          <p:nvPr/>
        </p:nvSpPr>
        <p:spPr>
          <a:xfrm>
            <a:off x="762002" y="2263913"/>
            <a:ext cx="143299" cy="2854512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8E0700-BDAF-4ABC-AF50-C23494BC877B}"/>
              </a:ext>
            </a:extLst>
          </p:cNvPr>
          <p:cNvSpPr txBox="1"/>
          <p:nvPr/>
        </p:nvSpPr>
        <p:spPr>
          <a:xfrm>
            <a:off x="45457" y="2853765"/>
            <a:ext cx="731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3 days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</a:p>
          <a:p>
            <a:r>
              <a:rPr lang="en-US" sz="1400" dirty="0">
                <a:solidFill>
                  <a:prstClr val="black"/>
                </a:solidFill>
              </a:rPr>
              <a:t>For</a:t>
            </a:r>
          </a:p>
          <a:p>
            <a:r>
              <a:rPr lang="en-US" sz="1400" dirty="0">
                <a:solidFill>
                  <a:prstClr val="black"/>
                </a:solidFill>
              </a:rPr>
              <a:t>final </a:t>
            </a:r>
          </a:p>
          <a:p>
            <a:r>
              <a:rPr lang="en-US" sz="1400" dirty="0">
                <a:solidFill>
                  <a:prstClr val="black"/>
                </a:solidFill>
              </a:rPr>
              <a:t>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DA5510-D0D3-402B-BB88-7E1179DF067D}"/>
              </a:ext>
            </a:extLst>
          </p:cNvPr>
          <p:cNvSpPr/>
          <p:nvPr/>
        </p:nvSpPr>
        <p:spPr>
          <a:xfrm>
            <a:off x="5547485" y="1826440"/>
            <a:ext cx="2733411" cy="5357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1. Send Timesheet for employees by email (auto)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EFBCE0-D9FC-4162-9F68-F79CAB6E4FB8}"/>
              </a:ext>
            </a:extLst>
          </p:cNvPr>
          <p:cNvSpPr/>
          <p:nvPr/>
        </p:nvSpPr>
        <p:spPr>
          <a:xfrm>
            <a:off x="5563900" y="2438402"/>
            <a:ext cx="2733411" cy="6077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2. Employees check &amp; response to HR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E2CED2-D623-48CC-9E24-65CEF484B105}"/>
              </a:ext>
            </a:extLst>
          </p:cNvPr>
          <p:cNvSpPr/>
          <p:nvPr/>
        </p:nvSpPr>
        <p:spPr>
          <a:xfrm>
            <a:off x="5588862" y="3124201"/>
            <a:ext cx="2733411" cy="5516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3. HR compare response data &amp; adjust Timesheet</a:t>
            </a:r>
          </a:p>
        </p:txBody>
      </p:sp>
      <p:sp>
        <p:nvSpPr>
          <p:cNvPr id="34" name="Down Arrow 38">
            <a:extLst>
              <a:ext uri="{FF2B5EF4-FFF2-40B4-BE49-F238E27FC236}">
                <a16:creationId xmlns:a16="http://schemas.microsoft.com/office/drawing/2014/main" id="{6C5AA669-E18A-4F7D-ADB9-62522AB5ABED}"/>
              </a:ext>
            </a:extLst>
          </p:cNvPr>
          <p:cNvSpPr/>
          <p:nvPr/>
        </p:nvSpPr>
        <p:spPr>
          <a:xfrm>
            <a:off x="6569309" y="2362203"/>
            <a:ext cx="609600" cy="10894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Down Arrow 41">
            <a:extLst>
              <a:ext uri="{FF2B5EF4-FFF2-40B4-BE49-F238E27FC236}">
                <a16:creationId xmlns:a16="http://schemas.microsoft.com/office/drawing/2014/main" id="{65789415-489E-4CF7-912B-0B3E34551281}"/>
              </a:ext>
            </a:extLst>
          </p:cNvPr>
          <p:cNvSpPr/>
          <p:nvPr/>
        </p:nvSpPr>
        <p:spPr>
          <a:xfrm>
            <a:off x="6594272" y="3015253"/>
            <a:ext cx="609600" cy="10894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C14268-9787-45D1-921D-B134BFCE1ADC}"/>
              </a:ext>
            </a:extLst>
          </p:cNvPr>
          <p:cNvSpPr txBox="1"/>
          <p:nvPr/>
        </p:nvSpPr>
        <p:spPr>
          <a:xfrm>
            <a:off x="4558614" y="2657676"/>
            <a:ext cx="997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1 days</a:t>
            </a:r>
            <a:r>
              <a:rPr lang="en-US" sz="1400" dirty="0">
                <a:solidFill>
                  <a:prstClr val="black"/>
                </a:solidFill>
              </a:rPr>
              <a:t> for final data</a:t>
            </a:r>
          </a:p>
        </p:txBody>
      </p:sp>
      <p:sp>
        <p:nvSpPr>
          <p:cNvPr id="37" name="Down Arrow 43">
            <a:extLst>
              <a:ext uri="{FF2B5EF4-FFF2-40B4-BE49-F238E27FC236}">
                <a16:creationId xmlns:a16="http://schemas.microsoft.com/office/drawing/2014/main" id="{A70F3B21-7F60-46B9-93C8-CF1D52FC1530}"/>
              </a:ext>
            </a:extLst>
          </p:cNvPr>
          <p:cNvSpPr/>
          <p:nvPr/>
        </p:nvSpPr>
        <p:spPr>
          <a:xfrm>
            <a:off x="5378210" y="1799976"/>
            <a:ext cx="169275" cy="1875853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0CC1F-07B1-4F24-B8C3-16BB82365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343" y="3807870"/>
            <a:ext cx="3768903" cy="183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8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20" y="1507240"/>
            <a:ext cx="4362163" cy="4207760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6" y="1315893"/>
            <a:ext cx="2305051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1" y="1507242"/>
            <a:ext cx="4576516" cy="4207761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1" cy="40011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 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After </a:t>
            </a:r>
            <a:endParaRPr kumimoji="1" lang="en-US" altLang="ja-JP" sz="20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5255" y="950678"/>
            <a:ext cx="8934063" cy="321492"/>
            <a:chOff x="2132004" y="961572"/>
            <a:chExt cx="6896755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4" y="962132"/>
              <a:ext cx="2128666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Developer: Tran Nhu Nam</a:t>
              </a: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71855" y="962132"/>
              <a:ext cx="1407993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Expn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: 0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7249348" y="961572"/>
              <a:ext cx="177941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ja-JP" sz="1500" b="1" dirty="0">
                  <a:solidFill>
                    <a:srgbClr val="00CC00"/>
                  </a:solidFill>
                  <a:cs typeface="Arial" panose="020B0604020202020204" pitchFamily="34" charset="0"/>
                </a:rPr>
                <a:t>Save: 69K$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302" y="950678"/>
            <a:ext cx="1823915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Apply: Jul.2021</a:t>
            </a: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7315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altLang="ja-JP" dirty="0">
                <a:solidFill>
                  <a:prstClr val="white"/>
                </a:solidFill>
                <a:latin typeface="Calibri"/>
                <a:cs typeface="Times New Roman" pitchFamily="18" charset="0"/>
              </a:rPr>
              <a:t>IMPROVE WFH ENVIRONMENT BY OPENVPN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8" y="501727"/>
            <a:ext cx="9036000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500" dirty="0">
                <a:solidFill>
                  <a:srgbClr val="0000FF"/>
                </a:solidFill>
                <a:latin typeface="Calibri"/>
                <a:cs typeface="Arial" panose="020B0604020202020204" pitchFamily="34" charset="0"/>
              </a:rPr>
              <a:t>RESUMPTION OF USE OPENVPN (PISCVN SERVICE) FOR PV GROUP</a:t>
            </a: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4542954" y="5787928"/>
            <a:ext cx="4552951" cy="94752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ja-JP" sz="1400" u="sng" dirty="0">
                <a:solidFill>
                  <a:prstClr val="black"/>
                </a:solidFill>
                <a:latin typeface="Calibri"/>
                <a:ea typeface="HGP創英角ｺﾞｼｯｸUB" panose="020B0900000000000000" pitchFamily="50" charset="-128"/>
                <a:cs typeface="Arial" panose="020B0604020202020204" pitchFamily="34" charset="0"/>
              </a:rPr>
              <a:t>Efficiency of Improvement WFH Environment</a:t>
            </a:r>
          </a:p>
          <a:p>
            <a:r>
              <a:rPr lang="en-US" altLang="ja-JP" sz="1400" b="0" dirty="0">
                <a:solidFill>
                  <a:srgbClr val="000000"/>
                </a:solidFill>
                <a:latin typeface="Calibri"/>
                <a:ea typeface="Tahoma" pitchFamily="34" charset="0"/>
                <a:cs typeface="Times New Roman" panose="02020603050405020304" pitchFamily="18" charset="0"/>
              </a:rPr>
              <a:t>Custom declaration :    552 hour / year</a:t>
            </a:r>
          </a:p>
          <a:p>
            <a:pPr>
              <a:defRPr/>
            </a:pPr>
            <a:r>
              <a:rPr lang="en-US" altLang="ja-JP" sz="1400" b="0" dirty="0">
                <a:solidFill>
                  <a:srgbClr val="000000"/>
                </a:solidFill>
                <a:latin typeface="Calibri"/>
                <a:ea typeface="Tahoma" pitchFamily="34" charset="0"/>
                <a:cs typeface="Times New Roman" panose="02020603050405020304" pitchFamily="18" charset="0"/>
              </a:rPr>
              <a:t>File server operation : 8,328 hour / year</a:t>
            </a:r>
          </a:p>
          <a:p>
            <a:pPr>
              <a:defRPr/>
            </a:pPr>
            <a:r>
              <a:rPr lang="ja-JP" altLang="en-US" sz="1400" dirty="0">
                <a:solidFill>
                  <a:srgbClr val="000000"/>
                </a:solidFill>
                <a:latin typeface="Calibri"/>
                <a:ea typeface="Tahoma" pitchFamily="34" charset="0"/>
                <a:cs typeface="Times New Roman" panose="02020603050405020304" pitchFamily="18" charset="0"/>
              </a:rPr>
              <a:t>◇</a:t>
            </a:r>
            <a:r>
              <a:rPr lang="en-US" altLang="ja-JP" sz="1400" dirty="0">
                <a:solidFill>
                  <a:srgbClr val="000000"/>
                </a:solidFill>
                <a:latin typeface="Calibri"/>
                <a:ea typeface="Tahoma" pitchFamily="34" charset="0"/>
                <a:cs typeface="Times New Roman" panose="02020603050405020304" pitchFamily="18" charset="0"/>
              </a:rPr>
              <a:t>Save time :  17,256 hour / year -&gt; 69K$</a:t>
            </a: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4" y="5787928"/>
            <a:ext cx="4343399" cy="94752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altLang="ja-JP" sz="1400" b="1" u="sng" dirty="0">
                <a:solidFill>
                  <a:prstClr val="black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rPr>
              <a:t>Estimate loss time for network VPN issue</a:t>
            </a:r>
          </a:p>
          <a:p>
            <a:r>
              <a:rPr lang="en-US" altLang="ja-JP" sz="1400" dirty="0">
                <a:solidFill>
                  <a:srgbClr val="000000"/>
                </a:solidFill>
                <a:ea typeface="Tahoma" pitchFamily="34" charset="0"/>
                <a:cs typeface="Times New Roman" panose="02020603050405020304" pitchFamily="18" charset="0"/>
              </a:rPr>
              <a:t>Custom declaration :    2,808 hour / year</a:t>
            </a:r>
          </a:p>
          <a:p>
            <a:pPr eaLnBrk="0" hangingPunct="0">
              <a:defRPr/>
            </a:pPr>
            <a:r>
              <a:rPr lang="en-US" altLang="ja-JP" sz="1400" dirty="0">
                <a:solidFill>
                  <a:srgbClr val="000000"/>
                </a:solidFill>
                <a:ea typeface="Tahoma" pitchFamily="34" charset="0"/>
                <a:cs typeface="Times New Roman" panose="02020603050405020304" pitchFamily="18" charset="0"/>
              </a:rPr>
              <a:t>File server operation : 23,328 hour / year</a:t>
            </a:r>
          </a:p>
          <a:p>
            <a:pPr eaLnBrk="0" hangingPunct="0">
              <a:defRPr/>
            </a:pPr>
            <a:endParaRPr lang="en-US" altLang="ja-JP" sz="1400" dirty="0">
              <a:solidFill>
                <a:srgbClr val="000000"/>
              </a:solidFill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01F715B9-3734-440E-A34F-114077103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76201"/>
            <a:ext cx="871331" cy="271155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vi-VN" sz="1400" b="1" dirty="0">
                <a:solidFill>
                  <a:srgbClr val="FFFFFF"/>
                </a:solidFill>
              </a:rPr>
              <a:t>4/5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FEE7E61-E588-4A85-BBBF-778E2F16848A}"/>
              </a:ext>
            </a:extLst>
          </p:cNvPr>
          <p:cNvSpPr/>
          <p:nvPr/>
        </p:nvSpPr>
        <p:spPr>
          <a:xfrm>
            <a:off x="246507" y="2161174"/>
            <a:ext cx="765337" cy="628650"/>
          </a:xfrm>
          <a:prstGeom prst="round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prstClr val="black"/>
                </a:solidFill>
              </a:rPr>
              <a:t>Home</a:t>
            </a:r>
            <a:endParaRPr kumimoji="1" lang="ja-JP" altLang="en-US" sz="1400" dirty="0">
              <a:solidFill>
                <a:prstClr val="black"/>
              </a:solidFill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139AA9DD-25B3-48B9-B95B-72AB1BA5F08B}"/>
              </a:ext>
            </a:extLst>
          </p:cNvPr>
          <p:cNvSpPr/>
          <p:nvPr/>
        </p:nvSpPr>
        <p:spPr>
          <a:xfrm>
            <a:off x="2540224" y="1818142"/>
            <a:ext cx="1001837" cy="1356147"/>
          </a:xfrm>
          <a:prstGeom prst="round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prstClr val="black"/>
                </a:solidFill>
              </a:rPr>
              <a:t>Singapore</a:t>
            </a:r>
            <a:endParaRPr kumimoji="1" lang="ja-JP" altLang="en-US" sz="1400" dirty="0">
              <a:solidFill>
                <a:prstClr val="black"/>
              </a:solidFill>
            </a:endParaRPr>
          </a:p>
        </p:txBody>
      </p:sp>
      <p:pic>
        <p:nvPicPr>
          <p:cNvPr id="6" name="図 5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D1164A6F-5CEF-4DCF-B43D-C0535B8AB81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rcRect l="33394" t="1" r="34281" b="44969"/>
          <a:stretch/>
        </p:blipFill>
        <p:spPr>
          <a:xfrm>
            <a:off x="393260" y="2666845"/>
            <a:ext cx="705452" cy="628651"/>
          </a:xfrm>
          <a:prstGeom prst="rect">
            <a:avLst/>
          </a:prstGeom>
        </p:spPr>
      </p:pic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1D975AF4-FCB2-41BF-BA84-304B3EC86F18}"/>
              </a:ext>
            </a:extLst>
          </p:cNvPr>
          <p:cNvSpPr/>
          <p:nvPr/>
        </p:nvSpPr>
        <p:spPr>
          <a:xfrm>
            <a:off x="3616178" y="1818142"/>
            <a:ext cx="782759" cy="1356147"/>
          </a:xfrm>
          <a:prstGeom prst="round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prstClr val="black"/>
                </a:solidFill>
              </a:rPr>
              <a:t>Japan</a:t>
            </a:r>
            <a:endParaRPr kumimoji="1" lang="ja-JP" altLang="en-US" sz="1400" dirty="0">
              <a:solidFill>
                <a:prstClr val="black"/>
              </a:solidFill>
            </a:endParaRPr>
          </a:p>
        </p:txBody>
      </p:sp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E5D812BB-390C-41A3-9D32-0AC7262325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2640343" y="2692845"/>
            <a:ext cx="331185" cy="407194"/>
          </a:xfrm>
          <a:prstGeom prst="rect">
            <a:avLst/>
          </a:prstGeom>
        </p:spPr>
      </p:pic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4BB3B315-2BB0-4C54-848D-D6BBB27DC8C4}"/>
              </a:ext>
            </a:extLst>
          </p:cNvPr>
          <p:cNvSpPr/>
          <p:nvPr/>
        </p:nvSpPr>
        <p:spPr>
          <a:xfrm>
            <a:off x="128256" y="3554787"/>
            <a:ext cx="1594626" cy="997161"/>
          </a:xfrm>
          <a:prstGeom prst="round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prstClr val="black"/>
                </a:solidFill>
              </a:rPr>
              <a:t>PSNV</a:t>
            </a:r>
            <a:endParaRPr kumimoji="1" lang="ja-JP" altLang="en-US" sz="1400" dirty="0">
              <a:solidFill>
                <a:prstClr val="black"/>
              </a:solidFill>
            </a:endParaRPr>
          </a:p>
        </p:txBody>
      </p:sp>
      <p:pic>
        <p:nvPicPr>
          <p:cNvPr id="48" name="図 47" descr="アイコン&#10;&#10;自動的に生成された説明">
            <a:extLst>
              <a:ext uri="{FF2B5EF4-FFF2-40B4-BE49-F238E27FC236}">
                <a16:creationId xmlns:a16="http://schemas.microsoft.com/office/drawing/2014/main" id="{BBFCCDCC-8832-40B4-8995-3992C9B703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3683178" y="2680639"/>
            <a:ext cx="331185" cy="407194"/>
          </a:xfrm>
          <a:prstGeom prst="rect">
            <a:avLst/>
          </a:prstGeom>
        </p:spPr>
      </p:pic>
      <p:sp>
        <p:nvSpPr>
          <p:cNvPr id="65" name="フリーフォーム: 図形 64">
            <a:extLst>
              <a:ext uri="{FF2B5EF4-FFF2-40B4-BE49-F238E27FC236}">
                <a16:creationId xmlns:a16="http://schemas.microsoft.com/office/drawing/2014/main" id="{F234EA86-C118-47F4-801C-C2C29393DF34}"/>
              </a:ext>
            </a:extLst>
          </p:cNvPr>
          <p:cNvSpPr/>
          <p:nvPr/>
        </p:nvSpPr>
        <p:spPr>
          <a:xfrm>
            <a:off x="236982" y="1818142"/>
            <a:ext cx="1701753" cy="2743331"/>
          </a:xfrm>
          <a:custGeom>
            <a:avLst/>
            <a:gdLst>
              <a:gd name="connsiteX0" fmla="*/ 0 w 1701753"/>
              <a:gd name="connsiteY0" fmla="*/ 47756 h 2743331"/>
              <a:gd name="connsiteX1" fmla="*/ 933450 w 1701753"/>
              <a:gd name="connsiteY1" fmla="*/ 171581 h 2743331"/>
              <a:gd name="connsiteX2" fmla="*/ 1590675 w 1701753"/>
              <a:gd name="connsiteY2" fmla="*/ 1447931 h 2743331"/>
              <a:gd name="connsiteX3" fmla="*/ 1695450 w 1701753"/>
              <a:gd name="connsiteY3" fmla="*/ 2743331 h 274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1753" h="2743331">
                <a:moveTo>
                  <a:pt x="0" y="47756"/>
                </a:moveTo>
                <a:cubicBezTo>
                  <a:pt x="334169" y="-7013"/>
                  <a:pt x="668338" y="-61781"/>
                  <a:pt x="933450" y="171581"/>
                </a:cubicBezTo>
                <a:cubicBezTo>
                  <a:pt x="1198562" y="404943"/>
                  <a:pt x="1463675" y="1019306"/>
                  <a:pt x="1590675" y="1447931"/>
                </a:cubicBezTo>
                <a:cubicBezTo>
                  <a:pt x="1717675" y="1876556"/>
                  <a:pt x="1706562" y="2309943"/>
                  <a:pt x="1695450" y="2743331"/>
                </a:cubicBez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black"/>
              </a:solidFill>
            </a:endParaRPr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280379BC-E7F3-4455-A963-21BF0282ADE5}"/>
              </a:ext>
            </a:extLst>
          </p:cNvPr>
          <p:cNvSpPr/>
          <p:nvPr/>
        </p:nvSpPr>
        <p:spPr>
          <a:xfrm>
            <a:off x="2354479" y="2227460"/>
            <a:ext cx="1113645" cy="50110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dirty="0">
                <a:solidFill>
                  <a:prstClr val="black"/>
                </a:solidFill>
              </a:rPr>
              <a:t>SMART RAS</a:t>
            </a:r>
            <a:endParaRPr kumimoji="1" lang="ja-JP" altLang="en-US" sz="1600" dirty="0">
              <a:solidFill>
                <a:prstClr val="black"/>
              </a:solidFill>
            </a:endParaRP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5417D6E1-12F0-44ED-993E-29A19B19F1E5}"/>
              </a:ext>
            </a:extLst>
          </p:cNvPr>
          <p:cNvCxnSpPr>
            <a:cxnSpLocks/>
            <a:stCxn id="4" idx="3"/>
            <a:endCxn id="68" idx="2"/>
          </p:cNvCxnSpPr>
          <p:nvPr/>
        </p:nvCxnSpPr>
        <p:spPr>
          <a:xfrm>
            <a:off x="1011844" y="2475499"/>
            <a:ext cx="1342635" cy="2512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コネクタ: カギ線 74">
            <a:extLst>
              <a:ext uri="{FF2B5EF4-FFF2-40B4-BE49-F238E27FC236}">
                <a16:creationId xmlns:a16="http://schemas.microsoft.com/office/drawing/2014/main" id="{C27577B3-B1E6-4B64-B3B7-9039E78C543E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301399" y="3100039"/>
            <a:ext cx="1504537" cy="899784"/>
          </a:xfrm>
          <a:prstGeom prst="bentConnector2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コネクタ: カギ線 76">
            <a:extLst>
              <a:ext uri="{FF2B5EF4-FFF2-40B4-BE49-F238E27FC236}">
                <a16:creationId xmlns:a16="http://schemas.microsoft.com/office/drawing/2014/main" id="{9265BA5F-B700-47ED-8491-27257EFE4458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1564840" y="3087833"/>
            <a:ext cx="2283931" cy="911990"/>
          </a:xfrm>
          <a:prstGeom prst="bentConnector2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FD3E08E-D680-4AEB-BA9B-E2226949DFFD}"/>
              </a:ext>
            </a:extLst>
          </p:cNvPr>
          <p:cNvSpPr txBox="1"/>
          <p:nvPr/>
        </p:nvSpPr>
        <p:spPr>
          <a:xfrm>
            <a:off x="47298" y="1839593"/>
            <a:ext cx="802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prstClr val="black"/>
                </a:solidFill>
              </a:rPr>
              <a:t>Vietnam</a:t>
            </a:r>
            <a:endParaRPr kumimoji="1" lang="ja-JP" altLang="en-US" sz="1400" dirty="0">
              <a:solidFill>
                <a:prstClr val="black"/>
              </a:solidFill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52AF1D0-ECBD-473E-B4AE-9ADA6C11B339}"/>
              </a:ext>
            </a:extLst>
          </p:cNvPr>
          <p:cNvSpPr txBox="1"/>
          <p:nvPr/>
        </p:nvSpPr>
        <p:spPr>
          <a:xfrm>
            <a:off x="1586777" y="1850130"/>
            <a:ext cx="77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prstClr val="black"/>
                </a:solidFill>
              </a:rPr>
              <a:t>Internet</a:t>
            </a:r>
            <a:endParaRPr kumimoji="1" lang="ja-JP" altLang="en-US" sz="1400" dirty="0">
              <a:solidFill>
                <a:prstClr val="black"/>
              </a:solidFill>
            </a:endParaRPr>
          </a:p>
        </p:txBody>
      </p:sp>
      <p:pic>
        <p:nvPicPr>
          <p:cNvPr id="89" name="図 88" descr="ロゴ, アイコン&#10;&#10;自動的に生成された説明">
            <a:extLst>
              <a:ext uri="{FF2B5EF4-FFF2-40B4-BE49-F238E27FC236}">
                <a16:creationId xmlns:a16="http://schemas.microsoft.com/office/drawing/2014/main" id="{0CA22E7F-5A80-42B0-BD71-AD525ADBB6A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1674182" y="2088166"/>
            <a:ext cx="543396" cy="501101"/>
          </a:xfrm>
          <a:prstGeom prst="rect">
            <a:avLst/>
          </a:prstGeom>
        </p:spPr>
      </p:pic>
      <p:pic>
        <p:nvPicPr>
          <p:cNvPr id="1026" name="Picture 2" descr="パナソニックのプレスリリース｜PR TIMES">
            <a:extLst>
              <a:ext uri="{FF2B5EF4-FFF2-40B4-BE49-F238E27FC236}">
                <a16:creationId xmlns:a16="http://schemas.microsoft.com/office/drawing/2014/main" id="{9F3C1892-0A4D-45BD-94B0-4075C3E3F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608" y="3796226"/>
            <a:ext cx="857250" cy="13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1214FB6-1981-419B-94F1-38ACDC69A735}"/>
              </a:ext>
            </a:extLst>
          </p:cNvPr>
          <p:cNvSpPr txBox="1"/>
          <p:nvPr/>
        </p:nvSpPr>
        <p:spPr>
          <a:xfrm>
            <a:off x="2015846" y="3999823"/>
            <a:ext cx="1542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prstClr val="black"/>
                </a:solidFill>
              </a:rPr>
              <a:t>Company Network</a:t>
            </a:r>
            <a:endParaRPr kumimoji="1" lang="ja-JP" altLang="en-US" sz="1400" dirty="0">
              <a:solidFill>
                <a:prstClr val="black"/>
              </a:solidFill>
            </a:endParaRPr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7C541C77-575E-48A3-956F-EDDAD2EAA63C}"/>
              </a:ext>
            </a:extLst>
          </p:cNvPr>
          <p:cNvSpPr/>
          <p:nvPr/>
        </p:nvSpPr>
        <p:spPr>
          <a:xfrm>
            <a:off x="4826974" y="2161174"/>
            <a:ext cx="765337" cy="628650"/>
          </a:xfrm>
          <a:prstGeom prst="round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prstClr val="black"/>
                </a:solidFill>
              </a:rPr>
              <a:t>Home</a:t>
            </a:r>
            <a:endParaRPr kumimoji="1" lang="ja-JP" altLang="en-US" sz="1400" dirty="0">
              <a:solidFill>
                <a:prstClr val="black"/>
              </a:solidFill>
            </a:endParaRPr>
          </a:p>
        </p:txBody>
      </p:sp>
      <p:sp>
        <p:nvSpPr>
          <p:cNvPr id="94" name="四角形: 角を丸くする 93">
            <a:extLst>
              <a:ext uri="{FF2B5EF4-FFF2-40B4-BE49-F238E27FC236}">
                <a16:creationId xmlns:a16="http://schemas.microsoft.com/office/drawing/2014/main" id="{D37D2D2F-3E4A-4A5F-8955-BFB62117D26D}"/>
              </a:ext>
            </a:extLst>
          </p:cNvPr>
          <p:cNvSpPr/>
          <p:nvPr/>
        </p:nvSpPr>
        <p:spPr>
          <a:xfrm>
            <a:off x="7120691" y="1818142"/>
            <a:ext cx="1001837" cy="1356147"/>
          </a:xfrm>
          <a:prstGeom prst="round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prstClr val="black"/>
                </a:solidFill>
              </a:rPr>
              <a:t>Singapore</a:t>
            </a:r>
            <a:endParaRPr kumimoji="1" lang="ja-JP" altLang="en-US" sz="1400" dirty="0">
              <a:solidFill>
                <a:prstClr val="black"/>
              </a:solidFill>
            </a:endParaRPr>
          </a:p>
        </p:txBody>
      </p:sp>
      <p:pic>
        <p:nvPicPr>
          <p:cNvPr id="95" name="図 9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7C69645D-5A62-4556-BBEE-A0F743CB56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rcRect l="33394" t="1" r="34281" b="44969"/>
          <a:stretch/>
        </p:blipFill>
        <p:spPr>
          <a:xfrm>
            <a:off x="4973727" y="2666845"/>
            <a:ext cx="705452" cy="628651"/>
          </a:xfrm>
          <a:prstGeom prst="rect">
            <a:avLst/>
          </a:prstGeom>
        </p:spPr>
      </p:pic>
      <p:sp>
        <p:nvSpPr>
          <p:cNvPr id="96" name="四角形: 角を丸くする 95">
            <a:extLst>
              <a:ext uri="{FF2B5EF4-FFF2-40B4-BE49-F238E27FC236}">
                <a16:creationId xmlns:a16="http://schemas.microsoft.com/office/drawing/2014/main" id="{09A045F6-302C-49ED-BEC1-C2524CD195BB}"/>
              </a:ext>
            </a:extLst>
          </p:cNvPr>
          <p:cNvSpPr/>
          <p:nvPr/>
        </p:nvSpPr>
        <p:spPr>
          <a:xfrm>
            <a:off x="8196645" y="1818142"/>
            <a:ext cx="782759" cy="1356147"/>
          </a:xfrm>
          <a:prstGeom prst="round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prstClr val="black"/>
                </a:solidFill>
              </a:rPr>
              <a:t>Japan</a:t>
            </a:r>
            <a:endParaRPr kumimoji="1" lang="ja-JP" altLang="en-US" sz="1400" dirty="0">
              <a:solidFill>
                <a:prstClr val="black"/>
              </a:solidFill>
            </a:endParaRPr>
          </a:p>
        </p:txBody>
      </p:sp>
      <p:pic>
        <p:nvPicPr>
          <p:cNvPr id="97" name="図 96" descr="アイコン&#10;&#10;自動的に生成された説明">
            <a:extLst>
              <a:ext uri="{FF2B5EF4-FFF2-40B4-BE49-F238E27FC236}">
                <a16:creationId xmlns:a16="http://schemas.microsoft.com/office/drawing/2014/main" id="{6D1CC324-A806-4DD6-A63E-2413B43864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7220810" y="2692845"/>
            <a:ext cx="331185" cy="407194"/>
          </a:xfrm>
          <a:prstGeom prst="rect">
            <a:avLst/>
          </a:prstGeom>
        </p:spPr>
      </p:pic>
      <p:sp>
        <p:nvSpPr>
          <p:cNvPr id="98" name="四角形: 角を丸くする 97">
            <a:extLst>
              <a:ext uri="{FF2B5EF4-FFF2-40B4-BE49-F238E27FC236}">
                <a16:creationId xmlns:a16="http://schemas.microsoft.com/office/drawing/2014/main" id="{6800EFBA-444D-47FC-908F-3BFB027A7E18}"/>
              </a:ext>
            </a:extLst>
          </p:cNvPr>
          <p:cNvSpPr/>
          <p:nvPr/>
        </p:nvSpPr>
        <p:spPr>
          <a:xfrm>
            <a:off x="4708723" y="3554787"/>
            <a:ext cx="1594626" cy="997161"/>
          </a:xfrm>
          <a:prstGeom prst="round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prstClr val="black"/>
                </a:solidFill>
              </a:rPr>
              <a:t>PSNV</a:t>
            </a:r>
            <a:endParaRPr kumimoji="1" lang="ja-JP" altLang="en-US" sz="1400" dirty="0">
              <a:solidFill>
                <a:prstClr val="black"/>
              </a:solidFill>
            </a:endParaRPr>
          </a:p>
        </p:txBody>
      </p:sp>
      <p:pic>
        <p:nvPicPr>
          <p:cNvPr id="99" name="図 98" descr="アイコン&#10;&#10;自動的に生成された説明">
            <a:extLst>
              <a:ext uri="{FF2B5EF4-FFF2-40B4-BE49-F238E27FC236}">
                <a16:creationId xmlns:a16="http://schemas.microsoft.com/office/drawing/2014/main" id="{969EC37D-72E1-41C2-ADEA-6377BDC6E5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8263645" y="2680639"/>
            <a:ext cx="331185" cy="407194"/>
          </a:xfrm>
          <a:prstGeom prst="rect">
            <a:avLst/>
          </a:prstGeom>
        </p:spPr>
      </p:pic>
      <p:sp>
        <p:nvSpPr>
          <p:cNvPr id="101" name="フリーフォーム: 図形 100">
            <a:extLst>
              <a:ext uri="{FF2B5EF4-FFF2-40B4-BE49-F238E27FC236}">
                <a16:creationId xmlns:a16="http://schemas.microsoft.com/office/drawing/2014/main" id="{CF4F58B2-3125-404A-8C30-0B94D59FBEE5}"/>
              </a:ext>
            </a:extLst>
          </p:cNvPr>
          <p:cNvSpPr/>
          <p:nvPr/>
        </p:nvSpPr>
        <p:spPr>
          <a:xfrm>
            <a:off x="4817449" y="1818142"/>
            <a:ext cx="1701753" cy="2743331"/>
          </a:xfrm>
          <a:custGeom>
            <a:avLst/>
            <a:gdLst>
              <a:gd name="connsiteX0" fmla="*/ 0 w 1701753"/>
              <a:gd name="connsiteY0" fmla="*/ 47756 h 2743331"/>
              <a:gd name="connsiteX1" fmla="*/ 933450 w 1701753"/>
              <a:gd name="connsiteY1" fmla="*/ 171581 h 2743331"/>
              <a:gd name="connsiteX2" fmla="*/ 1590675 w 1701753"/>
              <a:gd name="connsiteY2" fmla="*/ 1447931 h 2743331"/>
              <a:gd name="connsiteX3" fmla="*/ 1695450 w 1701753"/>
              <a:gd name="connsiteY3" fmla="*/ 2743331 h 274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1753" h="2743331">
                <a:moveTo>
                  <a:pt x="0" y="47756"/>
                </a:moveTo>
                <a:cubicBezTo>
                  <a:pt x="334169" y="-7013"/>
                  <a:pt x="668338" y="-61781"/>
                  <a:pt x="933450" y="171581"/>
                </a:cubicBezTo>
                <a:cubicBezTo>
                  <a:pt x="1198562" y="404943"/>
                  <a:pt x="1463675" y="1019306"/>
                  <a:pt x="1590675" y="1447931"/>
                </a:cubicBezTo>
                <a:cubicBezTo>
                  <a:pt x="1717675" y="1876556"/>
                  <a:pt x="1706562" y="2309943"/>
                  <a:pt x="1695450" y="2743331"/>
                </a:cubicBezTo>
              </a:path>
            </a:pathLst>
          </a:custGeom>
          <a:noFill/>
          <a:ln w="34925"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black"/>
              </a:solidFill>
            </a:endParaRPr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2EC25E11-F21A-4E5F-BF02-9545A5137509}"/>
              </a:ext>
            </a:extLst>
          </p:cNvPr>
          <p:cNvSpPr/>
          <p:nvPr/>
        </p:nvSpPr>
        <p:spPr>
          <a:xfrm>
            <a:off x="5186919" y="3197018"/>
            <a:ext cx="1255852" cy="557255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>
                <a:solidFill>
                  <a:srgbClr val="0070C0"/>
                </a:solidFill>
              </a:rPr>
              <a:t>OPEN VPN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cxnSp>
        <p:nvCxnSpPr>
          <p:cNvPr id="103" name="コネクタ: カギ線 102">
            <a:extLst>
              <a:ext uri="{FF2B5EF4-FFF2-40B4-BE49-F238E27FC236}">
                <a16:creationId xmlns:a16="http://schemas.microsoft.com/office/drawing/2014/main" id="{9AD70C3F-0AD7-4704-88B3-3EFB1DFD7EB5}"/>
              </a:ext>
            </a:extLst>
          </p:cNvPr>
          <p:cNvCxnSpPr>
            <a:cxnSpLocks/>
            <a:stCxn id="93" idx="3"/>
            <a:endCxn id="102" idx="0"/>
          </p:cNvCxnSpPr>
          <p:nvPr/>
        </p:nvCxnSpPr>
        <p:spPr>
          <a:xfrm>
            <a:off x="5592311" y="2475499"/>
            <a:ext cx="222534" cy="721519"/>
          </a:xfrm>
          <a:prstGeom prst="bentConnector2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コネクタ: カギ線 103">
            <a:extLst>
              <a:ext uri="{FF2B5EF4-FFF2-40B4-BE49-F238E27FC236}">
                <a16:creationId xmlns:a16="http://schemas.microsoft.com/office/drawing/2014/main" id="{498536B5-A4D0-494D-8372-3D75C2FED073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5881866" y="3100039"/>
            <a:ext cx="1504537" cy="899784"/>
          </a:xfrm>
          <a:prstGeom prst="bentConnector2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コネクタ: カギ線 104">
            <a:extLst>
              <a:ext uri="{FF2B5EF4-FFF2-40B4-BE49-F238E27FC236}">
                <a16:creationId xmlns:a16="http://schemas.microsoft.com/office/drawing/2014/main" id="{C4930223-14E7-450F-BD7F-357ED831A422}"/>
              </a:ext>
            </a:extLst>
          </p:cNvPr>
          <p:cNvCxnSpPr>
            <a:cxnSpLocks/>
            <a:endCxn id="99" idx="2"/>
          </p:cNvCxnSpPr>
          <p:nvPr/>
        </p:nvCxnSpPr>
        <p:spPr>
          <a:xfrm flipV="1">
            <a:off x="6145307" y="3087833"/>
            <a:ext cx="2283931" cy="911990"/>
          </a:xfrm>
          <a:prstGeom prst="bentConnector2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49C7CDD2-1B01-4BD8-88C5-C7BF284D6C75}"/>
              </a:ext>
            </a:extLst>
          </p:cNvPr>
          <p:cNvSpPr txBox="1"/>
          <p:nvPr/>
        </p:nvSpPr>
        <p:spPr>
          <a:xfrm>
            <a:off x="4627765" y="1839593"/>
            <a:ext cx="802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prstClr val="black"/>
                </a:solidFill>
              </a:rPr>
              <a:t>Vietnam</a:t>
            </a:r>
            <a:endParaRPr kumimoji="1" lang="ja-JP" altLang="en-US" sz="1400" dirty="0">
              <a:solidFill>
                <a:prstClr val="black"/>
              </a:solidFill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8332ACB4-4A0F-44B3-BD8C-1E6D713B35CA}"/>
              </a:ext>
            </a:extLst>
          </p:cNvPr>
          <p:cNvSpPr txBox="1"/>
          <p:nvPr/>
        </p:nvSpPr>
        <p:spPr>
          <a:xfrm>
            <a:off x="5768575" y="2327077"/>
            <a:ext cx="77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prstClr val="black"/>
                </a:solidFill>
              </a:rPr>
              <a:t>Internet</a:t>
            </a:r>
            <a:endParaRPr kumimoji="1" lang="ja-JP" altLang="en-US" sz="1400" dirty="0">
              <a:solidFill>
                <a:prstClr val="black"/>
              </a:solidFill>
            </a:endParaRPr>
          </a:p>
        </p:txBody>
      </p:sp>
      <p:pic>
        <p:nvPicPr>
          <p:cNvPr id="108" name="図 107" descr="ロゴ, アイコン&#10;&#10;自動的に生成された説明">
            <a:extLst>
              <a:ext uri="{FF2B5EF4-FFF2-40B4-BE49-F238E27FC236}">
                <a16:creationId xmlns:a16="http://schemas.microsoft.com/office/drawing/2014/main" id="{902CEFEF-021B-4030-BEC6-72E64209F53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779298" y="2573259"/>
            <a:ext cx="543396" cy="501101"/>
          </a:xfrm>
          <a:prstGeom prst="rect">
            <a:avLst/>
          </a:prstGeom>
        </p:spPr>
      </p:pic>
      <p:pic>
        <p:nvPicPr>
          <p:cNvPr id="109" name="Picture 2" descr="パナソニックのプレスリリース｜PR TIMES">
            <a:extLst>
              <a:ext uri="{FF2B5EF4-FFF2-40B4-BE49-F238E27FC236}">
                <a16:creationId xmlns:a16="http://schemas.microsoft.com/office/drawing/2014/main" id="{7B43440C-6BED-4C07-8288-6AED48475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075" y="3796226"/>
            <a:ext cx="857250" cy="13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9CEA53E1-613F-4578-B1C1-2C450BD2157D}"/>
              </a:ext>
            </a:extLst>
          </p:cNvPr>
          <p:cNvSpPr txBox="1"/>
          <p:nvPr/>
        </p:nvSpPr>
        <p:spPr>
          <a:xfrm>
            <a:off x="6596313" y="3999823"/>
            <a:ext cx="1542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prstClr val="black"/>
                </a:solidFill>
              </a:rPr>
              <a:t>Company Network</a:t>
            </a:r>
            <a:endParaRPr kumimoji="1" lang="ja-JP" altLang="en-US" sz="1400" dirty="0">
              <a:solidFill>
                <a:prstClr val="black"/>
              </a:solidFill>
            </a:endParaRPr>
          </a:p>
        </p:txBody>
      </p:sp>
      <p:graphicFrame>
        <p:nvGraphicFramePr>
          <p:cNvPr id="117" name="表 117">
            <a:extLst>
              <a:ext uri="{FF2B5EF4-FFF2-40B4-BE49-F238E27FC236}">
                <a16:creationId xmlns:a16="http://schemas.microsoft.com/office/drawing/2014/main" id="{6A0C3009-065D-49F1-BDB8-7F07FC88D9BD}"/>
              </a:ext>
            </a:extLst>
          </p:cNvPr>
          <p:cNvGraphicFramePr>
            <a:graphicFrameLocks noGrp="1"/>
          </p:cNvGraphicFramePr>
          <p:nvPr/>
        </p:nvGraphicFramePr>
        <p:xfrm>
          <a:off x="128255" y="4615099"/>
          <a:ext cx="4270681" cy="830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560">
                  <a:extLst>
                    <a:ext uri="{9D8B030D-6E8A-4147-A177-3AD203B41FA5}">
                      <a16:colId xmlns:a16="http://schemas.microsoft.com/office/drawing/2014/main" val="3345525813"/>
                    </a:ext>
                  </a:extLst>
                </a:gridCol>
                <a:gridCol w="1073062">
                  <a:extLst>
                    <a:ext uri="{9D8B030D-6E8A-4147-A177-3AD203B41FA5}">
                      <a16:colId xmlns:a16="http://schemas.microsoft.com/office/drawing/2014/main" val="2087442646"/>
                    </a:ext>
                  </a:extLst>
                </a:gridCol>
                <a:gridCol w="1774059">
                  <a:extLst>
                    <a:ext uri="{9D8B030D-6E8A-4147-A177-3AD203B41FA5}">
                      <a16:colId xmlns:a16="http://schemas.microsoft.com/office/drawing/2014/main" val="1424274118"/>
                    </a:ext>
                  </a:extLst>
                </a:gridCol>
              </a:tblGrid>
              <a:tr h="21141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Operation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Time / 1 </a:t>
                      </a:r>
                      <a:r>
                        <a:rPr kumimoji="1" lang="en-US" altLang="ja-JP" sz="1100" dirty="0" err="1"/>
                        <a:t>ope</a:t>
                      </a:r>
                      <a:r>
                        <a:rPr kumimoji="1" lang="en-US" altLang="ja-JP" sz="1100" dirty="0"/>
                        <a:t>.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Total Time/day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504154"/>
                  </a:ext>
                </a:extLst>
              </a:tr>
              <a:tr h="312825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Custom declaration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 min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1" dirty="0">
                          <a:solidFill>
                            <a:srgbClr val="FF0000"/>
                          </a:solidFill>
                        </a:rPr>
                        <a:t>11.7 hour (7 </a:t>
                      </a:r>
                      <a:r>
                        <a:rPr kumimoji="1" lang="en-US" altLang="ja-JP" sz="1100" b="1" dirty="0" err="1">
                          <a:solidFill>
                            <a:srgbClr val="FF0000"/>
                          </a:solidFill>
                        </a:rPr>
                        <a:t>ope</a:t>
                      </a:r>
                      <a:r>
                        <a:rPr kumimoji="1" lang="en-US" altLang="ja-JP" sz="1100" b="1" dirty="0">
                          <a:solidFill>
                            <a:srgbClr val="FF0000"/>
                          </a:solidFill>
                        </a:rPr>
                        <a:t>., 5 pax)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76666"/>
                  </a:ext>
                </a:extLst>
              </a:tr>
              <a:tr h="21141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File server operation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70s per file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1" dirty="0">
                          <a:solidFill>
                            <a:srgbClr val="FF0000"/>
                          </a:solidFill>
                        </a:rPr>
                        <a:t>97.2 hour (50 file, 100 pax)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1338"/>
                  </a:ext>
                </a:extLst>
              </a:tr>
            </a:tbl>
          </a:graphicData>
        </a:graphic>
      </p:graphicFrame>
      <p:sp>
        <p:nvSpPr>
          <p:cNvPr id="118" name="星: 10 pt 117">
            <a:extLst>
              <a:ext uri="{FF2B5EF4-FFF2-40B4-BE49-F238E27FC236}">
                <a16:creationId xmlns:a16="http://schemas.microsoft.com/office/drawing/2014/main" id="{AECD1C04-0669-4CEB-A12D-38261DCF55DB}"/>
              </a:ext>
            </a:extLst>
          </p:cNvPr>
          <p:cNvSpPr/>
          <p:nvPr/>
        </p:nvSpPr>
        <p:spPr>
          <a:xfrm>
            <a:off x="1516846" y="2823331"/>
            <a:ext cx="1389209" cy="649438"/>
          </a:xfrm>
          <a:prstGeom prst="star10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</a:rPr>
              <a:t>Take time</a:t>
            </a:r>
          </a:p>
          <a:p>
            <a:pPr algn="ctr"/>
            <a:r>
              <a:rPr kumimoji="1" lang="en-US" altLang="ja-JP" sz="1400" dirty="0">
                <a:solidFill>
                  <a:srgbClr val="FF0000"/>
                </a:solidFill>
              </a:rPr>
              <a:t>Access to PSNV</a:t>
            </a:r>
          </a:p>
        </p:txBody>
      </p:sp>
      <p:sp>
        <p:nvSpPr>
          <p:cNvPr id="120" name="スクロール: 横 119">
            <a:extLst>
              <a:ext uri="{FF2B5EF4-FFF2-40B4-BE49-F238E27FC236}">
                <a16:creationId xmlns:a16="http://schemas.microsoft.com/office/drawing/2014/main" id="{F42997BD-36A1-4234-B49B-EFD5DFAC590C}"/>
              </a:ext>
            </a:extLst>
          </p:cNvPr>
          <p:cNvSpPr/>
          <p:nvPr/>
        </p:nvSpPr>
        <p:spPr>
          <a:xfrm>
            <a:off x="159871" y="3873718"/>
            <a:ext cx="1064417" cy="614827"/>
          </a:xfrm>
          <a:prstGeom prst="horizontalScroll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prstClr val="black"/>
                </a:solidFill>
              </a:rPr>
              <a:t>ECUS</a:t>
            </a:r>
          </a:p>
          <a:p>
            <a:r>
              <a:rPr kumimoji="1" lang="en-US" altLang="ja-JP" sz="1000" dirty="0">
                <a:solidFill>
                  <a:prstClr val="black"/>
                </a:solidFill>
              </a:rPr>
              <a:t>File server</a:t>
            </a:r>
          </a:p>
          <a:p>
            <a:r>
              <a:rPr kumimoji="1" lang="en-US" altLang="ja-JP" sz="1000" dirty="0">
                <a:solidFill>
                  <a:prstClr val="black"/>
                </a:solidFill>
              </a:rPr>
              <a:t>PSNV System</a:t>
            </a:r>
            <a:endParaRPr kumimoji="1" lang="ja-JP" altLang="en-US" sz="1000" dirty="0">
              <a:solidFill>
                <a:prstClr val="black"/>
              </a:solidFill>
            </a:endParaRPr>
          </a:p>
        </p:txBody>
      </p:sp>
      <p:pic>
        <p:nvPicPr>
          <p:cNvPr id="49" name="図 48" descr="アイコン&#10;&#10;自動的に生成された説明">
            <a:extLst>
              <a:ext uri="{FF2B5EF4-FFF2-40B4-BE49-F238E27FC236}">
                <a16:creationId xmlns:a16="http://schemas.microsoft.com/office/drawing/2014/main" id="{285BEFA0-AFF1-4D8B-8CDE-29988D6478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933119" y="3796226"/>
            <a:ext cx="331185" cy="407194"/>
          </a:xfrm>
          <a:prstGeom prst="rect">
            <a:avLst/>
          </a:prstGeom>
        </p:spPr>
      </p:pic>
      <p:sp>
        <p:nvSpPr>
          <p:cNvPr id="124" name="スクロール: 横 123">
            <a:extLst>
              <a:ext uri="{FF2B5EF4-FFF2-40B4-BE49-F238E27FC236}">
                <a16:creationId xmlns:a16="http://schemas.microsoft.com/office/drawing/2014/main" id="{DC147E1A-BB9B-4DC0-AEB3-BC387E4B18CF}"/>
              </a:ext>
            </a:extLst>
          </p:cNvPr>
          <p:cNvSpPr/>
          <p:nvPr/>
        </p:nvSpPr>
        <p:spPr>
          <a:xfrm>
            <a:off x="4789520" y="3873718"/>
            <a:ext cx="1064417" cy="614827"/>
          </a:xfrm>
          <a:prstGeom prst="horizontalScroll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prstClr val="black"/>
                </a:solidFill>
              </a:rPr>
              <a:t>ECUS</a:t>
            </a:r>
          </a:p>
          <a:p>
            <a:r>
              <a:rPr kumimoji="1" lang="en-US" altLang="ja-JP" sz="1000" dirty="0">
                <a:solidFill>
                  <a:prstClr val="black"/>
                </a:solidFill>
              </a:rPr>
              <a:t>File server</a:t>
            </a:r>
          </a:p>
          <a:p>
            <a:r>
              <a:rPr kumimoji="1" lang="en-US" altLang="ja-JP" sz="1000" dirty="0">
                <a:solidFill>
                  <a:prstClr val="black"/>
                </a:solidFill>
              </a:rPr>
              <a:t>PSNV System</a:t>
            </a:r>
            <a:endParaRPr kumimoji="1" lang="ja-JP" altLang="en-US" sz="1000" dirty="0">
              <a:solidFill>
                <a:prstClr val="black"/>
              </a:solidFill>
            </a:endParaRPr>
          </a:p>
        </p:txBody>
      </p:sp>
      <p:pic>
        <p:nvPicPr>
          <p:cNvPr id="100" name="図 99" descr="アイコン&#10;&#10;自動的に生成された説明">
            <a:extLst>
              <a:ext uri="{FF2B5EF4-FFF2-40B4-BE49-F238E27FC236}">
                <a16:creationId xmlns:a16="http://schemas.microsoft.com/office/drawing/2014/main" id="{BE526E04-FAF2-4F5C-8951-6A721D9BDD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5513586" y="3796226"/>
            <a:ext cx="331185" cy="407194"/>
          </a:xfrm>
          <a:prstGeom prst="rect">
            <a:avLst/>
          </a:prstGeom>
        </p:spPr>
      </p:pic>
      <p:sp>
        <p:nvSpPr>
          <p:cNvPr id="1027" name="星: 8 pt 1026">
            <a:extLst>
              <a:ext uri="{FF2B5EF4-FFF2-40B4-BE49-F238E27FC236}">
                <a16:creationId xmlns:a16="http://schemas.microsoft.com/office/drawing/2014/main" id="{DDFD054B-BF0F-4175-815C-53CB1DD01E44}"/>
              </a:ext>
            </a:extLst>
          </p:cNvPr>
          <p:cNvSpPr/>
          <p:nvPr/>
        </p:nvSpPr>
        <p:spPr>
          <a:xfrm>
            <a:off x="6079263" y="2924459"/>
            <a:ext cx="1001837" cy="501101"/>
          </a:xfrm>
          <a:prstGeom prst="star8">
            <a:avLst>
              <a:gd name="adj" fmla="val 43203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prstClr val="black"/>
                </a:solidFill>
              </a:rPr>
              <a:t>Quick</a:t>
            </a:r>
          </a:p>
          <a:p>
            <a:pPr algn="ctr"/>
            <a:r>
              <a:rPr kumimoji="1" lang="en-US" altLang="ja-JP" sz="1400" dirty="0">
                <a:solidFill>
                  <a:prstClr val="black"/>
                </a:solidFill>
              </a:rPr>
              <a:t>Access</a:t>
            </a:r>
            <a:endParaRPr kumimoji="1" lang="ja-JP" altLang="en-US" sz="1400" dirty="0">
              <a:solidFill>
                <a:prstClr val="black"/>
              </a:solidFill>
            </a:endParaRPr>
          </a:p>
        </p:txBody>
      </p:sp>
      <p:graphicFrame>
        <p:nvGraphicFramePr>
          <p:cNvPr id="132" name="表 117">
            <a:extLst>
              <a:ext uri="{FF2B5EF4-FFF2-40B4-BE49-F238E27FC236}">
                <a16:creationId xmlns:a16="http://schemas.microsoft.com/office/drawing/2014/main" id="{60014D47-3748-4E19-B373-3504D6353DEE}"/>
              </a:ext>
            </a:extLst>
          </p:cNvPr>
          <p:cNvGraphicFramePr>
            <a:graphicFrameLocks noGrp="1"/>
          </p:cNvGraphicFramePr>
          <p:nvPr/>
        </p:nvGraphicFramePr>
        <p:xfrm>
          <a:off x="4636934" y="4615099"/>
          <a:ext cx="4270681" cy="830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560">
                  <a:extLst>
                    <a:ext uri="{9D8B030D-6E8A-4147-A177-3AD203B41FA5}">
                      <a16:colId xmlns:a16="http://schemas.microsoft.com/office/drawing/2014/main" val="3345525813"/>
                    </a:ext>
                  </a:extLst>
                </a:gridCol>
                <a:gridCol w="1073062">
                  <a:extLst>
                    <a:ext uri="{9D8B030D-6E8A-4147-A177-3AD203B41FA5}">
                      <a16:colId xmlns:a16="http://schemas.microsoft.com/office/drawing/2014/main" val="2087442646"/>
                    </a:ext>
                  </a:extLst>
                </a:gridCol>
                <a:gridCol w="1774059">
                  <a:extLst>
                    <a:ext uri="{9D8B030D-6E8A-4147-A177-3AD203B41FA5}">
                      <a16:colId xmlns:a16="http://schemas.microsoft.com/office/drawing/2014/main" val="1424274118"/>
                    </a:ext>
                  </a:extLst>
                </a:gridCol>
              </a:tblGrid>
              <a:tr h="21141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Operation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Time / 1 </a:t>
                      </a:r>
                      <a:r>
                        <a:rPr kumimoji="1" lang="en-US" altLang="ja-JP" sz="1100" dirty="0" err="1"/>
                        <a:t>ope</a:t>
                      </a:r>
                      <a:r>
                        <a:rPr kumimoji="1" lang="en-US" altLang="ja-JP" sz="1100" dirty="0"/>
                        <a:t>.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Total Time/day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504154"/>
                  </a:ext>
                </a:extLst>
              </a:tr>
              <a:tr h="312825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Custom declaration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4 min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kumimoji="1" lang="en-US" altLang="ja-JP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2.3 hour (7 </a:t>
                      </a:r>
                      <a:r>
                        <a:rPr kumimoji="1" lang="en-US" altLang="ja-JP" sz="1100" b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ope</a:t>
                      </a:r>
                      <a:r>
                        <a:rPr kumimoji="1" lang="en-US" altLang="ja-JP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., 5 pax)</a:t>
                      </a:r>
                      <a:endParaRPr kumimoji="1" lang="ja-JP" altLang="en-US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76666"/>
                  </a:ext>
                </a:extLst>
              </a:tr>
              <a:tr h="21141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File server open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25s per file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34.7 hour (50 file, 100 pax)</a:t>
                      </a:r>
                      <a:endParaRPr kumimoji="1" lang="ja-JP" altLang="en-US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1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16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07" y="1673889"/>
            <a:ext cx="4262301" cy="2295525"/>
          </a:xfrm>
          <a:prstGeom prst="rect">
            <a:avLst/>
          </a:prstGeom>
        </p:spPr>
      </p:pic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9" y="1507241"/>
            <a:ext cx="4353783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ja-JP" altLang="en-US" sz="1100">
              <a:solidFill>
                <a:prstClr val="black"/>
              </a:solidFill>
              <a:latin typeface="Calibri Light" panose="020F0302020204030204"/>
              <a:ea typeface="ＭＳ Ｐゴシック" panose="020B0600070205080204" pitchFamily="34" charset="-128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6" y="1315893"/>
            <a:ext cx="2305051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 Light" panose="020F0302020204030204"/>
                <a:ea typeface="ＭＳ Ｐゴシック" panose="020B0600070205080204" pitchFamily="34" charset="-128"/>
              </a:rPr>
              <a:t>◆</a:t>
            </a:r>
            <a:r>
              <a:rPr kumimoji="1" lang="en-US" altLang="ja-JP" sz="2000" dirty="0">
                <a:solidFill>
                  <a:prstClr val="white"/>
                </a:solidFill>
                <a:latin typeface="Calibri Light" panose="020F0302020204030204"/>
                <a:ea typeface="ＭＳ Ｐゴシック" panose="020B0600070205080204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1" y="1507242"/>
            <a:ext cx="4576516" cy="4362087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ja-JP" altLang="en-US" sz="1100">
              <a:solidFill>
                <a:prstClr val="black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1" cy="40011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 Light" panose="020F0302020204030204"/>
                <a:ea typeface="ＭＳ Ｐゴシック" panose="020B0600070205080204" pitchFamily="34" charset="-128"/>
              </a:rPr>
              <a:t>◆ </a:t>
            </a:r>
            <a:r>
              <a:rPr kumimoji="1" lang="en-US" altLang="ja-JP" sz="2000" dirty="0">
                <a:solidFill>
                  <a:prstClr val="white"/>
                </a:solidFill>
                <a:latin typeface="Calibri Light" panose="020F0302020204030204"/>
                <a:ea typeface="ＭＳ Ｐゴシック" panose="020B0600070205080204" pitchFamily="34" charset="-128"/>
              </a:rPr>
              <a:t>After </a:t>
            </a:r>
            <a:endParaRPr kumimoji="1" lang="en-US" altLang="ja-JP" sz="20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 Light" panose="020F0302020204030204"/>
              <a:ea typeface="ＭＳ Ｐゴシック" panose="020B0600070205080204" pitchFamily="34" charset="-128"/>
            </a:endParaRP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 dirty="0">
                <a:latin typeface="Calibri" panose="020F0502020204030204"/>
              </a:rPr>
              <a:t>IOT - AUTOMATIC TRANSFER </a:t>
            </a:r>
            <a:r>
              <a:rPr lang="en-US" altLang="ja-JP">
                <a:latin typeface="Calibri" panose="020F0502020204030204"/>
              </a:rPr>
              <a:t>AND BACKFLUSH TO SAP</a:t>
            </a:r>
            <a:endParaRPr lang="en-US" altLang="ja-JP" dirty="0">
              <a:latin typeface="Calibri" panose="020F0502020204030204"/>
            </a:endParaRP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71" y="501727"/>
            <a:ext cx="9036000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ja-JP" sz="1500" dirty="0">
                <a:solidFill>
                  <a:srgbClr val="0000FF"/>
                </a:solidFill>
                <a:latin typeface="Calibri" panose="020F0502020204030204"/>
                <a:cs typeface="Arial" panose="020B0604020202020204" pitchFamily="34" charset="0"/>
              </a:rPr>
              <a:t>AUTO TRANSFER AND BACKFLUSH FROM IOT TO SAP</a:t>
            </a: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4" y="5958594"/>
            <a:ext cx="4343399" cy="82320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14308" indent="-214308">
              <a:buFont typeface="Wingdings" pitchFamily="2" charset="2"/>
              <a:buChar char="v"/>
            </a:pPr>
            <a:r>
              <a:rPr lang="en-US" sz="1600" b="1" dirty="0">
                <a:solidFill>
                  <a:prstClr val="black"/>
                </a:solidFill>
              </a:rPr>
              <a:t>Lost time for export and input into SAP</a:t>
            </a:r>
          </a:p>
          <a:p>
            <a:pPr marL="214308" indent="-214308">
              <a:buFont typeface="Wingdings" pitchFamily="2" charset="2"/>
              <a:buChar char="v"/>
            </a:pPr>
            <a:r>
              <a:rPr lang="en-US" sz="1600" b="1" dirty="0">
                <a:solidFill>
                  <a:prstClr val="black"/>
                </a:solidFill>
              </a:rPr>
              <a:t>Easy to make mistake</a:t>
            </a:r>
          </a:p>
          <a:p>
            <a:pPr marL="214308" indent="-214308">
              <a:buFont typeface="Wingdings" pitchFamily="2" charset="2"/>
              <a:buChar char="v"/>
            </a:pPr>
            <a:r>
              <a:rPr lang="en-US" sz="1600" b="1" dirty="0">
                <a:solidFill>
                  <a:prstClr val="black"/>
                </a:solidFill>
              </a:rPr>
              <a:t>Lost time: 192 hour/year</a:t>
            </a:r>
          </a:p>
        </p:txBody>
      </p:sp>
      <p:sp>
        <p:nvSpPr>
          <p:cNvPr id="36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954" y="5957578"/>
            <a:ext cx="4552951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08" indent="-214308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Background job running</a:t>
            </a:r>
          </a:p>
          <a:p>
            <a:pPr marL="214308" indent="-214308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Save time: 192 hour/year -&gt; 0.8K$</a:t>
            </a:r>
            <a:endParaRPr lang="en-US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ACE1EBD-AE63-4B13-8D9F-20B175538189}"/>
              </a:ext>
            </a:extLst>
          </p:cNvPr>
          <p:cNvSpPr/>
          <p:nvPr/>
        </p:nvSpPr>
        <p:spPr>
          <a:xfrm>
            <a:off x="185619" y="5346115"/>
            <a:ext cx="4128075" cy="479549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44" indent="-285744">
              <a:buFont typeface="Wingdings" panose="05000000000000000000" pitchFamily="2" charset="2"/>
              <a:buChar char="ü"/>
            </a:pPr>
            <a:r>
              <a:rPr lang="en-US" sz="1500" b="1" dirty="0">
                <a:solidFill>
                  <a:prstClr val="black"/>
                </a:solidFill>
              </a:rPr>
              <a:t>Manual operation, </a:t>
            </a:r>
            <a:r>
              <a:rPr lang="en-US" sz="1500" b="1">
                <a:solidFill>
                  <a:prstClr val="black"/>
                </a:solidFill>
              </a:rPr>
              <a:t>no history</a:t>
            </a:r>
          </a:p>
          <a:p>
            <a:pPr marL="285744" indent="-285744">
              <a:buFont typeface="Wingdings" panose="05000000000000000000" pitchFamily="2" charset="2"/>
              <a:buChar char="ü"/>
            </a:pPr>
            <a:r>
              <a:rPr lang="en-US" sz="1500" b="1">
                <a:solidFill>
                  <a:prstClr val="black"/>
                </a:solidFill>
              </a:rPr>
              <a:t>Lost </a:t>
            </a:r>
            <a:r>
              <a:rPr lang="en-US" sz="1500" b="1" dirty="0">
                <a:solidFill>
                  <a:prstClr val="black"/>
                </a:solidFill>
              </a:rPr>
              <a:t>file, easy make mistake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49BE632-DDC9-46FF-99E5-B0A858D9E5A0}"/>
              </a:ext>
            </a:extLst>
          </p:cNvPr>
          <p:cNvSpPr/>
          <p:nvPr/>
        </p:nvSpPr>
        <p:spPr>
          <a:xfrm>
            <a:off x="4609628" y="5285200"/>
            <a:ext cx="4390097" cy="612681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44" indent="-285744">
              <a:buFont typeface="Wingdings" panose="05000000000000000000" pitchFamily="2" charset="2"/>
              <a:buChar char="ü"/>
            </a:pPr>
            <a:r>
              <a:rPr lang="en-US" sz="1500" b="1" dirty="0">
                <a:solidFill>
                  <a:prstClr val="black"/>
                </a:solidFill>
              </a:rPr>
              <a:t>Auto transfer and backflush</a:t>
            </a:r>
          </a:p>
          <a:p>
            <a:pPr marL="285744" indent="-285744">
              <a:buFont typeface="Wingdings" panose="05000000000000000000" pitchFamily="2" charset="2"/>
              <a:buChar char="ü"/>
            </a:pPr>
            <a:r>
              <a:rPr lang="en-US" sz="1500" b="1" dirty="0">
                <a:solidFill>
                  <a:prstClr val="black"/>
                </a:solidFill>
              </a:rPr>
              <a:t>Auto send and receive error record</a:t>
            </a:r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8C77F155-7D42-4935-9A7A-F31CCDFA7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76201"/>
            <a:ext cx="871331" cy="271155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vi-VN" sz="1400" b="1" dirty="0">
                <a:solidFill>
                  <a:srgbClr val="FFFFFF"/>
                </a:solidFill>
              </a:rPr>
              <a:t>5/5</a:t>
            </a:r>
          </a:p>
        </p:txBody>
      </p:sp>
      <p:grpSp>
        <p:nvGrpSpPr>
          <p:cNvPr id="81" name="Group 1">
            <a:extLst>
              <a:ext uri="{FF2B5EF4-FFF2-40B4-BE49-F238E27FC236}">
                <a16:creationId xmlns:a16="http://schemas.microsoft.com/office/drawing/2014/main" id="{527C5A70-098E-4535-8B05-5D597CB3E748}"/>
              </a:ext>
            </a:extLst>
          </p:cNvPr>
          <p:cNvGrpSpPr/>
          <p:nvPr/>
        </p:nvGrpSpPr>
        <p:grpSpPr>
          <a:xfrm>
            <a:off x="85255" y="950678"/>
            <a:ext cx="8934063" cy="321492"/>
            <a:chOff x="2132004" y="961572"/>
            <a:chExt cx="6896755" cy="274320"/>
          </a:xfrm>
        </p:grpSpPr>
        <p:sp>
          <p:nvSpPr>
            <p:cNvPr id="82" name="AutoShape 6">
              <a:extLst>
                <a:ext uri="{FF2B5EF4-FFF2-40B4-BE49-F238E27FC236}">
                  <a16:creationId xmlns:a16="http://schemas.microsoft.com/office/drawing/2014/main" id="{050C4072-3E9A-4D91-AEA8-AA301C353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004" y="962132"/>
              <a:ext cx="2128666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 Light" panose="020F0302020204030204"/>
                  <a:sym typeface="Wingdings" pitchFamily="2" charset="2"/>
                </a:rPr>
                <a:t>Developer: Nguyen Van Hien</a:t>
              </a:r>
            </a:p>
          </p:txBody>
        </p:sp>
        <p:sp>
          <p:nvSpPr>
            <p:cNvPr id="83" name="AutoShape 6">
              <a:extLst>
                <a:ext uri="{FF2B5EF4-FFF2-40B4-BE49-F238E27FC236}">
                  <a16:creationId xmlns:a16="http://schemas.microsoft.com/office/drawing/2014/main" id="{4CED44FD-5785-454B-A0BD-E3463BE29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855" y="962132"/>
              <a:ext cx="1407993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 Light" panose="020F0302020204030204"/>
                  <a:sym typeface="Wingdings" pitchFamily="2" charset="2"/>
                </a:rPr>
                <a:t>Expn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 Light" panose="020F0302020204030204"/>
                  <a:sym typeface="Wingdings" pitchFamily="2" charset="2"/>
                </a:rPr>
                <a:t>: 210$ (Develop 3 days)</a:t>
              </a:r>
            </a:p>
          </p:txBody>
        </p:sp>
        <p:sp>
          <p:nvSpPr>
            <p:cNvPr id="84" name="AutoShape 6">
              <a:extLst>
                <a:ext uri="{FF2B5EF4-FFF2-40B4-BE49-F238E27FC236}">
                  <a16:creationId xmlns:a16="http://schemas.microsoft.com/office/drawing/2014/main" id="{790A2009-ADC7-472D-B906-87B46BFC3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9348" y="961572"/>
              <a:ext cx="177941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ja-JP" sz="1500" b="1" dirty="0">
                  <a:solidFill>
                    <a:srgbClr val="00CC00"/>
                  </a:solidFill>
                  <a:latin typeface="Calibri Light" panose="020F0302020204030204"/>
                  <a:cs typeface="Arial" panose="020B0604020202020204" pitchFamily="34" charset="0"/>
                </a:rPr>
                <a:t>Saving: 0.8K$</a:t>
              </a:r>
            </a:p>
          </p:txBody>
        </p:sp>
      </p:grpSp>
      <p:sp>
        <p:nvSpPr>
          <p:cNvPr id="85" name="AutoShape 6">
            <a:extLst>
              <a:ext uri="{FF2B5EF4-FFF2-40B4-BE49-F238E27FC236}">
                <a16:creationId xmlns:a16="http://schemas.microsoft.com/office/drawing/2014/main" id="{3A00BC5F-4646-4F50-A94E-A11A17C16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302" y="950678"/>
            <a:ext cx="1823915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 Light" panose="020F0302020204030204"/>
                <a:sym typeface="Wingdings" pitchFamily="2" charset="2"/>
              </a:rPr>
              <a:t>Apply: Nov.2021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395" y="4169314"/>
            <a:ext cx="867073" cy="11081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580" y="4151647"/>
            <a:ext cx="392441" cy="39244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736348" y="4663440"/>
            <a:ext cx="316897" cy="299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9118" y="4186158"/>
            <a:ext cx="507866" cy="5078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5170" y="4759186"/>
            <a:ext cx="543463" cy="543463"/>
          </a:xfrm>
          <a:prstGeom prst="rect">
            <a:avLst/>
          </a:prstGeom>
        </p:spPr>
      </p:pic>
      <p:sp>
        <p:nvSpPr>
          <p:cNvPr id="77" name="Right Arrow 76"/>
          <p:cNvSpPr/>
          <p:nvPr/>
        </p:nvSpPr>
        <p:spPr>
          <a:xfrm>
            <a:off x="2636030" y="4663440"/>
            <a:ext cx="316897" cy="299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/>
          <a:srcRect r="25040"/>
          <a:stretch/>
        </p:blipFill>
        <p:spPr>
          <a:xfrm>
            <a:off x="3046131" y="4399426"/>
            <a:ext cx="1317221" cy="70289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969552" y="4160762"/>
            <a:ext cx="1393799" cy="1141887"/>
          </a:xfrm>
          <a:prstGeom prst="rect">
            <a:avLst/>
          </a:prstGeom>
          <a:noFill/>
          <a:ln w="38100">
            <a:solidFill>
              <a:srgbClr val="0000CC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6316" y="4021428"/>
            <a:ext cx="1521168" cy="1246530"/>
          </a:xfrm>
          <a:prstGeom prst="rect">
            <a:avLst/>
          </a:prstGeom>
          <a:noFill/>
          <a:ln w="3810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25080" y="1744537"/>
            <a:ext cx="4255728" cy="2276890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322" y="1709680"/>
            <a:ext cx="4262301" cy="229552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088" y="4196792"/>
            <a:ext cx="867073" cy="1108162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4395" y="4187438"/>
            <a:ext cx="392441" cy="392441"/>
          </a:xfrm>
          <a:prstGeom prst="rect">
            <a:avLst/>
          </a:prstGeom>
        </p:spPr>
      </p:pic>
      <p:sp>
        <p:nvSpPr>
          <p:cNvPr id="88" name="Rectangle 87"/>
          <p:cNvSpPr/>
          <p:nvPr/>
        </p:nvSpPr>
        <p:spPr>
          <a:xfrm>
            <a:off x="4698382" y="4057219"/>
            <a:ext cx="1766665" cy="1246530"/>
          </a:xfrm>
          <a:prstGeom prst="rect">
            <a:avLst/>
          </a:prstGeom>
          <a:noFill/>
          <a:ln w="3810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23894" y="1780328"/>
            <a:ext cx="4350977" cy="2276890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" name="Right Arrow 89"/>
          <p:cNvSpPr/>
          <p:nvPr/>
        </p:nvSpPr>
        <p:spPr>
          <a:xfrm>
            <a:off x="6776530" y="4663440"/>
            <a:ext cx="379900" cy="369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8"/>
          <a:srcRect r="25040"/>
          <a:stretch/>
        </p:blipFill>
        <p:spPr>
          <a:xfrm>
            <a:off x="7531613" y="4433030"/>
            <a:ext cx="1317221" cy="702893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7493323" y="4240277"/>
            <a:ext cx="1393799" cy="1141887"/>
          </a:xfrm>
          <a:prstGeom prst="rect">
            <a:avLst/>
          </a:prstGeom>
          <a:noFill/>
          <a:ln w="38100">
            <a:solidFill>
              <a:srgbClr val="0000CC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Bent-Up Arrow 92"/>
          <p:cNvSpPr/>
          <p:nvPr/>
        </p:nvSpPr>
        <p:spPr>
          <a:xfrm rot="5400000">
            <a:off x="4322485" y="4077855"/>
            <a:ext cx="1350321" cy="490960"/>
          </a:xfrm>
          <a:prstGeom prst="bentUpArrow">
            <a:avLst>
              <a:gd name="adj1" fmla="val 25000"/>
              <a:gd name="adj2" fmla="val 26298"/>
              <a:gd name="adj3" fmla="val 35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6316" y="1727570"/>
            <a:ext cx="149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network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932953" y="4121591"/>
            <a:ext cx="1164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network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616260" y="4205762"/>
            <a:ext cx="1164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network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655291" y="1812575"/>
            <a:ext cx="149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network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00684" y="4345317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Auto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941B26B-3214-4AB7-A3CD-2C4C92B5CC11}"/>
              </a:ext>
            </a:extLst>
          </p:cNvPr>
          <p:cNvSpPr txBox="1"/>
          <p:nvPr/>
        </p:nvSpPr>
        <p:spPr>
          <a:xfrm>
            <a:off x="5349455" y="3085481"/>
            <a:ext cx="1428211" cy="211145"/>
          </a:xfrm>
          <a:prstGeom prst="rect">
            <a:avLst/>
          </a:prstGeom>
          <a:solidFill>
            <a:srgbClr val="747274"/>
          </a:solidFill>
        </p:spPr>
        <p:txBody>
          <a:bodyPr wrap="none" rtlCol="0" anchor="ctr">
            <a:noAutofit/>
          </a:bodyPr>
          <a:lstStyle/>
          <a:p>
            <a:r>
              <a:rPr kumimoji="1" lang="en-US" altLang="ja-JP" sz="1600" dirty="0">
                <a:solidFill>
                  <a:prstClr val="white"/>
                </a:solidFill>
              </a:rPr>
              <a:t>Real-time Link</a:t>
            </a:r>
            <a:endParaRPr kumimoji="1" lang="ja-JP" altLang="en-US" sz="1600" dirty="0">
              <a:solidFill>
                <a:prstClr val="white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7F1D578-C3CA-4C1C-9E9D-0503458FD2C2}"/>
              </a:ext>
            </a:extLst>
          </p:cNvPr>
          <p:cNvSpPr/>
          <p:nvPr/>
        </p:nvSpPr>
        <p:spPr>
          <a:xfrm>
            <a:off x="6465047" y="3356323"/>
            <a:ext cx="1328325" cy="331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829298C-C5FD-42CD-8830-F1DC8EC70F85}"/>
              </a:ext>
            </a:extLst>
          </p:cNvPr>
          <p:cNvSpPr/>
          <p:nvPr/>
        </p:nvSpPr>
        <p:spPr>
          <a:xfrm>
            <a:off x="1971867" y="3316212"/>
            <a:ext cx="1328325" cy="331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8AA625E-575C-4265-9C6D-ABC440E30207}"/>
              </a:ext>
            </a:extLst>
          </p:cNvPr>
          <p:cNvSpPr txBox="1"/>
          <p:nvPr/>
        </p:nvSpPr>
        <p:spPr>
          <a:xfrm>
            <a:off x="821445" y="3059932"/>
            <a:ext cx="1428211" cy="211145"/>
          </a:xfrm>
          <a:prstGeom prst="rect">
            <a:avLst/>
          </a:prstGeom>
          <a:solidFill>
            <a:srgbClr val="747274"/>
          </a:solidFill>
        </p:spPr>
        <p:txBody>
          <a:bodyPr wrap="none" rtlCol="0" anchor="ctr">
            <a:noAutofit/>
          </a:bodyPr>
          <a:lstStyle/>
          <a:p>
            <a:r>
              <a:rPr kumimoji="1" lang="en-US" altLang="ja-JP" sz="1600" dirty="0">
                <a:solidFill>
                  <a:prstClr val="white"/>
                </a:solidFill>
              </a:rPr>
              <a:t>Real-time Link</a:t>
            </a:r>
            <a:endParaRPr kumimoji="1" lang="ja-JP" altLang="en-US" sz="1600" dirty="0">
              <a:solidFill>
                <a:prstClr val="white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E762E786-0111-40A7-B44B-85F4330AB223}"/>
              </a:ext>
            </a:extLst>
          </p:cNvPr>
          <p:cNvSpPr/>
          <p:nvPr/>
        </p:nvSpPr>
        <p:spPr>
          <a:xfrm>
            <a:off x="5296836" y="2518426"/>
            <a:ext cx="727180" cy="2111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84EFE0-4183-40BB-AC33-6143FB5CC893}"/>
              </a:ext>
            </a:extLst>
          </p:cNvPr>
          <p:cNvSpPr/>
          <p:nvPr/>
        </p:nvSpPr>
        <p:spPr>
          <a:xfrm>
            <a:off x="798021" y="2470788"/>
            <a:ext cx="727180" cy="2111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5CC2087-DEC8-4ECC-A94A-AAB9275CD38B}"/>
              </a:ext>
            </a:extLst>
          </p:cNvPr>
          <p:cNvSpPr txBox="1"/>
          <p:nvPr/>
        </p:nvSpPr>
        <p:spPr>
          <a:xfrm>
            <a:off x="4751246" y="3599638"/>
            <a:ext cx="49188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>
              <a:solidFill>
                <a:prstClr val="black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ED0B48F-2681-4468-8932-F30B1CECC62D}"/>
              </a:ext>
            </a:extLst>
          </p:cNvPr>
          <p:cNvSpPr txBox="1"/>
          <p:nvPr/>
        </p:nvSpPr>
        <p:spPr>
          <a:xfrm>
            <a:off x="237899" y="3599638"/>
            <a:ext cx="49188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>
              <a:solidFill>
                <a:prstClr val="black"/>
              </a:solidFill>
            </a:endParaRPr>
          </a:p>
        </p:txBody>
      </p:sp>
      <p:sp>
        <p:nvSpPr>
          <p:cNvPr id="4" name="Bent-Up Arrow 3"/>
          <p:cNvSpPr/>
          <p:nvPr/>
        </p:nvSpPr>
        <p:spPr>
          <a:xfrm rot="5400000">
            <a:off x="-179539" y="4059960"/>
            <a:ext cx="1314531" cy="490960"/>
          </a:xfrm>
          <a:prstGeom prst="bentUpArrow">
            <a:avLst>
              <a:gd name="adj1" fmla="val 25000"/>
              <a:gd name="adj2" fmla="val 26298"/>
              <a:gd name="adj3" fmla="val 35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9055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798</Words>
  <Application>Microsoft Office PowerPoint</Application>
  <PresentationFormat>On-screen Show (4:3)</PresentationFormat>
  <Paragraphs>191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HGP創英角ｺﾞｼｯｸUB</vt:lpstr>
      <vt:lpstr>ＭＳ Ｐゴシック</vt:lpstr>
      <vt:lpstr>Arial</vt:lpstr>
      <vt:lpstr>Calibri</vt:lpstr>
      <vt:lpstr>Calibri Light</vt:lpstr>
      <vt:lpstr>Tahoma</vt:lpstr>
      <vt:lpstr>Times New Roman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THI_Dao</dc:creator>
  <cp:lastModifiedBy>Hien Nguyen Van</cp:lastModifiedBy>
  <cp:revision>157</cp:revision>
  <dcterms:created xsi:type="dcterms:W3CDTF">2021-12-15T01:55:30Z</dcterms:created>
  <dcterms:modified xsi:type="dcterms:W3CDTF">2021-12-23T00:58:37Z</dcterms:modified>
</cp:coreProperties>
</file>