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55" r:id="rId5"/>
    <p:sldId id="351" r:id="rId6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F7"/>
    <a:srgbClr val="003399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FEC5-4FA7-4D90-9B4B-8C6F5C2CBCC3}" v="3" dt="2020-08-14T00:50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2865" autoAdjust="0"/>
  </p:normalViewPr>
  <p:slideViewPr>
    <p:cSldViewPr>
      <p:cViewPr varScale="1">
        <p:scale>
          <a:sx n="106" d="100"/>
          <a:sy n="106" d="100"/>
        </p:scale>
        <p:origin x="16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4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20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05/10/2023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7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Develop team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&amp; Save Cost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May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.2023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1600" dirty="0">
                <a:solidFill>
                  <a:prstClr val="white"/>
                </a:solidFill>
                <a:ea typeface="ＭＳ Ｐゴシック" panose="020B0600070205080204" pitchFamily="34" charset="-128"/>
                <a:cs typeface="Times New Roman" pitchFamily="18" charset="0"/>
              </a:rPr>
              <a:t>Trace Microwave Magnetron for SCV Model 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GB" altLang="ja-JP" sz="1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Add new function check trace for magnetron QR code for model SCV of category Microwave.</a:t>
            </a:r>
            <a:endParaRPr lang="en-US" altLang="ja-JP" sz="10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787925"/>
            <a:ext cx="4552950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sz="1400" b="0" dirty="0">
                <a:solidFill>
                  <a:prstClr val="black"/>
                </a:solidFill>
                <a:latin typeface="Calibri"/>
              </a:rPr>
              <a:t>Reduce operation time and </a:t>
            </a:r>
            <a:r>
              <a:rPr lang="en-GB" altLang="ja-JP" sz="1400" b="0" dirty="0">
                <a:solidFill>
                  <a:prstClr val="black"/>
                </a:solidFill>
                <a:latin typeface="Calibri"/>
              </a:rPr>
              <a:t>easily save traceability functions checker history.</a:t>
            </a:r>
            <a:endParaRPr lang="en-US" sz="1400" b="0" dirty="0">
              <a:solidFill>
                <a:prstClr val="black"/>
              </a:solidFill>
              <a:latin typeface="Calibri"/>
            </a:endParaRP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400" b="0" dirty="0">
                <a:solidFill>
                  <a:prstClr val="black"/>
                </a:solidFill>
                <a:latin typeface="Calibri"/>
              </a:rPr>
              <a:t>No mistake, easy control &amp; traceability on the system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altLang="ja-JP" sz="1400" dirty="0">
                <a:solidFill>
                  <a:prstClr val="black"/>
                </a:solidFill>
                <a:latin typeface="Calibri"/>
              </a:rPr>
              <a:t>Save time: </a:t>
            </a:r>
            <a:r>
              <a:rPr lang="en-US" altLang="ja-JP" sz="1400" dirty="0">
                <a:solidFill>
                  <a:srgbClr val="3333FF"/>
                </a:solidFill>
                <a:latin typeface="Calibri"/>
              </a:rPr>
              <a:t>2,150h</a:t>
            </a:r>
            <a:r>
              <a:rPr lang="en-US" altLang="ja-JP" sz="1400" dirty="0">
                <a:solidFill>
                  <a:prstClr val="black"/>
                </a:solidFill>
                <a:latin typeface="Calibri"/>
              </a:rPr>
              <a:t> Save cost: </a:t>
            </a:r>
            <a:r>
              <a:rPr lang="en-US" altLang="ja-JP" sz="1400" dirty="0">
                <a:solidFill>
                  <a:srgbClr val="3333FF"/>
                </a:solidFill>
                <a:latin typeface="Calibri"/>
              </a:rPr>
              <a:t>4,300 USD</a:t>
            </a:r>
            <a:r>
              <a:rPr lang="en-GB" altLang="ja-JP" sz="1400" b="0" dirty="0">
                <a:solidFill>
                  <a:prstClr val="black"/>
                </a:solidFill>
                <a:latin typeface="Calibri"/>
              </a:rPr>
              <a:t>.</a:t>
            </a:r>
            <a:endParaRPr lang="en-US" altLang="ja-JP" sz="14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787925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44" indent="-285744" defTabSz="457189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Manual save traceability data magnetron by excel </a:t>
            </a:r>
          </a:p>
          <a:p>
            <a:pPr defTabSz="457189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        =&gt; Easy mistake, not control quality and history trace.</a:t>
            </a: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Take long time for operation of user.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Calibri"/>
              </a:rPr>
              <a:t>Take </a:t>
            </a:r>
            <a:r>
              <a:rPr lang="en-US" altLang="ja-JP" sz="1200" b="1" dirty="0">
                <a:solidFill>
                  <a:prstClr val="black"/>
                </a:solidFill>
              </a:rPr>
              <a:t>time</a:t>
            </a:r>
            <a:r>
              <a:rPr lang="en-US" altLang="ja-JP" sz="1200" dirty="0">
                <a:solidFill>
                  <a:prstClr val="black"/>
                </a:solidFill>
              </a:rPr>
              <a:t>: </a:t>
            </a:r>
            <a:r>
              <a:rPr lang="en-US" altLang="ja-JP" sz="1200" b="1" dirty="0">
                <a:solidFill>
                  <a:srgbClr val="FF0000"/>
                </a:solidFill>
              </a:rPr>
              <a:t>4,300pcs </a:t>
            </a:r>
            <a:r>
              <a:rPr lang="en-US" altLang="ja-JP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/>
              </a:rPr>
              <a:t>~ 30’/1pcs ~ </a:t>
            </a:r>
            <a:r>
              <a:rPr lang="en-US" altLang="ja-JP" sz="1200" b="1" dirty="0">
                <a:solidFill>
                  <a:srgbClr val="FF0000"/>
                </a:solidFill>
                <a:latin typeface="Calibri"/>
              </a:rPr>
              <a:t>2,150h</a:t>
            </a:r>
            <a:r>
              <a:rPr lang="en-US" altLang="ja-JP" sz="1200" dirty="0">
                <a:solidFill>
                  <a:prstClr val="black"/>
                </a:solidFill>
                <a:latin typeface="Calibri"/>
              </a:rPr>
              <a:t> 	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0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10C8A-0F20-AA90-9628-687FBCBE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69568"/>
            <a:ext cx="4119463" cy="325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ED64BF-F24A-EC0B-F179-70687E75ED64}"/>
              </a:ext>
            </a:extLst>
          </p:cNvPr>
          <p:cNvSpPr/>
          <p:nvPr/>
        </p:nvSpPr>
        <p:spPr>
          <a:xfrm>
            <a:off x="342415" y="3429000"/>
            <a:ext cx="2248929" cy="382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21">
            <a:extLst>
              <a:ext uri="{FF2B5EF4-FFF2-40B4-BE49-F238E27FC236}">
                <a16:creationId xmlns:a16="http://schemas.microsoft.com/office/drawing/2014/main" id="{3080C00D-8DCD-8B49-001B-22FB6F002D18}"/>
              </a:ext>
            </a:extLst>
          </p:cNvPr>
          <p:cNvSpPr/>
          <p:nvPr/>
        </p:nvSpPr>
        <p:spPr>
          <a:xfrm>
            <a:off x="2498687" y="5005705"/>
            <a:ext cx="1682285" cy="601362"/>
          </a:xfrm>
          <a:prstGeom prst="wedgeRoundRectCallout">
            <a:avLst>
              <a:gd name="adj1" fmla="val -60163"/>
              <a:gd name="adj2" fmla="val -225171"/>
              <a:gd name="adj3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00000"/>
                </a:solidFill>
              </a:rPr>
              <a:t>Not scan serial QR code magnetron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A3B2F-258E-EEB7-F242-8868AAC26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52" y="1932689"/>
            <a:ext cx="4219430" cy="3186726"/>
          </a:xfrm>
          <a:prstGeom prst="rect">
            <a:avLst/>
          </a:prstGeom>
        </p:spPr>
      </p:pic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81A3D2F9-3749-0613-FDF1-5F14BB5859B8}"/>
              </a:ext>
            </a:extLst>
          </p:cNvPr>
          <p:cNvSpPr/>
          <p:nvPr/>
        </p:nvSpPr>
        <p:spPr>
          <a:xfrm>
            <a:off x="6260758" y="5029200"/>
            <a:ext cx="1968842" cy="601362"/>
          </a:xfrm>
          <a:prstGeom prst="wedgeRoundRectCallout">
            <a:avLst>
              <a:gd name="adj1" fmla="val -68474"/>
              <a:gd name="adj2" fmla="val -298967"/>
              <a:gd name="adj3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00000"/>
                </a:solidFill>
              </a:rPr>
              <a:t>Add more New serial QR code magnetron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C0738-B6E3-DF30-C06F-768CBE0E3B96}"/>
              </a:ext>
            </a:extLst>
          </p:cNvPr>
          <p:cNvSpPr/>
          <p:nvPr/>
        </p:nvSpPr>
        <p:spPr>
          <a:xfrm>
            <a:off x="4781870" y="3217638"/>
            <a:ext cx="1263025" cy="439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xplosion 1 195">
            <a:extLst>
              <a:ext uri="{FF2B5EF4-FFF2-40B4-BE49-F238E27FC236}">
                <a16:creationId xmlns:a16="http://schemas.microsoft.com/office/drawing/2014/main" id="{93E059DF-DE46-C0E7-7EAB-F44E1BB4C8B5}"/>
              </a:ext>
            </a:extLst>
          </p:cNvPr>
          <p:cNvSpPr/>
          <p:nvPr/>
        </p:nvSpPr>
        <p:spPr>
          <a:xfrm>
            <a:off x="342414" y="3884090"/>
            <a:ext cx="2562235" cy="174647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Remain 4,300pcs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Old Parts</a:t>
            </a:r>
          </a:p>
          <a:p>
            <a:pPr algn="ctr"/>
            <a:r>
              <a:rPr lang="en-GB" sz="1400" b="1" dirty="0">
                <a:solidFill>
                  <a:srgbClr val="FF0000"/>
                </a:solidFill>
              </a:rPr>
              <a:t>In stock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509498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4509499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Develop Team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 cost &amp; time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Mar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.2020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600" dirty="0">
                <a:solidFill>
                  <a:schemeClr val="bg1"/>
                </a:solidFill>
                <a:cs typeface="Times New Roman" pitchFamily="18" charset="0"/>
              </a:rPr>
              <a:t>ESD SYSTEM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ja-JP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collect data, warning, auto daily report, electronic ISO form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6056402"/>
            <a:ext cx="4552950" cy="7107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6056402"/>
            <a:ext cx="4343399" cy="7253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</p:txBody>
      </p:sp>
      <p:sp>
        <p:nvSpPr>
          <p:cNvPr id="157" name="Rectangle 59">
            <a:extLst>
              <a:ext uri="{FF2B5EF4-FFF2-40B4-BE49-F238E27FC236}">
                <a16:creationId xmlns:a16="http://schemas.microsoft.com/office/drawing/2014/main" id="{CF33482A-B4A0-48C4-9EA0-8742DEA2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0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38AF69-6CFF-A020-199E-60922C145CAF}"/>
              </a:ext>
            </a:extLst>
          </p:cNvPr>
          <p:cNvGrpSpPr/>
          <p:nvPr/>
        </p:nvGrpSpPr>
        <p:grpSpPr>
          <a:xfrm>
            <a:off x="216491" y="2076116"/>
            <a:ext cx="1055610" cy="935525"/>
            <a:chOff x="4668608" y="1278948"/>
            <a:chExt cx="1299212" cy="115141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5BECBD3-5199-F532-4607-82E47D4C0BDC}"/>
                </a:ext>
              </a:extLst>
            </p:cNvPr>
            <p:cNvGrpSpPr/>
            <p:nvPr/>
          </p:nvGrpSpPr>
          <p:grpSpPr>
            <a:xfrm>
              <a:off x="4735558" y="1640967"/>
              <a:ext cx="1139799" cy="789395"/>
              <a:chOff x="980435" y="1546802"/>
              <a:chExt cx="1386077" cy="946094"/>
            </a:xfrm>
          </p:grpSpPr>
          <p:sp>
            <p:nvSpPr>
              <p:cNvPr id="12" name="正方形/長方形 7">
                <a:extLst>
                  <a:ext uri="{FF2B5EF4-FFF2-40B4-BE49-F238E27FC236}">
                    <a16:creationId xmlns:a16="http://schemas.microsoft.com/office/drawing/2014/main" id="{3619DD59-A8D5-36E1-A01C-C455BA86BCAC}"/>
                  </a:ext>
                </a:extLst>
              </p:cNvPr>
              <p:cNvSpPr/>
              <p:nvPr/>
            </p:nvSpPr>
            <p:spPr>
              <a:xfrm>
                <a:off x="980435" y="1546802"/>
                <a:ext cx="1386077" cy="73007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6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正方形/長方形 2">
                <a:extLst>
                  <a:ext uri="{FF2B5EF4-FFF2-40B4-BE49-F238E27FC236}">
                    <a16:creationId xmlns:a16="http://schemas.microsoft.com/office/drawing/2014/main" id="{E2E1A977-2026-FE9F-67AB-270E0385BF4F}"/>
                  </a:ext>
                </a:extLst>
              </p:cNvPr>
              <p:cNvSpPr/>
              <p:nvPr/>
            </p:nvSpPr>
            <p:spPr>
              <a:xfrm>
                <a:off x="1036654" y="1615370"/>
                <a:ext cx="1273636" cy="589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75" b="1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Pls</a:t>
                </a:r>
                <a:r>
                  <a:rPr kumimoji="1" lang="en-US" altLang="ja-JP" sz="975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check</a:t>
                </a:r>
                <a:endParaRPr kumimoji="1" lang="ja-JP" altLang="en-US" sz="975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正方形/長方形 8">
                <a:extLst>
                  <a:ext uri="{FF2B5EF4-FFF2-40B4-BE49-F238E27FC236}">
                    <a16:creationId xmlns:a16="http://schemas.microsoft.com/office/drawing/2014/main" id="{A09BB11C-6CD4-735A-AAC6-FDD8596D3908}"/>
                  </a:ext>
                </a:extLst>
              </p:cNvPr>
              <p:cNvSpPr/>
              <p:nvPr/>
            </p:nvSpPr>
            <p:spPr>
              <a:xfrm>
                <a:off x="1092876" y="2384884"/>
                <a:ext cx="1123820" cy="10801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6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正方形/長方形 9">
                <a:extLst>
                  <a:ext uri="{FF2B5EF4-FFF2-40B4-BE49-F238E27FC236}">
                    <a16:creationId xmlns:a16="http://schemas.microsoft.com/office/drawing/2014/main" id="{10CAEF0A-AB48-645D-753A-4BC72C0AFFB0}"/>
                  </a:ext>
                </a:extLst>
              </p:cNvPr>
              <p:cNvSpPr/>
              <p:nvPr/>
            </p:nvSpPr>
            <p:spPr>
              <a:xfrm>
                <a:off x="1447146" y="2276872"/>
                <a:ext cx="409510" cy="10801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63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テキスト ボックス 34">
              <a:extLst>
                <a:ext uri="{FF2B5EF4-FFF2-40B4-BE49-F238E27FC236}">
                  <a16:creationId xmlns:a16="http://schemas.microsoft.com/office/drawing/2014/main" id="{4BB198A9-1B9B-533F-458E-D21B5AA177C0}"/>
                </a:ext>
              </a:extLst>
            </p:cNvPr>
            <p:cNvSpPr txBox="1"/>
            <p:nvPr/>
          </p:nvSpPr>
          <p:spPr>
            <a:xfrm>
              <a:off x="4668608" y="1278948"/>
              <a:ext cx="1299212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63" dirty="0">
                  <a:solidFill>
                    <a:prstClr val="black"/>
                  </a:solidFill>
                </a:rPr>
                <a:t>ESD Station</a:t>
              </a:r>
              <a:endParaRPr kumimoji="1" lang="ja-JP" altLang="en-US" sz="1463" dirty="0">
                <a:solidFill>
                  <a:prstClr val="black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B244B12-8361-30CD-4D99-B1F03E44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7" y="3382782"/>
            <a:ext cx="302738" cy="630704"/>
          </a:xfrm>
          <a:prstGeom prst="rect">
            <a:avLst/>
          </a:prstGeom>
        </p:spPr>
      </p:pic>
      <p:sp>
        <p:nvSpPr>
          <p:cNvPr id="39" name="Text Box 15">
            <a:extLst>
              <a:ext uri="{FF2B5EF4-FFF2-40B4-BE49-F238E27FC236}">
                <a16:creationId xmlns:a16="http://schemas.microsoft.com/office/drawing/2014/main" id="{55963EE0-BAD6-94AC-6E39-A1F4F32C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051" y="2740519"/>
            <a:ext cx="2033663" cy="276999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D2B8E03F-88DB-DD96-AEBC-9B9349D0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555" y="2463119"/>
            <a:ext cx="5998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1.May</a:t>
            </a:r>
          </a:p>
        </p:txBody>
      </p:sp>
      <p:sp>
        <p:nvSpPr>
          <p:cNvPr id="60" name="Text Box 27">
            <a:extLst>
              <a:ext uri="{FF2B5EF4-FFF2-40B4-BE49-F238E27FC236}">
                <a16:creationId xmlns:a16="http://schemas.microsoft.com/office/drawing/2014/main" id="{FF620C44-BA29-E1AB-D832-F7E75E50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750" y="2463444"/>
            <a:ext cx="5998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2.May</a:t>
            </a: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E08E67C9-D804-C686-7247-EF14B919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051" y="2995538"/>
            <a:ext cx="2033663" cy="276999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5569994B-C294-BA32-EE90-115F393C1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732" y="2463119"/>
            <a:ext cx="5998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3.May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C190EF12-D55A-F725-110E-2274E47A7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9139" y="2403811"/>
            <a:ext cx="5198" cy="86872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CAB043D6-34E8-2F51-395F-BF36829A1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460" y="2403811"/>
            <a:ext cx="4248" cy="88206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77226E1C-D633-6270-73F2-EB2228583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7547" y="2435429"/>
            <a:ext cx="1629" cy="8371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FDCD36-3D87-3E3E-A78F-77A969E70571}"/>
              </a:ext>
            </a:extLst>
          </p:cNvPr>
          <p:cNvSpPr txBox="1"/>
          <p:nvPr/>
        </p:nvSpPr>
        <p:spPr>
          <a:xfrm>
            <a:off x="2596304" y="2705452"/>
            <a:ext cx="24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</a:rPr>
              <a:t>v</a:t>
            </a:r>
            <a:endParaRPr lang="en-US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1B03B59-C461-C542-E7A3-BF1C33FE797D}"/>
              </a:ext>
            </a:extLst>
          </p:cNvPr>
          <p:cNvSpPr txBox="1"/>
          <p:nvPr/>
        </p:nvSpPr>
        <p:spPr>
          <a:xfrm>
            <a:off x="2610188" y="2978844"/>
            <a:ext cx="24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</a:rPr>
              <a:t>v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C43C13-E150-D91A-8699-F641BAB34B13}"/>
              </a:ext>
            </a:extLst>
          </p:cNvPr>
          <p:cNvSpPr txBox="1"/>
          <p:nvPr/>
        </p:nvSpPr>
        <p:spPr>
          <a:xfrm>
            <a:off x="3120461" y="2712018"/>
            <a:ext cx="24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</a:rPr>
              <a:t>v</a:t>
            </a:r>
            <a:endParaRPr 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F5CCA1D-5207-EC85-5E73-EFC55ED61F10}"/>
              </a:ext>
            </a:extLst>
          </p:cNvPr>
          <p:cNvSpPr txBox="1"/>
          <p:nvPr/>
        </p:nvSpPr>
        <p:spPr>
          <a:xfrm>
            <a:off x="3112423" y="2978103"/>
            <a:ext cx="24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</a:rPr>
              <a:t>v</a:t>
            </a:r>
            <a:endParaRPr lang="en-US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BF17FD-45DF-0136-E19C-3609CAC8D414}"/>
              </a:ext>
            </a:extLst>
          </p:cNvPr>
          <p:cNvSpPr txBox="1"/>
          <p:nvPr/>
        </p:nvSpPr>
        <p:spPr>
          <a:xfrm>
            <a:off x="3644793" y="2711150"/>
            <a:ext cx="24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</a:rPr>
              <a:t>v</a:t>
            </a:r>
            <a:endParaRPr 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F36F35-3296-8C0B-90C4-A489BBC7ACAC}"/>
              </a:ext>
            </a:extLst>
          </p:cNvPr>
          <p:cNvSpPr txBox="1"/>
          <p:nvPr/>
        </p:nvSpPr>
        <p:spPr>
          <a:xfrm flipH="1">
            <a:off x="3706738" y="2978103"/>
            <a:ext cx="7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</a:rPr>
              <a:t>v</a:t>
            </a:r>
            <a:endParaRPr lang="en-US" sz="1400" dirty="0"/>
          </a:p>
        </p:txBody>
      </p:sp>
      <p:sp>
        <p:nvSpPr>
          <p:cNvPr id="159" name="正方形/長方形 7">
            <a:extLst>
              <a:ext uri="{FF2B5EF4-FFF2-40B4-BE49-F238E27FC236}">
                <a16:creationId xmlns:a16="http://schemas.microsoft.com/office/drawing/2014/main" id="{95A29F67-3778-7611-51CC-29E7E92338BF}"/>
              </a:ext>
            </a:extLst>
          </p:cNvPr>
          <p:cNvSpPr/>
          <p:nvPr/>
        </p:nvSpPr>
        <p:spPr>
          <a:xfrm>
            <a:off x="1921783" y="2364867"/>
            <a:ext cx="2175793" cy="100263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 dirty="0">
              <a:solidFill>
                <a:prstClr val="white"/>
              </a:solidFill>
            </a:endParaRPr>
          </a:p>
        </p:txBody>
      </p:sp>
      <p:sp>
        <p:nvSpPr>
          <p:cNvPr id="160" name="Text Box 250">
            <a:extLst>
              <a:ext uri="{FF2B5EF4-FFF2-40B4-BE49-F238E27FC236}">
                <a16:creationId xmlns:a16="http://schemas.microsoft.com/office/drawing/2014/main" id="{FD249EB8-E3BE-1795-8C10-157D0FFD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914" y="3505200"/>
            <a:ext cx="980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000" b="1" dirty="0">
                <a:solidFill>
                  <a:srgbClr val="00CC00"/>
                </a:solidFill>
                <a:latin typeface="Arial" panose="020B0604020202020204" pitchFamily="34" charset="0"/>
                <a:ea typeface="HGP創英角ｺﾞｼｯｸUB" pitchFamily="50" charset="-128"/>
              </a:rPr>
              <a:t>Tick to </a:t>
            </a:r>
            <a:r>
              <a:rPr kumimoji="1" lang="en-GB" altLang="ja-JP" sz="1000" b="1" dirty="0" err="1">
                <a:solidFill>
                  <a:srgbClr val="00CC00"/>
                </a:solidFill>
                <a:latin typeface="Arial" panose="020B0604020202020204" pitchFamily="34" charset="0"/>
                <a:ea typeface="HGP創英角ｺﾞｼｯｸUB" pitchFamily="50" charset="-128"/>
              </a:rPr>
              <a:t>checksheet</a:t>
            </a:r>
            <a:endParaRPr kumimoji="1" lang="en-US" altLang="ja-JP" sz="1000" b="1" i="0" strike="noStrike" kern="120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anose="020B0604020202020204" pitchFamily="34" charset="0"/>
              <a:ea typeface="HGP創英角ｺﾞｼｯｸUB" pitchFamily="50" charset="-128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0A3AA5F1-1E2F-8401-8290-5CB7681690C8}"/>
              </a:ext>
            </a:extLst>
          </p:cNvPr>
          <p:cNvSpPr/>
          <p:nvPr/>
        </p:nvSpPr>
        <p:spPr>
          <a:xfrm>
            <a:off x="2585126" y="2243607"/>
            <a:ext cx="804668" cy="1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Board</a:t>
            </a:r>
            <a:endParaRPr kumimoji="1" lang="ja-JP" altLang="en-US" sz="975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 Box 250">
            <a:extLst>
              <a:ext uri="{FF2B5EF4-FFF2-40B4-BE49-F238E27FC236}">
                <a16:creationId xmlns:a16="http://schemas.microsoft.com/office/drawing/2014/main" id="{DEE6DED8-AD6E-15D4-0BBE-B50D71B9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14" y="3349893"/>
            <a:ext cx="9804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000" b="1" dirty="0">
                <a:solidFill>
                  <a:srgbClr val="00CC00"/>
                </a:solidFill>
                <a:latin typeface="Arial" panose="020B0604020202020204" pitchFamily="34" charset="0"/>
                <a:ea typeface="HGP創英角ｺﾞｼｯｸUB" pitchFamily="50" charset="-128"/>
              </a:rPr>
              <a:t>Check ESD</a:t>
            </a:r>
            <a:endParaRPr kumimoji="1" lang="en-US" altLang="ja-JP" sz="1000" b="1" i="0" strike="noStrike" kern="120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anose="020B0604020202020204" pitchFamily="34" charset="0"/>
              <a:ea typeface="HGP創英角ｺﾞｼｯｸUB" pitchFamily="50" charset="-128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2E57FA6-E3DC-432B-DF7B-C413402EDCF6}"/>
              </a:ext>
            </a:extLst>
          </p:cNvPr>
          <p:cNvSpPr/>
          <p:nvPr/>
        </p:nvSpPr>
        <p:spPr>
          <a:xfrm>
            <a:off x="216491" y="1958587"/>
            <a:ext cx="4054986" cy="226926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4" name="Down Arrow 5">
            <a:extLst>
              <a:ext uri="{FF2B5EF4-FFF2-40B4-BE49-F238E27FC236}">
                <a16:creationId xmlns:a16="http://schemas.microsoft.com/office/drawing/2014/main" id="{B717A7F9-3542-3803-4E8D-54CEA1281823}"/>
              </a:ext>
            </a:extLst>
          </p:cNvPr>
          <p:cNvSpPr/>
          <p:nvPr/>
        </p:nvSpPr>
        <p:spPr>
          <a:xfrm rot="16200000">
            <a:off x="1447041" y="2428429"/>
            <a:ext cx="261988" cy="513757"/>
          </a:xfrm>
          <a:prstGeom prst="downArrow">
            <a:avLst>
              <a:gd name="adj1" fmla="val 50000"/>
              <a:gd name="adj2" fmla="val 541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EDA8760-6266-D7D5-E6A9-916A008EBF16}"/>
              </a:ext>
            </a:extLst>
          </p:cNvPr>
          <p:cNvSpPr/>
          <p:nvPr/>
        </p:nvSpPr>
        <p:spPr>
          <a:xfrm>
            <a:off x="829715" y="4569079"/>
            <a:ext cx="1496640" cy="1001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HR of sections collect </a:t>
            </a:r>
            <a:r>
              <a:rPr lang="en-US" sz="1200" dirty="0" err="1"/>
              <a:t>checksheet</a:t>
            </a:r>
            <a:r>
              <a:rPr lang="en-US" sz="1200" dirty="0"/>
              <a:t>, check, make report</a:t>
            </a:r>
          </a:p>
        </p:txBody>
      </p:sp>
      <p:sp>
        <p:nvSpPr>
          <p:cNvPr id="166" name="Text Box 250">
            <a:extLst>
              <a:ext uri="{FF2B5EF4-FFF2-40B4-BE49-F238E27FC236}">
                <a16:creationId xmlns:a16="http://schemas.microsoft.com/office/drawing/2014/main" id="{FB4C8091-D905-2FD6-5D33-853EF890C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773" y="3868579"/>
            <a:ext cx="7449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000" b="1" noProof="0" dirty="0">
                <a:latin typeface="Arial" panose="020B0604020202020204" pitchFamily="34" charset="0"/>
                <a:ea typeface="HGP創英角ｺﾞｼｯｸUB" pitchFamily="50" charset="-128"/>
              </a:rPr>
              <a:t>(Paper)</a:t>
            </a:r>
            <a:endParaRPr kumimoji="1" lang="en-US" altLang="ja-JP" sz="10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HGP創英角ｺﾞｼｯｸUB" pitchFamily="50" charset="-128"/>
            </a:endParaRPr>
          </a:p>
        </p:txBody>
      </p:sp>
      <p:sp>
        <p:nvSpPr>
          <p:cNvPr id="167" name="正方形/長方形 2">
            <a:extLst>
              <a:ext uri="{FF2B5EF4-FFF2-40B4-BE49-F238E27FC236}">
                <a16:creationId xmlns:a16="http://schemas.microsoft.com/office/drawing/2014/main" id="{161635B2-FD89-925A-5E29-3DCB869F42C2}"/>
              </a:ext>
            </a:extLst>
          </p:cNvPr>
          <p:cNvSpPr/>
          <p:nvPr/>
        </p:nvSpPr>
        <p:spPr>
          <a:xfrm>
            <a:off x="1883127" y="1829479"/>
            <a:ext cx="961692" cy="2324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1000" b="1" dirty="0"/>
              <a:t>ESD Operation</a:t>
            </a:r>
            <a:endParaRPr kumimoji="1" lang="ja-JP" altLang="en-US" sz="975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8" name="Picture 2" descr="C:\Program Files\Microsoft Office\MEDIA\CAGCAT10\j0195384.wmf">
            <a:extLst>
              <a:ext uri="{FF2B5EF4-FFF2-40B4-BE49-F238E27FC236}">
                <a16:creationId xmlns:a16="http://schemas.microsoft.com/office/drawing/2014/main" id="{9997921F-DBB4-BC56-130E-7DA124050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76" y="4629422"/>
            <a:ext cx="965975" cy="9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Down Arrow 5">
            <a:extLst>
              <a:ext uri="{FF2B5EF4-FFF2-40B4-BE49-F238E27FC236}">
                <a16:creationId xmlns:a16="http://schemas.microsoft.com/office/drawing/2014/main" id="{C6C753AB-9C11-5960-1E56-73182AD968BB}"/>
              </a:ext>
            </a:extLst>
          </p:cNvPr>
          <p:cNvSpPr/>
          <p:nvPr/>
        </p:nvSpPr>
        <p:spPr>
          <a:xfrm>
            <a:off x="2585126" y="4314549"/>
            <a:ext cx="448146" cy="3112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4">
            <a:extLst>
              <a:ext uri="{FF2B5EF4-FFF2-40B4-BE49-F238E27FC236}">
                <a16:creationId xmlns:a16="http://schemas.microsoft.com/office/drawing/2014/main" id="{C7EDF1DD-CB35-9EE2-E6CA-9F4DEF25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49" y="3600989"/>
            <a:ext cx="750511" cy="4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E44B82B-2244-6BD3-D76A-172600D7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3" y="3105597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二等辺三角形 7172">
            <a:extLst>
              <a:ext uri="{FF2B5EF4-FFF2-40B4-BE49-F238E27FC236}">
                <a16:creationId xmlns:a16="http://schemas.microsoft.com/office/drawing/2014/main" id="{80338E2A-A1CD-31CD-EE23-E6D1AA8AF41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2488" y="3030281"/>
            <a:ext cx="181313" cy="352178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5069187-5E9B-2CF5-A4F8-6EDF523B8CCF}"/>
              </a:ext>
            </a:extLst>
          </p:cNvPr>
          <p:cNvGrpSpPr/>
          <p:nvPr/>
        </p:nvGrpSpPr>
        <p:grpSpPr>
          <a:xfrm>
            <a:off x="4849070" y="2214841"/>
            <a:ext cx="1055610" cy="935525"/>
            <a:chOff x="4668608" y="1278948"/>
            <a:chExt cx="1299212" cy="1151414"/>
          </a:xfrm>
        </p:grpSpPr>
        <p:grpSp>
          <p:nvGrpSpPr>
            <p:cNvPr id="174" name="グループ化 3">
              <a:extLst>
                <a:ext uri="{FF2B5EF4-FFF2-40B4-BE49-F238E27FC236}">
                  <a16:creationId xmlns:a16="http://schemas.microsoft.com/office/drawing/2014/main" id="{36B9153E-7F6B-1C36-A3E9-477D61696D5C}"/>
                </a:ext>
              </a:extLst>
            </p:cNvPr>
            <p:cNvGrpSpPr/>
            <p:nvPr/>
          </p:nvGrpSpPr>
          <p:grpSpPr>
            <a:xfrm>
              <a:off x="4735558" y="1640967"/>
              <a:ext cx="1139799" cy="789395"/>
              <a:chOff x="980435" y="1546802"/>
              <a:chExt cx="1386077" cy="946094"/>
            </a:xfrm>
          </p:grpSpPr>
          <p:sp>
            <p:nvSpPr>
              <p:cNvPr id="176" name="正方形/長方形 7">
                <a:extLst>
                  <a:ext uri="{FF2B5EF4-FFF2-40B4-BE49-F238E27FC236}">
                    <a16:creationId xmlns:a16="http://schemas.microsoft.com/office/drawing/2014/main" id="{48D8E477-4DC8-2FA5-54E5-C3B197A956C6}"/>
                  </a:ext>
                </a:extLst>
              </p:cNvPr>
              <p:cNvSpPr/>
              <p:nvPr/>
            </p:nvSpPr>
            <p:spPr>
              <a:xfrm>
                <a:off x="980435" y="1546802"/>
                <a:ext cx="1386077" cy="73007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6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正方形/長方形 2">
                <a:extLst>
                  <a:ext uri="{FF2B5EF4-FFF2-40B4-BE49-F238E27FC236}">
                    <a16:creationId xmlns:a16="http://schemas.microsoft.com/office/drawing/2014/main" id="{5D49FA3C-F257-6C35-4554-CDD4DE160E4D}"/>
                  </a:ext>
                </a:extLst>
              </p:cNvPr>
              <p:cNvSpPr/>
              <p:nvPr/>
            </p:nvSpPr>
            <p:spPr>
              <a:xfrm>
                <a:off x="1036654" y="1615370"/>
                <a:ext cx="1273636" cy="589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75" b="1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Pls</a:t>
                </a:r>
                <a:r>
                  <a:rPr kumimoji="1" lang="en-US" altLang="ja-JP" sz="975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check</a:t>
                </a:r>
                <a:endParaRPr kumimoji="1" lang="ja-JP" altLang="en-US" sz="975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正方形/長方形 8">
                <a:extLst>
                  <a:ext uri="{FF2B5EF4-FFF2-40B4-BE49-F238E27FC236}">
                    <a16:creationId xmlns:a16="http://schemas.microsoft.com/office/drawing/2014/main" id="{626D688A-004A-DC7A-F260-6E5A257DC079}"/>
                  </a:ext>
                </a:extLst>
              </p:cNvPr>
              <p:cNvSpPr/>
              <p:nvPr/>
            </p:nvSpPr>
            <p:spPr>
              <a:xfrm>
                <a:off x="1092876" y="2384884"/>
                <a:ext cx="1123820" cy="10801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63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正方形/長方形 9">
                <a:extLst>
                  <a:ext uri="{FF2B5EF4-FFF2-40B4-BE49-F238E27FC236}">
                    <a16:creationId xmlns:a16="http://schemas.microsoft.com/office/drawing/2014/main" id="{17FD422C-4B30-A0E7-E3D9-53BB21C2D3EA}"/>
                  </a:ext>
                </a:extLst>
              </p:cNvPr>
              <p:cNvSpPr/>
              <p:nvPr/>
            </p:nvSpPr>
            <p:spPr>
              <a:xfrm>
                <a:off x="1447146" y="2276872"/>
                <a:ext cx="409510" cy="10801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63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5" name="テキスト ボックス 34">
              <a:extLst>
                <a:ext uri="{FF2B5EF4-FFF2-40B4-BE49-F238E27FC236}">
                  <a16:creationId xmlns:a16="http://schemas.microsoft.com/office/drawing/2014/main" id="{BC60D0DF-302B-2720-FA39-D48E83966E33}"/>
                </a:ext>
              </a:extLst>
            </p:cNvPr>
            <p:cNvSpPr txBox="1"/>
            <p:nvPr/>
          </p:nvSpPr>
          <p:spPr>
            <a:xfrm>
              <a:off x="4668608" y="1278948"/>
              <a:ext cx="1299212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63" dirty="0">
                  <a:solidFill>
                    <a:prstClr val="black"/>
                  </a:solidFill>
                </a:rPr>
                <a:t>ESD Station</a:t>
              </a:r>
              <a:endParaRPr kumimoji="1" lang="ja-JP" altLang="en-US" sz="1463" dirty="0">
                <a:solidFill>
                  <a:prstClr val="black"/>
                </a:solidFill>
              </a:endParaRPr>
            </a:p>
          </p:txBody>
        </p:sp>
      </p:grpSp>
      <p:sp>
        <p:nvSpPr>
          <p:cNvPr id="180" name="Text Box 250">
            <a:extLst>
              <a:ext uri="{FF2B5EF4-FFF2-40B4-BE49-F238E27FC236}">
                <a16:creationId xmlns:a16="http://schemas.microsoft.com/office/drawing/2014/main" id="{13F16D7E-24AA-9BF6-2FEE-AE35F06A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86" y="3227617"/>
            <a:ext cx="9544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000" b="1" dirty="0">
                <a:solidFill>
                  <a:srgbClr val="00CC00"/>
                </a:solidFill>
                <a:latin typeface="Arial" panose="020B0604020202020204" pitchFamily="34" charset="0"/>
                <a:ea typeface="HGP創英角ｺﾞｼｯｸUB" pitchFamily="50" charset="-128"/>
              </a:rPr>
              <a:t>Check ESD</a:t>
            </a:r>
            <a:endParaRPr kumimoji="1" lang="en-US" altLang="ja-JP" sz="1000" b="1" i="0" strike="noStrike" kern="1200" cap="none" spc="0" normalizeH="0" baseline="0" noProof="0" dirty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anose="020B0604020202020204" pitchFamily="34" charset="0"/>
              <a:ea typeface="HGP創英角ｺﾞｼｯｸUB" pitchFamily="50" charset="-128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7E39207-9C23-04D0-DC20-AF1C627B2EE7}"/>
              </a:ext>
            </a:extLst>
          </p:cNvPr>
          <p:cNvGrpSpPr/>
          <p:nvPr/>
        </p:nvGrpSpPr>
        <p:grpSpPr>
          <a:xfrm>
            <a:off x="7755405" y="2127652"/>
            <a:ext cx="961075" cy="1183851"/>
            <a:chOff x="4298779" y="2763573"/>
            <a:chExt cx="961075" cy="1183851"/>
          </a:xfrm>
        </p:grpSpPr>
        <p:pic>
          <p:nvPicPr>
            <p:cNvPr id="182" name="Picture 35">
              <a:extLst>
                <a:ext uri="{FF2B5EF4-FFF2-40B4-BE49-F238E27FC236}">
                  <a16:creationId xmlns:a16="http://schemas.microsoft.com/office/drawing/2014/main" id="{DC35BBF6-7F6B-FFC8-902F-92BF7842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218" y="2834909"/>
              <a:ext cx="893636" cy="111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Box 33">
              <a:extLst>
                <a:ext uri="{FF2B5EF4-FFF2-40B4-BE49-F238E27FC236}">
                  <a16:creationId xmlns:a16="http://schemas.microsoft.com/office/drawing/2014/main" id="{3B092CD9-5BED-ED78-2DB5-8CDF3E39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779" y="2763573"/>
              <a:ext cx="9219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Calibri" pitchFamily="34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  <a:ea typeface="ＭＳ Ｐゴシック" pitchFamily="50" charset="-128"/>
                  <a:cs typeface="Arial" charset="0"/>
                </a:rPr>
                <a:t>SERVER</a:t>
              </a:r>
            </a:p>
          </p:txBody>
        </p:sp>
      </p:grpSp>
      <p:sp>
        <p:nvSpPr>
          <p:cNvPr id="184" name="Down Arrow 5">
            <a:extLst>
              <a:ext uri="{FF2B5EF4-FFF2-40B4-BE49-F238E27FC236}">
                <a16:creationId xmlns:a16="http://schemas.microsoft.com/office/drawing/2014/main" id="{66B6BDC1-5F09-6706-AD8B-93BF7AECEAEB}"/>
              </a:ext>
            </a:extLst>
          </p:cNvPr>
          <p:cNvSpPr/>
          <p:nvPr/>
        </p:nvSpPr>
        <p:spPr>
          <a:xfrm rot="16200000">
            <a:off x="6551059" y="2497966"/>
            <a:ext cx="366782" cy="995143"/>
          </a:xfrm>
          <a:prstGeom prst="downArrow">
            <a:avLst>
              <a:gd name="adj1" fmla="val 50000"/>
              <a:gd name="adj2" fmla="val 541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Explosion 1 195">
            <a:extLst>
              <a:ext uri="{FF2B5EF4-FFF2-40B4-BE49-F238E27FC236}">
                <a16:creationId xmlns:a16="http://schemas.microsoft.com/office/drawing/2014/main" id="{DB30A88A-CD65-F07C-CD82-6B76C40DD844}"/>
              </a:ext>
            </a:extLst>
          </p:cNvPr>
          <p:cNvSpPr/>
          <p:nvPr/>
        </p:nvSpPr>
        <p:spPr>
          <a:xfrm>
            <a:off x="5711261" y="1771550"/>
            <a:ext cx="1976302" cy="1061361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Auto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2EDA2D7-716B-F4C9-C275-64290D262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871" y="4219525"/>
            <a:ext cx="1506329" cy="1430150"/>
          </a:xfrm>
          <a:prstGeom prst="rect">
            <a:avLst/>
          </a:prstGeom>
        </p:spPr>
      </p:pic>
      <p:sp>
        <p:nvSpPr>
          <p:cNvPr id="187" name="Down Arrow 5">
            <a:extLst>
              <a:ext uri="{FF2B5EF4-FFF2-40B4-BE49-F238E27FC236}">
                <a16:creationId xmlns:a16="http://schemas.microsoft.com/office/drawing/2014/main" id="{F1C9D368-086D-9E2B-442F-00F10827BC86}"/>
              </a:ext>
            </a:extLst>
          </p:cNvPr>
          <p:cNvSpPr/>
          <p:nvPr/>
        </p:nvSpPr>
        <p:spPr>
          <a:xfrm>
            <a:off x="7931590" y="3323038"/>
            <a:ext cx="448146" cy="37779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4595943" y="4076698"/>
            <a:ext cx="4424445" cy="1790702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4728222" y="3901686"/>
            <a:ext cx="1264409" cy="213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F0EC2C5-C1D3-F517-70B6-FC4D9BB0806E}"/>
              </a:ext>
            </a:extLst>
          </p:cNvPr>
          <p:cNvSpPr/>
          <p:nvPr/>
        </p:nvSpPr>
        <p:spPr>
          <a:xfrm>
            <a:off x="6206004" y="3895243"/>
            <a:ext cx="1371356" cy="20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7702158" y="3885132"/>
            <a:ext cx="1264409" cy="213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E-ISO form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0BB5475B-88A9-6E43-6B0F-4B4CEA726F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004" y="4196283"/>
            <a:ext cx="1413067" cy="1499583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FC93252E-8D66-1F82-5EED-EC7BDF461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2875" y="4253784"/>
            <a:ext cx="1367513" cy="14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1090-380F-4BAE-A833-AAD003E80E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288</Words>
  <Application>Microsoft Office PowerPoint</Application>
  <PresentationFormat>On-screen Show (4:3)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Hien Nguyen Van</cp:lastModifiedBy>
  <cp:revision>1239</cp:revision>
  <cp:lastPrinted>2019-05-27T02:21:44Z</cp:lastPrinted>
  <dcterms:created xsi:type="dcterms:W3CDTF">2015-08-13T02:08:13Z</dcterms:created>
  <dcterms:modified xsi:type="dcterms:W3CDTF">2023-05-10T02:36:29Z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