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51" r:id="rId2"/>
    <p:sldId id="349" r:id="rId3"/>
    <p:sldId id="352" r:id="rId4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717F7"/>
    <a:srgbClr val="00009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4035" autoAdjust="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2F7A4-090D-4C55-BF4A-08F54540FADF}" type="datetimeFigureOut">
              <a:rPr lang="en-US" smtClean="0"/>
              <a:t>2021-02-23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34EB3-34BA-4035-B171-8DDDA0748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2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FCB6B-5C4C-4A10-8D61-75E4605029D7}" type="datetimeFigureOut">
              <a:rPr lang="en-US" smtClean="0"/>
              <a:t>2021-02-23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585CC-6A4B-4F0F-8BB8-75C07CEB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5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63D9F5-3C90-4369-9CBE-C43D848BDA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111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63D9F5-3C90-4369-9CBE-C43D848BDA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433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28898">
              <a:defRPr/>
            </a:pP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328898">
              <a:defRPr/>
            </a:pPr>
            <a:fld id="{3463D9F5-3C90-4369-9CBE-C43D848BDAB2}" type="slidenum">
              <a:rPr lang="en-US">
                <a:solidFill>
                  <a:prstClr val="black"/>
                </a:solidFill>
                <a:latin typeface="Calibri"/>
              </a:rPr>
              <a:pPr defTabSz="1328898">
                <a:defRPr/>
              </a:pPr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1327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2021-02-23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5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2021-02-23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1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2021-02-23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0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2021-02-23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5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2021-02-23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2021-02-23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2021-02-23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4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2021-02-23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2021-02-23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8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2021-02-23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4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2021-02-23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6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766E-3ABE-4B53-A3DE-0521FD1E33C5}" type="datetimeFigureOut">
              <a:rPr lang="en-US" smtClean="0"/>
              <a:t>2021-02-23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7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3782" cy="4360160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315893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40"/>
            <a:ext cx="4576516" cy="4360160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After 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ＭＳ Ｐゴシック" pitchFamily="34" charset="-128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5251" y="913353"/>
            <a:ext cx="8915400" cy="321492"/>
            <a:chOff x="2132003" y="961572"/>
            <a:chExt cx="6882348" cy="274320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132003" y="962132"/>
              <a:ext cx="217646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Developer: 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/>
                  <a:ea typeface="ＭＳ Ｐゴシック" panose="020B0600070205080204" pitchFamily="34" charset="-128"/>
                  <a:sym typeface="Wingdings" pitchFamily="2" charset="2"/>
                </a:rPr>
                <a:t>Nguyen Van Hien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endParaRP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779058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Expn</a:t>
              </a: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: 0</a:t>
              </a: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6732620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lvl="0" algn="r">
                <a:spcBef>
                  <a:spcPct val="20000"/>
                </a:spcBef>
              </a:pPr>
              <a:r>
                <a:rPr lang="en-US" altLang="ja-JP" sz="1500" b="1" dirty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Quality</a:t>
              </a:r>
              <a:endParaRPr kumimoji="0" lang="en-US" altLang="ja-JP" sz="1500" b="1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EBCE3F76-00F8-4CFE-AC84-CD75B33A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955" y="913353"/>
            <a:ext cx="1823915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rPr>
              <a:t>Apply: Sep.2020</a:t>
            </a: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14" y="9929"/>
            <a:ext cx="9094680" cy="424529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altLang="ja-JP" sz="16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PROJECTOR MEBD QUALITY IMPROVEMENT</a:t>
            </a:r>
            <a:endParaRPr lang="en-US" altLang="ja-JP" sz="1600" dirty="0"/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CCB57E51-4993-4A8A-A19D-CCD70B3AD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123641"/>
            <a:ext cx="871330" cy="271154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2/4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8" y="501724"/>
            <a:ext cx="9015167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ja-JP" sz="1000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Make system for improve quality</a:t>
            </a: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4542952" y="5908003"/>
            <a:ext cx="4552950" cy="85919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ja-JP" sz="1200" dirty="0">
                <a:latin typeface="Book Antiqua" pitchFamily="18" charset="0"/>
                <a:ea typeface="HGP創英角ｺﾞｼｯｸUB"/>
                <a:cs typeface="HGP創英角ｺﾞｼｯｸUB"/>
              </a:rPr>
              <a:t>Make new software by ourselves</a:t>
            </a:r>
          </a:p>
          <a:p>
            <a:pPr marL="171450" indent="-171450"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ja-JP" sz="1200" dirty="0">
                <a:latin typeface="Book Antiqua" pitchFamily="18" charset="0"/>
                <a:ea typeface="HGP創英角ｺﾞｼｯｸUB"/>
                <a:cs typeface="HGP創英角ｺﾞｼｯｸUB"/>
              </a:rPr>
              <a:t>Investment is zero </a:t>
            </a: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3F473890-381A-44AB-A550-68C6E32A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1" y="5922603"/>
            <a:ext cx="4343399" cy="85919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sz="1200" b="1" dirty="0">
              <a:latin typeface="Book Antiqua" panose="020406020503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b="1" dirty="0">
                <a:latin typeface="Book Antiqua" panose="02040602050305030304" pitchFamily="18" charset="0"/>
              </a:rPr>
              <a:t>Loss time for waiting: request from Apr’20  until Sept’20 not yet complete)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b="1" dirty="0">
                <a:latin typeface="Book Antiqua" panose="02040602050305030304" pitchFamily="18" charset="0"/>
              </a:rPr>
              <a:t>Investment </a:t>
            </a:r>
            <a:r>
              <a:rPr lang="en-US" sz="1200" b="1" i="1" dirty="0">
                <a:latin typeface="Book Antiqua" panose="02040602050305030304" pitchFamily="18" charset="0"/>
              </a:rPr>
              <a:t>20.000USD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b="1" dirty="0">
              <a:latin typeface="Book Antiqua" panose="0204060205030503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F2D54C1-3519-4E26-924F-9F715CE9A060}"/>
              </a:ext>
            </a:extLst>
          </p:cNvPr>
          <p:cNvSpPr/>
          <p:nvPr/>
        </p:nvSpPr>
        <p:spPr>
          <a:xfrm>
            <a:off x="128834" y="5146357"/>
            <a:ext cx="421456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Can not get data from Checker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Depend on MEBD software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B3703D-B188-410B-BD7E-027AECC94BA8}"/>
              </a:ext>
            </a:extLst>
          </p:cNvPr>
          <p:cNvSpPr/>
          <p:nvPr/>
        </p:nvSpPr>
        <p:spPr>
          <a:xfrm>
            <a:off x="4528034" y="5166786"/>
            <a:ext cx="4387366" cy="395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00" kern="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Make new software and running on checker</a:t>
            </a:r>
            <a:endParaRPr lang="en-GB" sz="1500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236E2A-9D1D-46B2-809D-880ACFF8F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522049"/>
            <a:ext cx="4345829" cy="159275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B43D08B-5538-4824-84C4-BFA68BFC4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383" y="2875368"/>
            <a:ext cx="1937218" cy="1036725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C2C105EE-7C57-4232-B3DE-37DEA22A0773}"/>
              </a:ext>
            </a:extLst>
          </p:cNvPr>
          <p:cNvSpPr/>
          <p:nvPr/>
        </p:nvSpPr>
        <p:spPr>
          <a:xfrm>
            <a:off x="4633826" y="3532954"/>
            <a:ext cx="1156948" cy="79245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A1AC45F-8EF0-410F-B0BD-69E513DF822B}"/>
              </a:ext>
            </a:extLst>
          </p:cNvPr>
          <p:cNvSpPr/>
          <p:nvPr/>
        </p:nvSpPr>
        <p:spPr>
          <a:xfrm>
            <a:off x="4633826" y="3736255"/>
            <a:ext cx="1859680" cy="175837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68. Log verify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816297B-BF18-493E-ADBF-C7A8DB1FE6D2}"/>
              </a:ext>
            </a:extLst>
          </p:cNvPr>
          <p:cNvCxnSpPr/>
          <p:nvPr/>
        </p:nvCxnSpPr>
        <p:spPr>
          <a:xfrm>
            <a:off x="4633826" y="3622570"/>
            <a:ext cx="159484" cy="10331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E5FF22F-C5A5-402E-9E92-77267DB6903C}"/>
              </a:ext>
            </a:extLst>
          </p:cNvPr>
          <p:cNvCxnSpPr/>
          <p:nvPr/>
        </p:nvCxnSpPr>
        <p:spPr>
          <a:xfrm>
            <a:off x="5772148" y="3618605"/>
            <a:ext cx="159484" cy="10331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C88B3C6D-12EF-4284-9DEF-5B60A4ABD419}"/>
              </a:ext>
            </a:extLst>
          </p:cNvPr>
          <p:cNvSpPr/>
          <p:nvPr/>
        </p:nvSpPr>
        <p:spPr>
          <a:xfrm>
            <a:off x="6615673" y="4800600"/>
            <a:ext cx="1705382" cy="170298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serial check OK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FE4F3260-5E27-415D-976C-D8DE914ECE4A}"/>
              </a:ext>
            </a:extLst>
          </p:cNvPr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B$21:$N$22"/>
              </a:ext>
            </a:extLst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84698" y="2145480"/>
            <a:ext cx="4465837" cy="484369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</p:pic>
      <p:sp>
        <p:nvSpPr>
          <p:cNvPr id="61" name="Left Bracket 60">
            <a:extLst>
              <a:ext uri="{FF2B5EF4-FFF2-40B4-BE49-F238E27FC236}">
                <a16:creationId xmlns:a16="http://schemas.microsoft.com/office/drawing/2014/main" id="{13E17C4B-850A-4167-9844-5172D90D7CF9}"/>
              </a:ext>
            </a:extLst>
          </p:cNvPr>
          <p:cNvSpPr/>
          <p:nvPr/>
        </p:nvSpPr>
        <p:spPr>
          <a:xfrm rot="16200000">
            <a:off x="6447763" y="925205"/>
            <a:ext cx="90724" cy="3472951"/>
          </a:xfrm>
          <a:prstGeom prst="leftBracket">
            <a:avLst/>
          </a:prstGeom>
          <a:ln w="1905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Elbow Connector 7">
            <a:extLst>
              <a:ext uri="{FF2B5EF4-FFF2-40B4-BE49-F238E27FC236}">
                <a16:creationId xmlns:a16="http://schemas.microsoft.com/office/drawing/2014/main" id="{61BB3448-ABFF-4D5A-BC2B-D53A8FFF0CB7}"/>
              </a:ext>
            </a:extLst>
          </p:cNvPr>
          <p:cNvCxnSpPr/>
          <p:nvPr/>
        </p:nvCxnSpPr>
        <p:spPr>
          <a:xfrm rot="5400000">
            <a:off x="5842829" y="2218740"/>
            <a:ext cx="176295" cy="1165715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D4A292A2-D2B6-4D22-8968-EB489ACBD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6327" y="3858034"/>
            <a:ext cx="1734727" cy="951274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022F7F3-3BCD-4102-868D-7EBD7E5BB048}"/>
              </a:ext>
            </a:extLst>
          </p:cNvPr>
          <p:cNvCxnSpPr>
            <a:stCxn id="56" idx="2"/>
            <a:endCxn id="63" idx="1"/>
          </p:cNvCxnSpPr>
          <p:nvPr/>
        </p:nvCxnSpPr>
        <p:spPr>
          <a:xfrm rot="16200000" flipH="1">
            <a:off x="5864207" y="3611550"/>
            <a:ext cx="421579" cy="102266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406C457-02EA-4652-ADEF-95DF69551AB2}"/>
              </a:ext>
            </a:extLst>
          </p:cNvPr>
          <p:cNvCxnSpPr>
            <a:cxnSpLocks/>
          </p:cNvCxnSpPr>
          <p:nvPr/>
        </p:nvCxnSpPr>
        <p:spPr>
          <a:xfrm>
            <a:off x="8401552" y="3430164"/>
            <a:ext cx="590613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26AA472-B20D-4F0A-96A3-0C7D55024CB8}"/>
              </a:ext>
            </a:extLst>
          </p:cNvPr>
          <p:cNvCxnSpPr>
            <a:cxnSpLocks/>
          </p:cNvCxnSpPr>
          <p:nvPr/>
        </p:nvCxnSpPr>
        <p:spPr>
          <a:xfrm flipH="1">
            <a:off x="8400690" y="2656982"/>
            <a:ext cx="862" cy="778991"/>
          </a:xfrm>
          <a:prstGeom prst="line">
            <a:avLst/>
          </a:prstGeom>
          <a:ln w="19050"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D652059-3F2F-44BA-B610-4CAADA78B60A}"/>
              </a:ext>
            </a:extLst>
          </p:cNvPr>
          <p:cNvCxnSpPr>
            <a:cxnSpLocks/>
          </p:cNvCxnSpPr>
          <p:nvPr/>
        </p:nvCxnSpPr>
        <p:spPr>
          <a:xfrm flipH="1">
            <a:off x="8983777" y="2652923"/>
            <a:ext cx="862" cy="778991"/>
          </a:xfrm>
          <a:prstGeom prst="line">
            <a:avLst/>
          </a:prstGeom>
          <a:ln w="19050"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AB6AD01-1693-4EDF-A1F1-50381B6F10C0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8321054" y="3438686"/>
            <a:ext cx="385156" cy="89498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1920D51-3D7A-405F-846E-73D063FBE210}"/>
              </a:ext>
            </a:extLst>
          </p:cNvPr>
          <p:cNvSpPr txBox="1"/>
          <p:nvPr/>
        </p:nvSpPr>
        <p:spPr>
          <a:xfrm>
            <a:off x="8400690" y="2896469"/>
            <a:ext cx="570199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Verify</a:t>
            </a:r>
          </a:p>
        </p:txBody>
      </p:sp>
    </p:spTree>
    <p:extLst>
      <p:ext uri="{BB962C8B-B14F-4D97-AF65-F5344CB8AC3E}">
        <p14:creationId xmlns:p14="http://schemas.microsoft.com/office/powerpoint/2010/main" val="233416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6B229C6A-2D3F-47C6-B41A-A2FD089606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82" y="1927844"/>
            <a:ext cx="2681335" cy="157647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1F3C2FE-2D18-431B-A2A8-81CABE6BE7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622208"/>
            <a:ext cx="922240" cy="1025992"/>
          </a:xfrm>
          <a:prstGeom prst="rect">
            <a:avLst/>
          </a:prstGeom>
        </p:spPr>
      </p:pic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3782" cy="4131560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315893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39"/>
            <a:ext cx="4576516" cy="4131559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After 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ＭＳ Ｐゴシック" pitchFamily="34" charset="-128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5251" y="913353"/>
            <a:ext cx="8915400" cy="321492"/>
            <a:chOff x="2132003" y="961572"/>
            <a:chExt cx="6882348" cy="274320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132003" y="962132"/>
              <a:ext cx="217646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Developer: 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/>
                  <a:ea typeface="ＭＳ Ｐゴシック" panose="020B0600070205080204" pitchFamily="34" charset="-128"/>
                  <a:sym typeface="Wingdings" pitchFamily="2" charset="2"/>
                </a:rPr>
                <a:t>Vu Ngoc Dai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endParaRP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779058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Expn</a:t>
              </a: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: 0	</a:t>
              </a: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6732620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lvl="0" algn="r">
                <a:spcBef>
                  <a:spcPct val="20000"/>
                </a:spcBef>
              </a:pPr>
              <a:r>
                <a:rPr lang="en-US" altLang="ja-JP" sz="1500" b="1" dirty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$15.57K</a:t>
              </a:r>
              <a:endParaRPr kumimoji="0" lang="en-US" altLang="ja-JP" sz="1500" b="1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EBCE3F76-00F8-4CFE-AC84-CD75B33A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955" y="913353"/>
            <a:ext cx="1823915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rPr>
              <a:t>Apply: </a:t>
            </a:r>
            <a:r>
              <a:rPr kumimoji="1" lang="en-US" altLang="ja-JP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/>
                <a:ea typeface="ＭＳ Ｐゴシック" panose="020B0600070205080204" pitchFamily="34" charset="-128"/>
                <a:sym typeface="Wingdings" pitchFamily="2" charset="2"/>
              </a:rPr>
              <a:t>Sep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rPr>
              <a:t>.2020</a:t>
            </a: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14" y="36562"/>
            <a:ext cx="9094680" cy="424529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altLang="ja-JP" sz="16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Compare </a:t>
            </a:r>
            <a:r>
              <a:rPr lang="en-GB" altLang="ja-JP" sz="16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pdm</a:t>
            </a:r>
            <a:r>
              <a:rPr lang="en-GB" altLang="ja-JP" sz="16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machine data tool</a:t>
            </a:r>
            <a:endParaRPr lang="en-US" altLang="ja-JP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CCB57E51-4993-4A8A-A19D-CCD70B3AD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123641"/>
            <a:ext cx="871330" cy="271154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3/4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8" y="501724"/>
            <a:ext cx="9015167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ja-JP" sz="1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 comparing data between PDM and Machine data</a:t>
            </a: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4542952" y="5750509"/>
            <a:ext cx="4552950" cy="1016691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ja-JP" sz="1200" dirty="0">
                <a:solidFill>
                  <a:srgbClr val="FF0000"/>
                </a:solidFill>
                <a:latin typeface="Book Antiqua" pitchFamily="18" charset="0"/>
                <a:ea typeface="HGP創英角ｺﾞｼｯｸUB"/>
                <a:cs typeface="HGP創英角ｺﾞｼｯｸUB"/>
              </a:rPr>
              <a:t> </a:t>
            </a: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Meiryo UI" panose="020B0604030504040204" pitchFamily="50" charset="-128"/>
              </a:rPr>
              <a:t>Control data by system, easy checking and searching history information.</a:t>
            </a:r>
          </a:p>
          <a:p>
            <a:pPr marL="171450" indent="-171450"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sv-SE" sz="1200" dirty="0">
                <a:latin typeface="Roboto" panose="02000000000000000000" pitchFamily="2" charset="0"/>
                <a:ea typeface="Roboto" panose="02000000000000000000" pitchFamily="2" charset="0"/>
                <a:cs typeface="Meiryo UI" panose="020B0604030504040204" pitchFamily="50" charset="-128"/>
              </a:rPr>
              <a:t>16min/1model x 1,300 model/month = 20,800 min/month</a:t>
            </a:r>
          </a:p>
          <a:p>
            <a:pPr marL="171450" indent="-171450"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Meiryo UI" panose="020B0604030504040204" pitchFamily="50" charset="-128"/>
              </a:rPr>
              <a:t>Save: 4,152 min / month (519 hour/ Year)</a:t>
            </a:r>
            <a:endParaRPr lang="en-US" altLang="ja-JP" sz="1200" dirty="0">
              <a:solidFill>
                <a:srgbClr val="FF0000"/>
              </a:solidFill>
              <a:latin typeface="Book Antiqua" pitchFamily="18" charset="0"/>
              <a:ea typeface="HGP創英角ｺﾞｼｯｸUB"/>
              <a:cs typeface="HGP創英角ｺﾞｼｯｸUB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3F473890-381A-44AB-A550-68C6E32A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1" y="5765109"/>
            <a:ext cx="4343399" cy="1016691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200" b="1" dirty="0">
                <a:latin typeface="Roboto" panose="02000000000000000000" pitchFamily="2" charset="0"/>
                <a:ea typeface="Roboto" panose="02000000000000000000" pitchFamily="2" charset="0"/>
                <a:cs typeface="Meiryo UI" panose="020B0604030504040204" pitchFamily="50" charset="-128"/>
              </a:rPr>
              <a:t>Spending many time and easy mistake.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200" b="1" dirty="0">
                <a:latin typeface="Roboto" panose="02000000000000000000" pitchFamily="2" charset="0"/>
                <a:ea typeface="Roboto" panose="02000000000000000000" pitchFamily="2" charset="0"/>
                <a:cs typeface="Meiryo UI" panose="020B0604030504040204" pitchFamily="50" charset="-128"/>
              </a:rPr>
              <a:t>Taking many manpower.</a:t>
            </a:r>
            <a:endParaRPr lang="en-US" sz="1200" dirty="0">
              <a:solidFill>
                <a:srgbClr val="FF0000"/>
              </a:solidFill>
              <a:latin typeface="Book Antiqua" pitchFamily="18" charset="0"/>
              <a:ea typeface="HGP創英角ｺﾞｼｯｸUB"/>
            </a:endParaRPr>
          </a:p>
          <a:p>
            <a:pPr marL="214313" indent="-214313">
              <a:buFont typeface="Wingdings" pitchFamily="2" charset="2"/>
              <a:buChar char="v"/>
            </a:pPr>
            <a:endParaRPr lang="en-US" sz="1200" dirty="0">
              <a:solidFill>
                <a:srgbClr val="FF0000"/>
              </a:solidFill>
              <a:latin typeface="Book Antiqua" pitchFamily="18" charset="0"/>
              <a:ea typeface="HGP創英角ｺﾞｼｯｸUB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4C8CCA-377D-4699-99F8-AEB574B365B7}"/>
              </a:ext>
            </a:extLst>
          </p:cNvPr>
          <p:cNvSpPr/>
          <p:nvPr/>
        </p:nvSpPr>
        <p:spPr>
          <a:xfrm>
            <a:off x="1" y="4515737"/>
            <a:ext cx="4419600" cy="742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1500" b="1" kern="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</a:t>
            </a:r>
            <a:r>
              <a:rPr lang="en-US" sz="1500" kern="0" dirty="0">
                <a:latin typeface="Roboto" panose="02000000000000000000" pitchFamily="2" charset="0"/>
                <a:ea typeface="Roboto" panose="02000000000000000000" pitchFamily="2" charset="0"/>
              </a:rPr>
              <a:t>Worker </a:t>
            </a:r>
            <a:r>
              <a:rPr lang="en-US" sz="1500" b="1" kern="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using their eyes </a:t>
            </a:r>
            <a:r>
              <a:rPr lang="en-US" sz="1500" kern="0" dirty="0">
                <a:latin typeface="Roboto" panose="02000000000000000000" pitchFamily="2" charset="0"/>
                <a:ea typeface="Roboto" panose="02000000000000000000" pitchFamily="2" charset="0"/>
              </a:rPr>
              <a:t>for checking paper</a:t>
            </a:r>
            <a:r>
              <a:rPr lang="en-US" sz="1500" b="1" kern="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1500" kern="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</a:t>
            </a:r>
            <a:r>
              <a:rPr lang="en-US" sz="1500" kern="0" dirty="0">
                <a:latin typeface="Roboto" panose="02000000000000000000" pitchFamily="2" charset="0"/>
                <a:ea typeface="Roboto" panose="02000000000000000000" pitchFamily="2" charset="0"/>
              </a:rPr>
              <a:t>Comparing by </a:t>
            </a:r>
            <a:r>
              <a:rPr lang="en-US" sz="1500" b="1" kern="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their hands</a:t>
            </a:r>
          </a:p>
        </p:txBody>
      </p:sp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35F8FD0-84FA-457D-9629-8D474340C0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129" y="2654838"/>
            <a:ext cx="1198144" cy="733526"/>
          </a:xfrm>
          <a:prstGeom prst="rect">
            <a:avLst/>
          </a:prstGeom>
          <a:ln>
            <a:noFill/>
          </a:ln>
        </p:spPr>
      </p:pic>
      <p:sp>
        <p:nvSpPr>
          <p:cNvPr id="30" name="Arrow: Down 67">
            <a:extLst>
              <a:ext uri="{FF2B5EF4-FFF2-40B4-BE49-F238E27FC236}">
                <a16:creationId xmlns:a16="http://schemas.microsoft.com/office/drawing/2014/main" id="{D423CA0E-E4D3-4326-ADBA-E734E45FBC0C}"/>
              </a:ext>
            </a:extLst>
          </p:cNvPr>
          <p:cNvSpPr/>
          <p:nvPr/>
        </p:nvSpPr>
        <p:spPr bwMode="auto">
          <a:xfrm rot="16200000">
            <a:off x="2247900" y="2824559"/>
            <a:ext cx="317953" cy="529123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z="1600" dirty="0">
              <a:solidFill>
                <a:srgbClr val="000000"/>
              </a:solidFill>
              <a:ea typeface="ＭＳ Ｐゴシック" pitchFamily="34" charset="-128"/>
              <a:cs typeface="Osaka" charset="-128"/>
            </a:endParaRPr>
          </a:p>
        </p:txBody>
      </p:sp>
      <p:sp>
        <p:nvSpPr>
          <p:cNvPr id="48" name="Arrow: Down 67">
            <a:extLst>
              <a:ext uri="{FF2B5EF4-FFF2-40B4-BE49-F238E27FC236}">
                <a16:creationId xmlns:a16="http://schemas.microsoft.com/office/drawing/2014/main" id="{837E93FE-294C-4C44-A89A-68856898BBE8}"/>
              </a:ext>
            </a:extLst>
          </p:cNvPr>
          <p:cNvSpPr/>
          <p:nvPr/>
        </p:nvSpPr>
        <p:spPr bwMode="auto">
          <a:xfrm>
            <a:off x="6553201" y="3429000"/>
            <a:ext cx="167411" cy="194269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z="1600" dirty="0">
              <a:solidFill>
                <a:srgbClr val="000000"/>
              </a:solidFill>
              <a:ea typeface="ＭＳ Ｐゴシック" pitchFamily="34" charset="-128"/>
              <a:cs typeface="Osaka" charset="-128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5D2152-F132-4D9B-BC9D-9CB45CD90C51}"/>
              </a:ext>
            </a:extLst>
          </p:cNvPr>
          <p:cNvSpPr/>
          <p:nvPr/>
        </p:nvSpPr>
        <p:spPr>
          <a:xfrm>
            <a:off x="4696288" y="4703802"/>
            <a:ext cx="41507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500" b="1" kern="0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Automatic comparing</a:t>
            </a:r>
            <a:endParaRPr lang="en-US" sz="1500" kern="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500" kern="0" dirty="0">
                <a:latin typeface="Roboto" panose="02000000000000000000" pitchFamily="2" charset="0"/>
                <a:ea typeface="Roboto" panose="02000000000000000000" pitchFamily="2" charset="0"/>
              </a:rPr>
              <a:t>   Auto Export report after compared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6F5C11-7DFE-4FB3-B424-B649BACFC9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723"/>
          <a:stretch/>
        </p:blipFill>
        <p:spPr>
          <a:xfrm>
            <a:off x="138069" y="2224209"/>
            <a:ext cx="2006027" cy="1594785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820981A-1534-4C21-9E08-C2C9FA4CE0E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04" y="2375418"/>
            <a:ext cx="370355" cy="22599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419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2041A51-10E1-40F6-8CB7-39ABE471F8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796" y="2578590"/>
            <a:ext cx="3410984" cy="3259384"/>
          </a:xfrm>
          <a:prstGeom prst="rect">
            <a:avLst/>
          </a:prstGeom>
        </p:spPr>
      </p:pic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3782" cy="4509498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315893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39"/>
            <a:ext cx="4576516" cy="4509499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After 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ＭＳ Ｐゴシック" pitchFamily="34" charset="-128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5251" y="913353"/>
            <a:ext cx="8915400" cy="321492"/>
            <a:chOff x="2132003" y="961572"/>
            <a:chExt cx="6882348" cy="274320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132003" y="962132"/>
              <a:ext cx="217646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Developer: 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/>
                  <a:ea typeface="ＭＳ Ｐゴシック" panose="020B0600070205080204" pitchFamily="34" charset="-128"/>
                  <a:sym typeface="Wingdings" pitchFamily="2" charset="2"/>
                </a:rPr>
                <a:t>Nguyen Thi Dao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endParaRP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779058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Expn</a:t>
              </a: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: 0</a:t>
              </a: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6732620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lvl="0" algn="r">
                <a:spcBef>
                  <a:spcPct val="20000"/>
                </a:spcBef>
              </a:pPr>
              <a:r>
                <a:rPr lang="en-US" altLang="ja-JP" sz="1500" b="1" dirty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Quality</a:t>
              </a:r>
              <a:endParaRPr kumimoji="0" lang="en-US" altLang="ja-JP" sz="1500" b="1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EBCE3F76-00F8-4CFE-AC84-CD75B33A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955" y="913353"/>
            <a:ext cx="1823915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rPr>
              <a:t>Apply: Jan.2020</a:t>
            </a: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14" y="9929"/>
            <a:ext cx="9147314" cy="424529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altLang="ja-JP" sz="1600" dirty="0">
                <a:solidFill>
                  <a:schemeClr val="bg1"/>
                </a:solidFill>
                <a:cs typeface="Times New Roman" pitchFamily="18" charset="0"/>
              </a:rPr>
              <a:t>Microwave traceability</a:t>
            </a: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CCB57E51-4993-4A8A-A19D-CCD70B3AD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123641"/>
            <a:ext cx="871330" cy="271154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1/5</a:t>
            </a:r>
            <a:endParaRPr kumimoji="0" lang="en-US" altLang="vi-VN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8" y="501724"/>
            <a:ext cx="9046488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altLang="ja-JP" sz="1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Microwave traceability system</a:t>
            </a: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4542952" y="6056402"/>
            <a:ext cx="4552950" cy="71079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Wingdings" pitchFamily="2" charset="2"/>
              <a:buChar char="q"/>
              <a:defRPr/>
            </a:pPr>
            <a:r>
              <a:rPr lang="en-GB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Make function for all process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GB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Prevent human mistake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GB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Prevent skip process</a:t>
            </a: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3F473890-381A-44AB-A550-68C6E32A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1" y="6056402"/>
            <a:ext cx="4343399" cy="72539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285750" indent="-285750">
              <a:buFont typeface="Wingdings" pitchFamily="2" charset="2"/>
              <a:buChar char="q"/>
              <a:defRPr/>
            </a:pPr>
            <a:r>
              <a:rPr lang="en-GB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Manual control</a:t>
            </a:r>
            <a:endParaRPr lang="en-GB" altLang="ja-JP" sz="1200" b="1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30F9A8-5789-49B1-A9E9-9C7D2BE0520E}"/>
              </a:ext>
            </a:extLst>
          </p:cNvPr>
          <p:cNvSpPr txBox="1"/>
          <p:nvPr/>
        </p:nvSpPr>
        <p:spPr>
          <a:xfrm>
            <a:off x="261080" y="1778801"/>
            <a:ext cx="3962400" cy="307777"/>
          </a:xfrm>
          <a:prstGeom prst="rect">
            <a:avLst/>
          </a:prstGeom>
          <a:solidFill>
            <a:srgbClr val="2D2D8A">
              <a:lumMod val="75000"/>
            </a:srgb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35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rPr>
              <a:t>Manual control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1BDBF6-300F-4113-BF81-C63B5C73945E}"/>
              </a:ext>
            </a:extLst>
          </p:cNvPr>
          <p:cNvSpPr txBox="1"/>
          <p:nvPr/>
        </p:nvSpPr>
        <p:spPr>
          <a:xfrm>
            <a:off x="4914427" y="1778800"/>
            <a:ext cx="3810000" cy="307777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35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n-GB" sz="1400" dirty="0">
                <a:solidFill>
                  <a:srgbClr val="FFFFFF">
                    <a:lumMod val="95000"/>
                  </a:srgbClr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System Control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9055C54-ECE6-4C98-A1D0-0FC2D230DC13}"/>
              </a:ext>
            </a:extLst>
          </p:cNvPr>
          <p:cNvGrpSpPr/>
          <p:nvPr/>
        </p:nvGrpSpPr>
        <p:grpSpPr>
          <a:xfrm>
            <a:off x="4692641" y="2209800"/>
            <a:ext cx="1250959" cy="512544"/>
            <a:chOff x="0" y="0"/>
            <a:chExt cx="1910436" cy="321867"/>
          </a:xfrm>
        </p:grpSpPr>
        <p:sp>
          <p:nvSpPr>
            <p:cNvPr id="88" name="Arrow: Chevron 87">
              <a:extLst>
                <a:ext uri="{FF2B5EF4-FFF2-40B4-BE49-F238E27FC236}">
                  <a16:creationId xmlns:a16="http://schemas.microsoft.com/office/drawing/2014/main" id="{C93EBDC0-98E0-4754-B9CD-3CDDEDCDCDE9}"/>
                </a:ext>
              </a:extLst>
            </p:cNvPr>
            <p:cNvSpPr/>
            <p:nvPr/>
          </p:nvSpPr>
          <p:spPr>
            <a:xfrm>
              <a:off x="0" y="0"/>
              <a:ext cx="1910436" cy="321867"/>
            </a:xfrm>
            <a:prstGeom prst="chevron">
              <a:avLst/>
            </a:prstGeom>
            <a:solidFill>
              <a:srgbClr val="333399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89" name="Arrow: Chevron 4">
              <a:extLst>
                <a:ext uri="{FF2B5EF4-FFF2-40B4-BE49-F238E27FC236}">
                  <a16:creationId xmlns:a16="http://schemas.microsoft.com/office/drawing/2014/main" id="{1EEB1FEC-1172-4909-A4BB-A4E9EAE7D469}"/>
                </a:ext>
              </a:extLst>
            </p:cNvPr>
            <p:cNvSpPr txBox="1"/>
            <p:nvPr/>
          </p:nvSpPr>
          <p:spPr>
            <a:xfrm>
              <a:off x="160934" y="0"/>
              <a:ext cx="1588569" cy="3218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13335" rIns="13335" bIns="13335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solidFill>
                    <a:srgbClr val="FFFFFF"/>
                  </a:solidFill>
                  <a:latin typeface="Arial"/>
                  <a:ea typeface="ＭＳ Ｐゴシック"/>
                  <a:cs typeface="+mn-cs"/>
                </a:rPr>
                <a:t>MCS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727DC05-19F8-40BC-BD2C-9F2298F50317}"/>
              </a:ext>
            </a:extLst>
          </p:cNvPr>
          <p:cNvGrpSpPr/>
          <p:nvPr/>
        </p:nvGrpSpPr>
        <p:grpSpPr>
          <a:xfrm>
            <a:off x="6036081" y="2209800"/>
            <a:ext cx="1431519" cy="512544"/>
            <a:chOff x="0" y="0"/>
            <a:chExt cx="1910436" cy="321867"/>
          </a:xfrm>
        </p:grpSpPr>
        <p:sp>
          <p:nvSpPr>
            <p:cNvPr id="91" name="Arrow: Chevron 90">
              <a:extLst>
                <a:ext uri="{FF2B5EF4-FFF2-40B4-BE49-F238E27FC236}">
                  <a16:creationId xmlns:a16="http://schemas.microsoft.com/office/drawing/2014/main" id="{B0B2940B-7D10-4552-99C1-08ABFEFA2BB8}"/>
                </a:ext>
              </a:extLst>
            </p:cNvPr>
            <p:cNvSpPr/>
            <p:nvPr/>
          </p:nvSpPr>
          <p:spPr>
            <a:xfrm>
              <a:off x="0" y="0"/>
              <a:ext cx="1910436" cy="321867"/>
            </a:xfrm>
            <a:prstGeom prst="chevron">
              <a:avLst/>
            </a:prstGeom>
            <a:solidFill>
              <a:srgbClr val="333399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94" name="Arrow: Chevron 4">
              <a:extLst>
                <a:ext uri="{FF2B5EF4-FFF2-40B4-BE49-F238E27FC236}">
                  <a16:creationId xmlns:a16="http://schemas.microsoft.com/office/drawing/2014/main" id="{FAB37128-FB45-4335-A9A0-1AE14749D5FB}"/>
                </a:ext>
              </a:extLst>
            </p:cNvPr>
            <p:cNvSpPr txBox="1"/>
            <p:nvPr/>
          </p:nvSpPr>
          <p:spPr>
            <a:xfrm>
              <a:off x="160934" y="0"/>
              <a:ext cx="1588569" cy="3218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13335" rIns="13335" bIns="13335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solidFill>
                    <a:srgbClr val="FFFFFF"/>
                  </a:solidFill>
                  <a:latin typeface="Arial"/>
                  <a:ea typeface="ＭＳ Ｐゴシック"/>
                  <a:cs typeface="+mn-cs"/>
                </a:rPr>
                <a:t>Reel ID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0E435AD-B1A0-4549-AF60-A046D709DDBB}"/>
              </a:ext>
            </a:extLst>
          </p:cNvPr>
          <p:cNvGrpSpPr/>
          <p:nvPr/>
        </p:nvGrpSpPr>
        <p:grpSpPr>
          <a:xfrm>
            <a:off x="7504959" y="2209800"/>
            <a:ext cx="1334241" cy="512544"/>
            <a:chOff x="0" y="0"/>
            <a:chExt cx="1910436" cy="321867"/>
          </a:xfrm>
        </p:grpSpPr>
        <p:sp>
          <p:nvSpPr>
            <p:cNvPr id="99" name="Arrow: Chevron 98">
              <a:extLst>
                <a:ext uri="{FF2B5EF4-FFF2-40B4-BE49-F238E27FC236}">
                  <a16:creationId xmlns:a16="http://schemas.microsoft.com/office/drawing/2014/main" id="{28B9C5EA-5767-4E4A-9362-9FF300C5D795}"/>
                </a:ext>
              </a:extLst>
            </p:cNvPr>
            <p:cNvSpPr/>
            <p:nvPr/>
          </p:nvSpPr>
          <p:spPr>
            <a:xfrm>
              <a:off x="0" y="0"/>
              <a:ext cx="1910436" cy="321867"/>
            </a:xfrm>
            <a:prstGeom prst="chevron">
              <a:avLst/>
            </a:prstGeom>
            <a:solidFill>
              <a:srgbClr val="333399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0" name="Arrow: Chevron 4">
              <a:extLst>
                <a:ext uri="{FF2B5EF4-FFF2-40B4-BE49-F238E27FC236}">
                  <a16:creationId xmlns:a16="http://schemas.microsoft.com/office/drawing/2014/main" id="{717753B0-F27E-4704-A5A6-07945CBB98F6}"/>
                </a:ext>
              </a:extLst>
            </p:cNvPr>
            <p:cNvSpPr txBox="1"/>
            <p:nvPr/>
          </p:nvSpPr>
          <p:spPr>
            <a:xfrm>
              <a:off x="160934" y="0"/>
              <a:ext cx="1588569" cy="3218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13335" rIns="13335" bIns="13335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 err="1">
                  <a:solidFill>
                    <a:srgbClr val="FFFFFF"/>
                  </a:solidFill>
                  <a:latin typeface="Arial"/>
                  <a:ea typeface="ＭＳ Ｐゴシック"/>
                  <a:cs typeface="+mn-cs"/>
                </a:rPr>
                <a:t>Panacim</a:t>
              </a:r>
              <a:endParaRPr lang="en-US" sz="1000" kern="1200" dirty="0">
                <a:solidFill>
                  <a:srgbClr val="FFFFFF"/>
                </a:solidFill>
                <a:latin typeface="Arial"/>
                <a:ea typeface="ＭＳ Ｐゴシック"/>
                <a:cs typeface="+mn-cs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1984BB5-D5BA-455A-A4D2-9973ED21998B}"/>
              </a:ext>
            </a:extLst>
          </p:cNvPr>
          <p:cNvGrpSpPr/>
          <p:nvPr/>
        </p:nvGrpSpPr>
        <p:grpSpPr>
          <a:xfrm>
            <a:off x="4659084" y="5431056"/>
            <a:ext cx="1334241" cy="512544"/>
            <a:chOff x="0" y="0"/>
            <a:chExt cx="1910436" cy="321867"/>
          </a:xfrm>
        </p:grpSpPr>
        <p:sp>
          <p:nvSpPr>
            <p:cNvPr id="105" name="Arrow: Chevron 104">
              <a:extLst>
                <a:ext uri="{FF2B5EF4-FFF2-40B4-BE49-F238E27FC236}">
                  <a16:creationId xmlns:a16="http://schemas.microsoft.com/office/drawing/2014/main" id="{EF8DFA05-4935-4AE2-B2F9-B276E68C5BDF}"/>
                </a:ext>
              </a:extLst>
            </p:cNvPr>
            <p:cNvSpPr/>
            <p:nvPr/>
          </p:nvSpPr>
          <p:spPr>
            <a:xfrm>
              <a:off x="0" y="0"/>
              <a:ext cx="1910436" cy="321867"/>
            </a:xfrm>
            <a:prstGeom prst="chevron">
              <a:avLst/>
            </a:prstGeom>
            <a:solidFill>
              <a:srgbClr val="333399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6" name="Arrow: Chevron 4">
              <a:extLst>
                <a:ext uri="{FF2B5EF4-FFF2-40B4-BE49-F238E27FC236}">
                  <a16:creationId xmlns:a16="http://schemas.microsoft.com/office/drawing/2014/main" id="{733BC3A6-4425-4CDD-9684-C794D3E2285A}"/>
                </a:ext>
              </a:extLst>
            </p:cNvPr>
            <p:cNvSpPr txBox="1"/>
            <p:nvPr/>
          </p:nvSpPr>
          <p:spPr>
            <a:xfrm>
              <a:off x="160934" y="0"/>
              <a:ext cx="1588569" cy="3218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13335" rIns="13335" bIns="13335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solidFill>
                    <a:srgbClr val="FFFFFF"/>
                  </a:solidFill>
                  <a:latin typeface="Arial"/>
                  <a:ea typeface="ＭＳ Ｐゴシック"/>
                  <a:cs typeface="+mn-cs"/>
                </a:rPr>
                <a:t>DIP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7201C2D-61A9-40A7-A202-8883F6E16EC8}"/>
              </a:ext>
            </a:extLst>
          </p:cNvPr>
          <p:cNvGrpSpPr/>
          <p:nvPr/>
        </p:nvGrpSpPr>
        <p:grpSpPr>
          <a:xfrm>
            <a:off x="6057159" y="5431056"/>
            <a:ext cx="1334241" cy="512544"/>
            <a:chOff x="0" y="0"/>
            <a:chExt cx="1910436" cy="321867"/>
          </a:xfrm>
        </p:grpSpPr>
        <p:sp>
          <p:nvSpPr>
            <p:cNvPr id="113" name="Arrow: Chevron 112">
              <a:extLst>
                <a:ext uri="{FF2B5EF4-FFF2-40B4-BE49-F238E27FC236}">
                  <a16:creationId xmlns:a16="http://schemas.microsoft.com/office/drawing/2014/main" id="{541333D2-DACB-4F0D-AF21-0A268A500F80}"/>
                </a:ext>
              </a:extLst>
            </p:cNvPr>
            <p:cNvSpPr/>
            <p:nvPr/>
          </p:nvSpPr>
          <p:spPr>
            <a:xfrm>
              <a:off x="0" y="0"/>
              <a:ext cx="1910436" cy="321867"/>
            </a:xfrm>
            <a:prstGeom prst="chevron">
              <a:avLst/>
            </a:prstGeom>
            <a:solidFill>
              <a:srgbClr val="333399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14" name="Arrow: Chevron 4">
              <a:extLst>
                <a:ext uri="{FF2B5EF4-FFF2-40B4-BE49-F238E27FC236}">
                  <a16:creationId xmlns:a16="http://schemas.microsoft.com/office/drawing/2014/main" id="{71C052C4-8253-4F1E-976A-87F4355FA805}"/>
                </a:ext>
              </a:extLst>
            </p:cNvPr>
            <p:cNvSpPr txBox="1"/>
            <p:nvPr/>
          </p:nvSpPr>
          <p:spPr>
            <a:xfrm>
              <a:off x="160934" y="0"/>
              <a:ext cx="1588569" cy="3218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13335" rIns="13335" bIns="13335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solidFill>
                    <a:srgbClr val="FFFFFF"/>
                  </a:solidFill>
                  <a:latin typeface="Arial"/>
                  <a:ea typeface="ＭＳ Ｐゴシック"/>
                  <a:cs typeface="+mn-cs"/>
                </a:rPr>
                <a:t>FCT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9CD6DCC-568A-4505-A3A6-C2F57A24D462}"/>
              </a:ext>
            </a:extLst>
          </p:cNvPr>
          <p:cNvGrpSpPr/>
          <p:nvPr/>
        </p:nvGrpSpPr>
        <p:grpSpPr>
          <a:xfrm>
            <a:off x="7504959" y="5431056"/>
            <a:ext cx="1334241" cy="512544"/>
            <a:chOff x="0" y="0"/>
            <a:chExt cx="1910436" cy="321867"/>
          </a:xfrm>
        </p:grpSpPr>
        <p:sp>
          <p:nvSpPr>
            <p:cNvPr id="116" name="Arrow: Chevron 115">
              <a:extLst>
                <a:ext uri="{FF2B5EF4-FFF2-40B4-BE49-F238E27FC236}">
                  <a16:creationId xmlns:a16="http://schemas.microsoft.com/office/drawing/2014/main" id="{4D629F5B-2259-42CB-AE8B-AACABDA4BB29}"/>
                </a:ext>
              </a:extLst>
            </p:cNvPr>
            <p:cNvSpPr/>
            <p:nvPr/>
          </p:nvSpPr>
          <p:spPr>
            <a:xfrm>
              <a:off x="0" y="0"/>
              <a:ext cx="1910436" cy="321867"/>
            </a:xfrm>
            <a:prstGeom prst="chevron">
              <a:avLst/>
            </a:prstGeom>
            <a:solidFill>
              <a:srgbClr val="333399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17" name="Arrow: Chevron 4">
              <a:extLst>
                <a:ext uri="{FF2B5EF4-FFF2-40B4-BE49-F238E27FC236}">
                  <a16:creationId xmlns:a16="http://schemas.microsoft.com/office/drawing/2014/main" id="{4747E752-FB94-470A-9ABA-D80534D8A4C0}"/>
                </a:ext>
              </a:extLst>
            </p:cNvPr>
            <p:cNvSpPr txBox="1"/>
            <p:nvPr/>
          </p:nvSpPr>
          <p:spPr>
            <a:xfrm>
              <a:off x="160934" y="0"/>
              <a:ext cx="1588569" cy="3218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13335" rIns="13335" bIns="13335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solidFill>
                    <a:srgbClr val="FFFFFF"/>
                  </a:solidFill>
                  <a:latin typeface="Arial"/>
                  <a:ea typeface="ＭＳ Ｐゴシック"/>
                  <a:cs typeface="+mn-cs"/>
                </a:rPr>
                <a:t>FA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492F8A2-7C80-4D67-9160-7B9CED613E61}"/>
              </a:ext>
            </a:extLst>
          </p:cNvPr>
          <p:cNvSpPr/>
          <p:nvPr/>
        </p:nvSpPr>
        <p:spPr>
          <a:xfrm>
            <a:off x="4583478" y="4189893"/>
            <a:ext cx="786793" cy="6224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PLC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6712B22-FBA6-4636-9BE4-B35B800BA6BE}"/>
              </a:ext>
            </a:extLst>
          </p:cNvPr>
          <p:cNvSpPr/>
          <p:nvPr/>
        </p:nvSpPr>
        <p:spPr>
          <a:xfrm>
            <a:off x="8204807" y="4178116"/>
            <a:ext cx="786793" cy="6224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Shrink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8C802DC-3807-4918-8789-37C8E4527F9C}"/>
              </a:ext>
            </a:extLst>
          </p:cNvPr>
          <p:cNvGrpSpPr/>
          <p:nvPr/>
        </p:nvGrpSpPr>
        <p:grpSpPr>
          <a:xfrm>
            <a:off x="5943600" y="3348856"/>
            <a:ext cx="1676259" cy="1469609"/>
            <a:chOff x="1061992" y="2921743"/>
            <a:chExt cx="1458427" cy="1574954"/>
          </a:xfrm>
        </p:grpSpPr>
        <p:sp>
          <p:nvSpPr>
            <p:cNvPr id="47" name="Arrow: Quad 46">
              <a:extLst>
                <a:ext uri="{FF2B5EF4-FFF2-40B4-BE49-F238E27FC236}">
                  <a16:creationId xmlns:a16="http://schemas.microsoft.com/office/drawing/2014/main" id="{E754F7C6-23A7-47E2-8B42-BA036AB17474}"/>
                </a:ext>
              </a:extLst>
            </p:cNvPr>
            <p:cNvSpPr/>
            <p:nvPr/>
          </p:nvSpPr>
          <p:spPr>
            <a:xfrm rot="18753019">
              <a:off x="1035948" y="3012226"/>
              <a:ext cx="1574954" cy="1393988"/>
            </a:xfrm>
            <a:prstGeom prst="quadArrow">
              <a:avLst>
                <a:gd name="adj1" fmla="val 7620"/>
                <a:gd name="adj2" fmla="val 8079"/>
                <a:gd name="adj3" fmla="val 95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Arrow: Quad 2">
              <a:extLst>
                <a:ext uri="{FF2B5EF4-FFF2-40B4-BE49-F238E27FC236}">
                  <a16:creationId xmlns:a16="http://schemas.microsoft.com/office/drawing/2014/main" id="{0EB5EDE3-C11D-474F-8E7E-7B2F8F401D01}"/>
                </a:ext>
              </a:extLst>
            </p:cNvPr>
            <p:cNvSpPr/>
            <p:nvPr/>
          </p:nvSpPr>
          <p:spPr>
            <a:xfrm>
              <a:off x="1061992" y="3020593"/>
              <a:ext cx="1440383" cy="1412827"/>
            </a:xfrm>
            <a:prstGeom prst="quadArrow">
              <a:avLst>
                <a:gd name="adj1" fmla="val 9129"/>
                <a:gd name="adj2" fmla="val 11218"/>
                <a:gd name="adj3" fmla="val 95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1411ACA-81F6-4C62-AB19-C84943DBEA3C}"/>
              </a:ext>
            </a:extLst>
          </p:cNvPr>
          <p:cNvGrpSpPr/>
          <p:nvPr/>
        </p:nvGrpSpPr>
        <p:grpSpPr>
          <a:xfrm>
            <a:off x="5993325" y="3717214"/>
            <a:ext cx="1560411" cy="633839"/>
            <a:chOff x="8274719" y="3567805"/>
            <a:chExt cx="1560411" cy="481583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34AE022-B201-492C-AAC1-57385EA9FB73}"/>
                </a:ext>
              </a:extLst>
            </p:cNvPr>
            <p:cNvGrpSpPr/>
            <p:nvPr/>
          </p:nvGrpSpPr>
          <p:grpSpPr>
            <a:xfrm>
              <a:off x="8325936" y="3567805"/>
              <a:ext cx="1509194" cy="481583"/>
              <a:chOff x="8325936" y="3567805"/>
              <a:chExt cx="1509194" cy="481583"/>
            </a:xfrm>
          </p:grpSpPr>
          <p:sp>
            <p:nvSpPr>
              <p:cNvPr id="110" name="フローチャート : 磁気ディスク 111">
                <a:extLst>
                  <a:ext uri="{FF2B5EF4-FFF2-40B4-BE49-F238E27FC236}">
                    <a16:creationId xmlns:a16="http://schemas.microsoft.com/office/drawing/2014/main" id="{11AFFBA4-4327-4B3A-88B5-29F46DCD5B14}"/>
                  </a:ext>
                </a:extLst>
              </p:cNvPr>
              <p:cNvSpPr/>
              <p:nvPr/>
            </p:nvSpPr>
            <p:spPr bwMode="auto">
              <a:xfrm>
                <a:off x="8325936" y="3567805"/>
                <a:ext cx="1464865" cy="481583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  <a:ln w="1905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36000" rIns="3600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ja-JP" alt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Meiryo" pitchFamily="34" charset="-128"/>
                  <a:ea typeface="Meiryo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15">
                <a:extLst>
                  <a:ext uri="{FF2B5EF4-FFF2-40B4-BE49-F238E27FC236}">
                    <a16:creationId xmlns:a16="http://schemas.microsoft.com/office/drawing/2014/main" id="{73EC48C1-DBB6-490C-BBDE-3DA7A1F3A2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38753" y="3705724"/>
                <a:ext cx="1396377" cy="293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130622" tIns="65311" rIns="130622" bIns="65311">
                <a:spAutoFit/>
              </a:bodyPr>
              <a:lstStyle>
                <a:lvl1pPr defTabSz="1306513" eaLnBrk="0" hangingPunct="0">
                  <a:defRPr kumimoji="1" sz="2000">
                    <a:solidFill>
                      <a:schemeClr val="bg1"/>
                    </a:solidFill>
                    <a:latin typeface="Arial" charset="0"/>
                    <a:ea typeface="PUD新ゴシック表示-M" pitchFamily="50" charset="-128"/>
                  </a:defRPr>
                </a:lvl1pPr>
                <a:lvl2pPr marL="742950" indent="-285750" defTabSz="1306513" eaLnBrk="0" hangingPunct="0">
                  <a:defRPr kumimoji="1" sz="2000">
                    <a:solidFill>
                      <a:schemeClr val="bg1"/>
                    </a:solidFill>
                    <a:latin typeface="Arial" charset="0"/>
                    <a:ea typeface="PUD新ゴシック表示-M" pitchFamily="50" charset="-128"/>
                  </a:defRPr>
                </a:lvl2pPr>
                <a:lvl3pPr marL="1143000" indent="-228600" defTabSz="1306513" eaLnBrk="0" hangingPunct="0">
                  <a:defRPr kumimoji="1" sz="2000">
                    <a:solidFill>
                      <a:schemeClr val="bg1"/>
                    </a:solidFill>
                    <a:latin typeface="Arial" charset="0"/>
                    <a:ea typeface="PUD新ゴシック表示-M" pitchFamily="50" charset="-128"/>
                  </a:defRPr>
                </a:lvl3pPr>
                <a:lvl4pPr marL="1600200" indent="-228600" defTabSz="1306513" eaLnBrk="0" hangingPunct="0">
                  <a:defRPr kumimoji="1" sz="2000">
                    <a:solidFill>
                      <a:schemeClr val="bg1"/>
                    </a:solidFill>
                    <a:latin typeface="Arial" charset="0"/>
                    <a:ea typeface="PUD新ゴシック表示-M" pitchFamily="50" charset="-128"/>
                  </a:defRPr>
                </a:lvl4pPr>
                <a:lvl5pPr marL="2057400" indent="-228600" defTabSz="1306513" eaLnBrk="0" hangingPunct="0">
                  <a:defRPr kumimoji="1" sz="2000">
                    <a:solidFill>
                      <a:schemeClr val="bg1"/>
                    </a:solidFill>
                    <a:latin typeface="Arial" charset="0"/>
                    <a:ea typeface="PUD新ゴシック表示-M" pitchFamily="50" charset="-128"/>
                  </a:defRPr>
                </a:lvl5pPr>
                <a:lvl6pPr marL="2514600" indent="-228600" algn="ctr" defTabSz="1306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1"/>
                    </a:solidFill>
                    <a:latin typeface="Arial" charset="0"/>
                    <a:ea typeface="PUD新ゴシック表示-M" pitchFamily="50" charset="-128"/>
                  </a:defRPr>
                </a:lvl6pPr>
                <a:lvl7pPr marL="2971800" indent="-228600" algn="ctr" defTabSz="1306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1"/>
                    </a:solidFill>
                    <a:latin typeface="Arial" charset="0"/>
                    <a:ea typeface="PUD新ゴシック表示-M" pitchFamily="50" charset="-128"/>
                  </a:defRPr>
                </a:lvl7pPr>
                <a:lvl8pPr marL="3429000" indent="-228600" algn="ctr" defTabSz="1306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1"/>
                    </a:solidFill>
                    <a:latin typeface="Arial" charset="0"/>
                    <a:ea typeface="PUD新ゴシック表示-M" pitchFamily="50" charset="-128"/>
                  </a:defRPr>
                </a:lvl8pPr>
                <a:lvl9pPr marL="3886200" indent="-228600" algn="ctr" defTabSz="1306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1"/>
                    </a:solidFill>
                    <a:latin typeface="Arial" charset="0"/>
                    <a:ea typeface="PUD新ゴシック表示-M" pitchFamily="50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0" lang="en-US" altLang="en-US" sz="1050" b="1" dirty="0">
                    <a:solidFill>
                      <a:srgbClr val="4FAD26"/>
                    </a:solidFill>
                    <a:latin typeface="Meiryo" pitchFamily="34" charset="-128"/>
                    <a:ea typeface="Meiryo" pitchFamily="34" charset="-128"/>
                    <a:cs typeface="Times New Roman" panose="02020603050405020304" pitchFamily="18" charset="0"/>
                  </a:rPr>
                  <a:t>Traceability System</a:t>
                </a:r>
              </a:p>
            </p:txBody>
          </p:sp>
        </p:grpSp>
        <p:pic>
          <p:nvPicPr>
            <p:cNvPr id="109" name="Picture 14" descr="panacim_logoicons-08_black_no-reflect_t">
              <a:extLst>
                <a:ext uri="{FF2B5EF4-FFF2-40B4-BE49-F238E27FC236}">
                  <a16:creationId xmlns:a16="http://schemas.microsoft.com/office/drawing/2014/main" id="{7C19CFEE-71CD-4503-949C-85480CB858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4719" y="3690283"/>
              <a:ext cx="425293" cy="316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F6B7D921-DC03-44B7-B174-9914E1EA4618}"/>
              </a:ext>
            </a:extLst>
          </p:cNvPr>
          <p:cNvSpPr/>
          <p:nvPr/>
        </p:nvSpPr>
        <p:spPr>
          <a:xfrm>
            <a:off x="8204807" y="3263716"/>
            <a:ext cx="786793" cy="6224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Weight</a:t>
            </a:r>
          </a:p>
        </p:txBody>
      </p:sp>
      <p:pic>
        <p:nvPicPr>
          <p:cNvPr id="1032" name="Picture 8" descr="Image result for check sheet">
            <a:extLst>
              <a:ext uri="{FF2B5EF4-FFF2-40B4-BE49-F238E27FC236}">
                <a16:creationId xmlns:a16="http://schemas.microsoft.com/office/drawing/2014/main" id="{571B58A1-396B-46EE-B8BF-A0109EDDA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571" y="3587657"/>
            <a:ext cx="1395079" cy="205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excel">
            <a:extLst>
              <a:ext uri="{FF2B5EF4-FFF2-40B4-BE49-F238E27FC236}">
                <a16:creationId xmlns:a16="http://schemas.microsoft.com/office/drawing/2014/main" id="{9BAD4DE5-ACAC-4A4A-836F-A04E92879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087" y="2239314"/>
            <a:ext cx="2110645" cy="111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61E2D2B-EEBB-4A96-AD20-646919B533B2}"/>
              </a:ext>
            </a:extLst>
          </p:cNvPr>
          <p:cNvSpPr/>
          <p:nvPr/>
        </p:nvSpPr>
        <p:spPr>
          <a:xfrm>
            <a:off x="4583479" y="3352800"/>
            <a:ext cx="786793" cy="6224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Label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Printing</a:t>
            </a:r>
          </a:p>
        </p:txBody>
      </p:sp>
    </p:spTree>
    <p:extLst>
      <p:ext uri="{BB962C8B-B14F-4D97-AF65-F5344CB8AC3E}">
        <p14:creationId xmlns:p14="http://schemas.microsoft.com/office/powerpoint/2010/main" val="211859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8036</TotalTime>
  <Words>241</Words>
  <Application>Microsoft Office PowerPoint</Application>
  <PresentationFormat>On-screen Show (4:3)</PresentationFormat>
  <Paragraphs>68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6" baseType="lpstr">
      <vt:lpstr>HGP創英角ｺﾞｼｯｸUB</vt:lpstr>
      <vt:lpstr>Meiryo</vt:lpstr>
      <vt:lpstr>Meiryo UI</vt:lpstr>
      <vt:lpstr>ＭＳ Ｐゴシック</vt:lpstr>
      <vt:lpstr>Arial</vt:lpstr>
      <vt:lpstr>Book Antiqua</vt:lpstr>
      <vt:lpstr>Calibri</vt:lpstr>
      <vt:lpstr>Osaka</vt:lpstr>
      <vt:lpstr>Roboto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Chung Nguyen Van</dc:creator>
  <cp:lastModifiedBy>Hien Nguyen Van</cp:lastModifiedBy>
  <cp:revision>1189</cp:revision>
  <cp:lastPrinted>2017-07-18T09:22:08Z</cp:lastPrinted>
  <dcterms:created xsi:type="dcterms:W3CDTF">2015-08-13T02:08:13Z</dcterms:created>
  <dcterms:modified xsi:type="dcterms:W3CDTF">2021-02-23T08:18:53Z</dcterms:modified>
</cp:coreProperties>
</file>