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handoutMasterIdLst>
    <p:handoutMasterId r:id="rId9"/>
  </p:handoutMasterIdLst>
  <p:sldIdLst>
    <p:sldId id="749" r:id="rId2"/>
    <p:sldId id="764" r:id="rId3"/>
    <p:sldId id="750" r:id="rId4"/>
    <p:sldId id="763" r:id="rId5"/>
    <p:sldId id="756" r:id="rId6"/>
    <p:sldId id="757" r:id="rId7"/>
  </p:sldIdLst>
  <p:sldSz cx="9906000" cy="6858000" type="A4"/>
  <p:notesSz cx="6805613" cy="99393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2">
          <p15:clr>
            <a:srgbClr val="A4A3A4"/>
          </p15:clr>
        </p15:guide>
        <p15:guide id="2" pos="2989">
          <p15:clr>
            <a:srgbClr val="A4A3A4"/>
          </p15:clr>
        </p15:guide>
        <p15:guide id="3" orient="horz" pos="629">
          <p15:clr>
            <a:srgbClr val="A4A3A4"/>
          </p15:clr>
        </p15:guide>
        <p15:guide id="4" pos="4186" userDrawn="1">
          <p15:clr>
            <a:srgbClr val="A4A3A4"/>
          </p15:clr>
        </p15:guide>
        <p15:guide id="5" pos="3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66FF33"/>
    <a:srgbClr val="CCFFCC"/>
    <a:srgbClr val="00FFFF"/>
    <a:srgbClr val="FF9900"/>
    <a:srgbClr val="3333FF"/>
    <a:srgbClr val="000099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9227" autoAdjust="0"/>
  </p:normalViewPr>
  <p:slideViewPr>
    <p:cSldViewPr snapToGrid="0">
      <p:cViewPr varScale="1">
        <p:scale>
          <a:sx n="114" d="100"/>
          <a:sy n="114" d="100"/>
        </p:scale>
        <p:origin x="1470" y="114"/>
      </p:cViewPr>
      <p:guideLst>
        <p:guide orient="horz" pos="452"/>
        <p:guide pos="2989"/>
        <p:guide orient="horz" pos="629"/>
        <p:guide pos="4186"/>
        <p:guide pos="302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862" y="-96"/>
      </p:cViewPr>
      <p:guideLst>
        <p:guide orient="horz" pos="3127"/>
        <p:guide pos="2141"/>
        <p:guide orient="horz" pos="3131"/>
        <p:guide pos="214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70" cy="53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25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738" y="0"/>
            <a:ext cx="2898981" cy="53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25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0966"/>
            <a:ext cx="2975270" cy="45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25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738" y="9460966"/>
            <a:ext cx="2898981" cy="45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BA00A959-2F7C-4A89-B41B-AC41241D31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72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252" cy="4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773" y="0"/>
            <a:ext cx="2948252" cy="4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4" y="4720153"/>
            <a:ext cx="5445126" cy="447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48252" cy="4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773" y="9440305"/>
            <a:ext cx="2948252" cy="4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D4E2893F-F364-4931-B48D-BC24AF565E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9858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36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61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0"/>
            <a:ext cx="2228850" cy="61261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2993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89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16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3091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36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8242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7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29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7396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4678363" y="1682750"/>
            <a:ext cx="271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ja-JP" altLang="en-US" b="0">
                <a:solidFill>
                  <a:schemeClr val="bg1"/>
                </a:solidFill>
              </a:rPr>
              <a:t>マスタ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24591"/>
              </p:ext>
            </p:extLst>
          </p:nvPr>
        </p:nvGraphicFramePr>
        <p:xfrm>
          <a:off x="87980" y="721284"/>
          <a:ext cx="9695685" cy="5719959"/>
        </p:xfrm>
        <a:graphic>
          <a:graphicData uri="http://schemas.openxmlformats.org/drawingml/2006/table">
            <a:tbl>
              <a:tblPr/>
              <a:tblGrid>
                <a:gridCol w="39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Production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（製造）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Summarize Sub-material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サブマテリアル集約化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16.8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Hien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Pallet ID Deployment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Scanner, PBX, DECT, BFAX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パレット個体管理（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Scanner, PBX, DECT, BFAX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Lam</a:t>
                      </a:r>
                      <a:endParaRPr kumimoji="1" lang="ja-JP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Line Management System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ラインマネジメントシステム（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Attendance System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アップグレード）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Hien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Checking Parts Card by barcode scanning for DIP</a:t>
                      </a: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DIP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工程　バーコードによるチェック効率化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1.7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Lam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Add information on SMT Parts Card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SMT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工程　パーツカードによるチェック効率化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3.2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Minh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25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Control WIP PCB by Barcode</a:t>
                      </a:r>
                      <a:endParaRPr lang="en-US" altLang="ja-JP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SMT</a:t>
                      </a:r>
                      <a:r>
                        <a:rPr lang="ja-JP" alt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工程　基板仕掛管理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Lam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159267"/>
                  </a:ext>
                </a:extLst>
              </a:tr>
              <a:tr h="144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PSCS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（生産管理）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862395"/>
                  </a:ext>
                </a:extLst>
              </a:tr>
              <a:tr h="17324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Issue Consolidated Sales Contract (PO) on 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SAP</a:t>
                      </a:r>
                    </a:p>
                    <a:p>
                      <a:pPr algn="l" fontAlgn="b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SAP: Sales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Contract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の集約・発行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0.4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031147"/>
                  </a:ext>
                </a:extLst>
              </a:tr>
              <a:tr h="38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E-Tally Check sheet for SP &amp; all category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サービスパーツ向け出荷記録表の自動化（バーコード活用）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33.6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Chung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296325"/>
                  </a:ext>
                </a:extLst>
              </a:tr>
              <a:tr h="356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Add container number &amp; packing type on packing list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納品書へのコンテナ番号、包装種別表示追加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0.1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Hoa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864815"/>
                  </a:ext>
                </a:extLst>
              </a:tr>
              <a:tr h="3955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Master unit PCS or SET on invoice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請求書　数量単位設定マスタ化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256448"/>
                  </a:ext>
                </a:extLst>
              </a:tr>
              <a:tr h="4020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Automatic Item master update from PDM system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完成品目自動更新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0.2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997874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Application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1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/6</a:t>
            </a:r>
          </a:p>
        </p:txBody>
      </p:sp>
      <p:sp>
        <p:nvSpPr>
          <p:cNvPr id="13" name="正方形/長方形 11"/>
          <p:cNvSpPr/>
          <p:nvPr/>
        </p:nvSpPr>
        <p:spPr>
          <a:xfrm>
            <a:off x="6641874" y="1954593"/>
            <a:ext cx="1008000" cy="138126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9" name="正方形/長方形 11">
            <a:extLst>
              <a:ext uri="{FF2B5EF4-FFF2-40B4-BE49-F238E27FC236}">
                <a16:creationId xmlns:a16="http://schemas.microsoft.com/office/drawing/2014/main" id="{AC2D0E90-DBA0-4E36-B087-CAB4C36713E2}"/>
              </a:ext>
            </a:extLst>
          </p:cNvPr>
          <p:cNvSpPr/>
          <p:nvPr/>
        </p:nvSpPr>
        <p:spPr>
          <a:xfrm>
            <a:off x="6632163" y="1521670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0" name="正方形/長方形 11">
            <a:extLst>
              <a:ext uri="{FF2B5EF4-FFF2-40B4-BE49-F238E27FC236}">
                <a16:creationId xmlns:a16="http://schemas.microsoft.com/office/drawing/2014/main" id="{E0778AF0-5051-4457-9AA5-0F9AA14D66B8}"/>
              </a:ext>
            </a:extLst>
          </p:cNvPr>
          <p:cNvSpPr/>
          <p:nvPr/>
        </p:nvSpPr>
        <p:spPr>
          <a:xfrm>
            <a:off x="8693424" y="3646939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1" name="正方形/長方形 11">
            <a:extLst>
              <a:ext uri="{FF2B5EF4-FFF2-40B4-BE49-F238E27FC236}">
                <a16:creationId xmlns:a16="http://schemas.microsoft.com/office/drawing/2014/main" id="{2946AACD-15FA-4C87-A3FC-7F88762CEA29}"/>
              </a:ext>
            </a:extLst>
          </p:cNvPr>
          <p:cNvSpPr/>
          <p:nvPr/>
        </p:nvSpPr>
        <p:spPr>
          <a:xfrm>
            <a:off x="6851423" y="2376415"/>
            <a:ext cx="1008000" cy="138126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2" name="正方形/長方形 11">
            <a:extLst>
              <a:ext uri="{FF2B5EF4-FFF2-40B4-BE49-F238E27FC236}">
                <a16:creationId xmlns:a16="http://schemas.microsoft.com/office/drawing/2014/main" id="{7E23FBDA-2C43-43A8-B7AC-8CA2F4C80A6A}"/>
              </a:ext>
            </a:extLst>
          </p:cNvPr>
          <p:cNvSpPr/>
          <p:nvPr/>
        </p:nvSpPr>
        <p:spPr>
          <a:xfrm>
            <a:off x="7048014" y="2798447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4" name="正方形/長方形 11">
            <a:extLst>
              <a:ext uri="{FF2B5EF4-FFF2-40B4-BE49-F238E27FC236}">
                <a16:creationId xmlns:a16="http://schemas.microsoft.com/office/drawing/2014/main" id="{D49DB827-D961-453C-9F83-D2380AC012D4}"/>
              </a:ext>
            </a:extLst>
          </p:cNvPr>
          <p:cNvSpPr/>
          <p:nvPr/>
        </p:nvSpPr>
        <p:spPr>
          <a:xfrm>
            <a:off x="7251932" y="3227322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5" name="正方形/長方形 11">
            <a:extLst>
              <a:ext uri="{FF2B5EF4-FFF2-40B4-BE49-F238E27FC236}">
                <a16:creationId xmlns:a16="http://schemas.microsoft.com/office/drawing/2014/main" id="{BF8854D9-128E-41E6-BA7D-5DC2D09F9883}"/>
              </a:ext>
            </a:extLst>
          </p:cNvPr>
          <p:cNvSpPr/>
          <p:nvPr/>
        </p:nvSpPr>
        <p:spPr>
          <a:xfrm>
            <a:off x="6858266" y="4757445"/>
            <a:ext cx="571348" cy="138126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6" name="正方形/長方形 11">
            <a:extLst>
              <a:ext uri="{FF2B5EF4-FFF2-40B4-BE49-F238E27FC236}">
                <a16:creationId xmlns:a16="http://schemas.microsoft.com/office/drawing/2014/main" id="{A6F6EF6A-51D5-48FE-99D6-C12D058B0B15}"/>
              </a:ext>
            </a:extLst>
          </p:cNvPr>
          <p:cNvSpPr/>
          <p:nvPr/>
        </p:nvSpPr>
        <p:spPr>
          <a:xfrm>
            <a:off x="7461495" y="5181684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7" name="正方形/長方形 11">
            <a:extLst>
              <a:ext uri="{FF2B5EF4-FFF2-40B4-BE49-F238E27FC236}">
                <a16:creationId xmlns:a16="http://schemas.microsoft.com/office/drawing/2014/main" id="{622CC186-2CEB-4F50-A957-2589FAD2A1F6}"/>
              </a:ext>
            </a:extLst>
          </p:cNvPr>
          <p:cNvSpPr/>
          <p:nvPr/>
        </p:nvSpPr>
        <p:spPr>
          <a:xfrm>
            <a:off x="6641922" y="4338828"/>
            <a:ext cx="180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8" name="正方形/長方形 11">
            <a:extLst>
              <a:ext uri="{FF2B5EF4-FFF2-40B4-BE49-F238E27FC236}">
                <a16:creationId xmlns:a16="http://schemas.microsoft.com/office/drawing/2014/main" id="{8CC165E1-0F30-4A43-8462-3ABED3147D16}"/>
              </a:ext>
            </a:extLst>
          </p:cNvPr>
          <p:cNvSpPr/>
          <p:nvPr/>
        </p:nvSpPr>
        <p:spPr>
          <a:xfrm>
            <a:off x="7867587" y="5626065"/>
            <a:ext cx="180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>
            <a:cxnSpLocks/>
          </p:cNvCxnSpPr>
          <p:nvPr/>
        </p:nvCxnSpPr>
        <p:spPr bwMode="auto">
          <a:xfrm>
            <a:off x="6904340" y="1219199"/>
            <a:ext cx="0" cy="522204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正方形/長方形 11">
            <a:extLst>
              <a:ext uri="{FF2B5EF4-FFF2-40B4-BE49-F238E27FC236}">
                <a16:creationId xmlns:a16="http://schemas.microsoft.com/office/drawing/2014/main" id="{8B093305-D88A-4C56-B98E-C2F364D9382B}"/>
              </a:ext>
            </a:extLst>
          </p:cNvPr>
          <p:cNvSpPr/>
          <p:nvPr/>
        </p:nvSpPr>
        <p:spPr>
          <a:xfrm>
            <a:off x="8695726" y="6050725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7" name="正方形/長方形 11">
            <a:extLst>
              <a:ext uri="{FF2B5EF4-FFF2-40B4-BE49-F238E27FC236}">
                <a16:creationId xmlns:a16="http://schemas.microsoft.com/office/drawing/2014/main" id="{27EC84AE-3364-4A68-BE66-70D903284E2B}"/>
              </a:ext>
            </a:extLst>
          </p:cNvPr>
          <p:cNvSpPr/>
          <p:nvPr/>
        </p:nvSpPr>
        <p:spPr>
          <a:xfrm>
            <a:off x="6647363" y="4515720"/>
            <a:ext cx="180000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3" name="正方形/長方形 11">
            <a:extLst>
              <a:ext uri="{FF2B5EF4-FFF2-40B4-BE49-F238E27FC236}">
                <a16:creationId xmlns:a16="http://schemas.microsoft.com/office/drawing/2014/main" id="{931806D8-167F-46D2-B23C-C75627644597}"/>
              </a:ext>
            </a:extLst>
          </p:cNvPr>
          <p:cNvSpPr/>
          <p:nvPr/>
        </p:nvSpPr>
        <p:spPr>
          <a:xfrm>
            <a:off x="7856786" y="4754266"/>
            <a:ext cx="590889" cy="146053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0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34610"/>
              </p:ext>
            </p:extLst>
          </p:nvPr>
        </p:nvGraphicFramePr>
        <p:xfrm>
          <a:off x="87980" y="713120"/>
          <a:ext cx="9695685" cy="4882702"/>
        </p:xfrm>
        <a:graphic>
          <a:graphicData uri="http://schemas.openxmlformats.org/drawingml/2006/table">
            <a:tbl>
              <a:tblPr/>
              <a:tblGrid>
                <a:gridCol w="39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Procurement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（調達）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EDI Invoice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請求書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EDI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導入拡大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90.0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Hoa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HS Code</a:t>
                      </a:r>
                    </a:p>
                    <a:p>
                      <a:pPr algn="l" fontAlgn="b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HS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コード対応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1.8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Hoa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Vendor code Standardization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仕入先コード標準化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Hoa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6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Urgent Treatment Sharing System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緊急材料の情報共有システム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8.4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Lam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Purchase Info record with net price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購買情報への正味価格追加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Thuy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7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17.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VMI Storage Control Systematization</a:t>
                      </a:r>
                    </a:p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VMI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倉庫管理システム化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4.9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Hoa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Create tool for upload BOM PAPVN</a:t>
                      </a:r>
                    </a:p>
                    <a:p>
                      <a:pPr algn="l" fontAlgn="b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PAPVN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の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BOM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アップロード効率化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1.8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Dev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Material Control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（材料管理）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41614"/>
                  </a:ext>
                </a:extLst>
              </a:tr>
              <a:tr h="195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 for SMT Material label</a:t>
                      </a: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による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SMT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材料受入効率化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12.6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Huong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03717"/>
                  </a:ext>
                </a:extLst>
              </a:tr>
              <a:tr h="19529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 location check</a:t>
                      </a:r>
                    </a:p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8.4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Huong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593681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Application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2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/6</a:t>
            </a:r>
          </a:p>
        </p:txBody>
      </p:sp>
      <p:sp>
        <p:nvSpPr>
          <p:cNvPr id="13" name="正方形/長方形 11"/>
          <p:cNvSpPr/>
          <p:nvPr/>
        </p:nvSpPr>
        <p:spPr>
          <a:xfrm>
            <a:off x="6635967" y="1502759"/>
            <a:ext cx="1224000" cy="138126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5" name="正方形/長方形 11"/>
          <p:cNvSpPr/>
          <p:nvPr/>
        </p:nvSpPr>
        <p:spPr>
          <a:xfrm>
            <a:off x="8462309" y="3671930"/>
            <a:ext cx="61797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>
            <a:cxnSpLocks/>
          </p:cNvCxnSpPr>
          <p:nvPr/>
        </p:nvCxnSpPr>
        <p:spPr bwMode="auto">
          <a:xfrm>
            <a:off x="6904342" y="1211035"/>
            <a:ext cx="0" cy="438478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正方形/長方形 11">
            <a:extLst>
              <a:ext uri="{FF2B5EF4-FFF2-40B4-BE49-F238E27FC236}">
                <a16:creationId xmlns:a16="http://schemas.microsoft.com/office/drawing/2014/main" id="{DB138AEC-9FAB-443A-BD11-98647470F924}"/>
              </a:ext>
            </a:extLst>
          </p:cNvPr>
          <p:cNvSpPr/>
          <p:nvPr/>
        </p:nvSpPr>
        <p:spPr>
          <a:xfrm>
            <a:off x="7881292" y="4766632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2" name="正方形/長方形 11">
            <a:extLst>
              <a:ext uri="{FF2B5EF4-FFF2-40B4-BE49-F238E27FC236}">
                <a16:creationId xmlns:a16="http://schemas.microsoft.com/office/drawing/2014/main" id="{FB6102C8-A9A2-49F0-8DE0-2463ABD20956}"/>
              </a:ext>
            </a:extLst>
          </p:cNvPr>
          <p:cNvSpPr/>
          <p:nvPr/>
        </p:nvSpPr>
        <p:spPr>
          <a:xfrm>
            <a:off x="8072092" y="2809767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3" name="正方形/長方形 11">
            <a:extLst>
              <a:ext uri="{FF2B5EF4-FFF2-40B4-BE49-F238E27FC236}">
                <a16:creationId xmlns:a16="http://schemas.microsoft.com/office/drawing/2014/main" id="{A460A479-8348-4835-9D22-BB086E6C3B38}"/>
              </a:ext>
            </a:extLst>
          </p:cNvPr>
          <p:cNvSpPr/>
          <p:nvPr/>
        </p:nvSpPr>
        <p:spPr>
          <a:xfrm>
            <a:off x="8695726" y="4099461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5" name="正方形/長方形 11">
            <a:extLst>
              <a:ext uri="{FF2B5EF4-FFF2-40B4-BE49-F238E27FC236}">
                <a16:creationId xmlns:a16="http://schemas.microsoft.com/office/drawing/2014/main" id="{99CEE6CD-7B87-4992-8EF7-D0165750C21C}"/>
              </a:ext>
            </a:extLst>
          </p:cNvPr>
          <p:cNvSpPr/>
          <p:nvPr/>
        </p:nvSpPr>
        <p:spPr>
          <a:xfrm>
            <a:off x="8268662" y="3220530"/>
            <a:ext cx="216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6" name="正方形/長方形 11">
            <a:extLst>
              <a:ext uri="{FF2B5EF4-FFF2-40B4-BE49-F238E27FC236}">
                <a16:creationId xmlns:a16="http://schemas.microsoft.com/office/drawing/2014/main" id="{5CD160DA-8790-4D2D-9509-90168E3B6A07}"/>
              </a:ext>
            </a:extLst>
          </p:cNvPr>
          <p:cNvSpPr/>
          <p:nvPr/>
        </p:nvSpPr>
        <p:spPr>
          <a:xfrm>
            <a:off x="7654260" y="2356804"/>
            <a:ext cx="216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4" name="正方形/長方形 11">
            <a:extLst>
              <a:ext uri="{FF2B5EF4-FFF2-40B4-BE49-F238E27FC236}">
                <a16:creationId xmlns:a16="http://schemas.microsoft.com/office/drawing/2014/main" id="{304D07B6-20C0-4FEB-8D15-16484212D6D2}"/>
              </a:ext>
            </a:extLst>
          </p:cNvPr>
          <p:cNvSpPr/>
          <p:nvPr/>
        </p:nvSpPr>
        <p:spPr>
          <a:xfrm>
            <a:off x="7251338" y="1935571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6" name="正方形/長方形 11">
            <a:extLst>
              <a:ext uri="{FF2B5EF4-FFF2-40B4-BE49-F238E27FC236}">
                <a16:creationId xmlns:a16="http://schemas.microsoft.com/office/drawing/2014/main" id="{8AD1B431-8C65-469B-A575-33ED1546CA77}"/>
              </a:ext>
            </a:extLst>
          </p:cNvPr>
          <p:cNvSpPr/>
          <p:nvPr/>
        </p:nvSpPr>
        <p:spPr>
          <a:xfrm>
            <a:off x="8272180" y="5207820"/>
            <a:ext cx="61797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7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34644"/>
              </p:ext>
            </p:extLst>
          </p:nvPr>
        </p:nvGraphicFramePr>
        <p:xfrm>
          <a:off x="87980" y="706770"/>
          <a:ext cx="9695685" cy="4397866"/>
        </p:xfrm>
        <a:graphic>
          <a:graphicData uri="http://schemas.openxmlformats.org/drawingml/2006/table">
            <a:tbl>
              <a:tblPr/>
              <a:tblGrid>
                <a:gridCol w="376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QC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（品質管理）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QM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Rolling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受入検査記録効率化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4.2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Hoa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Implement Daily Quality Meeting Database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トラブル履歴　データベース化（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Excel-&gt;Database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2.9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Hien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296682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Implement Tablet for FPQC daily work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タブレット導入によるペーパレス（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FPQC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50.8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Hien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508602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Implement Tablet for OQC daily work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タブレット導入によるペーパレス（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OQC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6.9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Minh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18647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PMG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（部品製造）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74537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Improve PMG process by using Barcode system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PMG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製品管理システム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1.8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Thuy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437011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</a:t>
                      </a:r>
                      <a:r>
                        <a:rPr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（工場技術）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95464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26.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ECN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ECN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機能追加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9.3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Chung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Hoa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81356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27.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Support making BOM for PAPVN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PAPVN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BOM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作成効率化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1.5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Dev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55003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Application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3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/6</a:t>
            </a:r>
          </a:p>
        </p:txBody>
      </p:sp>
      <p:sp>
        <p:nvSpPr>
          <p:cNvPr id="11" name="正方形/長方形 11"/>
          <p:cNvSpPr/>
          <p:nvPr/>
        </p:nvSpPr>
        <p:spPr>
          <a:xfrm>
            <a:off x="7048006" y="2010418"/>
            <a:ext cx="19409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3" name="正方形/長方形 11"/>
          <p:cNvSpPr/>
          <p:nvPr/>
        </p:nvSpPr>
        <p:spPr>
          <a:xfrm>
            <a:off x="7470828" y="2507520"/>
            <a:ext cx="100398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4" name="正方形/長方形 11">
            <a:extLst>
              <a:ext uri="{FF2B5EF4-FFF2-40B4-BE49-F238E27FC236}">
                <a16:creationId xmlns:a16="http://schemas.microsoft.com/office/drawing/2014/main" id="{0FAC5B28-1587-453B-A2A8-41115E3A9121}"/>
              </a:ext>
            </a:extLst>
          </p:cNvPr>
          <p:cNvSpPr/>
          <p:nvPr/>
        </p:nvSpPr>
        <p:spPr>
          <a:xfrm>
            <a:off x="8698234" y="2930195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5" name="正方形/長方形 11">
            <a:extLst>
              <a:ext uri="{FF2B5EF4-FFF2-40B4-BE49-F238E27FC236}">
                <a16:creationId xmlns:a16="http://schemas.microsoft.com/office/drawing/2014/main" id="{BEF3C3F4-8F5B-45F6-BB25-9E7F19BE9628}"/>
              </a:ext>
            </a:extLst>
          </p:cNvPr>
          <p:cNvSpPr/>
          <p:nvPr/>
        </p:nvSpPr>
        <p:spPr>
          <a:xfrm>
            <a:off x="7663833" y="3621043"/>
            <a:ext cx="61797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6" name="正方形/長方形 11">
            <a:extLst>
              <a:ext uri="{FF2B5EF4-FFF2-40B4-BE49-F238E27FC236}">
                <a16:creationId xmlns:a16="http://schemas.microsoft.com/office/drawing/2014/main" id="{CA5BC301-4BED-4AD1-90EA-53859D4B1ACC}"/>
              </a:ext>
            </a:extLst>
          </p:cNvPr>
          <p:cNvSpPr/>
          <p:nvPr/>
        </p:nvSpPr>
        <p:spPr>
          <a:xfrm>
            <a:off x="8696756" y="4282746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7" name="正方形/長方形 11">
            <a:extLst>
              <a:ext uri="{FF2B5EF4-FFF2-40B4-BE49-F238E27FC236}">
                <a16:creationId xmlns:a16="http://schemas.microsoft.com/office/drawing/2014/main" id="{19FDC2F1-F16E-42E1-A61A-C32340F890A9}"/>
              </a:ext>
            </a:extLst>
          </p:cNvPr>
          <p:cNvSpPr/>
          <p:nvPr/>
        </p:nvSpPr>
        <p:spPr>
          <a:xfrm>
            <a:off x="6635937" y="1499071"/>
            <a:ext cx="61797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8" name="正方形/長方形 11">
            <a:extLst>
              <a:ext uri="{FF2B5EF4-FFF2-40B4-BE49-F238E27FC236}">
                <a16:creationId xmlns:a16="http://schemas.microsoft.com/office/drawing/2014/main" id="{1F6E1D78-5114-4F28-B59F-1B435FE84D0D}"/>
              </a:ext>
            </a:extLst>
          </p:cNvPr>
          <p:cNvSpPr/>
          <p:nvPr/>
        </p:nvSpPr>
        <p:spPr>
          <a:xfrm>
            <a:off x="8281357" y="4729063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9" name="正方形/長方形 11">
            <a:extLst>
              <a:ext uri="{FF2B5EF4-FFF2-40B4-BE49-F238E27FC236}">
                <a16:creationId xmlns:a16="http://schemas.microsoft.com/office/drawing/2014/main" id="{0DCEA58A-4E76-4F15-A0F3-09D1206C6331}"/>
              </a:ext>
            </a:extLst>
          </p:cNvPr>
          <p:cNvSpPr/>
          <p:nvPr/>
        </p:nvSpPr>
        <p:spPr>
          <a:xfrm>
            <a:off x="6618328" y="4293869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 bwMode="auto">
          <a:xfrm>
            <a:off x="6909053" y="1219199"/>
            <a:ext cx="0" cy="388543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45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81039"/>
              </p:ext>
            </p:extLst>
          </p:nvPr>
        </p:nvGraphicFramePr>
        <p:xfrm>
          <a:off x="87980" y="706770"/>
          <a:ext cx="9695685" cy="5938839"/>
        </p:xfrm>
        <a:graphic>
          <a:graphicData uri="http://schemas.openxmlformats.org/drawingml/2006/table">
            <a:tbl>
              <a:tblPr/>
              <a:tblGrid>
                <a:gridCol w="376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BPS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（事業推進）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5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28.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Stationary Control System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ステーショナリールーム在庫管理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Huong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ACS</a:t>
                      </a:r>
                      <a:r>
                        <a:rPr lang="ja-JP" alt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（経理）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29.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Post Difference by Storage Location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予算管理機能効率化（経費データアップロード）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24.0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Hoa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Combine Inventory Report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棚卸関連レポートの集約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1.5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Thuy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Improve Labor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Cost Forecast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Labor Cost 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管理作業効率化（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Excel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の補助作業廃止）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0.2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Thuy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Material Analyze Forecast Closing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プログラムソース管理効率化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</a:t>
                      </a:r>
                      <a:endParaRPr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Dung</a:t>
                      </a:r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296682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Verify Invoice for local vendor-+</a:t>
                      </a:r>
                    </a:p>
                    <a:p>
                      <a:r>
                        <a:rPr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請求書照合ステップの効率化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0.1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508602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Price Sanction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価格決裁システム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Dev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18647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ISG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（情報システム）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74537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35.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Inventory PC improvement</a:t>
                      </a: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PC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管理システムアップグレード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Minh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437011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36.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Implement SVN to control source code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プログラムソース管理効率化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981517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37.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Training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Contents by movie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動画による教育提供の効率化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0.4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094477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38.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Upgrade IT Request Management System</a:t>
                      </a:r>
                    </a:p>
                    <a:p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</a:t>
                      </a:r>
                      <a:r>
                        <a:rPr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リクエスト管理システム　バージョンアップ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</a:t>
                      </a:r>
                      <a:endParaRPr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Hien</a:t>
                      </a:r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328106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Application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4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/6</a:t>
            </a:r>
          </a:p>
        </p:txBody>
      </p:sp>
      <p:sp>
        <p:nvSpPr>
          <p:cNvPr id="8" name="正方形/長方形 11"/>
          <p:cNvSpPr/>
          <p:nvPr/>
        </p:nvSpPr>
        <p:spPr>
          <a:xfrm>
            <a:off x="8074071" y="3033669"/>
            <a:ext cx="60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4" name="正方形/長方形 11">
            <a:extLst>
              <a:ext uri="{FF2B5EF4-FFF2-40B4-BE49-F238E27FC236}">
                <a16:creationId xmlns:a16="http://schemas.microsoft.com/office/drawing/2014/main" id="{DAFCA6A8-9292-4C88-9488-2EDBBBD60124}"/>
              </a:ext>
            </a:extLst>
          </p:cNvPr>
          <p:cNvSpPr/>
          <p:nvPr/>
        </p:nvSpPr>
        <p:spPr>
          <a:xfrm>
            <a:off x="6641874" y="5008524"/>
            <a:ext cx="19409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5" name="正方形/長方形 11">
            <a:extLst>
              <a:ext uri="{FF2B5EF4-FFF2-40B4-BE49-F238E27FC236}">
                <a16:creationId xmlns:a16="http://schemas.microsoft.com/office/drawing/2014/main" id="{F3432CC5-CBC9-419D-9A1C-4DFA1E743713}"/>
              </a:ext>
            </a:extLst>
          </p:cNvPr>
          <p:cNvSpPr/>
          <p:nvPr/>
        </p:nvSpPr>
        <p:spPr>
          <a:xfrm>
            <a:off x="8488071" y="3885417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8" name="正方形/長方形 11">
            <a:extLst>
              <a:ext uri="{FF2B5EF4-FFF2-40B4-BE49-F238E27FC236}">
                <a16:creationId xmlns:a16="http://schemas.microsoft.com/office/drawing/2014/main" id="{087A5A36-080D-4081-AF3C-A435FD1E86B2}"/>
              </a:ext>
            </a:extLst>
          </p:cNvPr>
          <p:cNvSpPr/>
          <p:nvPr/>
        </p:nvSpPr>
        <p:spPr>
          <a:xfrm>
            <a:off x="7228500" y="2606113"/>
            <a:ext cx="60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9" name="正方形/長方形 11">
            <a:extLst>
              <a:ext uri="{FF2B5EF4-FFF2-40B4-BE49-F238E27FC236}">
                <a16:creationId xmlns:a16="http://schemas.microsoft.com/office/drawing/2014/main" id="{957B1B9A-3AB8-4FDF-8311-2259F822E4DF}"/>
              </a:ext>
            </a:extLst>
          </p:cNvPr>
          <p:cNvSpPr/>
          <p:nvPr/>
        </p:nvSpPr>
        <p:spPr>
          <a:xfrm>
            <a:off x="8074071" y="1492514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0" name="正方形/長方形 11">
            <a:extLst>
              <a:ext uri="{FF2B5EF4-FFF2-40B4-BE49-F238E27FC236}">
                <a16:creationId xmlns:a16="http://schemas.microsoft.com/office/drawing/2014/main" id="{92BF0591-9737-4188-9A30-D8C5E9704F67}"/>
              </a:ext>
            </a:extLst>
          </p:cNvPr>
          <p:cNvSpPr/>
          <p:nvPr/>
        </p:nvSpPr>
        <p:spPr>
          <a:xfrm>
            <a:off x="6636474" y="2178817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1" name="正方形/長方形 11">
            <a:extLst>
              <a:ext uri="{FF2B5EF4-FFF2-40B4-BE49-F238E27FC236}">
                <a16:creationId xmlns:a16="http://schemas.microsoft.com/office/drawing/2014/main" id="{F51EDD94-6BD0-4374-9FB3-D91F873D0A46}"/>
              </a:ext>
            </a:extLst>
          </p:cNvPr>
          <p:cNvSpPr/>
          <p:nvPr/>
        </p:nvSpPr>
        <p:spPr>
          <a:xfrm>
            <a:off x="8074071" y="3465106"/>
            <a:ext cx="60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2" name="正方形/長方形 11">
            <a:extLst>
              <a:ext uri="{FF2B5EF4-FFF2-40B4-BE49-F238E27FC236}">
                <a16:creationId xmlns:a16="http://schemas.microsoft.com/office/drawing/2014/main" id="{F8523CE8-D99D-4EFC-9FE6-5A124F7170E8}"/>
              </a:ext>
            </a:extLst>
          </p:cNvPr>
          <p:cNvSpPr/>
          <p:nvPr/>
        </p:nvSpPr>
        <p:spPr>
          <a:xfrm>
            <a:off x="8687035" y="4313892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3" name="正方形/長方形 11">
            <a:extLst>
              <a:ext uri="{FF2B5EF4-FFF2-40B4-BE49-F238E27FC236}">
                <a16:creationId xmlns:a16="http://schemas.microsoft.com/office/drawing/2014/main" id="{C6B56E90-1E26-41F1-8919-914054BFB007}"/>
              </a:ext>
            </a:extLst>
          </p:cNvPr>
          <p:cNvSpPr/>
          <p:nvPr/>
        </p:nvSpPr>
        <p:spPr>
          <a:xfrm>
            <a:off x="6652265" y="5427655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4" name="正方形/長方形 11">
            <a:extLst>
              <a:ext uri="{FF2B5EF4-FFF2-40B4-BE49-F238E27FC236}">
                <a16:creationId xmlns:a16="http://schemas.microsoft.com/office/drawing/2014/main" id="{3FE5F524-E183-4ACB-A2A1-307EEECD9D12}"/>
              </a:ext>
            </a:extLst>
          </p:cNvPr>
          <p:cNvSpPr/>
          <p:nvPr/>
        </p:nvSpPr>
        <p:spPr>
          <a:xfrm>
            <a:off x="7036866" y="5839369"/>
            <a:ext cx="19409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 bwMode="auto">
          <a:xfrm>
            <a:off x="6903236" y="1200876"/>
            <a:ext cx="0" cy="545634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正方形/長方形 11">
            <a:extLst>
              <a:ext uri="{FF2B5EF4-FFF2-40B4-BE49-F238E27FC236}">
                <a16:creationId xmlns:a16="http://schemas.microsoft.com/office/drawing/2014/main" id="{5DA9F5D8-9376-458C-BCF1-4E773D62B7A8}"/>
              </a:ext>
            </a:extLst>
          </p:cNvPr>
          <p:cNvSpPr/>
          <p:nvPr/>
        </p:nvSpPr>
        <p:spPr>
          <a:xfrm>
            <a:off x="8262342" y="6269469"/>
            <a:ext cx="60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44130"/>
              </p:ext>
            </p:extLst>
          </p:nvPr>
        </p:nvGraphicFramePr>
        <p:xfrm>
          <a:off x="87980" y="706770"/>
          <a:ext cx="9686256" cy="4162599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Common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（共通）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PC Replacement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PC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切換え（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Windows10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Viet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SLA contract with PISCVN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PISCVN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とのサービス契約締結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Quang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File Server Extend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ファイルサーバ拡張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Quang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7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Upgrade SQL Server 2008 to 2012</a:t>
                      </a: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SQL Server 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バージョンアップ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Quang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Upgrade Window server 2008 to 2019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Windows Server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バージョンアップ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  <a:endParaRPr kumimoji="1" lang="ja-JP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Quang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1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Migrate O365 E1, E3 to Cloud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O365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クラウド移行対応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Nam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Management Software License by ITAM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ソフトウェアライセンス管理（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ITAM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Quang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Infra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641267" y="1510594"/>
            <a:ext cx="141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5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/6</a:t>
            </a:r>
          </a:p>
        </p:txBody>
      </p:sp>
      <p:sp>
        <p:nvSpPr>
          <p:cNvPr id="20" name="正方形/長方形 11">
            <a:extLst>
              <a:ext uri="{FF2B5EF4-FFF2-40B4-BE49-F238E27FC236}">
                <a16:creationId xmlns:a16="http://schemas.microsoft.com/office/drawing/2014/main" id="{A0DD77F9-31D5-4B88-8310-54E12BD7407A}"/>
              </a:ext>
            </a:extLst>
          </p:cNvPr>
          <p:cNvSpPr/>
          <p:nvPr/>
        </p:nvSpPr>
        <p:spPr>
          <a:xfrm>
            <a:off x="7241277" y="3937199"/>
            <a:ext cx="60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1" name="正方形/長方形 11">
            <a:extLst>
              <a:ext uri="{FF2B5EF4-FFF2-40B4-BE49-F238E27FC236}">
                <a16:creationId xmlns:a16="http://schemas.microsoft.com/office/drawing/2014/main" id="{203FE122-3ADA-421B-90A5-CCE447719E00}"/>
              </a:ext>
            </a:extLst>
          </p:cNvPr>
          <p:cNvSpPr/>
          <p:nvPr/>
        </p:nvSpPr>
        <p:spPr>
          <a:xfrm>
            <a:off x="6640808" y="1972033"/>
            <a:ext cx="378244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3" name="正方形/長方形 11">
            <a:extLst>
              <a:ext uri="{FF2B5EF4-FFF2-40B4-BE49-F238E27FC236}">
                <a16:creationId xmlns:a16="http://schemas.microsoft.com/office/drawing/2014/main" id="{C7A6FC29-85EE-4085-BD0D-C2FF8A5CB206}"/>
              </a:ext>
            </a:extLst>
          </p:cNvPr>
          <p:cNvSpPr/>
          <p:nvPr/>
        </p:nvSpPr>
        <p:spPr>
          <a:xfrm>
            <a:off x="7048006" y="2443126"/>
            <a:ext cx="19409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4" name="正方形/長方形 11">
            <a:extLst>
              <a:ext uri="{FF2B5EF4-FFF2-40B4-BE49-F238E27FC236}">
                <a16:creationId xmlns:a16="http://schemas.microsoft.com/office/drawing/2014/main" id="{A69FBC9E-42D3-472A-9510-D40A3664E045}"/>
              </a:ext>
            </a:extLst>
          </p:cNvPr>
          <p:cNvSpPr/>
          <p:nvPr/>
        </p:nvSpPr>
        <p:spPr>
          <a:xfrm>
            <a:off x="7043977" y="3432151"/>
            <a:ext cx="19409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5" name="正方形/長方形 11">
            <a:extLst>
              <a:ext uri="{FF2B5EF4-FFF2-40B4-BE49-F238E27FC236}">
                <a16:creationId xmlns:a16="http://schemas.microsoft.com/office/drawing/2014/main" id="{161C878F-9DB7-4A4F-A03F-82DF5BC20DEF}"/>
              </a:ext>
            </a:extLst>
          </p:cNvPr>
          <p:cNvSpPr/>
          <p:nvPr/>
        </p:nvSpPr>
        <p:spPr>
          <a:xfrm>
            <a:off x="7033614" y="2926624"/>
            <a:ext cx="19409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173B0ED-62B4-4E70-9629-E8ADCA4AB091}"/>
              </a:ext>
            </a:extLst>
          </p:cNvPr>
          <p:cNvSpPr/>
          <p:nvPr/>
        </p:nvSpPr>
        <p:spPr>
          <a:xfrm>
            <a:off x="7446268" y="4433858"/>
            <a:ext cx="1620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cxnSp>
        <p:nvCxnSpPr>
          <p:cNvPr id="13" name="直線コネクタ 12"/>
          <p:cNvCxnSpPr>
            <a:cxnSpLocks/>
          </p:cNvCxnSpPr>
          <p:nvPr/>
        </p:nvCxnSpPr>
        <p:spPr bwMode="auto">
          <a:xfrm>
            <a:off x="6900889" y="1219199"/>
            <a:ext cx="0" cy="365017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806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65162"/>
              </p:ext>
            </p:extLst>
          </p:nvPr>
        </p:nvGraphicFramePr>
        <p:xfrm>
          <a:off x="87980" y="706770"/>
          <a:ext cx="9695685" cy="2682423"/>
        </p:xfrm>
        <a:graphic>
          <a:graphicData uri="http://schemas.openxmlformats.org/drawingml/2006/table">
            <a:tbl>
              <a:tblPr/>
              <a:tblGrid>
                <a:gridCol w="376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Common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（共通）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Training Factory Security (video) for all employee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全従業員への製造システムセキュリティ教育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Quang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ISM Training for Managers &amp; above, ISM leaders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マネジャー以上への教育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Quang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APT Drill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APT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アタック訓練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Quang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ISM for Biz Partner</a:t>
                      </a:r>
                    </a:p>
                    <a:p>
                      <a:r>
                        <a:rPr kumimoji="1" lang="ja-JP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ビジネスパートナー</a:t>
                      </a:r>
                      <a:r>
                        <a:rPr kumimoji="1" lang="en-US" altLang="ja-JP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ISM</a:t>
                      </a:r>
                      <a:r>
                        <a:rPr kumimoji="1" lang="ja-JP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推進</a:t>
                      </a:r>
                      <a:endParaRPr kumimoji="1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Quang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ISM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856624" y="1510594"/>
            <a:ext cx="378244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6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/6</a:t>
            </a:r>
          </a:p>
        </p:txBody>
      </p:sp>
      <p:sp>
        <p:nvSpPr>
          <p:cNvPr id="20" name="正方形/長方形 11"/>
          <p:cNvSpPr/>
          <p:nvPr/>
        </p:nvSpPr>
        <p:spPr>
          <a:xfrm>
            <a:off x="6850126" y="1996617"/>
            <a:ext cx="378244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cxnSp>
        <p:nvCxnSpPr>
          <p:cNvPr id="13" name="直線コネクタ 12"/>
          <p:cNvCxnSpPr>
            <a:cxnSpLocks/>
          </p:cNvCxnSpPr>
          <p:nvPr/>
        </p:nvCxnSpPr>
        <p:spPr bwMode="auto">
          <a:xfrm>
            <a:off x="6906999" y="1219199"/>
            <a:ext cx="0" cy="21699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127975-F514-4DE0-A69F-A79AF8FC7228}"/>
              </a:ext>
            </a:extLst>
          </p:cNvPr>
          <p:cNvSpPr/>
          <p:nvPr/>
        </p:nvSpPr>
        <p:spPr>
          <a:xfrm>
            <a:off x="7245624" y="2454685"/>
            <a:ext cx="621409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5" name="正方形/長方形 11">
            <a:extLst>
              <a:ext uri="{FF2B5EF4-FFF2-40B4-BE49-F238E27FC236}">
                <a16:creationId xmlns:a16="http://schemas.microsoft.com/office/drawing/2014/main" id="{F8771FE3-1C02-49EB-89B4-1702D86D748B}"/>
              </a:ext>
            </a:extLst>
          </p:cNvPr>
          <p:cNvSpPr/>
          <p:nvPr/>
        </p:nvSpPr>
        <p:spPr>
          <a:xfrm>
            <a:off x="7654100" y="2960824"/>
            <a:ext cx="1224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1FA025E-DA3A-4E58-AF22-9462C7E6E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81254"/>
              </p:ext>
            </p:extLst>
          </p:nvPr>
        </p:nvGraphicFramePr>
        <p:xfrm>
          <a:off x="85725" y="4129390"/>
          <a:ext cx="9695685" cy="748080"/>
        </p:xfrm>
        <a:graphic>
          <a:graphicData uri="http://schemas.openxmlformats.org/drawingml/2006/table">
            <a:tbl>
              <a:tblPr/>
              <a:tblGrid>
                <a:gridCol w="376477">
                  <a:extLst>
                    <a:ext uri="{9D8B030D-6E8A-4147-A177-3AD203B41FA5}">
                      <a16:colId xmlns:a16="http://schemas.microsoft.com/office/drawing/2014/main" val="2025373586"/>
                    </a:ext>
                  </a:extLst>
                </a:gridCol>
                <a:gridCol w="5065971">
                  <a:extLst>
                    <a:ext uri="{9D8B030D-6E8A-4147-A177-3AD203B41FA5}">
                      <a16:colId xmlns:a16="http://schemas.microsoft.com/office/drawing/2014/main" val="4280928896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1935227860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74606112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45799696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79311260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150488515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33013110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194229314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411750068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152788625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772447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4201432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90828565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6859737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118627980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753901710"/>
                    </a:ext>
                  </a:extLst>
                </a:gridCol>
              </a:tblGrid>
              <a:tr h="148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SAP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14611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Development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377787"/>
                  </a:ext>
                </a:extLst>
              </a:tr>
              <a:tr h="1535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Infra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173152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3B8C165-EA4E-476E-90DE-B54C213DB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19813"/>
              </p:ext>
            </p:extLst>
          </p:nvPr>
        </p:nvGraphicFramePr>
        <p:xfrm>
          <a:off x="85724" y="5106383"/>
          <a:ext cx="9703256" cy="997440"/>
        </p:xfrm>
        <a:graphic>
          <a:graphicData uri="http://schemas.openxmlformats.org/drawingml/2006/table">
            <a:tbl>
              <a:tblPr/>
              <a:tblGrid>
                <a:gridCol w="376477">
                  <a:extLst>
                    <a:ext uri="{9D8B030D-6E8A-4147-A177-3AD203B41FA5}">
                      <a16:colId xmlns:a16="http://schemas.microsoft.com/office/drawing/2014/main" val="2025373586"/>
                    </a:ext>
                  </a:extLst>
                </a:gridCol>
                <a:gridCol w="5065971">
                  <a:extLst>
                    <a:ext uri="{9D8B030D-6E8A-4147-A177-3AD203B41FA5}">
                      <a16:colId xmlns:a16="http://schemas.microsoft.com/office/drawing/2014/main" val="4280928896"/>
                    </a:ext>
                  </a:extLst>
                </a:gridCol>
                <a:gridCol w="4260808">
                  <a:extLst>
                    <a:ext uri="{9D8B030D-6E8A-4147-A177-3AD203B41FA5}">
                      <a16:colId xmlns:a16="http://schemas.microsoft.com/office/drawing/2014/main" val="1935227860"/>
                    </a:ext>
                  </a:extLst>
                </a:gridCol>
              </a:tblGrid>
              <a:tr h="148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SAP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126.3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4611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Development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163.1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377787"/>
                  </a:ext>
                </a:extLst>
              </a:tr>
              <a:tr h="1535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Infra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73152"/>
                  </a:ext>
                </a:extLst>
              </a:tr>
              <a:tr h="1535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Total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4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114384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HGP創英角ｺﾞｼｯｸUB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60531</TotalTime>
  <Words>1443</Words>
  <Application>Microsoft Office PowerPoint</Application>
  <PresentationFormat>A4 Paper (210x297 mm)</PresentationFormat>
  <Paragraphs>563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HGP創英角ｺﾞｼｯｸUB</vt:lpstr>
      <vt:lpstr>Meiryo UI</vt:lpstr>
      <vt:lpstr>MS PGothic</vt:lpstr>
      <vt:lpstr>MS PGothic</vt:lpstr>
      <vt:lpstr>ＭＳ Ｐ明朝</vt:lpstr>
      <vt:lpstr>Arial</vt:lpstr>
      <vt:lpstr>1_標準デザイン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パナソニック コミュニケーションズ株式会社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5109389</dc:creator>
  <cp:lastModifiedBy>Hien　Nguyen Van</cp:lastModifiedBy>
  <cp:revision>2773</cp:revision>
  <cp:lastPrinted>2018-05-21T02:46:37Z</cp:lastPrinted>
  <dcterms:created xsi:type="dcterms:W3CDTF">2006-07-05T10:58:20Z</dcterms:created>
  <dcterms:modified xsi:type="dcterms:W3CDTF">2019-05-23T10:31:51Z</dcterms:modified>
</cp:coreProperties>
</file>