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866" r:id="rId2"/>
    <p:sldId id="867" r:id="rId3"/>
    <p:sldId id="868" r:id="rId4"/>
    <p:sldId id="869" r:id="rId5"/>
    <p:sldId id="872" r:id="rId6"/>
    <p:sldId id="870" r:id="rId7"/>
    <p:sldId id="871" r:id="rId8"/>
  </p:sldIdLst>
  <p:sldSz cx="9906000" cy="6858000" type="A4"/>
  <p:notesSz cx="9939338" cy="14368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 userDrawn="1">
          <p15:clr>
            <a:srgbClr val="A4A3A4"/>
          </p15:clr>
        </p15:guide>
        <p15:guide id="2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66FFFF"/>
    <a:srgbClr val="00FFFF"/>
    <a:srgbClr val="0000FF"/>
    <a:srgbClr val="CCFFFF"/>
    <a:srgbClr val="CCFFCC"/>
    <a:srgbClr val="FFFFFF"/>
    <a:srgbClr val="00CC00"/>
    <a:srgbClr val="33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94725" autoAdjust="0"/>
  </p:normalViewPr>
  <p:slideViewPr>
    <p:cSldViewPr>
      <p:cViewPr varScale="1">
        <p:scale>
          <a:sx n="114" d="100"/>
          <a:sy n="114" d="100"/>
        </p:scale>
        <p:origin x="1494" y="114"/>
      </p:cViewPr>
      <p:guideLst>
        <p:guide orient="horz" pos="340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81" d="100"/>
          <a:sy n="81" d="100"/>
        </p:scale>
        <p:origin x="-2916" y="648"/>
      </p:cViewPr>
      <p:guideLst>
        <p:guide orient="horz" pos="4526"/>
        <p:guide pos="3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6740" cy="718309"/>
          </a:xfrm>
          <a:prstGeom prst="rect">
            <a:avLst/>
          </a:prstGeom>
        </p:spPr>
        <p:txBody>
          <a:bodyPr vert="horz" lIns="132665" tIns="66331" rIns="132665" bIns="66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5" y="0"/>
            <a:ext cx="4306740" cy="718309"/>
          </a:xfrm>
          <a:prstGeom prst="rect">
            <a:avLst/>
          </a:prstGeom>
        </p:spPr>
        <p:txBody>
          <a:bodyPr vert="horz" lIns="132665" tIns="66331" rIns="132665" bIns="66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9C8701D5-69E3-4D55-A055-AB6F9D829B28}" type="datetimeFigureOut">
              <a:rPr lang="en-MY"/>
              <a:pPr>
                <a:defRPr/>
              </a:pPr>
              <a:t>25/11/2019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3647863"/>
            <a:ext cx="4306740" cy="718308"/>
          </a:xfrm>
          <a:prstGeom prst="rect">
            <a:avLst/>
          </a:prstGeom>
        </p:spPr>
        <p:txBody>
          <a:bodyPr vert="horz" lIns="132665" tIns="66331" rIns="132665" bIns="66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5" y="13647863"/>
            <a:ext cx="4306740" cy="718308"/>
          </a:xfrm>
          <a:prstGeom prst="rect">
            <a:avLst/>
          </a:prstGeom>
        </p:spPr>
        <p:txBody>
          <a:bodyPr vert="horz" lIns="132665" tIns="66331" rIns="132665" bIns="66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03199F7C-80CA-43EA-B428-28DC8744BAEA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3275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6740" cy="718309"/>
          </a:xfrm>
          <a:prstGeom prst="rect">
            <a:avLst/>
          </a:prstGeom>
        </p:spPr>
        <p:txBody>
          <a:bodyPr vert="horz" lIns="132665" tIns="66331" rIns="132665" bIns="66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285" y="0"/>
            <a:ext cx="4306740" cy="718309"/>
          </a:xfrm>
          <a:prstGeom prst="rect">
            <a:avLst/>
          </a:prstGeom>
        </p:spPr>
        <p:txBody>
          <a:bodyPr vert="horz" lIns="132665" tIns="66331" rIns="132665" bIns="66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CDC329ED-6D26-4AAE-9D0A-192ABB8E1C2A}" type="datetimeFigureOut">
              <a:rPr lang="en-US"/>
              <a:pPr>
                <a:defRPr/>
              </a:pPr>
              <a:t>2019-11-25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1081088"/>
            <a:ext cx="77803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665" tIns="66331" rIns="132665" bIns="66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401" y="6825077"/>
            <a:ext cx="7950544" cy="6464776"/>
          </a:xfrm>
          <a:prstGeom prst="rect">
            <a:avLst/>
          </a:prstGeom>
        </p:spPr>
        <p:txBody>
          <a:bodyPr vert="horz" lIns="132665" tIns="66331" rIns="132665" bIns="66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285" y="13647863"/>
            <a:ext cx="4306740" cy="718308"/>
          </a:xfrm>
          <a:prstGeom prst="rect">
            <a:avLst/>
          </a:prstGeom>
        </p:spPr>
        <p:txBody>
          <a:bodyPr vert="horz" lIns="132665" tIns="66331" rIns="132665" bIns="66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latin typeface="+mn-lt"/>
              </a:defRPr>
            </a:lvl1pPr>
          </a:lstStyle>
          <a:p>
            <a:pPr>
              <a:defRPr/>
            </a:pPr>
            <a:fld id="{33E46088-57E5-40C1-9BE0-2A022D41B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0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4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905081" y="84138"/>
            <a:ext cx="914929" cy="30321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ja-JP" altLang="en-US" sz="1400" dirty="0">
                <a:solidFill>
                  <a:srgbClr val="FFFFFF"/>
                </a:solidFill>
                <a:latin typeface="+mn-lt"/>
                <a:ea typeface="HGP創英角ｺﾞｼｯｸUB" pitchFamily="50" charset="-128"/>
                <a:cs typeface="Arial Unicode MS" pitchFamily="50" charset="-128"/>
              </a:rPr>
              <a:t> </a:t>
            </a:r>
            <a:fld id="{2EC4DAFF-058D-47D5-9B9B-E6A0BA924C1C}" type="slidenum">
              <a:rPr kumimoji="1" lang="ja-JP" altLang="en-US" sz="1400">
                <a:solidFill>
                  <a:srgbClr val="FFFFFF"/>
                </a:solidFill>
                <a:latin typeface="+mn-lt"/>
                <a:ea typeface="HGP創英角ｺﾞｼｯｸUB" pitchFamily="50" charset="-128"/>
                <a:cs typeface="Arial Unicode MS" pitchFamily="50" charset="-128"/>
              </a:rPr>
              <a:pPr algn="ctr">
                <a:lnSpc>
                  <a:spcPct val="90000"/>
                </a:lnSpc>
                <a:defRPr/>
              </a:pPr>
              <a:t>‹#›</a:t>
            </a:fld>
            <a:r>
              <a:rPr kumimoji="1" lang="en-US" altLang="ja-JP" sz="1100" dirty="0">
                <a:solidFill>
                  <a:srgbClr val="FFFFFF"/>
                </a:solidFill>
                <a:latin typeface="+mn-lt"/>
                <a:ea typeface="HGP創英角ｺﾞｼｯｸUB" pitchFamily="50" charset="-128"/>
                <a:cs typeface="Arial Unicode MS" pitchFamily="50" charset="-128"/>
              </a:rPr>
              <a:t>/71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50752"/>
              </p:ext>
            </p:extLst>
          </p:nvPr>
        </p:nvGraphicFramePr>
        <p:xfrm>
          <a:off x="87980" y="685800"/>
          <a:ext cx="9695685" cy="5719959"/>
        </p:xfrm>
        <a:graphic>
          <a:graphicData uri="http://schemas.openxmlformats.org/drawingml/2006/table">
            <a:tbl>
              <a:tblPr/>
              <a:tblGrid>
                <a:gridCol w="3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Production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（製造）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Summarize Sub-material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サブマテリアル集約化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16.8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Pallet ID Deployment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Scanner, PBX, DECT, BFAX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パレット個体管理（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Scanner, PBX, DECT, BFAX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Line Management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ラインマネジメントシステム（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Attendance System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アップグレード）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Rep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Checking Parts Card by barcode scanning for DIP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DIP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バーコードによるチェック効率化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1.7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Add information on SMT Parts Card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パーツカードによるチェック効率化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Control WIP PCB by Barcode</a:t>
                      </a:r>
                      <a:endParaRPr lang="en-US" altLang="ja-JP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工程　基板仕掛管理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59267"/>
                  </a:ext>
                </a:extLst>
              </a:tr>
              <a:tr h="144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PSCS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（生産管理）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862395"/>
                  </a:ext>
                </a:extLst>
              </a:tr>
              <a:tr h="1732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Issue Consolidated Sales Contract (PO) on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SAP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SAP: Sales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Contract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 の集約・発行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031147"/>
                  </a:ext>
                </a:extLst>
              </a:tr>
              <a:tr h="38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E-Tally Check sheet for SP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サービスパーツ向け出荷記録表の自動化（バーコード活用）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33.6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96325"/>
                  </a:ext>
                </a:extLst>
              </a:tr>
              <a:tr h="356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Add container number &amp; packing type on packing list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納品書へのコンテナ番号、包装種別表示追加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64815"/>
                  </a:ext>
                </a:extLst>
              </a:tr>
              <a:tr h="395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Master unit PCS or SET on invoice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請求書　数量単位設定マスタ化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Thuy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256448"/>
                  </a:ext>
                </a:extLst>
              </a:tr>
              <a:tr h="402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Automatic Item master update from PDM system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完成品目自動更新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97874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1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13" name="正方形/長方形 11"/>
          <p:cNvSpPr/>
          <p:nvPr/>
        </p:nvSpPr>
        <p:spPr>
          <a:xfrm>
            <a:off x="6641874" y="1954593"/>
            <a:ext cx="1008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AC2D0E90-DBA0-4E36-B087-CAB4C36713E2}"/>
              </a:ext>
            </a:extLst>
          </p:cNvPr>
          <p:cNvSpPr/>
          <p:nvPr/>
        </p:nvSpPr>
        <p:spPr>
          <a:xfrm>
            <a:off x="6632163" y="1521670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E0778AF0-5051-4457-9AA5-0F9AA14D66B8}"/>
              </a:ext>
            </a:extLst>
          </p:cNvPr>
          <p:cNvSpPr/>
          <p:nvPr/>
        </p:nvSpPr>
        <p:spPr>
          <a:xfrm>
            <a:off x="8693424" y="3646939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2946AACD-15FA-4C87-A3FC-7F88762CEA29}"/>
              </a:ext>
            </a:extLst>
          </p:cNvPr>
          <p:cNvSpPr/>
          <p:nvPr/>
        </p:nvSpPr>
        <p:spPr>
          <a:xfrm>
            <a:off x="6851423" y="2376415"/>
            <a:ext cx="1008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7E23FBDA-2C43-43A8-B7AC-8CA2F4C80A6A}"/>
              </a:ext>
            </a:extLst>
          </p:cNvPr>
          <p:cNvSpPr/>
          <p:nvPr/>
        </p:nvSpPr>
        <p:spPr>
          <a:xfrm>
            <a:off x="7048014" y="2798447"/>
            <a:ext cx="585518" cy="181209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D49DB827-D961-453C-9F83-D2380AC012D4}"/>
              </a:ext>
            </a:extLst>
          </p:cNvPr>
          <p:cNvSpPr/>
          <p:nvPr/>
        </p:nvSpPr>
        <p:spPr>
          <a:xfrm>
            <a:off x="7251932" y="3227322"/>
            <a:ext cx="444268" cy="181209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BF8854D9-128E-41E6-BA7D-5DC2D09F9883}"/>
              </a:ext>
            </a:extLst>
          </p:cNvPr>
          <p:cNvSpPr/>
          <p:nvPr/>
        </p:nvSpPr>
        <p:spPr>
          <a:xfrm>
            <a:off x="6853550" y="4757446"/>
            <a:ext cx="597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A6F6EF6A-51D5-48FE-99D6-C12D058B0B15}"/>
              </a:ext>
            </a:extLst>
          </p:cNvPr>
          <p:cNvSpPr/>
          <p:nvPr/>
        </p:nvSpPr>
        <p:spPr>
          <a:xfrm>
            <a:off x="7461495" y="5181684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7" name="正方形/長方形 11">
            <a:extLst>
              <a:ext uri="{FF2B5EF4-FFF2-40B4-BE49-F238E27FC236}">
                <a16:creationId xmlns:a16="http://schemas.microsoft.com/office/drawing/2014/main" id="{622CC186-2CEB-4F50-A957-2589FAD2A1F6}"/>
              </a:ext>
            </a:extLst>
          </p:cNvPr>
          <p:cNvSpPr/>
          <p:nvPr/>
        </p:nvSpPr>
        <p:spPr>
          <a:xfrm>
            <a:off x="6641922" y="4338828"/>
            <a:ext cx="18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8" name="正方形/長方形 11">
            <a:extLst>
              <a:ext uri="{FF2B5EF4-FFF2-40B4-BE49-F238E27FC236}">
                <a16:creationId xmlns:a16="http://schemas.microsoft.com/office/drawing/2014/main" id="{8CC165E1-0F30-4A43-8462-3ABED3147D16}"/>
              </a:ext>
            </a:extLst>
          </p:cNvPr>
          <p:cNvSpPr/>
          <p:nvPr/>
        </p:nvSpPr>
        <p:spPr>
          <a:xfrm>
            <a:off x="7867587" y="5626065"/>
            <a:ext cx="18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9" name="正方形/長方形 11">
            <a:extLst>
              <a:ext uri="{FF2B5EF4-FFF2-40B4-BE49-F238E27FC236}">
                <a16:creationId xmlns:a16="http://schemas.microsoft.com/office/drawing/2014/main" id="{8B093305-D88A-4C56-B98E-C2F364D9382B}"/>
              </a:ext>
            </a:extLst>
          </p:cNvPr>
          <p:cNvSpPr/>
          <p:nvPr/>
        </p:nvSpPr>
        <p:spPr>
          <a:xfrm>
            <a:off x="8695726" y="6050725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27EC84AE-3364-4A68-BE66-70D903284E2B}"/>
              </a:ext>
            </a:extLst>
          </p:cNvPr>
          <p:cNvSpPr/>
          <p:nvPr/>
        </p:nvSpPr>
        <p:spPr>
          <a:xfrm>
            <a:off x="6647363" y="4515720"/>
            <a:ext cx="180000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8993961A-B568-428E-B103-78EAB4D1860E}"/>
              </a:ext>
            </a:extLst>
          </p:cNvPr>
          <p:cNvSpPr/>
          <p:nvPr/>
        </p:nvSpPr>
        <p:spPr>
          <a:xfrm>
            <a:off x="6635278" y="1704482"/>
            <a:ext cx="351965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0" name="正方形/長方形 11">
            <a:extLst>
              <a:ext uri="{FF2B5EF4-FFF2-40B4-BE49-F238E27FC236}">
                <a16:creationId xmlns:a16="http://schemas.microsoft.com/office/drawing/2014/main" id="{B85F8677-F796-4F05-9D0F-9957AD040881}"/>
              </a:ext>
            </a:extLst>
          </p:cNvPr>
          <p:cNvSpPr/>
          <p:nvPr/>
        </p:nvSpPr>
        <p:spPr>
          <a:xfrm>
            <a:off x="6633032" y="2134465"/>
            <a:ext cx="1000493" cy="1775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1" name="正方形/長方形 11">
            <a:extLst>
              <a:ext uri="{FF2B5EF4-FFF2-40B4-BE49-F238E27FC236}">
                <a16:creationId xmlns:a16="http://schemas.microsoft.com/office/drawing/2014/main" id="{CD618F75-8AA7-43DB-A7B9-161DFD19A561}"/>
              </a:ext>
            </a:extLst>
          </p:cNvPr>
          <p:cNvSpPr/>
          <p:nvPr/>
        </p:nvSpPr>
        <p:spPr>
          <a:xfrm>
            <a:off x="6863226" y="2559695"/>
            <a:ext cx="375774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2" name="正方形/長方形 11">
            <a:extLst>
              <a:ext uri="{FF2B5EF4-FFF2-40B4-BE49-F238E27FC236}">
                <a16:creationId xmlns:a16="http://schemas.microsoft.com/office/drawing/2014/main" id="{B847AEEC-ABFE-4DCC-8CB5-800446F372C0}"/>
              </a:ext>
            </a:extLst>
          </p:cNvPr>
          <p:cNvSpPr/>
          <p:nvPr/>
        </p:nvSpPr>
        <p:spPr>
          <a:xfrm>
            <a:off x="6844370" y="4937542"/>
            <a:ext cx="597589" cy="13812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3" name="正方形/長方形 11">
            <a:extLst>
              <a:ext uri="{FF2B5EF4-FFF2-40B4-BE49-F238E27FC236}">
                <a16:creationId xmlns:a16="http://schemas.microsoft.com/office/drawing/2014/main" id="{0128CFB7-AD6C-4C29-9C53-88D3C0728FA3}"/>
              </a:ext>
            </a:extLst>
          </p:cNvPr>
          <p:cNvSpPr/>
          <p:nvPr/>
        </p:nvSpPr>
        <p:spPr>
          <a:xfrm>
            <a:off x="7860600" y="4757446"/>
            <a:ext cx="597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4" name="正方形/長方形 11">
            <a:extLst>
              <a:ext uri="{FF2B5EF4-FFF2-40B4-BE49-F238E27FC236}">
                <a16:creationId xmlns:a16="http://schemas.microsoft.com/office/drawing/2014/main" id="{0FD7915C-8715-4224-B8F7-9639062F8150}"/>
              </a:ext>
            </a:extLst>
          </p:cNvPr>
          <p:cNvSpPr/>
          <p:nvPr/>
        </p:nvSpPr>
        <p:spPr>
          <a:xfrm>
            <a:off x="7038053" y="2979657"/>
            <a:ext cx="595472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5" name="正方形/長方形 11">
            <a:extLst>
              <a:ext uri="{FF2B5EF4-FFF2-40B4-BE49-F238E27FC236}">
                <a16:creationId xmlns:a16="http://schemas.microsoft.com/office/drawing/2014/main" id="{AB8D1CCF-C5FF-450B-8CBC-66B617C47E05}"/>
              </a:ext>
            </a:extLst>
          </p:cNvPr>
          <p:cNvSpPr/>
          <p:nvPr/>
        </p:nvSpPr>
        <p:spPr>
          <a:xfrm>
            <a:off x="7242626" y="3429000"/>
            <a:ext cx="453572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11">
            <a:extLst>
              <a:ext uri="{FF2B5EF4-FFF2-40B4-BE49-F238E27FC236}">
                <a16:creationId xmlns:a16="http://schemas.microsoft.com/office/drawing/2014/main" id="{2539547D-5032-45A0-B901-D3EE526EC02D}"/>
              </a:ext>
            </a:extLst>
          </p:cNvPr>
          <p:cNvSpPr/>
          <p:nvPr/>
        </p:nvSpPr>
        <p:spPr>
          <a:xfrm>
            <a:off x="7461494" y="5358456"/>
            <a:ext cx="381599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>
            <a:cxnSpLocks/>
          </p:cNvCxnSpPr>
          <p:nvPr/>
        </p:nvCxnSpPr>
        <p:spPr bwMode="auto">
          <a:xfrm>
            <a:off x="8077200" y="1219199"/>
            <a:ext cx="0" cy="522204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90B8E27-C283-456F-9B8A-B3A8CB8C1540}"/>
              </a:ext>
            </a:extLst>
          </p:cNvPr>
          <p:cNvSpPr/>
          <p:nvPr/>
        </p:nvSpPr>
        <p:spPr bwMode="auto">
          <a:xfrm>
            <a:off x="7711239" y="1876337"/>
            <a:ext cx="1432762" cy="346909"/>
          </a:xfrm>
          <a:prstGeom prst="wedgeRectCallout">
            <a:avLst>
              <a:gd name="adj1" fmla="val -38802"/>
              <a:gd name="adj2" fmla="val 149718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For urgent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req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38" name="Speech Bubble: Rectangle 36">
            <a:extLst>
              <a:ext uri="{FF2B5EF4-FFF2-40B4-BE49-F238E27FC236}">
                <a16:creationId xmlns:a16="http://schemas.microsoft.com/office/drawing/2014/main" id="{37E4079F-5B39-4F01-90E9-B982D9FDDB9B}"/>
              </a:ext>
            </a:extLst>
          </p:cNvPr>
          <p:cNvSpPr/>
          <p:nvPr/>
        </p:nvSpPr>
        <p:spPr bwMode="auto">
          <a:xfrm>
            <a:off x="7224319" y="3630698"/>
            <a:ext cx="1125049" cy="255502"/>
          </a:xfrm>
          <a:prstGeom prst="wedgeRectCallout">
            <a:avLst>
              <a:gd name="adj1" fmla="val -86686"/>
              <a:gd name="adj2" fmla="val 27121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Replace for new</a:t>
            </a:r>
          </a:p>
        </p:txBody>
      </p:sp>
      <p:sp>
        <p:nvSpPr>
          <p:cNvPr id="40" name="正方形/長方形 11">
            <a:extLst>
              <a:ext uri="{FF2B5EF4-FFF2-40B4-BE49-F238E27FC236}">
                <a16:creationId xmlns:a16="http://schemas.microsoft.com/office/drawing/2014/main" id="{87E0639C-052E-4604-8C0E-68BB0A88311C}"/>
              </a:ext>
            </a:extLst>
          </p:cNvPr>
          <p:cNvSpPr/>
          <p:nvPr/>
        </p:nvSpPr>
        <p:spPr>
          <a:xfrm>
            <a:off x="8092900" y="5791200"/>
            <a:ext cx="391944" cy="142875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7153"/>
              </p:ext>
            </p:extLst>
          </p:nvPr>
        </p:nvGraphicFramePr>
        <p:xfrm>
          <a:off x="87980" y="713120"/>
          <a:ext cx="9695685" cy="4890322"/>
        </p:xfrm>
        <a:graphic>
          <a:graphicData uri="http://schemas.openxmlformats.org/drawingml/2006/table">
            <a:tbl>
              <a:tblPr/>
              <a:tblGrid>
                <a:gridCol w="39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Procurement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（調達）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EDI Invoice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（）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請求書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EDI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導入拡大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HS Code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コード対応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Vendor code Standardization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仕入先コード標準化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6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Urgent Treatment Sharing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緊急材料の情報共有システム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Purchase Info record with net price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購買情報への正味価格追加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Thuy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7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VMI Storage Control Systematization</a:t>
                      </a:r>
                    </a:p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VMI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倉庫管理システム化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Hoa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Create tool for upload BOM PAPVN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PAPVN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の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BOM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アップロード効率化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Dev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Material Control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（材料管理）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1614"/>
                  </a:ext>
                </a:extLst>
              </a:tr>
              <a:tr h="195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 for SMT Material label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による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SMT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材料受入効率化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12.6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3717"/>
                  </a:ext>
                </a:extLst>
              </a:tr>
              <a:tr h="195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QC Location Check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Arial" panose="020B0604020202020204" pitchFamily="34" charset="0"/>
                        </a:rPr>
                        <a:t>材料受入検査ナビゲーションシステム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89907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2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13" name="正方形/長方形 11"/>
          <p:cNvSpPr/>
          <p:nvPr/>
        </p:nvSpPr>
        <p:spPr>
          <a:xfrm>
            <a:off x="6635967" y="1502759"/>
            <a:ext cx="1224000" cy="138126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/>
          <p:cNvSpPr/>
          <p:nvPr/>
        </p:nvSpPr>
        <p:spPr>
          <a:xfrm>
            <a:off x="8462309" y="3671930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DB138AEC-9FAB-443A-BD11-98647470F924}"/>
              </a:ext>
            </a:extLst>
          </p:cNvPr>
          <p:cNvSpPr/>
          <p:nvPr/>
        </p:nvSpPr>
        <p:spPr>
          <a:xfrm>
            <a:off x="7881292" y="4766632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FB6102C8-A9A2-49F0-8DE0-2463ABD20956}"/>
              </a:ext>
            </a:extLst>
          </p:cNvPr>
          <p:cNvSpPr/>
          <p:nvPr/>
        </p:nvSpPr>
        <p:spPr>
          <a:xfrm>
            <a:off x="8072092" y="280976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A460A479-8348-4835-9D22-BB086E6C3B38}"/>
              </a:ext>
            </a:extLst>
          </p:cNvPr>
          <p:cNvSpPr/>
          <p:nvPr/>
        </p:nvSpPr>
        <p:spPr>
          <a:xfrm>
            <a:off x="8695726" y="4099461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99CEE6CD-7B87-4992-8EF7-D0165750C21C}"/>
              </a:ext>
            </a:extLst>
          </p:cNvPr>
          <p:cNvSpPr/>
          <p:nvPr/>
        </p:nvSpPr>
        <p:spPr>
          <a:xfrm>
            <a:off x="8268662" y="3220530"/>
            <a:ext cx="216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5CD160DA-8790-4D2D-9509-90168E3B6A07}"/>
              </a:ext>
            </a:extLst>
          </p:cNvPr>
          <p:cNvSpPr/>
          <p:nvPr/>
        </p:nvSpPr>
        <p:spPr>
          <a:xfrm>
            <a:off x="7654260" y="2356804"/>
            <a:ext cx="216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304D07B6-20C0-4FEB-8D15-16484212D6D2}"/>
              </a:ext>
            </a:extLst>
          </p:cNvPr>
          <p:cNvSpPr/>
          <p:nvPr/>
        </p:nvSpPr>
        <p:spPr>
          <a:xfrm>
            <a:off x="7251338" y="1935571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6" name="正方形/長方形 11">
            <a:extLst>
              <a:ext uri="{FF2B5EF4-FFF2-40B4-BE49-F238E27FC236}">
                <a16:creationId xmlns:a16="http://schemas.microsoft.com/office/drawing/2014/main" id="{3355FE99-0AEE-4867-A654-2BAB8FE19FEA}"/>
              </a:ext>
            </a:extLst>
          </p:cNvPr>
          <p:cNvSpPr/>
          <p:nvPr/>
        </p:nvSpPr>
        <p:spPr>
          <a:xfrm>
            <a:off x="6636875" y="1690874"/>
            <a:ext cx="1017384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>
            <a:cxnSpLocks/>
          </p:cNvCxnSpPr>
          <p:nvPr/>
        </p:nvCxnSpPr>
        <p:spPr bwMode="auto">
          <a:xfrm>
            <a:off x="8077200" y="1219200"/>
            <a:ext cx="0" cy="4392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7962CCEA-8749-4237-A3FE-DFAF87F90A50}"/>
              </a:ext>
            </a:extLst>
          </p:cNvPr>
          <p:cNvSpPr/>
          <p:nvPr/>
        </p:nvSpPr>
        <p:spPr>
          <a:xfrm>
            <a:off x="8281094" y="5206092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B80FA3D5-DDE6-47FE-A0DF-35F70CFFDC71}"/>
              </a:ext>
            </a:extLst>
          </p:cNvPr>
          <p:cNvSpPr/>
          <p:nvPr/>
        </p:nvSpPr>
        <p:spPr>
          <a:xfrm>
            <a:off x="7247968" y="2124585"/>
            <a:ext cx="381589" cy="13812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Speech Bubble: Rectangle 36">
            <a:extLst>
              <a:ext uri="{FF2B5EF4-FFF2-40B4-BE49-F238E27FC236}">
                <a16:creationId xmlns:a16="http://schemas.microsoft.com/office/drawing/2014/main" id="{A13969EF-0F37-43A2-BA52-1B25B5427A81}"/>
              </a:ext>
            </a:extLst>
          </p:cNvPr>
          <p:cNvSpPr/>
          <p:nvPr/>
        </p:nvSpPr>
        <p:spPr bwMode="auto">
          <a:xfrm>
            <a:off x="7010400" y="2819400"/>
            <a:ext cx="1125049" cy="255502"/>
          </a:xfrm>
          <a:prstGeom prst="wedgeRectCallout">
            <a:avLst>
              <a:gd name="adj1" fmla="val -86686"/>
              <a:gd name="adj2" fmla="val 27121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Replace for new</a:t>
            </a:r>
          </a:p>
        </p:txBody>
      </p:sp>
      <p:sp>
        <p:nvSpPr>
          <p:cNvPr id="27" name="正方形/長方形 11">
            <a:extLst>
              <a:ext uri="{FF2B5EF4-FFF2-40B4-BE49-F238E27FC236}">
                <a16:creationId xmlns:a16="http://schemas.microsoft.com/office/drawing/2014/main" id="{DC069319-F5F9-4239-A1E8-29D5210EAB84}"/>
              </a:ext>
            </a:extLst>
          </p:cNvPr>
          <p:cNvSpPr/>
          <p:nvPr/>
        </p:nvSpPr>
        <p:spPr>
          <a:xfrm>
            <a:off x="8103073" y="4953000"/>
            <a:ext cx="381589" cy="138126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8" name="Speech Bubble: Rectangle 36">
            <a:extLst>
              <a:ext uri="{FF2B5EF4-FFF2-40B4-BE49-F238E27FC236}">
                <a16:creationId xmlns:a16="http://schemas.microsoft.com/office/drawing/2014/main" id="{CCA31D67-6D00-4DE9-9100-68E1DF9149FA}"/>
              </a:ext>
            </a:extLst>
          </p:cNvPr>
          <p:cNvSpPr/>
          <p:nvPr/>
        </p:nvSpPr>
        <p:spPr bwMode="auto">
          <a:xfrm>
            <a:off x="6677265" y="4781756"/>
            <a:ext cx="1125049" cy="255502"/>
          </a:xfrm>
          <a:prstGeom prst="wedgeRectCallout">
            <a:avLst>
              <a:gd name="adj1" fmla="val 66919"/>
              <a:gd name="adj2" fmla="val 82938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HGP創英角ｺﾞｼｯｸUB" pitchFamily="50" charset="-128"/>
                <a:cs typeface="Arial" charset="0"/>
              </a:rPr>
              <a:t>Change priority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9" name="Speech Bubble: Rectangle 36">
            <a:extLst>
              <a:ext uri="{FF2B5EF4-FFF2-40B4-BE49-F238E27FC236}">
                <a16:creationId xmlns:a16="http://schemas.microsoft.com/office/drawing/2014/main" id="{97D86A44-D529-443D-8223-2EEADB061E11}"/>
              </a:ext>
            </a:extLst>
          </p:cNvPr>
          <p:cNvSpPr/>
          <p:nvPr/>
        </p:nvSpPr>
        <p:spPr bwMode="auto">
          <a:xfrm>
            <a:off x="6926279" y="5217756"/>
            <a:ext cx="1125049" cy="255502"/>
          </a:xfrm>
          <a:prstGeom prst="wedgeRectCallout">
            <a:avLst>
              <a:gd name="adj1" fmla="val -81466"/>
              <a:gd name="adj2" fmla="val 23838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Replace for new</a:t>
            </a:r>
          </a:p>
        </p:txBody>
      </p:sp>
    </p:spTree>
    <p:extLst>
      <p:ext uri="{BB962C8B-B14F-4D97-AF65-F5344CB8AC3E}">
        <p14:creationId xmlns:p14="http://schemas.microsoft.com/office/powerpoint/2010/main" val="8574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73162"/>
              </p:ext>
            </p:extLst>
          </p:nvPr>
        </p:nvGraphicFramePr>
        <p:xfrm>
          <a:off x="87980" y="706770"/>
          <a:ext cx="9695685" cy="4397866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QC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（品質管理）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Rolling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受入検査記録効率化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Daily Quality Meeting Database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トラブル履歴　データベース化（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Excel-&gt;Database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682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Tablet for FPQC daily work</a:t>
                      </a:r>
                    </a:p>
                    <a:p>
                      <a:pPr algn="l" fontAlgn="b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タブレット導入によるペーパレス（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FPQC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50.8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08602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Tablet for OQC daily work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タブレット導入によるペーパレス（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OQC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6.9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864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PMG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（部品製造）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7453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Improve PMG process by using Barcode system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PMG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製品管理システム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1.8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437011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</a:t>
                      </a: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（工場技術）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5464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ECN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ECN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機能追加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9.3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81356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Support making BOM for PAPVN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PAPVN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BOM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作成効率化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1.5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Dev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55003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3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11" name="正方形/長方形 11"/>
          <p:cNvSpPr/>
          <p:nvPr/>
        </p:nvSpPr>
        <p:spPr>
          <a:xfrm>
            <a:off x="7048006" y="2010418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3" name="正方形/長方形 11"/>
          <p:cNvSpPr/>
          <p:nvPr/>
        </p:nvSpPr>
        <p:spPr>
          <a:xfrm>
            <a:off x="7470828" y="2507520"/>
            <a:ext cx="100398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0FAC5B28-1587-453B-A2A8-41115E3A9121}"/>
              </a:ext>
            </a:extLst>
          </p:cNvPr>
          <p:cNvSpPr/>
          <p:nvPr/>
        </p:nvSpPr>
        <p:spPr>
          <a:xfrm>
            <a:off x="8698234" y="2930195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BEF3C3F4-8F5B-45F6-BB25-9E7F19BE9628}"/>
              </a:ext>
            </a:extLst>
          </p:cNvPr>
          <p:cNvSpPr/>
          <p:nvPr/>
        </p:nvSpPr>
        <p:spPr>
          <a:xfrm>
            <a:off x="7663833" y="3621043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6" name="正方形/長方形 11">
            <a:extLst>
              <a:ext uri="{FF2B5EF4-FFF2-40B4-BE49-F238E27FC236}">
                <a16:creationId xmlns:a16="http://schemas.microsoft.com/office/drawing/2014/main" id="{CA5BC301-4BED-4AD1-90EA-53859D4B1ACC}"/>
              </a:ext>
            </a:extLst>
          </p:cNvPr>
          <p:cNvSpPr/>
          <p:nvPr/>
        </p:nvSpPr>
        <p:spPr>
          <a:xfrm>
            <a:off x="8696756" y="4282746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19FDC2F1-F16E-42E1-A61A-C32340F890A9}"/>
              </a:ext>
            </a:extLst>
          </p:cNvPr>
          <p:cNvSpPr/>
          <p:nvPr/>
        </p:nvSpPr>
        <p:spPr>
          <a:xfrm>
            <a:off x="6635937" y="1499071"/>
            <a:ext cx="61797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1F6E1D78-5114-4F28-B59F-1B435FE84D0D}"/>
              </a:ext>
            </a:extLst>
          </p:cNvPr>
          <p:cNvSpPr/>
          <p:nvPr/>
        </p:nvSpPr>
        <p:spPr>
          <a:xfrm>
            <a:off x="8281357" y="4729063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0DCEA58A-4E76-4F15-A0F3-09D1206C6331}"/>
              </a:ext>
            </a:extLst>
          </p:cNvPr>
          <p:cNvSpPr/>
          <p:nvPr/>
        </p:nvSpPr>
        <p:spPr>
          <a:xfrm>
            <a:off x="6628800" y="4293869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06574FAB-4CD5-4DD9-8468-08FF107CF8D0}"/>
              </a:ext>
            </a:extLst>
          </p:cNvPr>
          <p:cNvSpPr/>
          <p:nvPr/>
        </p:nvSpPr>
        <p:spPr>
          <a:xfrm>
            <a:off x="6644495" y="1715365"/>
            <a:ext cx="591401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0A28D9C4-C070-4BD9-8BA5-3231003B1457}"/>
              </a:ext>
            </a:extLst>
          </p:cNvPr>
          <p:cNvSpPr/>
          <p:nvPr/>
        </p:nvSpPr>
        <p:spPr>
          <a:xfrm>
            <a:off x="6627456" y="4480343"/>
            <a:ext cx="38332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 bwMode="auto">
          <a:xfrm>
            <a:off x="8077200" y="1219199"/>
            <a:ext cx="0" cy="388543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BB5E90FD-307A-4CD9-AFAB-0810C9728788}"/>
              </a:ext>
            </a:extLst>
          </p:cNvPr>
          <p:cNvSpPr/>
          <p:nvPr/>
        </p:nvSpPr>
        <p:spPr>
          <a:xfrm>
            <a:off x="7044232" y="2234033"/>
            <a:ext cx="179852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240D249D-D1F4-43C8-A466-4DF9B533BA24}"/>
              </a:ext>
            </a:extLst>
          </p:cNvPr>
          <p:cNvSpPr/>
          <p:nvPr/>
        </p:nvSpPr>
        <p:spPr>
          <a:xfrm>
            <a:off x="7486208" y="2669777"/>
            <a:ext cx="179852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Speech Bubble: Rectangle with Corners Rounded 20">
            <a:extLst>
              <a:ext uri="{FF2B5EF4-FFF2-40B4-BE49-F238E27FC236}">
                <a16:creationId xmlns:a16="http://schemas.microsoft.com/office/drawing/2014/main" id="{9B41F397-5265-4028-A0D4-AA179FD99869}"/>
              </a:ext>
            </a:extLst>
          </p:cNvPr>
          <p:cNvSpPr/>
          <p:nvPr/>
        </p:nvSpPr>
        <p:spPr bwMode="auto">
          <a:xfrm>
            <a:off x="4281947" y="2487374"/>
            <a:ext cx="1231929" cy="396732"/>
          </a:xfrm>
          <a:prstGeom prst="wedgeRoundRectCallout">
            <a:avLst>
              <a:gd name="adj1" fmla="val -61885"/>
              <a:gd name="adj2" fmla="val 3325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ea typeface="HGP創英角ｺﾞｼｯｸUB" pitchFamily="50" charset="-128"/>
                <a:cs typeface="Arial" charset="0"/>
              </a:rPr>
              <a:t>Depend on</a:t>
            </a:r>
          </a:p>
          <a:p>
            <a:pPr algn="ctr"/>
            <a:r>
              <a:rPr lang="en-US" sz="1100" dirty="0">
                <a:ea typeface="HGP創英角ｺﾞｼｯｸUB" pitchFamily="50" charset="-128"/>
                <a:cs typeface="Arial" charset="0"/>
              </a:rPr>
              <a:t>Skip process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5" name="Speech Bubble: Rectangle 36">
            <a:extLst>
              <a:ext uri="{FF2B5EF4-FFF2-40B4-BE49-F238E27FC236}">
                <a16:creationId xmlns:a16="http://schemas.microsoft.com/office/drawing/2014/main" id="{DBF50ED0-2C8B-4CCC-90B6-15A14DE2DFEB}"/>
              </a:ext>
            </a:extLst>
          </p:cNvPr>
          <p:cNvSpPr/>
          <p:nvPr/>
        </p:nvSpPr>
        <p:spPr bwMode="auto">
          <a:xfrm>
            <a:off x="6908303" y="2895600"/>
            <a:ext cx="1125049" cy="255502"/>
          </a:xfrm>
          <a:prstGeom prst="wedgeRectCallout">
            <a:avLst>
              <a:gd name="adj1" fmla="val -86686"/>
              <a:gd name="adj2" fmla="val 27121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Replace for new</a:t>
            </a: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97709083-17EE-4229-9F3F-F66E10937E39}"/>
              </a:ext>
            </a:extLst>
          </p:cNvPr>
          <p:cNvSpPr/>
          <p:nvPr/>
        </p:nvSpPr>
        <p:spPr>
          <a:xfrm>
            <a:off x="7680926" y="3805146"/>
            <a:ext cx="38332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2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3685"/>
              </p:ext>
            </p:extLst>
          </p:nvPr>
        </p:nvGraphicFramePr>
        <p:xfrm>
          <a:off x="87980" y="706770"/>
          <a:ext cx="9695685" cy="5938839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BPS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（事業推進）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Stationary Control System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ステーショナリールーム在庫管理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ACS</a:t>
                      </a:r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（経理）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Post Difference by Storage Location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保管場所単位での差異決済機能追加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24.0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Hoa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Combine Inventory Report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棚卸関連レポートの集約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1.5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Improve Labor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Cost Forecast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Labor Cost 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管理作業効率化（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Excel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の補助作業廃止）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0.2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Thuy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Material Analyze Forecast Closing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プログラムソース管理効率化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</a:t>
                      </a:r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Dung</a:t>
                      </a:r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96682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Verify Invoice for local vendor-+</a:t>
                      </a:r>
                    </a:p>
                    <a:p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請求書照合ステップの効率化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08602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Price Sanction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価格決裁システム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Dev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864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（情報システム）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74537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Inventory PC improvement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管理システムアップグレード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Minh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437011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Implement SVN to control source code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プログラムソース管理効率化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98151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Training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Contents by movie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動画による教育提供の効率化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0.4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STOP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Chung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094477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Upgrade IT Request Management System</a:t>
                      </a:r>
                    </a:p>
                    <a:p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リクエスト管理システム　バージョンアップ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</a:t>
                      </a:r>
                      <a:endParaRPr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Hien</a:t>
                      </a:r>
                      <a:endParaRPr lang="ja-JP" altLang="en-US" sz="1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328106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4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8" name="正方形/長方形 11"/>
          <p:cNvSpPr/>
          <p:nvPr/>
        </p:nvSpPr>
        <p:spPr>
          <a:xfrm>
            <a:off x="8074071" y="3033669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DAFCA6A8-9292-4C88-9488-2EDBBBD60124}"/>
              </a:ext>
            </a:extLst>
          </p:cNvPr>
          <p:cNvSpPr/>
          <p:nvPr/>
        </p:nvSpPr>
        <p:spPr>
          <a:xfrm>
            <a:off x="6641874" y="4992196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F3432CC5-CBC9-419D-9A1C-4DFA1E743713}"/>
              </a:ext>
            </a:extLst>
          </p:cNvPr>
          <p:cNvSpPr/>
          <p:nvPr/>
        </p:nvSpPr>
        <p:spPr>
          <a:xfrm>
            <a:off x="8488071" y="388541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087A5A36-080D-4081-AF3C-A435FD1E86B2}"/>
              </a:ext>
            </a:extLst>
          </p:cNvPr>
          <p:cNvSpPr/>
          <p:nvPr/>
        </p:nvSpPr>
        <p:spPr>
          <a:xfrm>
            <a:off x="7228500" y="2590800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957B1B9A-3AB8-4FDF-8311-2259F822E4DF}"/>
              </a:ext>
            </a:extLst>
          </p:cNvPr>
          <p:cNvSpPr/>
          <p:nvPr/>
        </p:nvSpPr>
        <p:spPr>
          <a:xfrm>
            <a:off x="8074071" y="1492514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92BF0591-9737-4188-9A30-D8C5E9704F67}"/>
              </a:ext>
            </a:extLst>
          </p:cNvPr>
          <p:cNvSpPr/>
          <p:nvPr/>
        </p:nvSpPr>
        <p:spPr>
          <a:xfrm>
            <a:off x="6636474" y="2178817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F51EDD94-6BD0-4374-9FB3-D91F873D0A46}"/>
              </a:ext>
            </a:extLst>
          </p:cNvPr>
          <p:cNvSpPr/>
          <p:nvPr/>
        </p:nvSpPr>
        <p:spPr>
          <a:xfrm>
            <a:off x="8074071" y="3465106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F8523CE8-D99D-4EFC-9FE6-5A124F7170E8}"/>
              </a:ext>
            </a:extLst>
          </p:cNvPr>
          <p:cNvSpPr/>
          <p:nvPr/>
        </p:nvSpPr>
        <p:spPr>
          <a:xfrm>
            <a:off x="8687035" y="4313892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C6B56E90-1E26-41F1-8919-914054BFB007}"/>
              </a:ext>
            </a:extLst>
          </p:cNvPr>
          <p:cNvSpPr/>
          <p:nvPr/>
        </p:nvSpPr>
        <p:spPr>
          <a:xfrm>
            <a:off x="6644101" y="5403163"/>
            <a:ext cx="3816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3FE5F524-E183-4ACB-A2A1-307EEECD9D12}"/>
              </a:ext>
            </a:extLst>
          </p:cNvPr>
          <p:cNvSpPr/>
          <p:nvPr/>
        </p:nvSpPr>
        <p:spPr>
          <a:xfrm>
            <a:off x="7036866" y="5839369"/>
            <a:ext cx="191632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5DA9F5D8-9376-458C-BCF1-4E773D62B7A8}"/>
              </a:ext>
            </a:extLst>
          </p:cNvPr>
          <p:cNvSpPr/>
          <p:nvPr/>
        </p:nvSpPr>
        <p:spPr>
          <a:xfrm>
            <a:off x="8262342" y="6269469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5CB7393B-BF75-4357-98BE-E5A714E2FF2C}"/>
              </a:ext>
            </a:extLst>
          </p:cNvPr>
          <p:cNvSpPr/>
          <p:nvPr/>
        </p:nvSpPr>
        <p:spPr>
          <a:xfrm>
            <a:off x="6647363" y="5185189"/>
            <a:ext cx="180000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11">
            <a:extLst>
              <a:ext uri="{FF2B5EF4-FFF2-40B4-BE49-F238E27FC236}">
                <a16:creationId xmlns:a16="http://schemas.microsoft.com/office/drawing/2014/main" id="{D6CF6BB6-35B0-4522-A33A-A6007FFE9810}"/>
              </a:ext>
            </a:extLst>
          </p:cNvPr>
          <p:cNvSpPr/>
          <p:nvPr/>
        </p:nvSpPr>
        <p:spPr>
          <a:xfrm>
            <a:off x="6638744" y="2365790"/>
            <a:ext cx="379317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7" name="正方形/長方形 11">
            <a:extLst>
              <a:ext uri="{FF2B5EF4-FFF2-40B4-BE49-F238E27FC236}">
                <a16:creationId xmlns:a16="http://schemas.microsoft.com/office/drawing/2014/main" id="{ED4A729B-BD5C-4B96-B630-E235E2C09CFE}"/>
              </a:ext>
            </a:extLst>
          </p:cNvPr>
          <p:cNvSpPr/>
          <p:nvPr/>
        </p:nvSpPr>
        <p:spPr>
          <a:xfrm>
            <a:off x="6644101" y="5604295"/>
            <a:ext cx="366299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8" name="正方形/長方形 11">
            <a:extLst>
              <a:ext uri="{FF2B5EF4-FFF2-40B4-BE49-F238E27FC236}">
                <a16:creationId xmlns:a16="http://schemas.microsoft.com/office/drawing/2014/main" id="{6AD35F1D-15CF-4535-B1C9-4BEBC6CD1A17}"/>
              </a:ext>
            </a:extLst>
          </p:cNvPr>
          <p:cNvSpPr/>
          <p:nvPr/>
        </p:nvSpPr>
        <p:spPr>
          <a:xfrm>
            <a:off x="7243811" y="2807979"/>
            <a:ext cx="604789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 bwMode="auto">
          <a:xfrm>
            <a:off x="8077200" y="1189260"/>
            <a:ext cx="0" cy="545634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060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1">
            <a:extLst>
              <a:ext uri="{FF2B5EF4-FFF2-40B4-BE49-F238E27FC236}">
                <a16:creationId xmlns:a16="http://schemas.microsoft.com/office/drawing/2014/main" id="{0078A634-B416-4B58-9D23-0F1C33A2D6C2}"/>
              </a:ext>
            </a:extLst>
          </p:cNvPr>
          <p:cNvSpPr/>
          <p:nvPr/>
        </p:nvSpPr>
        <p:spPr>
          <a:xfrm>
            <a:off x="7863901" y="1690219"/>
            <a:ext cx="366299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08029"/>
              </p:ext>
            </p:extLst>
          </p:nvPr>
        </p:nvGraphicFramePr>
        <p:xfrm>
          <a:off x="87980" y="706770"/>
          <a:ext cx="9695685" cy="3555879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Production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（製造）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EDI modification (PO, DA)</a:t>
                      </a:r>
                    </a:p>
                    <a:p>
                      <a:pPr algn="l" fontAlgn="b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EDI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プログラムの編集 </a:t>
                      </a: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(PO, DA)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Test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Minh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39.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Skip process(PBX,DP)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プロセスをスキップ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(PBX,DP)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Huong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32835"/>
                  </a:ext>
                </a:extLst>
              </a:tr>
              <a:tr h="173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New product project(projector)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新製品プロジェクト（プロジェクター）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New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06234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New product project(microwave)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新製品プロジェクト（電子レンジ）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New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283928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Common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（共通）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43626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42. 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Security Gate project</a:t>
                      </a:r>
                    </a:p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セキュリティゲートプロジェクト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Hien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Traceability</a:t>
                      </a:r>
                    </a:p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Add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66202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Application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5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957B1B9A-3AB8-4FDF-8311-2259F822E4DF}"/>
              </a:ext>
            </a:extLst>
          </p:cNvPr>
          <p:cNvSpPr/>
          <p:nvPr/>
        </p:nvSpPr>
        <p:spPr>
          <a:xfrm>
            <a:off x="7863901" y="1492986"/>
            <a:ext cx="21083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1" name="正方形/長方形 11">
            <a:extLst>
              <a:ext uri="{FF2B5EF4-FFF2-40B4-BE49-F238E27FC236}">
                <a16:creationId xmlns:a16="http://schemas.microsoft.com/office/drawing/2014/main" id="{54F3F112-FBD8-4D1B-BDB7-6E7904EB232A}"/>
              </a:ext>
            </a:extLst>
          </p:cNvPr>
          <p:cNvSpPr/>
          <p:nvPr/>
        </p:nvSpPr>
        <p:spPr>
          <a:xfrm>
            <a:off x="7865094" y="1905000"/>
            <a:ext cx="593097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2" name="正方形/長方形 11">
            <a:extLst>
              <a:ext uri="{FF2B5EF4-FFF2-40B4-BE49-F238E27FC236}">
                <a16:creationId xmlns:a16="http://schemas.microsoft.com/office/drawing/2014/main" id="{DCA604EF-E0C4-48CE-80E3-8599331ECAB6}"/>
              </a:ext>
            </a:extLst>
          </p:cNvPr>
          <p:cNvSpPr/>
          <p:nvPr/>
        </p:nvSpPr>
        <p:spPr>
          <a:xfrm>
            <a:off x="8534408" y="2812119"/>
            <a:ext cx="533384" cy="137838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33" name="正方形/長方形 11">
            <a:extLst>
              <a:ext uri="{FF2B5EF4-FFF2-40B4-BE49-F238E27FC236}">
                <a16:creationId xmlns:a16="http://schemas.microsoft.com/office/drawing/2014/main" id="{694E7B1F-C5E6-46C1-838C-236942126F0C}"/>
              </a:ext>
            </a:extLst>
          </p:cNvPr>
          <p:cNvSpPr/>
          <p:nvPr/>
        </p:nvSpPr>
        <p:spPr>
          <a:xfrm>
            <a:off x="8079664" y="2369374"/>
            <a:ext cx="593094" cy="152598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1" name="正方形/長方形 11">
            <a:extLst>
              <a:ext uri="{FF2B5EF4-FFF2-40B4-BE49-F238E27FC236}">
                <a16:creationId xmlns:a16="http://schemas.microsoft.com/office/drawing/2014/main" id="{34CB4365-811C-469A-94E5-BD0FB94E0FD3}"/>
              </a:ext>
            </a:extLst>
          </p:cNvPr>
          <p:cNvSpPr/>
          <p:nvPr/>
        </p:nvSpPr>
        <p:spPr>
          <a:xfrm>
            <a:off x="8257884" y="3481550"/>
            <a:ext cx="414866" cy="137838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737714-0089-4A2A-B5EA-2613100160F1}"/>
              </a:ext>
            </a:extLst>
          </p:cNvPr>
          <p:cNvSpPr/>
          <p:nvPr/>
        </p:nvSpPr>
        <p:spPr>
          <a:xfrm>
            <a:off x="8047050" y="3906818"/>
            <a:ext cx="1020736" cy="137838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E19027C0-92AC-494C-9025-532BCA5E258F}"/>
              </a:ext>
            </a:extLst>
          </p:cNvPr>
          <p:cNvSpPr/>
          <p:nvPr/>
        </p:nvSpPr>
        <p:spPr>
          <a:xfrm>
            <a:off x="8047050" y="1492986"/>
            <a:ext cx="210834" cy="142875"/>
          </a:xfrm>
          <a:prstGeom prst="rect">
            <a:avLst/>
          </a:prstGeom>
          <a:solidFill>
            <a:srgbClr val="FF99CC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FE7AA5A5-420B-4C2E-A1C2-4192A9710F6B}"/>
              </a:ext>
            </a:extLst>
          </p:cNvPr>
          <p:cNvSpPr/>
          <p:nvPr/>
        </p:nvSpPr>
        <p:spPr>
          <a:xfrm>
            <a:off x="7863902" y="2108614"/>
            <a:ext cx="210834" cy="13783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 bwMode="auto">
          <a:xfrm>
            <a:off x="8077200" y="1189260"/>
            <a:ext cx="0" cy="307338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20">
            <a:extLst>
              <a:ext uri="{FF2B5EF4-FFF2-40B4-BE49-F238E27FC236}">
                <a16:creationId xmlns:a16="http://schemas.microsoft.com/office/drawing/2014/main" id="{E6EFE706-D441-46A7-BA2C-5AA20952B472}"/>
              </a:ext>
            </a:extLst>
          </p:cNvPr>
          <p:cNvSpPr/>
          <p:nvPr/>
        </p:nvSpPr>
        <p:spPr bwMode="auto">
          <a:xfrm>
            <a:off x="8279296" y="1607327"/>
            <a:ext cx="1494420" cy="393989"/>
          </a:xfrm>
          <a:prstGeom prst="wedgeRoundRectCallout">
            <a:avLst>
              <a:gd name="adj1" fmla="val -39238"/>
              <a:gd name="adj2" fmla="val 78223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ea typeface="HGP創英角ｺﾞｼｯｸUB" pitchFamily="50" charset="-128"/>
                <a:cs typeface="Arial" charset="0"/>
              </a:rPr>
              <a:t>Receive file format form</a:t>
            </a:r>
          </a:p>
          <a:p>
            <a:pPr algn="ctr"/>
            <a:r>
              <a:rPr lang="en-US" sz="1100" dirty="0">
                <a:ea typeface="HGP創英角ｺﾞｼｯｸUB" pitchFamily="50" charset="-128"/>
                <a:cs typeface="Arial" charset="0"/>
              </a:rPr>
              <a:t> PE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  <a:cs typeface="Arial" charset="0"/>
              </a:rPr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151693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4900"/>
              </p:ext>
            </p:extLst>
          </p:nvPr>
        </p:nvGraphicFramePr>
        <p:xfrm>
          <a:off x="87980" y="706770"/>
          <a:ext cx="9686256" cy="4162599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Common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（共通）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 Replacement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257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切換え（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Windows10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Viet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SLA contract with PISCVN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PISCVN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とのサービス契約締結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File Server Extend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ファイルサーバ拡張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Upgrade SQL Server 2008 to 2012</a:t>
                      </a: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SQL Server 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バージョンアップ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Nam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Upgrade Window server 2008 to 2012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Windows Server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バージョンアップ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Migrate O365 E1, E3 to Cloud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O365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クラウド移行対応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Nam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Management Software License by ITAM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ソフトウェアライセンス管理（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ITAM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Chung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Infra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641267" y="1510594"/>
            <a:ext cx="141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6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20" name="正方形/長方形 11">
            <a:extLst>
              <a:ext uri="{FF2B5EF4-FFF2-40B4-BE49-F238E27FC236}">
                <a16:creationId xmlns:a16="http://schemas.microsoft.com/office/drawing/2014/main" id="{A0DD77F9-31D5-4B88-8310-54E12BD7407A}"/>
              </a:ext>
            </a:extLst>
          </p:cNvPr>
          <p:cNvSpPr/>
          <p:nvPr/>
        </p:nvSpPr>
        <p:spPr>
          <a:xfrm>
            <a:off x="7241277" y="3903643"/>
            <a:ext cx="6048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203FE122-3ADA-421B-90A5-CCE447719E00}"/>
              </a:ext>
            </a:extLst>
          </p:cNvPr>
          <p:cNvSpPr/>
          <p:nvPr/>
        </p:nvSpPr>
        <p:spPr>
          <a:xfrm>
            <a:off x="6640808" y="1972033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3" name="正方形/長方形 11">
            <a:extLst>
              <a:ext uri="{FF2B5EF4-FFF2-40B4-BE49-F238E27FC236}">
                <a16:creationId xmlns:a16="http://schemas.microsoft.com/office/drawing/2014/main" id="{C7A6FC29-85EE-4085-BD0D-C2FF8A5CB206}"/>
              </a:ext>
            </a:extLst>
          </p:cNvPr>
          <p:cNvSpPr/>
          <p:nvPr/>
        </p:nvSpPr>
        <p:spPr>
          <a:xfrm>
            <a:off x="7048006" y="2443126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11">
            <a:extLst>
              <a:ext uri="{FF2B5EF4-FFF2-40B4-BE49-F238E27FC236}">
                <a16:creationId xmlns:a16="http://schemas.microsoft.com/office/drawing/2014/main" id="{A69FBC9E-42D3-472A-9510-D40A3664E045}"/>
              </a:ext>
            </a:extLst>
          </p:cNvPr>
          <p:cNvSpPr/>
          <p:nvPr/>
        </p:nvSpPr>
        <p:spPr>
          <a:xfrm>
            <a:off x="7043977" y="3406984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5" name="正方形/長方形 11">
            <a:extLst>
              <a:ext uri="{FF2B5EF4-FFF2-40B4-BE49-F238E27FC236}">
                <a16:creationId xmlns:a16="http://schemas.microsoft.com/office/drawing/2014/main" id="{161C878F-9DB7-4A4F-A03F-82DF5BC20DEF}"/>
              </a:ext>
            </a:extLst>
          </p:cNvPr>
          <p:cNvSpPr/>
          <p:nvPr/>
        </p:nvSpPr>
        <p:spPr>
          <a:xfrm>
            <a:off x="7033614" y="2901457"/>
            <a:ext cx="194098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173B0ED-62B4-4E70-9629-E8ADCA4AB091}"/>
              </a:ext>
            </a:extLst>
          </p:cNvPr>
          <p:cNvSpPr/>
          <p:nvPr/>
        </p:nvSpPr>
        <p:spPr>
          <a:xfrm>
            <a:off x="7442400" y="4452408"/>
            <a:ext cx="1620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1">
            <a:extLst>
              <a:ext uri="{FF2B5EF4-FFF2-40B4-BE49-F238E27FC236}">
                <a16:creationId xmlns:a16="http://schemas.microsoft.com/office/drawing/2014/main" id="{0EE324BC-C281-4E8B-B291-F965799A2E43}"/>
              </a:ext>
            </a:extLst>
          </p:cNvPr>
          <p:cNvSpPr/>
          <p:nvPr/>
        </p:nvSpPr>
        <p:spPr>
          <a:xfrm>
            <a:off x="6646997" y="1712647"/>
            <a:ext cx="1409063" cy="12118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8CBEA050-2909-49E9-A690-4B1792F6A065}"/>
              </a:ext>
            </a:extLst>
          </p:cNvPr>
          <p:cNvSpPr/>
          <p:nvPr/>
        </p:nvSpPr>
        <p:spPr>
          <a:xfrm>
            <a:off x="6636876" y="2175288"/>
            <a:ext cx="38332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6" name="正方形/長方形 11">
            <a:extLst>
              <a:ext uri="{FF2B5EF4-FFF2-40B4-BE49-F238E27FC236}">
                <a16:creationId xmlns:a16="http://schemas.microsoft.com/office/drawing/2014/main" id="{42529278-A26C-4EAF-9EC4-015AD27B3FB3}"/>
              </a:ext>
            </a:extLst>
          </p:cNvPr>
          <p:cNvSpPr/>
          <p:nvPr/>
        </p:nvSpPr>
        <p:spPr>
          <a:xfrm>
            <a:off x="7043977" y="2633581"/>
            <a:ext cx="19409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7" name="正方形/長方形 11">
            <a:extLst>
              <a:ext uri="{FF2B5EF4-FFF2-40B4-BE49-F238E27FC236}">
                <a16:creationId xmlns:a16="http://schemas.microsoft.com/office/drawing/2014/main" id="{847D19D2-F549-48A1-90FF-D08BAFACC651}"/>
              </a:ext>
            </a:extLst>
          </p:cNvPr>
          <p:cNvSpPr/>
          <p:nvPr/>
        </p:nvSpPr>
        <p:spPr>
          <a:xfrm>
            <a:off x="7043977" y="3110142"/>
            <a:ext cx="19409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EFE72766-A519-47C6-A804-20BFE33FF91E}"/>
              </a:ext>
            </a:extLst>
          </p:cNvPr>
          <p:cNvSpPr/>
          <p:nvPr/>
        </p:nvSpPr>
        <p:spPr>
          <a:xfrm>
            <a:off x="7045972" y="3622571"/>
            <a:ext cx="194098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1B06458A-45B9-462C-B38C-ED47B0259859}"/>
              </a:ext>
            </a:extLst>
          </p:cNvPr>
          <p:cNvSpPr/>
          <p:nvPr/>
        </p:nvSpPr>
        <p:spPr>
          <a:xfrm>
            <a:off x="7647611" y="1972033"/>
            <a:ext cx="604789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2" name="正方形/長方形 11">
            <a:extLst>
              <a:ext uri="{FF2B5EF4-FFF2-40B4-BE49-F238E27FC236}">
                <a16:creationId xmlns:a16="http://schemas.microsoft.com/office/drawing/2014/main" id="{8FCAF2C6-1E2A-4462-823F-D62F9A6C75BD}"/>
              </a:ext>
            </a:extLst>
          </p:cNvPr>
          <p:cNvSpPr/>
          <p:nvPr/>
        </p:nvSpPr>
        <p:spPr>
          <a:xfrm>
            <a:off x="7253169" y="4099898"/>
            <a:ext cx="604789" cy="17031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7" name="正方形/長方形 11">
            <a:extLst>
              <a:ext uri="{FF2B5EF4-FFF2-40B4-BE49-F238E27FC236}">
                <a16:creationId xmlns:a16="http://schemas.microsoft.com/office/drawing/2014/main" id="{82E2E9B6-378A-4B4E-931F-3A95B05DBCAD}"/>
              </a:ext>
            </a:extLst>
          </p:cNvPr>
          <p:cNvSpPr/>
          <p:nvPr/>
        </p:nvSpPr>
        <p:spPr>
          <a:xfrm>
            <a:off x="7450160" y="4657726"/>
            <a:ext cx="605899" cy="11975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13" name="直線コネクタ 12"/>
          <p:cNvCxnSpPr>
            <a:cxnSpLocks/>
          </p:cNvCxnSpPr>
          <p:nvPr/>
        </p:nvCxnSpPr>
        <p:spPr bwMode="auto">
          <a:xfrm>
            <a:off x="8077200" y="1219199"/>
            <a:ext cx="0" cy="365017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57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9911"/>
              </p:ext>
            </p:extLst>
          </p:nvPr>
        </p:nvGraphicFramePr>
        <p:xfrm>
          <a:off x="87980" y="706770"/>
          <a:ext cx="9695685" cy="2682423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5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№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Task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K$/Y</a:t>
                      </a:r>
                      <a:endParaRPr kumimoji="1" lang="ja-JP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STS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Apr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May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Jul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Aug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Sep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Oct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Nov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Dec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Jan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Feb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Mar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89994" marR="89994" marT="46805" marB="46805" vert="eaVert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Main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91434" marR="9143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Common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（共通）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Training Factory Security (video) for all employee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全従業員への製造システムセキュリティ教育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Quang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 Training for Managers &amp; above, ISM leaders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マネジャー以上への教育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My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APT Drill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APT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アタック訓練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Comp</a:t>
                      </a: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Nam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 for Biz Partner</a:t>
                      </a:r>
                    </a:p>
                    <a:p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ビジネスパートナー</a:t>
                      </a:r>
                      <a:r>
                        <a:rPr kumimoji="1" lang="en-US" altLang="ja-JP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ISM</a:t>
                      </a:r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推進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Tera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374"/>
          <p:cNvSpPr>
            <a:spLocks noChangeArrowheads="1"/>
          </p:cNvSpPr>
          <p:nvPr/>
        </p:nvSpPr>
        <p:spPr bwMode="auto">
          <a:xfrm>
            <a:off x="85725" y="76200"/>
            <a:ext cx="9717088" cy="539750"/>
          </a:xfrm>
          <a:prstGeom prst="rect">
            <a:avLst/>
          </a:prstGeom>
          <a:solidFill>
            <a:srgbClr val="2C3B66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FY2019 Action Plan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（</a:t>
            </a:r>
            <a:r>
              <a:rPr lang="en-US" altLang="ja-JP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ISM</a:t>
            </a:r>
            <a:r>
              <a:rPr lang="ja-JP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856624" y="1510594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4344" name="Rectangle 7"/>
          <p:cNvSpPr>
            <a:spLocks noChangeArrowheads="1"/>
          </p:cNvSpPr>
          <p:nvPr/>
        </p:nvSpPr>
        <p:spPr bwMode="auto">
          <a:xfrm>
            <a:off x="8931275" y="179388"/>
            <a:ext cx="779463" cy="331787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498EF-2C01-4602-B071-44C4674CC2A0}" type="slidenum">
              <a:rPr lang="ja-JP" altLang="en-US" sz="1600" b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ctr" eaLnBrk="1" hangingPunct="1"/>
              <a:t>7</a:t>
            </a:fld>
            <a:r>
              <a:rPr lang="en-US" altLang="ja-JP" sz="1200" b="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/7</a:t>
            </a:r>
          </a:p>
        </p:txBody>
      </p:sp>
      <p:sp>
        <p:nvSpPr>
          <p:cNvPr id="20" name="正方形/長方形 11"/>
          <p:cNvSpPr/>
          <p:nvPr/>
        </p:nvSpPr>
        <p:spPr>
          <a:xfrm>
            <a:off x="6850126" y="1954672"/>
            <a:ext cx="378244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127975-F514-4DE0-A69F-A79AF8FC7228}"/>
              </a:ext>
            </a:extLst>
          </p:cNvPr>
          <p:cNvSpPr/>
          <p:nvPr/>
        </p:nvSpPr>
        <p:spPr>
          <a:xfrm>
            <a:off x="7245624" y="2454685"/>
            <a:ext cx="621409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F8771FE3-1C02-49EB-89B4-1702D86D748B}"/>
              </a:ext>
            </a:extLst>
          </p:cNvPr>
          <p:cNvSpPr/>
          <p:nvPr/>
        </p:nvSpPr>
        <p:spPr>
          <a:xfrm>
            <a:off x="7654100" y="2960824"/>
            <a:ext cx="1224000" cy="142875"/>
          </a:xfrm>
          <a:prstGeom prst="rect">
            <a:avLst/>
          </a:prstGeom>
          <a:solidFill>
            <a:srgbClr val="FF99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1FA025E-DA3A-4E58-AF22-9462C7E6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90713"/>
              </p:ext>
            </p:extLst>
          </p:nvPr>
        </p:nvGraphicFramePr>
        <p:xfrm>
          <a:off x="85725" y="4129390"/>
          <a:ext cx="9695685" cy="748080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25373586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4280928896"/>
                    </a:ext>
                  </a:extLst>
                </a:gridCol>
                <a:gridCol w="567338">
                  <a:extLst>
                    <a:ext uri="{9D8B030D-6E8A-4147-A177-3AD203B41FA5}">
                      <a16:colId xmlns:a16="http://schemas.microsoft.com/office/drawing/2014/main" val="1935227860"/>
                    </a:ext>
                  </a:extLst>
                </a:gridCol>
                <a:gridCol w="531651">
                  <a:extLst>
                    <a:ext uri="{9D8B030D-6E8A-4147-A177-3AD203B41FA5}">
                      <a16:colId xmlns:a16="http://schemas.microsoft.com/office/drawing/2014/main" val="74606112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45799696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79311260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504885159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330131102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942293141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4117500688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1527886250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77244700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42014326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908285653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685973705"/>
                    </a:ext>
                  </a:extLst>
                </a:gridCol>
                <a:gridCol w="205388">
                  <a:extLst>
                    <a:ext uri="{9D8B030D-6E8A-4147-A177-3AD203B41FA5}">
                      <a16:colId xmlns:a16="http://schemas.microsoft.com/office/drawing/2014/main" val="3118627980"/>
                    </a:ext>
                  </a:extLst>
                </a:gridCol>
                <a:gridCol w="689592">
                  <a:extLst>
                    <a:ext uri="{9D8B030D-6E8A-4147-A177-3AD203B41FA5}">
                      <a16:colId xmlns:a16="http://schemas.microsoft.com/office/drawing/2014/main" val="753901710"/>
                    </a:ext>
                  </a:extLst>
                </a:gridCol>
              </a:tblGrid>
              <a:tr h="148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SAP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4611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Development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7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8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377787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Infra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6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17315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3B8C165-EA4E-476E-90DE-B54C213D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71124"/>
              </p:ext>
            </p:extLst>
          </p:nvPr>
        </p:nvGraphicFramePr>
        <p:xfrm>
          <a:off x="85724" y="5490103"/>
          <a:ext cx="9703256" cy="997440"/>
        </p:xfrm>
        <a:graphic>
          <a:graphicData uri="http://schemas.openxmlformats.org/drawingml/2006/table">
            <a:tbl>
              <a:tblPr/>
              <a:tblGrid>
                <a:gridCol w="376477">
                  <a:extLst>
                    <a:ext uri="{9D8B030D-6E8A-4147-A177-3AD203B41FA5}">
                      <a16:colId xmlns:a16="http://schemas.microsoft.com/office/drawing/2014/main" val="2025373586"/>
                    </a:ext>
                  </a:extLst>
                </a:gridCol>
                <a:gridCol w="5065971">
                  <a:extLst>
                    <a:ext uri="{9D8B030D-6E8A-4147-A177-3AD203B41FA5}">
                      <a16:colId xmlns:a16="http://schemas.microsoft.com/office/drawing/2014/main" val="4280928896"/>
                    </a:ext>
                  </a:extLst>
                </a:gridCol>
                <a:gridCol w="4260808">
                  <a:extLst>
                    <a:ext uri="{9D8B030D-6E8A-4147-A177-3AD203B41FA5}">
                      <a16:colId xmlns:a16="http://schemas.microsoft.com/office/drawing/2014/main" val="1935227860"/>
                    </a:ext>
                  </a:extLst>
                </a:gridCol>
              </a:tblGrid>
              <a:tr h="148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SAP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126.3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4611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Development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163.1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77787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Infra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0.0</a:t>
                      </a: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73152"/>
                  </a:ext>
                </a:extLst>
              </a:tr>
              <a:tr h="1535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Total</a:t>
                      </a:r>
                    </a:p>
                  </a:txBody>
                  <a:tcPr marL="35997" marR="35997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289.4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35997" marR="359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48295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10ACDF-4DC7-4D73-8651-F376079F20A8}"/>
              </a:ext>
            </a:extLst>
          </p:cNvPr>
          <p:cNvSpPr txBox="1"/>
          <p:nvPr/>
        </p:nvSpPr>
        <p:spPr>
          <a:xfrm>
            <a:off x="85724" y="376005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Item</a:t>
            </a:r>
            <a:r>
              <a:rPr kumimoji="1" lang="ja-JP" altLang="en-US" dirty="0"/>
              <a:t> </a:t>
            </a:r>
            <a:r>
              <a:rPr kumimoji="1" lang="en-US" altLang="ja-JP" dirty="0"/>
              <a:t>weightage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5FC6B3-CD15-4DF0-94E7-54E1E7CFAD79}"/>
              </a:ext>
            </a:extLst>
          </p:cNvPr>
          <p:cNvSpPr txBox="1"/>
          <p:nvPr/>
        </p:nvSpPr>
        <p:spPr>
          <a:xfrm>
            <a:off x="85724" y="50621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7B9DAC-ED9E-4486-ABD1-73E95EB5515A}"/>
              </a:ext>
            </a:extLst>
          </p:cNvPr>
          <p:cNvSpPr txBox="1"/>
          <p:nvPr/>
        </p:nvSpPr>
        <p:spPr>
          <a:xfrm>
            <a:off x="6754442" y="5271712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KUSD per year</a:t>
            </a:r>
            <a:endParaRPr kumimoji="1" lang="ja-JP" altLang="en-US" sz="800" dirty="0"/>
          </a:p>
        </p:txBody>
      </p:sp>
      <p:sp>
        <p:nvSpPr>
          <p:cNvPr id="18" name="正方形/長方形 11">
            <a:extLst>
              <a:ext uri="{FF2B5EF4-FFF2-40B4-BE49-F238E27FC236}">
                <a16:creationId xmlns:a16="http://schemas.microsoft.com/office/drawing/2014/main" id="{A82A58D3-AB18-428F-AAB7-331CF27913BF}"/>
              </a:ext>
            </a:extLst>
          </p:cNvPr>
          <p:cNvSpPr/>
          <p:nvPr/>
        </p:nvSpPr>
        <p:spPr>
          <a:xfrm>
            <a:off x="6845149" y="1699531"/>
            <a:ext cx="378243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19" name="正方形/長方形 11">
            <a:extLst>
              <a:ext uri="{FF2B5EF4-FFF2-40B4-BE49-F238E27FC236}">
                <a16:creationId xmlns:a16="http://schemas.microsoft.com/office/drawing/2014/main" id="{6CD45B20-E6A8-4C9E-B8D5-A385EA3BC94B}"/>
              </a:ext>
            </a:extLst>
          </p:cNvPr>
          <p:cNvSpPr/>
          <p:nvPr/>
        </p:nvSpPr>
        <p:spPr>
          <a:xfrm>
            <a:off x="7245624" y="2652001"/>
            <a:ext cx="584544" cy="15854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1" name="正方形/長方形 11">
            <a:extLst>
              <a:ext uri="{FF2B5EF4-FFF2-40B4-BE49-F238E27FC236}">
                <a16:creationId xmlns:a16="http://schemas.microsoft.com/office/drawing/2014/main" id="{B620D415-DFE9-4F44-9550-D838C7CBBF8A}"/>
              </a:ext>
            </a:extLst>
          </p:cNvPr>
          <p:cNvSpPr/>
          <p:nvPr/>
        </p:nvSpPr>
        <p:spPr>
          <a:xfrm>
            <a:off x="6856624" y="2138375"/>
            <a:ext cx="378243" cy="14287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cxnSp>
        <p:nvCxnSpPr>
          <p:cNvPr id="13" name="直線コネクタ 12"/>
          <p:cNvCxnSpPr>
            <a:cxnSpLocks/>
          </p:cNvCxnSpPr>
          <p:nvPr/>
        </p:nvCxnSpPr>
        <p:spPr bwMode="auto">
          <a:xfrm>
            <a:off x="8077200" y="1219199"/>
            <a:ext cx="0" cy="21699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3328633"/>
      </p:ext>
    </p:extLst>
  </p:cSld>
  <p:clrMapOvr>
    <a:masterClrMapping/>
  </p:clrMapOvr>
</p:sld>
</file>

<file path=ppt/theme/theme1.xml><?xml version="1.0" encoding="utf-8"?>
<a:theme xmlns:a="http://schemas.openxmlformats.org/drawingml/2006/main" name="2_標準デザイン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標準デザイン">
      <a:majorFont>
        <a:latin typeface="HGP創英角ｺﾞｼｯｸUB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>
              <a:gamma/>
              <a:shade val="60000"/>
              <a:invGamma/>
            </a:schemeClr>
          </a:prstShdw>
        </a:effectLst>
      </a:spPr>
      <a:bodyPr vert="horz" wrap="none" lIns="91412" tIns="45706" rIns="91412" bIns="45706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>
              <a:gamma/>
              <a:shade val="60000"/>
              <a:invGamma/>
            </a:schemeClr>
          </a:prstShdw>
        </a:effectLst>
      </a:spPr>
      <a:bodyPr vert="horz" wrap="none" lIns="91412" tIns="45706" rIns="91412" bIns="45706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  <a:cs typeface="Arial" charset="0"/>
          </a:defRPr>
        </a:defPPr>
      </a:lstStyle>
    </a:ln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28893</TotalTime>
  <Words>1719</Words>
  <Application>Microsoft Office PowerPoint</Application>
  <PresentationFormat>A4 Paper (210x297 mm)</PresentationFormat>
  <Paragraphs>684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HGP創英角ｺﾞｼｯｸUB</vt:lpstr>
      <vt:lpstr>MS PGothic</vt:lpstr>
      <vt:lpstr>MS PGothic</vt:lpstr>
      <vt:lpstr>Arial</vt:lpstr>
      <vt:lpstr>Calibri</vt:lpstr>
      <vt:lpstr>Meiryo UI</vt:lpstr>
      <vt:lpstr>Times New Roman</vt:lpstr>
      <vt:lpstr>2_標準デザイン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 Kin Wah</dc:creator>
  <cp:lastModifiedBy>Hien Nguyen Van</cp:lastModifiedBy>
  <cp:revision>2325</cp:revision>
  <cp:lastPrinted>2019-11-25T02:55:22Z</cp:lastPrinted>
  <dcterms:created xsi:type="dcterms:W3CDTF">2014-04-11T03:20:16Z</dcterms:created>
  <dcterms:modified xsi:type="dcterms:W3CDTF">2019-11-25T02:56:04Z</dcterms:modified>
</cp:coreProperties>
</file>